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40" r:id="rId1"/>
  </p:sldMasterIdLst>
  <p:notesMasterIdLst>
    <p:notesMasterId r:id="rId38"/>
  </p:notesMasterIdLst>
  <p:handoutMasterIdLst>
    <p:handoutMasterId r:id="rId39"/>
  </p:handoutMasterIdLst>
  <p:sldIdLst>
    <p:sldId id="1033" r:id="rId2"/>
    <p:sldId id="1048" r:id="rId3"/>
    <p:sldId id="918" r:id="rId4"/>
    <p:sldId id="919" r:id="rId5"/>
    <p:sldId id="1035" r:id="rId6"/>
    <p:sldId id="920" r:id="rId7"/>
    <p:sldId id="921" r:id="rId8"/>
    <p:sldId id="922" r:id="rId9"/>
    <p:sldId id="923" r:id="rId10"/>
    <p:sldId id="1034" r:id="rId11"/>
    <p:sldId id="1084" r:id="rId12"/>
    <p:sldId id="924" r:id="rId13"/>
    <p:sldId id="1060" r:id="rId14"/>
    <p:sldId id="1085" r:id="rId15"/>
    <p:sldId id="1086" r:id="rId16"/>
    <p:sldId id="1087" r:id="rId17"/>
    <p:sldId id="1079" r:id="rId18"/>
    <p:sldId id="1062" r:id="rId19"/>
    <p:sldId id="1064" r:id="rId20"/>
    <p:sldId id="1065" r:id="rId21"/>
    <p:sldId id="1063" r:id="rId22"/>
    <p:sldId id="1066" r:id="rId23"/>
    <p:sldId id="1088" r:id="rId24"/>
    <p:sldId id="1069" r:id="rId25"/>
    <p:sldId id="1089" r:id="rId26"/>
    <p:sldId id="1067" r:id="rId27"/>
    <p:sldId id="1068" r:id="rId28"/>
    <p:sldId id="1070" r:id="rId29"/>
    <p:sldId id="1071" r:id="rId30"/>
    <p:sldId id="1073" r:id="rId31"/>
    <p:sldId id="945" r:id="rId32"/>
    <p:sldId id="1074" r:id="rId33"/>
    <p:sldId id="1077" r:id="rId34"/>
    <p:sldId id="1075" r:id="rId35"/>
    <p:sldId id="947" r:id="rId36"/>
    <p:sldId id="990" r:id="rId37"/>
  </p:sldIdLst>
  <p:sldSz cx="12192000" cy="6858000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80" userDrawn="1">
          <p15:clr>
            <a:srgbClr val="A4A3A4"/>
          </p15:clr>
        </p15:guide>
        <p15:guide id="2" pos="3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B700"/>
    <a:srgbClr val="CDFFCC"/>
    <a:srgbClr val="0070C1"/>
    <a:srgbClr val="0195F3"/>
    <a:srgbClr val="B0FFD8"/>
    <a:srgbClr val="0071C1"/>
    <a:srgbClr val="21985D"/>
    <a:srgbClr val="00B800"/>
    <a:srgbClr val="00B151"/>
    <a:srgbClr val="DCC3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19" autoAdjust="0"/>
    <p:restoredTop sz="96327" autoAdjust="0"/>
  </p:normalViewPr>
  <p:slideViewPr>
    <p:cSldViewPr snapToGrid="0">
      <p:cViewPr varScale="1">
        <p:scale>
          <a:sx n="112" d="100"/>
          <a:sy n="112" d="100"/>
        </p:scale>
        <p:origin x="224" y="344"/>
      </p:cViewPr>
      <p:guideLst>
        <p:guide orient="horz" pos="1680"/>
        <p:guide pos="3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936" y="20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529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notes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07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7723660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Calibri"/>
        <a:cs typeface="Calibri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Calibri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Calibri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Calibri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Calibri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9312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591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30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44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609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3194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2573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4300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2051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659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549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691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708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331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329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030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820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041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as.fr/planning" TargetMode="External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creativecommons.org/licenses/by-nc-sa/4.0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://creativecommons.org/licenses/by-nc-sa/4.0/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utomated Planning and Acting">
            <a:extLst>
              <a:ext uri="{FF2B5EF4-FFF2-40B4-BE49-F238E27FC236}">
                <a16:creationId xmlns:a16="http://schemas.microsoft.com/office/drawing/2014/main" id="{030B226B-51C4-FB4C-9268-8D260456AA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424" y="92434"/>
            <a:ext cx="3136099" cy="4514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4103" y="1828800"/>
            <a:ext cx="8385364" cy="1689904"/>
          </a:xfrm>
        </p:spPr>
        <p:txBody>
          <a:bodyPr/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4099" y="4343400"/>
            <a:ext cx="8385365" cy="148113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311951" y="155962"/>
            <a:ext cx="2044919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18288" rIns="91440" bIns="18288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Last update: </a:t>
            </a:r>
            <a:fld id="{2F632069-14E1-8446-92A8-22B2743EF94E}" type="datetime4">
              <a:rPr lang="en-US" sz="120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February 22, 2022</a:t>
            </a:fld>
            <a:endParaRPr lang="en-US" sz="12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 userDrawn="1"/>
        </p:nvSpPr>
        <p:spPr bwMode="auto">
          <a:xfrm>
            <a:off x="8805446" y="4680754"/>
            <a:ext cx="3371849" cy="500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None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1600" u="none" dirty="0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  <a:cs typeface="ＭＳ Ｐゴシック" charset="0"/>
                <a:hlinkClick r:id="rId3"/>
              </a:rPr>
              <a:t>http://www.laas.fr/planning</a:t>
            </a:r>
            <a:r>
              <a:rPr lang="en-US" sz="1600" u="none" dirty="0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4305314" y="6667181"/>
            <a:ext cx="5463355" cy="19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288" bIns="18288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Licensed under a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4"/>
              </a:rPr>
              <a:t>Creative Commons Attribution-NonCommercial-ShareAlike 4.0 International License</a:t>
            </a:r>
            <a:endParaRPr lang="en-US" sz="1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8001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F8F3B7-524A-F24E-AC73-F282E7C1A04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05314" y="6667181"/>
            <a:ext cx="5463355" cy="19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288" bIns="18288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Licensed under a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2"/>
              </a:rPr>
              <a:t>Creative Commons Attribution-NonCommercial-ShareAlike 4.0 International License</a:t>
            </a:r>
            <a:endParaRPr lang="en-US" sz="1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F6CD12-5BE3-494B-A972-8B808EFA524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1951" y="155962"/>
            <a:ext cx="2044919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18288" rIns="91440" bIns="18288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2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Last update: </a:t>
            </a:r>
            <a:fld id="{2F632069-14E1-8446-92A8-22B2743EF94E}" type="datetime4">
              <a:rPr lang="en-US" sz="120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February 22, 2022</a:t>
            </a:fld>
            <a:endParaRPr lang="en-US" sz="12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0335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</p:spTree>
    <p:extLst>
      <p:ext uri="{BB962C8B-B14F-4D97-AF65-F5344CB8AC3E}">
        <p14:creationId xmlns:p14="http://schemas.microsoft.com/office/powerpoint/2010/main" val="2067308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52525"/>
            <a:ext cx="5384800" cy="5283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52525"/>
            <a:ext cx="5384800" cy="5283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</p:spTree>
    <p:extLst>
      <p:ext uri="{BB962C8B-B14F-4D97-AF65-F5344CB8AC3E}">
        <p14:creationId xmlns:p14="http://schemas.microsoft.com/office/powerpoint/2010/main" val="362638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2774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5559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65992"/>
            <a:ext cx="10972800" cy="59697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</p:spTree>
    <p:extLst>
      <p:ext uri="{BB962C8B-B14F-4D97-AF65-F5344CB8AC3E}">
        <p14:creationId xmlns:p14="http://schemas.microsoft.com/office/powerpoint/2010/main" val="756052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200" y="101601"/>
            <a:ext cx="11785600" cy="812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52525"/>
            <a:ext cx="10972800" cy="5283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11858576" y="6667181"/>
            <a:ext cx="333424" cy="19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18288" rIns="90487" bIns="18288">
            <a:spAutoFit/>
          </a:bodyPr>
          <a:lstStyle/>
          <a:p>
            <a:pPr algn="r">
              <a:spcBef>
                <a:spcPct val="50000"/>
              </a:spcBef>
            </a:pPr>
            <a:fld id="{BB1DE22D-1F88-724A-9844-77DDC52CEC6A}" type="slidenum">
              <a:rPr lang="en-US" sz="10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pPr algn="r">
                <a:spcBef>
                  <a:spcPct val="50000"/>
                </a:spcBef>
              </a:pPr>
              <a:t>‹#›</a:t>
            </a:fld>
            <a:endParaRPr lang="en-US" sz="10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3" y="6667181"/>
            <a:ext cx="3087705" cy="19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288" bIns="18288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Nau</a:t>
            </a:r>
            <a:r>
              <a:rPr lang="en-US" sz="1000" baseline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–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Lecture slides for</a:t>
            </a:r>
            <a:r>
              <a:rPr lang="en-US" sz="10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Automated Planning and Acting</a:t>
            </a:r>
            <a:endParaRPr lang="en-US" sz="1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5096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7" r:id="rId2"/>
    <p:sldLayoutId id="2147483842" r:id="rId3"/>
    <p:sldLayoutId id="2147483843" r:id="rId4"/>
    <p:sldLayoutId id="2147483844" r:id="rId5"/>
    <p:sldLayoutId id="2147483845" r:id="rId6"/>
    <p:sldLayoutId id="2147483846" r:id="rId7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Calibri"/>
          <a:ea typeface="ＭＳ Ｐゴシック" charset="-128"/>
          <a:cs typeface="Calibri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66"/>
          </a:solidFill>
          <a:latin typeface="Arial" charset="0"/>
        </a:defRPr>
      </a:lvl9pPr>
    </p:titleStyle>
    <p:bodyStyle>
      <a:lvl1pPr marL="288925" indent="-288925" algn="l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100000"/>
        <a:buFont typeface="System Font Regular"/>
        <a:buChar char="●"/>
        <a:tabLst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0238" indent="-280988" algn="l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100000"/>
        <a:buFont typeface="System Font Regular"/>
        <a:buChar char="▸"/>
        <a:tabLst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971550" indent="-280988" algn="l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100000"/>
        <a:buFont typeface="System Font Regular"/>
        <a:buChar char="•"/>
        <a:tabLst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322388" indent="-288925" algn="l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100000"/>
        <a:buFont typeface="System Font Regular"/>
        <a:buChar char="▸"/>
        <a:tabLst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1663700" indent="-288925" algn="l" defTabSz="911225" rtl="0" eaLnBrk="1" fontAlgn="base" hangingPunct="1">
        <a:spcBef>
          <a:spcPts val="600"/>
        </a:spcBef>
        <a:spcAft>
          <a:spcPct val="0"/>
        </a:spcAft>
        <a:buClr>
          <a:srgbClr val="0033CC"/>
        </a:buClr>
        <a:buSzPct val="100000"/>
        <a:buFont typeface="System Font Regular"/>
        <a:buChar char="•"/>
        <a:tabLst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005013" indent="-280988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SzPct val="100000"/>
        <a:buFont typeface="System Font Regular"/>
        <a:buChar char="‣"/>
        <a:tabLst/>
        <a:defRPr sz="2000" baseline="0">
          <a:solidFill>
            <a:schemeClr val="tx1"/>
          </a:solidFill>
          <a:latin typeface="+mn-lt"/>
          <a:ea typeface="ＭＳ Ｐゴシック" charset="-128"/>
        </a:defRPr>
      </a:lvl6pPr>
      <a:lvl7pPr marL="2346325" indent="-279400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SzPct val="95000"/>
        <a:buFont typeface="System Font Regular"/>
        <a:buChar char="∙"/>
        <a:tabLst/>
        <a:defRPr sz="2000" baseline="0">
          <a:solidFill>
            <a:schemeClr val="tx1"/>
          </a:solidFill>
          <a:latin typeface="+mn-lt"/>
          <a:ea typeface="ＭＳ Ｐゴシック" charset="-128"/>
        </a:defRPr>
      </a:lvl7pPr>
      <a:lvl8pPr marL="2687638" indent="-279400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SzPct val="100000"/>
        <a:buFont typeface="System Font Regular"/>
        <a:buChar char="‣"/>
        <a:tabLst/>
        <a:defRPr sz="2000" baseline="0">
          <a:solidFill>
            <a:schemeClr val="tx1"/>
          </a:solidFill>
          <a:latin typeface="+mn-lt"/>
          <a:ea typeface="ＭＳ Ｐゴシック" charset="-128"/>
        </a:defRPr>
      </a:lvl8pPr>
      <a:lvl9pPr marL="3606800" indent="-228600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Times" charset="0"/>
        <a:buChar char="-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em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24103" y="1828799"/>
            <a:ext cx="8385364" cy="2167847"/>
          </a:xfrm>
        </p:spPr>
        <p:txBody>
          <a:bodyPr/>
          <a:lstStyle/>
          <a:p>
            <a:r>
              <a:rPr lang="en-US" dirty="0">
                <a:ea typeface="Calibri"/>
              </a:rPr>
              <a:t>Chapter 2</a:t>
            </a:r>
            <a:br>
              <a:rPr lang="en-US" dirty="0">
                <a:ea typeface="Calibri"/>
              </a:rPr>
            </a:br>
            <a:br>
              <a:rPr lang="en-US" dirty="0">
                <a:ea typeface="Calibri"/>
              </a:rPr>
            </a:br>
            <a:r>
              <a:rPr lang="en-US" dirty="0">
                <a:ea typeface="Calibri"/>
              </a:rPr>
              <a:t>Deliberation with Deterministic Models</a:t>
            </a:r>
            <a:br>
              <a:rPr lang="en-US" sz="2600" baseline="-25000" dirty="0">
                <a:ea typeface="Calibri"/>
              </a:rPr>
            </a:br>
            <a:r>
              <a:rPr lang="en-US" sz="2600" dirty="0">
                <a:ea typeface="Calibri"/>
              </a:rPr>
              <a:t> </a:t>
            </a:r>
            <a:br>
              <a:rPr lang="en-US" sz="2600" dirty="0">
                <a:ea typeface="Calibri"/>
              </a:rPr>
            </a:br>
            <a:r>
              <a:rPr lang="en-US" sz="2600" dirty="0">
                <a:ea typeface="Calibri"/>
              </a:rPr>
              <a:t>2.4: Backward Search     </a:t>
            </a:r>
            <a:br>
              <a:rPr lang="en-US" sz="2600" dirty="0">
                <a:ea typeface="Calibri"/>
              </a:rPr>
            </a:br>
            <a:r>
              <a:rPr lang="en-US" sz="2600" dirty="0">
                <a:ea typeface="Calibri"/>
              </a:rPr>
              <a:t>2.5: Plan-Space Search   </a:t>
            </a:r>
            <a:endParaRPr lang="en-US" sz="260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Dana S. Nau</a:t>
            </a:r>
            <a:endParaRPr lang="en-US" i="1" baseline="-25000" dirty="0">
              <a:latin typeface="Times New Roman" charset="0"/>
            </a:endParaRPr>
          </a:p>
          <a:p>
            <a:pPr eaLnBrk="1" hangingPunct="1"/>
            <a:r>
              <a:rPr lang="en-US" dirty="0">
                <a:latin typeface="Times New Roman" charset="0"/>
              </a:rPr>
              <a:t>University of Maryland</a:t>
            </a:r>
          </a:p>
        </p:txBody>
      </p:sp>
    </p:spTree>
    <p:extLst>
      <p:ext uri="{BB962C8B-B14F-4D97-AF65-F5344CB8AC3E}">
        <p14:creationId xmlns:p14="http://schemas.microsoft.com/office/powerpoint/2010/main" val="1307329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10160"/>
            <a:ext cx="8839200" cy="812800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Summary</a:t>
            </a:r>
          </a:p>
        </p:txBody>
      </p:sp>
      <p:sp>
        <p:nvSpPr>
          <p:cNvPr id="7170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051561"/>
            <a:ext cx="8229600" cy="5238915"/>
          </a:xfrm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2.4  Backward State-Space Search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Relevance, </a:t>
            </a:r>
            <a:r>
              <a:rPr lang="el-GR" i="1" dirty="0"/>
              <a:t>γ</a:t>
            </a:r>
            <a:r>
              <a:rPr lang="el-GR" baseline="30000" dirty="0"/>
              <a:t>−1</a:t>
            </a:r>
            <a:endParaRPr lang="en-US" dirty="0"/>
          </a:p>
          <a:p>
            <a:pPr lvl="1"/>
            <a:r>
              <a:rPr lang="en-US" dirty="0"/>
              <a:t>Backward search, cycle checking</a:t>
            </a:r>
          </a:p>
          <a:p>
            <a:pPr lvl="1"/>
            <a:r>
              <a:rPr lang="en-US" dirty="0"/>
              <a:t>Lifted backward search (briefly)</a:t>
            </a:r>
          </a:p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330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842482"/>
            <a:ext cx="8229600" cy="5593244"/>
          </a:xfrm>
        </p:spPr>
        <p:txBody>
          <a:bodyPr/>
          <a:lstStyle/>
          <a:p>
            <a:pPr marL="0" indent="0">
              <a:buNone/>
              <a:tabLst>
                <a:tab pos="449263" algn="l"/>
              </a:tabLst>
            </a:pPr>
            <a:r>
              <a:rPr lang="en-US" sz="1800" dirty="0"/>
              <a:t>Chapter 2, part </a:t>
            </a:r>
            <a:r>
              <a:rPr lang="en-US" sz="1800" i="1" dirty="0"/>
              <a:t>a</a:t>
            </a:r>
            <a:r>
              <a:rPr lang="en-US" sz="1800" dirty="0"/>
              <a:t> (</a:t>
            </a:r>
            <a:r>
              <a:rPr lang="en-US" sz="1800" dirty="0">
                <a:latin typeface="Calibri" panose="020F0502020204030204" pitchFamily="34" charset="0"/>
              </a:rPr>
              <a:t>chap2a.pdf</a:t>
            </a:r>
            <a:r>
              <a:rPr lang="en-US" sz="1800" dirty="0"/>
              <a:t>):</a:t>
            </a:r>
            <a:endParaRPr lang="en-US" sz="1800" baseline="-25000" dirty="0"/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2.1	State-variable representation</a:t>
            </a:r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––	Comparison with PDDL</a:t>
            </a:r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2.2	Forward state-space search</a:t>
            </a:r>
            <a:endParaRPr lang="en-US" sz="1800" baseline="-25000" dirty="0"/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2.6	Incorporating planning into an actor</a:t>
            </a:r>
          </a:p>
          <a:p>
            <a:pPr marL="0" indent="0">
              <a:buNone/>
              <a:tabLst>
                <a:tab pos="449263" algn="l"/>
              </a:tabLst>
            </a:pPr>
            <a:r>
              <a:rPr lang="en-US" sz="1800" baseline="-25000" dirty="0"/>
              <a:t>–––––––––––––––––––––––––––––––––––––––––––––––––</a:t>
            </a:r>
          </a:p>
          <a:p>
            <a:pPr marL="0" indent="0">
              <a:buNone/>
              <a:tabLst>
                <a:tab pos="449263" algn="l"/>
              </a:tabLst>
            </a:pPr>
            <a:r>
              <a:rPr lang="en-US" sz="1800" dirty="0"/>
              <a:t>Chapter 2, part </a:t>
            </a:r>
            <a:r>
              <a:rPr lang="en-US" sz="1800" i="1" dirty="0"/>
              <a:t>b</a:t>
            </a:r>
            <a:r>
              <a:rPr lang="en-US" sz="1800" dirty="0"/>
              <a:t> (</a:t>
            </a:r>
            <a:r>
              <a:rPr lang="en-US" sz="1800" dirty="0">
                <a:latin typeface="Calibri" panose="020F0502020204030204" pitchFamily="34" charset="0"/>
              </a:rPr>
              <a:t>chap2b.pdf</a:t>
            </a:r>
            <a:r>
              <a:rPr lang="en-US" sz="1800" dirty="0"/>
              <a:t>):</a:t>
            </a:r>
            <a:endParaRPr lang="en-US" sz="1800" baseline="-25000" dirty="0"/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2.3	Heuristic functions</a:t>
            </a:r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2.7.7	HTN planning</a:t>
            </a:r>
          </a:p>
          <a:p>
            <a:pPr marL="0" indent="0">
              <a:buNone/>
              <a:tabLst>
                <a:tab pos="449263" algn="l"/>
              </a:tabLst>
            </a:pPr>
            <a:r>
              <a:rPr lang="en-US" sz="1800" baseline="-25000" dirty="0"/>
              <a:t>–––––––––––––––––––––––––––––––––––––––––––––––––</a:t>
            </a:r>
          </a:p>
          <a:p>
            <a:pPr marL="0" indent="0">
              <a:buNone/>
              <a:tabLst>
                <a:tab pos="449263" algn="l"/>
              </a:tabLst>
            </a:pPr>
            <a:r>
              <a:rPr lang="en-US" sz="1800" dirty="0"/>
              <a:t>Chapter 2, part </a:t>
            </a:r>
            <a:r>
              <a:rPr lang="en-US" sz="1800" i="1" dirty="0"/>
              <a:t>c</a:t>
            </a:r>
            <a:r>
              <a:rPr lang="en-US" sz="1800" dirty="0"/>
              <a:t> (</a:t>
            </a:r>
            <a:r>
              <a:rPr lang="en-US" sz="1800" dirty="0">
                <a:latin typeface="Calibri" panose="020F0502020204030204" pitchFamily="34" charset="0"/>
              </a:rPr>
              <a:t>chap2c.pdf</a:t>
            </a:r>
            <a:r>
              <a:rPr lang="en-US" sz="1800" dirty="0"/>
              <a:t>):</a:t>
            </a:r>
            <a:endParaRPr lang="en-US" sz="1800" baseline="-25000" dirty="0"/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2.4	Backward search</a:t>
            </a:r>
            <a:endParaRPr lang="en-US" sz="1800" baseline="-25000" dirty="0"/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2.5	Plan-space search</a:t>
            </a:r>
          </a:p>
          <a:p>
            <a:pPr marL="0" indent="0">
              <a:buNone/>
            </a:pPr>
            <a:r>
              <a:rPr lang="en-US" sz="1800" baseline="-25000" dirty="0"/>
              <a:t>–––––––––––––––––––––––––––––––––––––––––––––––––</a:t>
            </a:r>
          </a:p>
          <a:p>
            <a:pPr marL="0" indent="0">
              <a:buNone/>
            </a:pPr>
            <a:r>
              <a:rPr lang="en-US" sz="1800" dirty="0"/>
              <a:t>Additional slides:</a:t>
            </a:r>
          </a:p>
          <a:p>
            <a:pPr marL="334962" lvl="1" indent="0">
              <a:buNone/>
            </a:pPr>
            <a:r>
              <a:rPr lang="en-US" sz="1800" dirty="0"/>
              <a:t>2.7.8	</a:t>
            </a:r>
            <a:r>
              <a:rPr lang="en-US" sz="1800" dirty="0" err="1">
                <a:latin typeface="Calibri" panose="020F0502020204030204" pitchFamily="34" charset="0"/>
              </a:rPr>
              <a:t>LTL_planning.pdf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AAD9CD-0329-624E-9680-B362D7A97346}"/>
              </a:ext>
            </a:extLst>
          </p:cNvPr>
          <p:cNvSpPr txBox="1"/>
          <p:nvPr/>
        </p:nvSpPr>
        <p:spPr>
          <a:xfrm>
            <a:off x="1332639" y="4856607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Next</a:t>
            </a:r>
            <a:r>
              <a:rPr lang="en-US" dirty="0">
                <a:latin typeface="Times New Roman" panose="02020603050405020304" pitchFamily="18" charset="0"/>
              </a:rPr>
              <a:t>  ⟶</a:t>
            </a:r>
          </a:p>
        </p:txBody>
      </p:sp>
    </p:spTree>
    <p:extLst>
      <p:ext uri="{BB962C8B-B14F-4D97-AF65-F5344CB8AC3E}">
        <p14:creationId xmlns:p14="http://schemas.microsoft.com/office/powerpoint/2010/main" val="1917708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2.5	Plan-Space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Formulate planning as a constraint satisfaction problem</a:t>
            </a:r>
          </a:p>
          <a:p>
            <a:pPr lvl="1"/>
            <a:r>
              <a:rPr lang="en-US" dirty="0"/>
              <a:t>Use constraint-satisfaction techniques to get solutions that are more flexible than ordinary plans </a:t>
            </a:r>
          </a:p>
          <a:p>
            <a:pPr lvl="2"/>
            <a:r>
              <a:rPr lang="en-US" dirty="0"/>
              <a:t>E.g., plans in which the actions are partially ordered</a:t>
            </a:r>
          </a:p>
          <a:p>
            <a:pPr lvl="2"/>
            <a:r>
              <a:rPr lang="en-US" dirty="0"/>
              <a:t>Postpone ordering decisions until the plan is being executed</a:t>
            </a:r>
          </a:p>
          <a:p>
            <a:pPr lvl="3"/>
            <a:r>
              <a:rPr lang="en-US" dirty="0"/>
              <a:t>the actor may have a better idea about which ordering is best</a:t>
            </a:r>
          </a:p>
          <a:p>
            <a:r>
              <a:rPr lang="en-US" dirty="0"/>
              <a:t>First step toward temporal planning (Chapter 4)</a:t>
            </a:r>
          </a:p>
          <a:p>
            <a:endParaRPr lang="en-US" dirty="0"/>
          </a:p>
          <a:p>
            <a:r>
              <a:rPr lang="en-US" dirty="0"/>
              <a:t>Basic idea: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Backward search from the goal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Each node of the search space is a </a:t>
            </a:r>
            <a:r>
              <a:rPr lang="en-US" i="1" dirty="0">
                <a:latin typeface="Times New Roman" charset="0"/>
              </a:rPr>
              <a:t>partial plan </a:t>
            </a:r>
            <a:r>
              <a:rPr lang="en-US" dirty="0">
                <a:latin typeface="Times New Roman" charset="0"/>
              </a:rPr>
              <a:t>that contains </a:t>
            </a:r>
            <a:r>
              <a:rPr lang="en-US" i="1" dirty="0">
                <a:latin typeface="Times New Roman" charset="0"/>
              </a:rPr>
              <a:t>flaws</a:t>
            </a:r>
            <a:endParaRPr lang="en-US" dirty="0">
              <a:latin typeface="Times New Roman" charset="0"/>
            </a:endParaRPr>
          </a:p>
          <a:p>
            <a:pPr lvl="2"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Remove the flaws by making </a:t>
            </a:r>
            <a:r>
              <a:rPr lang="en-US" i="1" dirty="0">
                <a:latin typeface="Times New Roman" charset="0"/>
              </a:rPr>
              <a:t>refinements</a:t>
            </a:r>
            <a:endParaRPr lang="en-US" dirty="0">
              <a:latin typeface="Times New Roman" charset="0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If successful, we’ll get a </a:t>
            </a:r>
            <a:r>
              <a:rPr lang="en-US" i="1" dirty="0">
                <a:latin typeface="Times New Roman" charset="0"/>
              </a:rPr>
              <a:t>partially ordered </a:t>
            </a:r>
            <a:r>
              <a:rPr lang="en-US" dirty="0">
                <a:latin typeface="Times New Roman" charset="0"/>
              </a:rPr>
              <a:t>solution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164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3"/>
          <p:cNvSpPr>
            <a:spLocks noGrp="1" noChangeArrowheads="1"/>
          </p:cNvSpPr>
          <p:nvPr>
            <p:ph type="title"/>
          </p:nvPr>
        </p:nvSpPr>
        <p:spPr>
          <a:xfrm>
            <a:off x="182651" y="101601"/>
            <a:ext cx="6348777" cy="812800"/>
          </a:xfrm>
          <a:noFill/>
        </p:spPr>
        <p:txBody>
          <a:bodyPr/>
          <a:lstStyle/>
          <a:p>
            <a:pPr eaLnBrk="1" hangingPunct="1"/>
            <a:r>
              <a:rPr lang="en-US" dirty="0"/>
              <a:t>Definitions</a:t>
            </a:r>
          </a:p>
        </p:txBody>
      </p:sp>
      <p:sp>
        <p:nvSpPr>
          <p:cNvPr id="10242" name="Rectangle 14"/>
          <p:cNvSpPr>
            <a:spLocks noGrp="1" noChangeArrowheads="1"/>
          </p:cNvSpPr>
          <p:nvPr>
            <p:ph sz="half" idx="1"/>
          </p:nvPr>
        </p:nvSpPr>
        <p:spPr>
          <a:xfrm>
            <a:off x="465909" y="1217840"/>
            <a:ext cx="6365967" cy="220462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i="1" dirty="0">
                <a:latin typeface="Times New Roman" charset="0"/>
              </a:rPr>
              <a:t>Partially ordered plan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partially ordered set of nodes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each node contains an action</a:t>
            </a:r>
          </a:p>
          <a:p>
            <a:pPr eaLnBrk="1" hangingPunct="1">
              <a:lnSpc>
                <a:spcPct val="90000"/>
              </a:lnSpc>
            </a:pPr>
            <a:r>
              <a:rPr lang="en-US" i="1" dirty="0">
                <a:latin typeface="Times New Roman" charset="0"/>
              </a:rPr>
              <a:t>Partially ordered solution</a:t>
            </a:r>
            <a:r>
              <a:rPr lang="en-US" dirty="0">
                <a:latin typeface="Times New Roman" charset="0"/>
              </a:rPr>
              <a:t> for a planning problem </a:t>
            </a:r>
            <a:r>
              <a:rPr lang="en-US" i="1" dirty="0">
                <a:latin typeface="Times New Roman" charset="0"/>
              </a:rPr>
              <a:t>P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partially ordered plan </a:t>
            </a:r>
            <a:r>
              <a:rPr lang="en-US" i="1" dirty="0">
                <a:latin typeface="Times New Roman" charset="0"/>
              </a:rPr>
              <a:t>π </a:t>
            </a:r>
            <a:r>
              <a:rPr lang="en-US" dirty="0">
                <a:latin typeface="Times New Roman" charset="0"/>
              </a:rPr>
              <a:t>such that every total ordering of </a:t>
            </a:r>
            <a:r>
              <a:rPr lang="en-US" i="1" dirty="0">
                <a:latin typeface="Times New Roman" charset="0"/>
              </a:rPr>
              <a:t>π</a:t>
            </a:r>
            <a:r>
              <a:rPr lang="en-US" dirty="0">
                <a:latin typeface="Times New Roman" charset="0"/>
              </a:rPr>
              <a:t> is a solution for </a:t>
            </a:r>
            <a:r>
              <a:rPr lang="en-US" i="1" dirty="0">
                <a:latin typeface="Times New Roman" charset="0"/>
              </a:rPr>
              <a:t>P</a:t>
            </a:r>
            <a:endParaRPr lang="en-US" dirty="0">
              <a:latin typeface="Times New Roman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8F63916-9B04-214A-BCF0-97226ED08B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0892" y="3618418"/>
            <a:ext cx="5016137" cy="1149531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Poll</a:t>
            </a:r>
            <a:r>
              <a:rPr lang="en-US"/>
              <a:t>. Let </a:t>
            </a:r>
            <a:r>
              <a:rPr lang="en-US" i="1"/>
              <a:t>P</a:t>
            </a:r>
            <a:r>
              <a:rPr lang="en-US"/>
              <a:t> be the planning problem at right, and π be the partially ordered plan below. Is π a partially ordered solution for </a:t>
            </a:r>
            <a:r>
              <a:rPr lang="en-US" i="1"/>
              <a:t>P</a:t>
            </a:r>
            <a:r>
              <a:rPr lang="en-US"/>
              <a:t>?</a:t>
            </a:r>
            <a:endParaRPr lang="en-US" i="1" dirty="0">
              <a:latin typeface="Times New Roman" charset="0"/>
            </a:endParaRPr>
          </a:p>
        </p:txBody>
      </p:sp>
      <p:sp>
        <p:nvSpPr>
          <p:cNvPr id="83" name="Content Placeholder 10">
            <a:extLst>
              <a:ext uri="{FF2B5EF4-FFF2-40B4-BE49-F238E27FC236}">
                <a16:creationId xmlns:a16="http://schemas.microsoft.com/office/drawing/2014/main" id="{2DB1E874-7A18-624D-8A39-326A94FC8D15}"/>
              </a:ext>
            </a:extLst>
          </p:cNvPr>
          <p:cNvSpPr txBox="1">
            <a:spLocks/>
          </p:cNvSpPr>
          <p:nvPr/>
        </p:nvSpPr>
        <p:spPr bwMode="auto">
          <a:xfrm>
            <a:off x="6858001" y="161146"/>
            <a:ext cx="5146766" cy="1825628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  <a:spAutoFit/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-3175"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move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r, d, 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</a:t>
            </a:r>
          </a:p>
          <a:p>
            <a:pPr marL="0" indent="-3175"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pre: loc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</a:t>
            </a:r>
            <a:r>
              <a:rPr lang="en-US" sz="1800" dirty="0">
                <a:latin typeface="Calibri"/>
                <a:ea typeface="Times New Roman"/>
              </a:rPr>
              <a:t> 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dirty="0">
                <a:latin typeface="Calibri" panose="020F0502020204030204" pitchFamily="34" charset="0"/>
                <a:ea typeface="Times New Roman"/>
              </a:rPr>
              <a:t>nil</a:t>
            </a:r>
          </a:p>
          <a:p>
            <a:pPr marL="0" indent="-3175"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eff: loc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←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 </a:t>
            </a:r>
            <a:r>
              <a:rPr lang="en-US" sz="1800" dirty="0">
                <a:latin typeface="Calibri"/>
                <a:ea typeface="Times New Roman"/>
              </a:rPr>
              <a:t>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←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 </a:t>
            </a:r>
            <a:r>
              <a:rPr lang="en-US" sz="1800" dirty="0">
                <a:latin typeface="Calibri"/>
                <a:ea typeface="Times New Roman"/>
              </a:rPr>
              <a:t>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← </a:t>
            </a:r>
            <a:r>
              <a:rPr lang="en-US" sz="1800" dirty="0">
                <a:latin typeface="Calibri" panose="020F0502020204030204" pitchFamily="34" charset="0"/>
                <a:ea typeface="Times New Roman"/>
              </a:rPr>
              <a:t>nil</a:t>
            </a:r>
            <a:br>
              <a:rPr lang="en-US" sz="1800" baseline="-25000" dirty="0">
                <a:latin typeface="Calibri" panose="020F0502020204030204" pitchFamily="34" charset="0"/>
                <a:ea typeface="Times New Roman"/>
              </a:rPr>
            </a:br>
            <a:endParaRPr lang="en-US" sz="1800" baseline="-25000" dirty="0">
              <a:latin typeface="Calibri" panose="020F0502020204030204" pitchFamily="34" charset="0"/>
              <a:ea typeface="Times New Roman"/>
            </a:endParaRPr>
          </a:p>
          <a:p>
            <a:pPr marL="404813" lvl="1" indent="-3175">
              <a:buNone/>
              <a:tabLst>
                <a:tab pos="566738" algn="l"/>
              </a:tabLst>
            </a:pPr>
            <a:r>
              <a:rPr lang="en-US" sz="1800" dirty="0">
                <a:latin typeface="Times New Roman"/>
                <a:ea typeface="Times New Roman"/>
                <a:cs typeface="Times New Roman"/>
              </a:rPr>
              <a:t>Range(</a:t>
            </a:r>
            <a:r>
              <a:rPr lang="en-US" sz="1800" i="1" dirty="0">
                <a:latin typeface="Times New Roman"/>
                <a:ea typeface="Times New Roman"/>
                <a:cs typeface="Times New Roman"/>
              </a:rPr>
              <a:t>r</a:t>
            </a:r>
            <a:r>
              <a:rPr lang="en-US" sz="1800" dirty="0">
                <a:latin typeface="Times New Roman"/>
                <a:ea typeface="Times New Roman"/>
                <a:cs typeface="Times New Roman"/>
              </a:rPr>
              <a:t>) = </a:t>
            </a:r>
            <a:r>
              <a:rPr lang="en-US" sz="1800" i="1" dirty="0">
                <a:latin typeface="Times New Roman"/>
                <a:ea typeface="Times New Roman"/>
                <a:cs typeface="Times New Roman"/>
              </a:rPr>
              <a:t>Robots</a:t>
            </a:r>
            <a:br>
              <a:rPr lang="en-US" sz="1800" dirty="0">
                <a:latin typeface="Times New Roman"/>
                <a:ea typeface="Times New Roman"/>
                <a:cs typeface="Times New Roman"/>
              </a:rPr>
            </a:br>
            <a:r>
              <a:rPr lang="en-US" sz="1800" dirty="0">
                <a:latin typeface="Times New Roman"/>
                <a:ea typeface="Times New Roman"/>
                <a:cs typeface="Times New Roman"/>
              </a:rPr>
              <a:t>Range(</a:t>
            </a:r>
            <a:r>
              <a:rPr lang="en-US" sz="1800" i="1" dirty="0">
                <a:latin typeface="Times New Roman"/>
                <a:ea typeface="Times New Roman"/>
                <a:cs typeface="Times New Roman"/>
              </a:rPr>
              <a:t>d</a:t>
            </a:r>
            <a:r>
              <a:rPr lang="en-US" sz="1800" dirty="0">
                <a:latin typeface="Times New Roman"/>
                <a:ea typeface="Times New Roman"/>
                <a:cs typeface="Times New Roman"/>
              </a:rPr>
              <a:t>)</a:t>
            </a:r>
            <a:r>
              <a:rPr lang="en-US" sz="1800" baseline="-25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ea typeface="Times New Roman"/>
                <a:cs typeface="Times New Roman"/>
              </a:rPr>
              <a:t>=</a:t>
            </a:r>
            <a:r>
              <a:rPr lang="en-US" sz="1800" baseline="-25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800" dirty="0">
                <a:ea typeface="Times New Roman"/>
                <a:cs typeface="Times New Roman"/>
              </a:rPr>
              <a:t>Range(</a:t>
            </a:r>
            <a:r>
              <a:rPr lang="en-US" sz="1800" i="1" dirty="0">
                <a:ea typeface="Times New Roman"/>
                <a:cs typeface="Times New Roman"/>
              </a:rPr>
              <a:t>d′</a:t>
            </a:r>
            <a:r>
              <a:rPr lang="en-US" sz="1800" dirty="0">
                <a:ea typeface="Times New Roman"/>
                <a:cs typeface="Times New Roman"/>
              </a:rPr>
              <a:t>)</a:t>
            </a:r>
            <a:r>
              <a:rPr lang="en-US" sz="1800" baseline="-25000" dirty="0">
                <a:ea typeface="Times New Roman"/>
                <a:cs typeface="Times New Roman"/>
              </a:rPr>
              <a:t> </a:t>
            </a:r>
            <a:r>
              <a:rPr lang="en-US" sz="1800" dirty="0">
                <a:ea typeface="Times New Roman"/>
                <a:cs typeface="Times New Roman"/>
              </a:rPr>
              <a:t>=</a:t>
            </a:r>
            <a:r>
              <a:rPr lang="en-US" sz="1800" baseline="-25000" dirty="0">
                <a:ea typeface="Times New Roman"/>
                <a:cs typeface="Times New Roman"/>
              </a:rPr>
              <a:t> </a:t>
            </a:r>
            <a:r>
              <a:rPr lang="en-US" sz="1800" i="1" dirty="0">
                <a:latin typeface="Times New Roman"/>
                <a:ea typeface="Times New Roman"/>
                <a:cs typeface="Times New Roman"/>
              </a:rPr>
              <a:t>Docks</a:t>
            </a:r>
            <a:endParaRPr lang="en-US" sz="1800" dirty="0">
              <a:latin typeface="Times New Roman"/>
              <a:ea typeface="Times New Roman"/>
              <a:cs typeface="Times New Roman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D301465-4FA4-9445-B655-B3F834EB8A68}"/>
              </a:ext>
            </a:extLst>
          </p:cNvPr>
          <p:cNvGrpSpPr/>
          <p:nvPr/>
        </p:nvGrpSpPr>
        <p:grpSpPr>
          <a:xfrm>
            <a:off x="435531" y="4752163"/>
            <a:ext cx="6140225" cy="1591361"/>
            <a:chOff x="-1458583" y="3903078"/>
            <a:chExt cx="6140225" cy="159136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91EF616-98F4-8B41-8D8A-3F768C296E4A}"/>
                </a:ext>
              </a:extLst>
            </p:cNvPr>
            <p:cNvSpPr/>
            <p:nvPr/>
          </p:nvSpPr>
          <p:spPr>
            <a:xfrm>
              <a:off x="-1458583" y="4229604"/>
              <a:ext cx="1986441" cy="10895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>
                  <a:latin typeface="Times New Roman" charset="0"/>
                </a:rPr>
                <a:t>precedence </a:t>
              </a:r>
              <a:br>
                <a:rPr lang="en-US" dirty="0">
                  <a:latin typeface="Times New Roman" charset="0"/>
                </a:rPr>
              </a:br>
              <a:r>
                <a:rPr lang="en-US" dirty="0">
                  <a:latin typeface="Times New Roman" charset="0"/>
                </a:rPr>
                <a:t>constraints:</a:t>
              </a:r>
            </a:p>
            <a:p>
              <a:pPr>
                <a:lnSpc>
                  <a:spcPct val="90000"/>
                </a:lnSpc>
              </a:pPr>
              <a:r>
                <a:rPr lang="en-US" dirty="0">
                  <a:latin typeface="Times New Roman" charset="0"/>
                </a:rPr>
                <a:t>   </a:t>
              </a:r>
              <a:r>
                <a:rPr lang="en-US" i="1" dirty="0">
                  <a:latin typeface="Times New Roman" charset="0"/>
                </a:rPr>
                <a:t>a</a:t>
              </a:r>
              <a:r>
                <a:rPr lang="en-US" baseline="-25000" dirty="0">
                  <a:latin typeface="Times New Roman" charset="0"/>
                </a:rPr>
                <a:t>1</a:t>
              </a:r>
              <a:r>
                <a:rPr lang="en-US" dirty="0">
                  <a:latin typeface="Times New Roman" charset="0"/>
                </a:rPr>
                <a:t> ≺ </a:t>
              </a:r>
              <a:r>
                <a:rPr lang="en-US" i="1" dirty="0">
                  <a:latin typeface="Times New Roman" charset="0"/>
                </a:rPr>
                <a:t>a</a:t>
              </a:r>
              <a:r>
                <a:rPr lang="en-US" baseline="-25000" dirty="0">
                  <a:latin typeface="Times New Roman" charset="0"/>
                </a:rPr>
                <a:t>3</a:t>
              </a:r>
              <a:r>
                <a:rPr lang="en-US" dirty="0">
                  <a:latin typeface="Times New Roman" charset="0"/>
                </a:rPr>
                <a:t>,  </a:t>
              </a:r>
              <a:r>
                <a:rPr lang="en-US" i="1" dirty="0">
                  <a:latin typeface="Times New Roman" charset="0"/>
                </a:rPr>
                <a:t>a</a:t>
              </a:r>
              <a:r>
                <a:rPr lang="en-US" baseline="-25000" dirty="0">
                  <a:latin typeface="Times New Roman" charset="0"/>
                </a:rPr>
                <a:t>1</a:t>
              </a:r>
              <a:r>
                <a:rPr lang="en-US" dirty="0">
                  <a:latin typeface="Times New Roman" charset="0"/>
                </a:rPr>
                <a:t> ≺ </a:t>
              </a:r>
              <a:r>
                <a:rPr lang="en-US" i="1" dirty="0">
                  <a:latin typeface="Times New Roman" charset="0"/>
                </a:rPr>
                <a:t>a</a:t>
              </a:r>
              <a:r>
                <a:rPr lang="en-US" i="1" baseline="-25000" dirty="0">
                  <a:latin typeface="Times New Roman" charset="0"/>
                </a:rPr>
                <a:t>4</a:t>
              </a:r>
              <a:r>
                <a:rPr lang="en-US" dirty="0">
                  <a:latin typeface="Times New Roman" charset="0"/>
                </a:rPr>
                <a:t>, </a:t>
              </a:r>
            </a:p>
            <a:p>
              <a:pPr>
                <a:lnSpc>
                  <a:spcPct val="90000"/>
                </a:lnSpc>
              </a:pPr>
              <a:r>
                <a:rPr lang="en-US" dirty="0">
                  <a:latin typeface="Times New Roman" charset="0"/>
                </a:rPr>
                <a:t>   </a:t>
              </a:r>
              <a:r>
                <a:rPr lang="en-US" i="1" dirty="0">
                  <a:latin typeface="Times New Roman" charset="0"/>
                </a:rPr>
                <a:t>a</a:t>
              </a:r>
              <a:r>
                <a:rPr lang="en-US" baseline="-25000" dirty="0">
                  <a:latin typeface="Times New Roman" charset="0"/>
                </a:rPr>
                <a:t>2</a:t>
              </a:r>
              <a:r>
                <a:rPr lang="en-US" dirty="0">
                  <a:latin typeface="Times New Roman" charset="0"/>
                </a:rPr>
                <a:t> ≺ </a:t>
              </a:r>
              <a:r>
                <a:rPr lang="en-US" i="1" dirty="0">
                  <a:latin typeface="Times New Roman" charset="0"/>
                </a:rPr>
                <a:t>a</a:t>
              </a:r>
              <a:r>
                <a:rPr lang="en-US" baseline="-25000" dirty="0">
                  <a:latin typeface="Times New Roman" charset="0"/>
                </a:rPr>
                <a:t>3</a:t>
              </a:r>
              <a:r>
                <a:rPr lang="en-US" dirty="0">
                  <a:latin typeface="Times New Roman" charset="0"/>
                </a:rPr>
                <a:t>,  </a:t>
              </a:r>
              <a:r>
                <a:rPr lang="en-US" i="1" dirty="0">
                  <a:latin typeface="Times New Roman" charset="0"/>
                </a:rPr>
                <a:t>a</a:t>
              </a:r>
              <a:r>
                <a:rPr lang="en-US" baseline="-25000" dirty="0">
                  <a:latin typeface="Times New Roman" charset="0"/>
                </a:rPr>
                <a:t>2</a:t>
              </a:r>
              <a:r>
                <a:rPr lang="en-US" dirty="0">
                  <a:latin typeface="Times New Roman" charset="0"/>
                </a:rPr>
                <a:t> ≺ </a:t>
              </a:r>
              <a:r>
                <a:rPr lang="en-US" i="1" dirty="0">
                  <a:latin typeface="Times New Roman" charset="0"/>
                </a:rPr>
                <a:t>a</a:t>
              </a:r>
              <a:r>
                <a:rPr lang="en-US" baseline="-25000" dirty="0">
                  <a:latin typeface="Times New Roman" charset="0"/>
                </a:rPr>
                <a:t>4</a:t>
              </a:r>
              <a:endParaRPr lang="en-US" dirty="0">
                <a:latin typeface="Times New Roman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850FD64-ED73-8C44-8C89-73DC4880649B}"/>
                </a:ext>
              </a:extLst>
            </p:cNvPr>
            <p:cNvGrpSpPr/>
            <p:nvPr/>
          </p:nvGrpSpPr>
          <p:grpSpPr>
            <a:xfrm>
              <a:off x="799425" y="3903078"/>
              <a:ext cx="3882217" cy="1591361"/>
              <a:chOff x="4339458" y="3249935"/>
              <a:chExt cx="3882217" cy="1591361"/>
            </a:xfrm>
          </p:grpSpPr>
          <p:sp>
            <p:nvSpPr>
              <p:cNvPr id="10" name="Rectangle 83"/>
              <p:cNvSpPr>
                <a:spLocks noChangeArrowheads="1"/>
              </p:cNvSpPr>
              <p:nvPr/>
            </p:nvSpPr>
            <p:spPr bwMode="auto">
              <a:xfrm>
                <a:off x="6697283" y="3603900"/>
                <a:ext cx="1524392" cy="369332"/>
              </a:xfrm>
              <a:prstGeom prst="rect">
                <a:avLst/>
              </a:prstGeom>
              <a:solidFill>
                <a:srgbClr val="CDFFCC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45720" rIns="0" bIns="45720" anchor="ctr">
                <a:spAutoFit/>
              </a:bodyPr>
              <a:lstStyle/>
              <a:p>
                <a:pPr algn="ctr"/>
                <a:r>
                  <a:rPr lang="en-US" baseline="-25000" dirty="0">
                    <a:latin typeface="Calibri"/>
                    <a:ea typeface="Calibri"/>
                    <a:cs typeface="Calibri"/>
                  </a:rPr>
                  <a:t> </a:t>
                </a:r>
                <a:r>
                  <a:rPr lang="en-US" dirty="0">
                    <a:latin typeface="Calibri"/>
                    <a:ea typeface="Calibri"/>
                    <a:cs typeface="Calibri"/>
                  </a:rPr>
                  <a:t>move(r1,d3,d2)</a:t>
                </a:r>
                <a:r>
                  <a:rPr lang="en-US" baseline="-25000" dirty="0">
                    <a:latin typeface="Calibri"/>
                    <a:ea typeface="Calibri"/>
                    <a:cs typeface="Calibri"/>
                  </a:rPr>
                  <a:t> </a:t>
                </a:r>
              </a:p>
            </p:txBody>
          </p:sp>
          <p:sp>
            <p:nvSpPr>
              <p:cNvPr id="13" name="Text Box 92"/>
              <p:cNvSpPr txBox="1">
                <a:spLocks noChangeArrowheads="1"/>
              </p:cNvSpPr>
              <p:nvPr/>
            </p:nvSpPr>
            <p:spPr bwMode="auto">
              <a:xfrm>
                <a:off x="6697283" y="4471964"/>
                <a:ext cx="1524392" cy="369332"/>
              </a:xfrm>
              <a:prstGeom prst="rect">
                <a:avLst/>
              </a:prstGeom>
              <a:solidFill>
                <a:srgbClr val="CDFFCC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45720" rIns="0" bIns="4572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baseline="-25000" dirty="0">
                    <a:latin typeface="Calibri"/>
                    <a:ea typeface="Calibri"/>
                    <a:cs typeface="Calibri"/>
                  </a:rPr>
                  <a:t> </a:t>
                </a:r>
                <a:r>
                  <a:rPr lang="en-US" sz="1800" dirty="0">
                    <a:latin typeface="Calibri"/>
                    <a:ea typeface="Calibri"/>
                    <a:cs typeface="Calibri"/>
                  </a:rPr>
                  <a:t>move(r2,d4,d1)</a:t>
                </a:r>
                <a:r>
                  <a:rPr lang="en-US" sz="1800" baseline="-25000" dirty="0">
                    <a:latin typeface="Calibri"/>
                    <a:ea typeface="Calibri"/>
                    <a:cs typeface="Calibri"/>
                  </a:rPr>
                  <a:t> </a:t>
                </a:r>
              </a:p>
            </p:txBody>
          </p:sp>
          <p:sp>
            <p:nvSpPr>
              <p:cNvPr id="14" name="Rectangle 83"/>
              <p:cNvSpPr>
                <a:spLocks noChangeArrowheads="1"/>
              </p:cNvSpPr>
              <p:nvPr/>
            </p:nvSpPr>
            <p:spPr bwMode="auto">
              <a:xfrm>
                <a:off x="4345940" y="3603900"/>
                <a:ext cx="1524392" cy="369332"/>
              </a:xfrm>
              <a:prstGeom prst="rect">
                <a:avLst/>
              </a:prstGeom>
              <a:solidFill>
                <a:srgbClr val="CDFFCC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45720" rIns="0" bIns="45720" anchor="ctr">
                <a:spAutoFit/>
              </a:bodyPr>
              <a:lstStyle/>
              <a:p>
                <a:pPr algn="ctr"/>
                <a:r>
                  <a:rPr lang="en-US" baseline="-25000" dirty="0">
                    <a:latin typeface="Calibri"/>
                    <a:ea typeface="Calibri"/>
                    <a:cs typeface="Calibri"/>
                  </a:rPr>
                  <a:t> </a:t>
                </a:r>
                <a:r>
                  <a:rPr lang="en-US" dirty="0">
                    <a:latin typeface="Calibri"/>
                    <a:ea typeface="Calibri"/>
                    <a:cs typeface="Calibri"/>
                  </a:rPr>
                  <a:t>move(r1,d1,d3)</a:t>
                </a:r>
                <a:r>
                  <a:rPr lang="en-US" baseline="-25000" dirty="0">
                    <a:latin typeface="Calibri"/>
                    <a:ea typeface="Calibri"/>
                    <a:cs typeface="Calibri"/>
                  </a:rPr>
                  <a:t> </a:t>
                </a:r>
              </a:p>
            </p:txBody>
          </p:sp>
          <p:sp>
            <p:nvSpPr>
              <p:cNvPr id="15" name="Text Box 92"/>
              <p:cNvSpPr txBox="1">
                <a:spLocks noChangeArrowheads="1"/>
              </p:cNvSpPr>
              <p:nvPr/>
            </p:nvSpPr>
            <p:spPr bwMode="auto">
              <a:xfrm>
                <a:off x="4339458" y="4471964"/>
                <a:ext cx="1524392" cy="369332"/>
              </a:xfrm>
              <a:prstGeom prst="rect">
                <a:avLst/>
              </a:prstGeom>
              <a:solidFill>
                <a:srgbClr val="CDFFCC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45720" rIns="0" bIns="45720" anchor="ctr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800" baseline="-25000" dirty="0">
                    <a:latin typeface="Calibri"/>
                    <a:ea typeface="Calibri"/>
                    <a:cs typeface="Calibri"/>
                  </a:rPr>
                  <a:t> </a:t>
                </a:r>
                <a:r>
                  <a:rPr lang="en-US" sz="1800" dirty="0">
                    <a:latin typeface="Calibri"/>
                    <a:ea typeface="Calibri"/>
                    <a:cs typeface="Calibri"/>
                  </a:rPr>
                  <a:t>move(r2,d2,d4)</a:t>
                </a:r>
                <a:r>
                  <a:rPr lang="en-US" sz="1800" baseline="-25000" dirty="0">
                    <a:latin typeface="Calibri"/>
                    <a:ea typeface="Calibri"/>
                    <a:cs typeface="Calibri"/>
                  </a:rPr>
                  <a:t> </a:t>
                </a:r>
              </a:p>
            </p:txBody>
          </p:sp>
          <p:cxnSp>
            <p:nvCxnSpPr>
              <p:cNvPr id="20" name="Straight Arrow Connector 19"/>
              <p:cNvCxnSpPr>
                <a:cxnSpLocks/>
                <a:stCxn id="14" idx="3"/>
                <a:endCxn id="10" idx="1"/>
              </p:cNvCxnSpPr>
              <p:nvPr/>
            </p:nvCxnSpPr>
            <p:spPr bwMode="auto">
              <a:xfrm>
                <a:off x="5870332" y="3788566"/>
                <a:ext cx="826951" cy="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cxnSp>
            <p:nvCxnSpPr>
              <p:cNvPr id="21" name="Straight Arrow Connector 20"/>
              <p:cNvCxnSpPr>
                <a:cxnSpLocks/>
                <a:stCxn id="15" idx="3"/>
                <a:endCxn id="13" idx="1"/>
              </p:cNvCxnSpPr>
              <p:nvPr/>
            </p:nvCxnSpPr>
            <p:spPr bwMode="auto">
              <a:xfrm>
                <a:off x="5863850" y="4656630"/>
                <a:ext cx="833433" cy="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cxnSp>
            <p:nvCxnSpPr>
              <p:cNvPr id="303" name="Straight Arrow Connector 302">
                <a:extLst>
                  <a:ext uri="{FF2B5EF4-FFF2-40B4-BE49-F238E27FC236}">
                    <a16:creationId xmlns:a16="http://schemas.microsoft.com/office/drawing/2014/main" id="{6E23D855-7104-9F44-A326-78997F60AF5A}"/>
                  </a:ext>
                </a:extLst>
              </p:cNvPr>
              <p:cNvCxnSpPr>
                <a:cxnSpLocks/>
                <a:stCxn id="15" idx="3"/>
                <a:endCxn id="10" idx="1"/>
              </p:cNvCxnSpPr>
              <p:nvPr/>
            </p:nvCxnSpPr>
            <p:spPr bwMode="auto">
              <a:xfrm flipV="1">
                <a:off x="5863850" y="3788566"/>
                <a:ext cx="833433" cy="868064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cxnSp>
            <p:nvCxnSpPr>
              <p:cNvPr id="304" name="Straight Arrow Connector 303">
                <a:extLst>
                  <a:ext uri="{FF2B5EF4-FFF2-40B4-BE49-F238E27FC236}">
                    <a16:creationId xmlns:a16="http://schemas.microsoft.com/office/drawing/2014/main" id="{7B08E1B6-1732-3944-A6E5-4A9153147039}"/>
                  </a:ext>
                </a:extLst>
              </p:cNvPr>
              <p:cNvCxnSpPr>
                <a:cxnSpLocks/>
                <a:stCxn id="14" idx="3"/>
                <a:endCxn id="13" idx="1"/>
              </p:cNvCxnSpPr>
              <p:nvPr/>
            </p:nvCxnSpPr>
            <p:spPr bwMode="auto">
              <a:xfrm>
                <a:off x="5870332" y="3788566"/>
                <a:ext cx="826951" cy="868064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828DF0B1-FBB1-3745-B7E3-052A1CCDC83B}"/>
                  </a:ext>
                </a:extLst>
              </p:cNvPr>
              <p:cNvSpPr/>
              <p:nvPr/>
            </p:nvSpPr>
            <p:spPr>
              <a:xfrm>
                <a:off x="4828953" y="3249935"/>
                <a:ext cx="441146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i="1" dirty="0">
                    <a:latin typeface="Times New Roman" charset="0"/>
                  </a:rPr>
                  <a:t>a</a:t>
                </a:r>
                <a:r>
                  <a:rPr lang="en-US" baseline="-25000" dirty="0">
                    <a:latin typeface="Times New Roman" charset="0"/>
                  </a:rPr>
                  <a:t>1</a:t>
                </a:r>
                <a:r>
                  <a:rPr lang="en-US" dirty="0">
                    <a:latin typeface="Times New Roman" charset="0"/>
                  </a:rPr>
                  <a:t>:</a:t>
                </a:r>
                <a:endParaRPr lang="en-US" i="1" dirty="0">
                  <a:latin typeface="Times New Roman" charset="0"/>
                </a:endParaRP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3E3034D7-4ADB-2E45-ADF6-F1D56ED57185}"/>
                  </a:ext>
                </a:extLst>
              </p:cNvPr>
              <p:cNvSpPr/>
              <p:nvPr/>
            </p:nvSpPr>
            <p:spPr>
              <a:xfrm>
                <a:off x="4827243" y="4131799"/>
                <a:ext cx="441146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i="1" dirty="0">
                    <a:latin typeface="Times New Roman" charset="0"/>
                  </a:rPr>
                  <a:t>a</a:t>
                </a:r>
                <a:r>
                  <a:rPr lang="en-US" baseline="-25000" dirty="0">
                    <a:latin typeface="Times New Roman" charset="0"/>
                  </a:rPr>
                  <a:t>2</a:t>
                </a:r>
                <a:r>
                  <a:rPr lang="en-US" dirty="0">
                    <a:latin typeface="Times New Roman" charset="0"/>
                  </a:rPr>
                  <a:t>:</a:t>
                </a:r>
                <a:endParaRPr lang="en-US" i="1" dirty="0">
                  <a:latin typeface="Times New Roman" charset="0"/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92245EC0-5C2E-D446-9DC6-8F87CC472BEA}"/>
                  </a:ext>
                </a:extLst>
              </p:cNvPr>
              <p:cNvSpPr/>
              <p:nvPr/>
            </p:nvSpPr>
            <p:spPr>
              <a:xfrm>
                <a:off x="7159471" y="3258499"/>
                <a:ext cx="441146" cy="341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i="1" dirty="0">
                    <a:latin typeface="Times New Roman" charset="0"/>
                  </a:rPr>
                  <a:t>a</a:t>
                </a:r>
                <a:r>
                  <a:rPr lang="en-US" baseline="-25000" dirty="0">
                    <a:latin typeface="Times New Roman" charset="0"/>
                  </a:rPr>
                  <a:t>3</a:t>
                </a:r>
                <a:r>
                  <a:rPr lang="en-US" dirty="0">
                    <a:latin typeface="Times New Roman" charset="0"/>
                  </a:rPr>
                  <a:t>:</a:t>
                </a:r>
                <a:endParaRPr lang="en-US" i="1" dirty="0">
                  <a:latin typeface="Times New Roman" charset="0"/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AF8FA26B-B71F-A141-B664-D3E056C58500}"/>
                  </a:ext>
                </a:extLst>
              </p:cNvPr>
              <p:cNvSpPr/>
              <p:nvPr/>
            </p:nvSpPr>
            <p:spPr>
              <a:xfrm>
                <a:off x="7157761" y="4140363"/>
                <a:ext cx="441146" cy="341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i="1" dirty="0">
                    <a:latin typeface="Times New Roman" charset="0"/>
                  </a:rPr>
                  <a:t>a</a:t>
                </a:r>
                <a:r>
                  <a:rPr lang="en-US" baseline="-25000" dirty="0">
                    <a:latin typeface="Times New Roman" charset="0"/>
                  </a:rPr>
                  <a:t>4</a:t>
                </a:r>
                <a:r>
                  <a:rPr lang="en-US" dirty="0">
                    <a:latin typeface="Times New Roman" charset="0"/>
                  </a:rPr>
                  <a:t>:</a:t>
                </a:r>
                <a:endParaRPr lang="en-US" i="1" dirty="0">
                  <a:latin typeface="Times New Roman" charset="0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69DA822-BC1C-2F4B-AA9E-0169EE24C665}"/>
              </a:ext>
            </a:extLst>
          </p:cNvPr>
          <p:cNvGrpSpPr/>
          <p:nvPr/>
        </p:nvGrpSpPr>
        <p:grpSpPr>
          <a:xfrm>
            <a:off x="7921676" y="2530785"/>
            <a:ext cx="3940101" cy="2185649"/>
            <a:chOff x="5191545" y="1812323"/>
            <a:chExt cx="3940101" cy="218564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77AF84B-EAE8-EB44-8DF8-B78B6143E2AA}"/>
                </a:ext>
              </a:extLst>
            </p:cNvPr>
            <p:cNvGrpSpPr/>
            <p:nvPr/>
          </p:nvGrpSpPr>
          <p:grpSpPr>
            <a:xfrm rot="10800000">
              <a:off x="5191545" y="3058534"/>
              <a:ext cx="2982069" cy="939438"/>
              <a:chOff x="7837452" y="2868764"/>
              <a:chExt cx="3313410" cy="1043820"/>
            </a:xfrm>
          </p:grpSpPr>
          <p:sp>
            <p:nvSpPr>
              <p:cNvPr id="297" name="Freeform 860">
                <a:extLst>
                  <a:ext uri="{FF2B5EF4-FFF2-40B4-BE49-F238E27FC236}">
                    <a16:creationId xmlns:a16="http://schemas.microsoft.com/office/drawing/2014/main" id="{0BA6F3E3-169F-AE41-9F4F-30FDD04895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60862" y="3033025"/>
                <a:ext cx="1661204" cy="30930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98" name="Parallelogram 297">
                <a:extLst>
                  <a:ext uri="{FF2B5EF4-FFF2-40B4-BE49-F238E27FC236}">
                    <a16:creationId xmlns:a16="http://schemas.microsoft.com/office/drawing/2014/main" id="{5168FB43-9769-F243-B0FB-89809073DB45}"/>
                  </a:ext>
                </a:extLst>
              </p:cNvPr>
              <p:cNvSpPr/>
              <p:nvPr/>
            </p:nvSpPr>
            <p:spPr>
              <a:xfrm>
                <a:off x="9712332" y="3027192"/>
                <a:ext cx="1438530" cy="870293"/>
              </a:xfrm>
              <a:prstGeom prst="parallelogram">
                <a:avLst>
                  <a:gd name="adj" fmla="val 96255"/>
                </a:avLst>
              </a:prstGeom>
              <a:solidFill>
                <a:srgbClr val="CEC8C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Parallelogram 298">
                <a:extLst>
                  <a:ext uri="{FF2B5EF4-FFF2-40B4-BE49-F238E27FC236}">
                    <a16:creationId xmlns:a16="http://schemas.microsoft.com/office/drawing/2014/main" id="{8BDD94E5-C18B-7140-85F1-EB7AE094D41C}"/>
                  </a:ext>
                </a:extLst>
              </p:cNvPr>
              <p:cNvSpPr/>
              <p:nvPr/>
            </p:nvSpPr>
            <p:spPr>
              <a:xfrm>
                <a:off x="7837452" y="2981727"/>
                <a:ext cx="1438530" cy="870293"/>
              </a:xfrm>
              <a:prstGeom prst="parallelogram">
                <a:avLst>
                  <a:gd name="adj" fmla="val 96255"/>
                </a:avLst>
              </a:prstGeom>
              <a:solidFill>
                <a:srgbClr val="CEC8C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Rectangle 891">
                <a:extLst>
                  <a:ext uri="{FF2B5EF4-FFF2-40B4-BE49-F238E27FC236}">
                    <a16:creationId xmlns:a16="http://schemas.microsoft.com/office/drawing/2014/main" id="{6546D5EE-9381-A849-A71D-2D2E00B211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83183" y="3650974"/>
                <a:ext cx="65" cy="261610"/>
              </a:xfrm>
              <a:prstGeom prst="rect">
                <a:avLst/>
              </a:prstGeom>
              <a:solidFill>
                <a:srgbClr val="FAC09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01" name="Freeform 860">
                <a:extLst>
                  <a:ext uri="{FF2B5EF4-FFF2-40B4-BE49-F238E27FC236}">
                    <a16:creationId xmlns:a16="http://schemas.microsoft.com/office/drawing/2014/main" id="{58347E3C-E05B-6C48-8234-AD2A6FCD0B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7093" y="3032053"/>
                <a:ext cx="515721" cy="282492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02" name="Parallelogram 301">
                <a:extLst>
                  <a:ext uri="{FF2B5EF4-FFF2-40B4-BE49-F238E27FC236}">
                    <a16:creationId xmlns:a16="http://schemas.microsoft.com/office/drawing/2014/main" id="{DA677589-471C-5440-AE90-869B45059547}"/>
                  </a:ext>
                </a:extLst>
              </p:cNvPr>
              <p:cNvSpPr/>
              <p:nvPr/>
            </p:nvSpPr>
            <p:spPr>
              <a:xfrm rot="10800000">
                <a:off x="7914523" y="2868764"/>
                <a:ext cx="1847859" cy="540484"/>
              </a:xfrm>
              <a:prstGeom prst="parallelogram">
                <a:avLst>
                  <a:gd name="adj" fmla="val 96255"/>
                </a:avLst>
              </a:prstGeom>
              <a:solidFill>
                <a:srgbClr val="DCC3A9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br>
                  <a:rPr lang="en-US" sz="17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</a:br>
                <a:r>
                  <a:rPr lang="en-US" sz="17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d4   </a:t>
                </a:r>
              </a:p>
            </p:txBody>
          </p:sp>
        </p:grpSp>
        <p:sp>
          <p:nvSpPr>
            <p:cNvPr id="262" name="Freeform 860">
              <a:extLst>
                <a:ext uri="{FF2B5EF4-FFF2-40B4-BE49-F238E27FC236}">
                  <a16:creationId xmlns:a16="http://schemas.microsoft.com/office/drawing/2014/main" id="{AB409618-90F3-9243-9F82-D8BE7B5F5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0646" y="1950588"/>
              <a:ext cx="1495084" cy="27837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96" name="Parallelogram 295">
              <a:extLst>
                <a:ext uri="{FF2B5EF4-FFF2-40B4-BE49-F238E27FC236}">
                  <a16:creationId xmlns:a16="http://schemas.microsoft.com/office/drawing/2014/main" id="{3F6D0A12-3737-1A45-AF9C-89F81D700D57}"/>
                </a:ext>
              </a:extLst>
            </p:cNvPr>
            <p:cNvSpPr/>
            <p:nvPr/>
          </p:nvSpPr>
          <p:spPr>
            <a:xfrm>
              <a:off x="7836969" y="1954908"/>
              <a:ext cx="1294677" cy="783264"/>
            </a:xfrm>
            <a:prstGeom prst="parallelogram">
              <a:avLst>
                <a:gd name="adj" fmla="val 96255"/>
              </a:avLst>
            </a:prstGeom>
            <a:solidFill>
              <a:srgbClr val="CEC8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Freeform 860">
              <a:extLst>
                <a:ext uri="{FF2B5EF4-FFF2-40B4-BE49-F238E27FC236}">
                  <a16:creationId xmlns:a16="http://schemas.microsoft.com/office/drawing/2014/main" id="{4F980E45-03D6-9249-BEE5-09B714AE4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4681" y="2686792"/>
              <a:ext cx="1155391" cy="27849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476AF70B-DC15-BA41-BDAA-461E0FB7E8FE}"/>
                </a:ext>
              </a:extLst>
            </p:cNvPr>
            <p:cNvSpPr/>
            <p:nvPr/>
          </p:nvSpPr>
          <p:spPr>
            <a:xfrm>
              <a:off x="6149577" y="1913990"/>
              <a:ext cx="1294677" cy="783264"/>
            </a:xfrm>
            <a:prstGeom prst="parallelogram">
              <a:avLst>
                <a:gd name="adj" fmla="val 96255"/>
              </a:avLst>
            </a:prstGeom>
            <a:solidFill>
              <a:srgbClr val="CEC8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Rectangle 891">
              <a:extLst>
                <a:ext uri="{FF2B5EF4-FFF2-40B4-BE49-F238E27FC236}">
                  <a16:creationId xmlns:a16="http://schemas.microsoft.com/office/drawing/2014/main" id="{2F93FFF1-6369-C64A-85A7-8167277EFC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0735" y="2516312"/>
              <a:ext cx="59" cy="235449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76" name="Freeform 860">
              <a:extLst>
                <a:ext uri="{FF2B5EF4-FFF2-40B4-BE49-F238E27FC236}">
                  <a16:creationId xmlns:a16="http://schemas.microsoft.com/office/drawing/2014/main" id="{BD987B75-D461-504A-8D99-C719394DC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6254" y="1968853"/>
              <a:ext cx="464149" cy="254243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79" name="Parallelogram 278">
              <a:extLst>
                <a:ext uri="{FF2B5EF4-FFF2-40B4-BE49-F238E27FC236}">
                  <a16:creationId xmlns:a16="http://schemas.microsoft.com/office/drawing/2014/main" id="{F0423608-829A-5546-B924-67008FFFB0D5}"/>
                </a:ext>
              </a:extLst>
            </p:cNvPr>
            <p:cNvSpPr/>
            <p:nvPr/>
          </p:nvSpPr>
          <p:spPr>
            <a:xfrm>
              <a:off x="5456545" y="2628173"/>
              <a:ext cx="1663073" cy="486436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d1      </a:t>
              </a:r>
            </a:p>
          </p:txBody>
        </p:sp>
        <p:sp>
          <p:nvSpPr>
            <p:cNvPr id="280" name="Parallelogram 279">
              <a:extLst>
                <a:ext uri="{FF2B5EF4-FFF2-40B4-BE49-F238E27FC236}">
                  <a16:creationId xmlns:a16="http://schemas.microsoft.com/office/drawing/2014/main" id="{71977556-0DF8-8B47-AF91-425BFB110583}"/>
                </a:ext>
              </a:extLst>
            </p:cNvPr>
            <p:cNvSpPr/>
            <p:nvPr/>
          </p:nvSpPr>
          <p:spPr>
            <a:xfrm>
              <a:off x="7359978" y="2628994"/>
              <a:ext cx="1663073" cy="486436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d2       </a:t>
              </a: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B33DC42-3D20-E845-991B-C74963E234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28929" y="1908252"/>
              <a:ext cx="1052907" cy="997159"/>
              <a:chOff x="6282020" y="2522140"/>
              <a:chExt cx="1671281" cy="1582792"/>
            </a:xfrm>
          </p:grpSpPr>
          <p:sp>
            <p:nvSpPr>
              <p:cNvPr id="115" name="Line 882">
                <a:extLst>
                  <a:ext uri="{FF2B5EF4-FFF2-40B4-BE49-F238E27FC236}">
                    <a16:creationId xmlns:a16="http://schemas.microsoft.com/office/drawing/2014/main" id="{5A4BCB21-6A0A-7347-BDD1-782EE74225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H="1" flipV="1">
                <a:off x="7230186" y="2543278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16" name="Oval 859">
                <a:extLst>
                  <a:ext uri="{FF2B5EF4-FFF2-40B4-BE49-F238E27FC236}">
                    <a16:creationId xmlns:a16="http://schemas.microsoft.com/office/drawing/2014/main" id="{7577E4E8-DBDC-2A4F-958B-96E6D8A4F16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756317" y="3797039"/>
                <a:ext cx="137823" cy="1512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17" name="Oval 861">
                <a:extLst>
                  <a:ext uri="{FF2B5EF4-FFF2-40B4-BE49-F238E27FC236}">
                    <a16:creationId xmlns:a16="http://schemas.microsoft.com/office/drawing/2014/main" id="{14F13015-6A68-ED4F-B65D-77F878939A1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282021" y="3950986"/>
                <a:ext cx="142659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18" name="Oval 862">
                <a:extLst>
                  <a:ext uri="{FF2B5EF4-FFF2-40B4-BE49-F238E27FC236}">
                    <a16:creationId xmlns:a16="http://schemas.microsoft.com/office/drawing/2014/main" id="{2206ACB7-ED29-224E-AEC6-CA78EF17B9B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597526" y="3950986"/>
                <a:ext cx="137823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19" name="Oval 863">
                <a:extLst>
                  <a:ext uri="{FF2B5EF4-FFF2-40B4-BE49-F238E27FC236}">
                    <a16:creationId xmlns:a16="http://schemas.microsoft.com/office/drawing/2014/main" id="{AAEDF106-6232-5640-A8EE-CA15C0C9080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457285" y="3948285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0" name="Oval 863">
                <a:extLst>
                  <a:ext uri="{FF2B5EF4-FFF2-40B4-BE49-F238E27FC236}">
                    <a16:creationId xmlns:a16="http://schemas.microsoft.com/office/drawing/2014/main" id="{0AF10742-6E84-9B43-A1FD-78254461FD3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866501" y="3950166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3BF24707-7C6B-3441-A6A1-70DDBA4921AA}"/>
                  </a:ext>
                </a:extLst>
              </p:cNvPr>
              <p:cNvGrpSpPr/>
              <p:nvPr/>
            </p:nvGrpSpPr>
            <p:grpSpPr>
              <a:xfrm>
                <a:off x="6282020" y="3409248"/>
                <a:ext cx="1671281" cy="539042"/>
                <a:chOff x="1320274" y="4580303"/>
                <a:chExt cx="1671281" cy="467246"/>
              </a:xfrm>
              <a:solidFill>
                <a:srgbClr val="93D2FE"/>
              </a:solidFill>
            </p:grpSpPr>
            <p:sp>
              <p:nvSpPr>
                <p:cNvPr id="136" name="Freeform 860">
                  <a:extLst>
                    <a:ext uri="{FF2B5EF4-FFF2-40B4-BE49-F238E27FC236}">
                      <a16:creationId xmlns:a16="http://schemas.microsoft.com/office/drawing/2014/main" id="{81C00B0C-01B3-DD4F-AFA5-1E6865EACF5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7" name="Rectangle 864">
                  <a:extLst>
                    <a:ext uri="{FF2B5EF4-FFF2-40B4-BE49-F238E27FC236}">
                      <a16:creationId xmlns:a16="http://schemas.microsoft.com/office/drawing/2014/main" id="{206A9E3C-AEDE-9D44-B69F-24BAA2FE5F6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r2</a:t>
                  </a:r>
                </a:p>
              </p:txBody>
            </p:sp>
            <p:sp>
              <p:nvSpPr>
                <p:cNvPr id="138" name="Freeform 865">
                  <a:extLst>
                    <a:ext uri="{FF2B5EF4-FFF2-40B4-BE49-F238E27FC236}">
                      <a16:creationId xmlns:a16="http://schemas.microsoft.com/office/drawing/2014/main" id="{476772AD-7EB7-824A-ACE1-3F8DC6755D5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9" name="Freeform 866">
                  <a:extLst>
                    <a:ext uri="{FF2B5EF4-FFF2-40B4-BE49-F238E27FC236}">
                      <a16:creationId xmlns:a16="http://schemas.microsoft.com/office/drawing/2014/main" id="{9875D2E5-788B-DF44-94E4-81842BB89F3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sp>
            <p:nvSpPr>
              <p:cNvPr id="122" name="Oval 878">
                <a:extLst>
                  <a:ext uri="{FF2B5EF4-FFF2-40B4-BE49-F238E27FC236}">
                    <a16:creationId xmlns:a16="http://schemas.microsoft.com/office/drawing/2014/main" id="{11D4F2F5-F2E8-6F48-8E98-582E2D60B3C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800000" flipH="1">
                <a:off x="7440506" y="2600189"/>
                <a:ext cx="69069" cy="39007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3" name="Line 882">
                <a:extLst>
                  <a:ext uri="{FF2B5EF4-FFF2-40B4-BE49-F238E27FC236}">
                    <a16:creationId xmlns:a16="http://schemas.microsoft.com/office/drawing/2014/main" id="{E090175C-62A4-E647-B0F0-54857EE549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151300" y="2522140"/>
                <a:ext cx="166195" cy="553247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4" name="Line 882">
                <a:extLst>
                  <a:ext uri="{FF2B5EF4-FFF2-40B4-BE49-F238E27FC236}">
                    <a16:creationId xmlns:a16="http://schemas.microsoft.com/office/drawing/2014/main" id="{6AD871A2-8A21-554D-9B80-7064194973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162894" y="2525247"/>
                <a:ext cx="147328" cy="577282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5" name="Line 884">
                <a:extLst>
                  <a:ext uri="{FF2B5EF4-FFF2-40B4-BE49-F238E27FC236}">
                    <a16:creationId xmlns:a16="http://schemas.microsoft.com/office/drawing/2014/main" id="{F14DC171-7528-DC48-986F-957A89295E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7503497" y="2624662"/>
                <a:ext cx="0" cy="103603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6" name="Oval 885">
                <a:extLst>
                  <a:ext uri="{FF2B5EF4-FFF2-40B4-BE49-F238E27FC236}">
                    <a16:creationId xmlns:a16="http://schemas.microsoft.com/office/drawing/2014/main" id="{72EE0ABC-29A8-2149-A5B1-FB66F06B43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7486804" y="2733527"/>
                <a:ext cx="31996" cy="70709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339B50BD-7D78-AC42-A029-17EB28672B69}"/>
                  </a:ext>
                </a:extLst>
              </p:cNvPr>
              <p:cNvGrpSpPr/>
              <p:nvPr/>
            </p:nvGrpSpPr>
            <p:grpSpPr>
              <a:xfrm>
                <a:off x="6963930" y="2918321"/>
                <a:ext cx="114261" cy="962935"/>
                <a:chOff x="5166044" y="2085068"/>
                <a:chExt cx="114261" cy="962935"/>
              </a:xfrm>
            </p:grpSpPr>
            <p:sp>
              <p:nvSpPr>
                <p:cNvPr id="130" name="Oval 878">
                  <a:extLst>
                    <a:ext uri="{FF2B5EF4-FFF2-40B4-BE49-F238E27FC236}">
                      <a16:creationId xmlns:a16="http://schemas.microsoft.com/office/drawing/2014/main" id="{A539FCC3-CE03-2F48-8A16-F1B5222255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6044" y="2998083"/>
                  <a:ext cx="110510" cy="499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grpSp>
              <p:nvGrpSpPr>
                <p:cNvPr id="131" name="Group 130">
                  <a:extLst>
                    <a:ext uri="{FF2B5EF4-FFF2-40B4-BE49-F238E27FC236}">
                      <a16:creationId xmlns:a16="http://schemas.microsoft.com/office/drawing/2014/main" id="{A89DA273-5123-6140-A1F3-AAD137BD4C8B}"/>
                    </a:ext>
                  </a:extLst>
                </p:cNvPr>
                <p:cNvGrpSpPr/>
                <p:nvPr/>
              </p:nvGrpSpPr>
              <p:grpSpPr>
                <a:xfrm>
                  <a:off x="5166154" y="2106857"/>
                  <a:ext cx="114151" cy="914400"/>
                  <a:chOff x="5166154" y="2106857"/>
                  <a:chExt cx="114151" cy="1132631"/>
                </a:xfrm>
              </p:grpSpPr>
              <p:sp>
                <p:nvSpPr>
                  <p:cNvPr id="133" name="Rectangle 880">
                    <a:extLst>
                      <a:ext uri="{FF2B5EF4-FFF2-40B4-BE49-F238E27FC236}">
                        <a16:creationId xmlns:a16="http://schemas.microsoft.com/office/drawing/2014/main" id="{ECC6AB9C-1C25-8C46-8541-BAF10A12CB9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66155" y="2106857"/>
                    <a:ext cx="109828" cy="1132631"/>
                  </a:xfrm>
                  <a:prstGeom prst="rect">
                    <a:avLst/>
                  </a:prstGeom>
                  <a:solidFill>
                    <a:srgbClr val="93D2F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134" name="Line 881">
                    <a:extLst>
                      <a:ext uri="{FF2B5EF4-FFF2-40B4-BE49-F238E27FC236}">
                        <a16:creationId xmlns:a16="http://schemas.microsoft.com/office/drawing/2014/main" id="{DEC85F9A-4171-2C4A-8BC7-BEAB9097815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66154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135" name="Line 882">
                    <a:extLst>
                      <a:ext uri="{FF2B5EF4-FFF2-40B4-BE49-F238E27FC236}">
                        <a16:creationId xmlns:a16="http://schemas.microsoft.com/office/drawing/2014/main" id="{59DBB084-1637-A64E-8DD4-9120C7A6FA9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80305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</p:grpSp>
            <p:sp>
              <p:nvSpPr>
                <p:cNvPr id="132" name="Oval 878">
                  <a:extLst>
                    <a:ext uri="{FF2B5EF4-FFF2-40B4-BE49-F238E27FC236}">
                      <a16:creationId xmlns:a16="http://schemas.microsoft.com/office/drawing/2014/main" id="{BF93C743-FFC8-BA48-ACF8-E4C6275B56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7662" y="2085068"/>
                  <a:ext cx="110510" cy="457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sp>
            <p:nvSpPr>
              <p:cNvPr id="128" name="Rectangle 880">
                <a:extLst>
                  <a:ext uri="{FF2B5EF4-FFF2-40B4-BE49-F238E27FC236}">
                    <a16:creationId xmlns:a16="http://schemas.microsoft.com/office/drawing/2014/main" id="{E6103563-03C5-A841-9B62-095A8CE6D1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00000" flipH="1">
                <a:off x="7229473" y="2562075"/>
                <a:ext cx="66541" cy="857951"/>
              </a:xfrm>
              <a:prstGeom prst="rect">
                <a:avLst/>
              </a:prstGeom>
              <a:solidFill>
                <a:srgbClr val="93D2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9" name="Line 881">
                <a:extLst>
                  <a:ext uri="{FF2B5EF4-FFF2-40B4-BE49-F238E27FC236}">
                    <a16:creationId xmlns:a16="http://schemas.microsoft.com/office/drawing/2014/main" id="{3E2FAFF4-250C-F945-9E9C-668655FBE3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291556" y="2578710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</p:grpSp>
        <p:sp>
          <p:nvSpPr>
            <p:cNvPr id="278" name="Parallelogram 277">
              <a:extLst>
                <a:ext uri="{FF2B5EF4-FFF2-40B4-BE49-F238E27FC236}">
                  <a16:creationId xmlns:a16="http://schemas.microsoft.com/office/drawing/2014/main" id="{C130F026-23E4-614B-A33F-2A643D637A54}"/>
                </a:ext>
              </a:extLst>
            </p:cNvPr>
            <p:cNvSpPr/>
            <p:nvPr/>
          </p:nvSpPr>
          <p:spPr>
            <a:xfrm>
              <a:off x="6218941" y="1812323"/>
              <a:ext cx="1663073" cy="486436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d3   </a:t>
              </a:r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4D8ADD40-46CC-4246-A7CF-F57D923207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820313" y="1914211"/>
              <a:ext cx="1056664" cy="1004979"/>
              <a:chOff x="2015901" y="2747479"/>
              <a:chExt cx="1677244" cy="1595204"/>
            </a:xfrm>
          </p:grpSpPr>
          <p:sp>
            <p:nvSpPr>
              <p:cNvPr id="140" name="Oval 859">
                <a:extLst>
                  <a:ext uri="{FF2B5EF4-FFF2-40B4-BE49-F238E27FC236}">
                    <a16:creationId xmlns:a16="http://schemas.microsoft.com/office/drawing/2014/main" id="{C6C25AF1-AC34-CE40-AC05-93BEA514DAE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17327" y="4034790"/>
                <a:ext cx="137823" cy="1512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41" name="Oval 861">
                <a:extLst>
                  <a:ext uri="{FF2B5EF4-FFF2-40B4-BE49-F238E27FC236}">
                    <a16:creationId xmlns:a16="http://schemas.microsoft.com/office/drawing/2014/main" id="{5D988571-F1B8-4247-B870-4CE968CBC5C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43031" y="4188737"/>
                <a:ext cx="142659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42" name="Oval 862">
                <a:extLst>
                  <a:ext uri="{FF2B5EF4-FFF2-40B4-BE49-F238E27FC236}">
                    <a16:creationId xmlns:a16="http://schemas.microsoft.com/office/drawing/2014/main" id="{5C6D0984-D919-8542-885A-9143AA1E518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58536" y="4188737"/>
                <a:ext cx="137823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43" name="Oval 863">
                <a:extLst>
                  <a:ext uri="{FF2B5EF4-FFF2-40B4-BE49-F238E27FC236}">
                    <a16:creationId xmlns:a16="http://schemas.microsoft.com/office/drawing/2014/main" id="{978B1EDA-3E22-BE46-A18A-FC89D331E9E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193788" y="4186036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44" name="Oval 863">
                <a:extLst>
                  <a:ext uri="{FF2B5EF4-FFF2-40B4-BE49-F238E27FC236}">
                    <a16:creationId xmlns:a16="http://schemas.microsoft.com/office/drawing/2014/main" id="{45D6AFD2-4B68-D747-8E9F-CF824623B84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27511" y="4187917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45" name="Freeform 866">
                <a:extLst>
                  <a:ext uri="{FF2B5EF4-FFF2-40B4-BE49-F238E27FC236}">
                    <a16:creationId xmlns:a16="http://schemas.microsoft.com/office/drawing/2014/main" id="{5847FCAF-184E-2E4B-84C8-31F2151400C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015901" y="3991061"/>
                <a:ext cx="1114187" cy="194966"/>
              </a:xfrm>
              <a:custGeom>
                <a:avLst/>
                <a:gdLst>
                  <a:gd name="T0" fmla="*/ 0 w 288"/>
                  <a:gd name="T1" fmla="*/ 449 h 48"/>
                  <a:gd name="T2" fmla="*/ 2608 w 288"/>
                  <a:gd name="T3" fmla="*/ 449 h 48"/>
                  <a:gd name="T4" fmla="*/ 3133 w 288"/>
                  <a:gd name="T5" fmla="*/ 0 h 48"/>
                  <a:gd name="T6" fmla="*/ 524 w 288"/>
                  <a:gd name="T7" fmla="*/ 0 h 48"/>
                  <a:gd name="T8" fmla="*/ 0 w 288"/>
                  <a:gd name="T9" fmla="*/ 449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8"/>
                  <a:gd name="T16" fmla="*/ 0 h 48"/>
                  <a:gd name="T17" fmla="*/ 288 w 288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8" h="48">
                    <a:moveTo>
                      <a:pt x="0" y="48"/>
                    </a:moveTo>
                    <a:lnTo>
                      <a:pt x="240" y="48"/>
                    </a:lnTo>
                    <a:lnTo>
                      <a:pt x="288" y="0"/>
                    </a:lnTo>
                    <a:lnTo>
                      <a:pt x="48" y="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46" name="Oval 878">
                <a:extLst>
                  <a:ext uri="{FF2B5EF4-FFF2-40B4-BE49-F238E27FC236}">
                    <a16:creationId xmlns:a16="http://schemas.microsoft.com/office/drawing/2014/main" id="{40A63A27-EA58-694F-9917-E7FF4FEC7E0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9800000">
                <a:off x="2458640" y="2825528"/>
                <a:ext cx="69069" cy="39007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47" name="Line 882">
                <a:extLst>
                  <a:ext uri="{FF2B5EF4-FFF2-40B4-BE49-F238E27FC236}">
                    <a16:creationId xmlns:a16="http://schemas.microsoft.com/office/drawing/2014/main" id="{81184578-7B20-684E-8070-A2DFE86454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57993" y="2750586"/>
                <a:ext cx="147328" cy="577282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48" name="Rectangle 880">
                <a:extLst>
                  <a:ext uri="{FF2B5EF4-FFF2-40B4-BE49-F238E27FC236}">
                    <a16:creationId xmlns:a16="http://schemas.microsoft.com/office/drawing/2014/main" id="{F0AF8897-2E0A-284A-88EB-9CFB5C9CAE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800000">
                <a:off x="2672201" y="2787414"/>
                <a:ext cx="66541" cy="857951"/>
              </a:xfrm>
              <a:prstGeom prst="rect">
                <a:avLst/>
              </a:prstGeom>
              <a:solidFill>
                <a:srgbClr val="93D2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49" name="Line 881">
                <a:extLst>
                  <a:ext uri="{FF2B5EF4-FFF2-40B4-BE49-F238E27FC236}">
                    <a16:creationId xmlns:a16="http://schemas.microsoft.com/office/drawing/2014/main" id="{6BE61A43-AF69-144B-9B6D-DDEAD39763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76659" y="2804049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50" name="Line 882">
                <a:extLst>
                  <a:ext uri="{FF2B5EF4-FFF2-40B4-BE49-F238E27FC236}">
                    <a16:creationId xmlns:a16="http://schemas.microsoft.com/office/drawing/2014/main" id="{FFCC01A8-4837-7241-9ADD-532EF5A5C9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V="1">
                <a:off x="2738029" y="2768617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51" name="Line 882">
                <a:extLst>
                  <a:ext uri="{FF2B5EF4-FFF2-40B4-BE49-F238E27FC236}">
                    <a16:creationId xmlns:a16="http://schemas.microsoft.com/office/drawing/2014/main" id="{C054E8CB-7757-434B-8B03-FA3523CDCD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50720" y="2747479"/>
                <a:ext cx="166195" cy="553247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52" name="Line 884">
                <a:extLst>
                  <a:ext uri="{FF2B5EF4-FFF2-40B4-BE49-F238E27FC236}">
                    <a16:creationId xmlns:a16="http://schemas.microsoft.com/office/drawing/2014/main" id="{2FEAC5A6-9630-0C45-AEAC-F644B15862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2464718" y="2850001"/>
                <a:ext cx="0" cy="103603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53" name="Oval 885">
                <a:extLst>
                  <a:ext uri="{FF2B5EF4-FFF2-40B4-BE49-F238E27FC236}">
                    <a16:creationId xmlns:a16="http://schemas.microsoft.com/office/drawing/2014/main" id="{A3FC1D29-422D-304F-8C5D-28BD26E3B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9415" y="2958866"/>
                <a:ext cx="31996" cy="70709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BBA8671F-BFBB-104F-888E-1D8BBC07ADD3}"/>
                  </a:ext>
                </a:extLst>
              </p:cNvPr>
              <p:cNvGrpSpPr/>
              <p:nvPr/>
            </p:nvGrpSpPr>
            <p:grpSpPr>
              <a:xfrm>
                <a:off x="2874612" y="3158422"/>
                <a:ext cx="114261" cy="962935"/>
                <a:chOff x="5166044" y="2085068"/>
                <a:chExt cx="114261" cy="962935"/>
              </a:xfrm>
            </p:grpSpPr>
            <p:sp>
              <p:nvSpPr>
                <p:cNvPr id="159" name="Oval 878">
                  <a:extLst>
                    <a:ext uri="{FF2B5EF4-FFF2-40B4-BE49-F238E27FC236}">
                      <a16:creationId xmlns:a16="http://schemas.microsoft.com/office/drawing/2014/main" id="{555307E3-9F51-154C-8554-E2553F3B7E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6044" y="2998083"/>
                  <a:ext cx="110510" cy="499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grpSp>
              <p:nvGrpSpPr>
                <p:cNvPr id="160" name="Group 159">
                  <a:extLst>
                    <a:ext uri="{FF2B5EF4-FFF2-40B4-BE49-F238E27FC236}">
                      <a16:creationId xmlns:a16="http://schemas.microsoft.com/office/drawing/2014/main" id="{3336BC6D-95B5-9544-92D6-0035237C2077}"/>
                    </a:ext>
                  </a:extLst>
                </p:cNvPr>
                <p:cNvGrpSpPr/>
                <p:nvPr/>
              </p:nvGrpSpPr>
              <p:grpSpPr>
                <a:xfrm>
                  <a:off x="5166154" y="2106857"/>
                  <a:ext cx="114151" cy="914400"/>
                  <a:chOff x="5166154" y="2106857"/>
                  <a:chExt cx="114151" cy="1132631"/>
                </a:xfrm>
              </p:grpSpPr>
              <p:sp>
                <p:nvSpPr>
                  <p:cNvPr id="162" name="Rectangle 880">
                    <a:extLst>
                      <a:ext uri="{FF2B5EF4-FFF2-40B4-BE49-F238E27FC236}">
                        <a16:creationId xmlns:a16="http://schemas.microsoft.com/office/drawing/2014/main" id="{C780CAE5-FDDE-A64B-8791-863717E6A54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66155" y="2106857"/>
                    <a:ext cx="109828" cy="1132631"/>
                  </a:xfrm>
                  <a:prstGeom prst="rect">
                    <a:avLst/>
                  </a:prstGeom>
                  <a:solidFill>
                    <a:srgbClr val="93D2F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163" name="Line 881">
                    <a:extLst>
                      <a:ext uri="{FF2B5EF4-FFF2-40B4-BE49-F238E27FC236}">
                        <a16:creationId xmlns:a16="http://schemas.microsoft.com/office/drawing/2014/main" id="{830B39E9-6932-BF4F-A7F7-56E6CBD0C69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66154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164" name="Line 882">
                    <a:extLst>
                      <a:ext uri="{FF2B5EF4-FFF2-40B4-BE49-F238E27FC236}">
                        <a16:creationId xmlns:a16="http://schemas.microsoft.com/office/drawing/2014/main" id="{A595E251-E105-AC42-8E4D-47E1ED160A6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80305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</p:grpSp>
            <p:sp>
              <p:nvSpPr>
                <p:cNvPr id="161" name="Oval 878">
                  <a:extLst>
                    <a:ext uri="{FF2B5EF4-FFF2-40B4-BE49-F238E27FC236}">
                      <a16:creationId xmlns:a16="http://schemas.microsoft.com/office/drawing/2014/main" id="{63AAF464-8D92-5242-9D6D-4169A52A49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7662" y="2085068"/>
                  <a:ext cx="110510" cy="457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5CEAA145-8DB8-F147-B535-66CB5C983652}"/>
                  </a:ext>
                </a:extLst>
              </p:cNvPr>
              <p:cNvGrpSpPr/>
              <p:nvPr/>
            </p:nvGrpSpPr>
            <p:grpSpPr>
              <a:xfrm>
                <a:off x="2949280" y="3646999"/>
                <a:ext cx="743865" cy="539042"/>
                <a:chOff x="5686720" y="1648860"/>
                <a:chExt cx="743865" cy="539042"/>
              </a:xfrm>
            </p:grpSpPr>
            <p:sp>
              <p:nvSpPr>
                <p:cNvPr id="156" name="Freeform 860">
                  <a:extLst>
                    <a:ext uri="{FF2B5EF4-FFF2-40B4-BE49-F238E27FC236}">
                      <a16:creationId xmlns:a16="http://schemas.microsoft.com/office/drawing/2014/main" id="{5C110688-FEA1-4E44-9AAB-85461E45777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686720" y="1648860"/>
                  <a:ext cx="743865" cy="18071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57" name="Rectangle 864">
                  <a:extLst>
                    <a:ext uri="{FF2B5EF4-FFF2-40B4-BE49-F238E27FC236}">
                      <a16:creationId xmlns:a16="http://schemas.microsoft.com/office/drawing/2014/main" id="{8BAA8288-4949-2F45-9935-07D8B49336A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686720" y="1829582"/>
                  <a:ext cx="557094" cy="358320"/>
                </a:xfrm>
                <a:prstGeom prst="rect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58" name="Freeform 865">
                  <a:extLst>
                    <a:ext uri="{FF2B5EF4-FFF2-40B4-BE49-F238E27FC236}">
                      <a16:creationId xmlns:a16="http://schemas.microsoft.com/office/drawing/2014/main" id="{D44B7EAF-2FC6-9246-8FC3-63F14A70E8D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6243814" y="1648860"/>
                  <a:ext cx="186771" cy="539037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C8B93548-BCAB-A34C-8065-63057F1704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10774" y="1839613"/>
              <a:ext cx="492443" cy="4247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i="1" dirty="0">
                  <a:latin typeface="Times New Roman" charset="0"/>
                </a:rPr>
                <a:t>s</a:t>
              </a:r>
              <a:r>
                <a:rPr lang="en-US" sz="2400" baseline="-25000" dirty="0">
                  <a:latin typeface="Times New Roman" charset="0"/>
                </a:rPr>
                <a:t>0</a:t>
              </a:r>
              <a:r>
                <a:rPr lang="en-US" sz="2400" dirty="0">
                  <a:latin typeface="Times New Roman" charset="0"/>
                </a:rPr>
                <a:t>:</a:t>
              </a:r>
              <a:endParaRPr lang="en-US" sz="2400" i="1" baseline="-25000" dirty="0">
                <a:latin typeface="Times New Roman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470EB6A-F409-AD44-A0EA-754856BBBB74}"/>
              </a:ext>
            </a:extLst>
          </p:cNvPr>
          <p:cNvGrpSpPr/>
          <p:nvPr/>
        </p:nvGrpSpPr>
        <p:grpSpPr>
          <a:xfrm>
            <a:off x="8123491" y="5104298"/>
            <a:ext cx="3585181" cy="1207178"/>
            <a:chOff x="8423939" y="5104298"/>
            <a:chExt cx="3585181" cy="120717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0DBF6AE-E381-F94F-80F7-D1C2FA8694F6}"/>
                </a:ext>
              </a:extLst>
            </p:cNvPr>
            <p:cNvGrpSpPr/>
            <p:nvPr/>
          </p:nvGrpSpPr>
          <p:grpSpPr>
            <a:xfrm>
              <a:off x="8442614" y="5104298"/>
              <a:ext cx="3566506" cy="1207178"/>
              <a:chOff x="5608945" y="1198494"/>
              <a:chExt cx="3566506" cy="1207178"/>
            </a:xfrm>
          </p:grpSpPr>
          <p:sp>
            <p:nvSpPr>
              <p:cNvPr id="89" name="Freeform 860">
                <a:extLst>
                  <a:ext uri="{FF2B5EF4-FFF2-40B4-BE49-F238E27FC236}">
                    <a16:creationId xmlns:a16="http://schemas.microsoft.com/office/drawing/2014/main" id="{9D6A98AE-6071-7D42-AEF2-B5184B15A4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7081" y="1977034"/>
                <a:ext cx="1155391" cy="27849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90" name="Rectangle 891">
                <a:extLst>
                  <a:ext uri="{FF2B5EF4-FFF2-40B4-BE49-F238E27FC236}">
                    <a16:creationId xmlns:a16="http://schemas.microsoft.com/office/drawing/2014/main" id="{9DEEA3A3-D825-DE49-9073-B1CC4A5730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33135" y="1806554"/>
                <a:ext cx="59" cy="235449"/>
              </a:xfrm>
              <a:prstGeom prst="rect">
                <a:avLst/>
              </a:prstGeom>
              <a:solidFill>
                <a:srgbClr val="FAC09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91" name="Parallelogram 90">
                <a:extLst>
                  <a:ext uri="{FF2B5EF4-FFF2-40B4-BE49-F238E27FC236}">
                    <a16:creationId xmlns:a16="http://schemas.microsoft.com/office/drawing/2014/main" id="{A3F8413B-7F67-C644-B961-AF6BFCEF22A5}"/>
                  </a:ext>
                </a:extLst>
              </p:cNvPr>
              <p:cNvSpPr/>
              <p:nvPr/>
            </p:nvSpPr>
            <p:spPr>
              <a:xfrm>
                <a:off x="5608945" y="1918415"/>
                <a:ext cx="1663073" cy="486436"/>
              </a:xfrm>
              <a:prstGeom prst="parallelogram">
                <a:avLst>
                  <a:gd name="adj" fmla="val 96255"/>
                </a:avLst>
              </a:prstGeom>
              <a:solidFill>
                <a:srgbClr val="DCC3A9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br>
                  <a:rPr lang="en-US" sz="17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</a:br>
                <a:r>
                  <a:rPr lang="en-US" sz="17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d1      </a:t>
                </a:r>
              </a:p>
            </p:txBody>
          </p:sp>
          <p:sp>
            <p:nvSpPr>
              <p:cNvPr id="92" name="Parallelogram 91">
                <a:extLst>
                  <a:ext uri="{FF2B5EF4-FFF2-40B4-BE49-F238E27FC236}">
                    <a16:creationId xmlns:a16="http://schemas.microsoft.com/office/drawing/2014/main" id="{865118FF-E4E7-5845-ABD5-9D56F87BF850}"/>
                  </a:ext>
                </a:extLst>
              </p:cNvPr>
              <p:cNvSpPr/>
              <p:nvPr/>
            </p:nvSpPr>
            <p:spPr>
              <a:xfrm>
                <a:off x="7512378" y="1919236"/>
                <a:ext cx="1663073" cy="486436"/>
              </a:xfrm>
              <a:prstGeom prst="parallelogram">
                <a:avLst>
                  <a:gd name="adj" fmla="val 96255"/>
                </a:avLst>
              </a:prstGeom>
              <a:solidFill>
                <a:srgbClr val="DCC3A9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br>
                  <a:rPr lang="en-US" sz="17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</a:br>
                <a:r>
                  <a:rPr lang="en-US" sz="17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d2       </a:t>
                </a:r>
              </a:p>
            </p:txBody>
          </p: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7DA35F60-8265-C84E-97EC-74A9A50AE8A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881329" y="1198494"/>
                <a:ext cx="1052907" cy="997159"/>
                <a:chOff x="6282020" y="2522140"/>
                <a:chExt cx="1671281" cy="1582792"/>
              </a:xfrm>
            </p:grpSpPr>
            <p:sp>
              <p:nvSpPr>
                <p:cNvPr id="94" name="Line 882">
                  <a:extLst>
                    <a:ext uri="{FF2B5EF4-FFF2-40B4-BE49-F238E27FC236}">
                      <a16:creationId xmlns:a16="http://schemas.microsoft.com/office/drawing/2014/main" id="{F3936A44-F25D-A048-8146-72E84E3101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7230186" y="2543278"/>
                  <a:ext cx="0" cy="857951"/>
                </a:xfrm>
                <a:prstGeom prst="lin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5" name="Oval 859">
                  <a:extLst>
                    <a:ext uri="{FF2B5EF4-FFF2-40B4-BE49-F238E27FC236}">
                      <a16:creationId xmlns:a16="http://schemas.microsoft.com/office/drawing/2014/main" id="{C26FA5B6-7110-7B4D-A936-E426305D399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7756317" y="3797039"/>
                  <a:ext cx="137823" cy="151246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6" name="Oval 861">
                  <a:extLst>
                    <a:ext uri="{FF2B5EF4-FFF2-40B4-BE49-F238E27FC236}">
                      <a16:creationId xmlns:a16="http://schemas.microsoft.com/office/drawing/2014/main" id="{AE6FB874-3C29-3D4A-8C2A-6BCB9CDA619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6282021" y="3950986"/>
                  <a:ext cx="142659" cy="153946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7" name="Oval 862">
                  <a:extLst>
                    <a:ext uri="{FF2B5EF4-FFF2-40B4-BE49-F238E27FC236}">
                      <a16:creationId xmlns:a16="http://schemas.microsoft.com/office/drawing/2014/main" id="{5E8B753B-4667-FC46-B85D-C7A0D741A5B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7597526" y="3950986"/>
                  <a:ext cx="137823" cy="153946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8" name="Oval 863">
                  <a:extLst>
                    <a:ext uri="{FF2B5EF4-FFF2-40B4-BE49-F238E27FC236}">
                      <a16:creationId xmlns:a16="http://schemas.microsoft.com/office/drawing/2014/main" id="{15D44AFC-EFD2-5740-AB3F-02849B42F15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7457285" y="3948285"/>
                  <a:ext cx="140241" cy="153946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9" name="Oval 863">
                  <a:extLst>
                    <a:ext uri="{FF2B5EF4-FFF2-40B4-BE49-F238E27FC236}">
                      <a16:creationId xmlns:a16="http://schemas.microsoft.com/office/drawing/2014/main" id="{1D4ED7E2-D46B-454E-BF90-0478EF08C9F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6866501" y="3950166"/>
                  <a:ext cx="140241" cy="153946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grpSp>
              <p:nvGrpSpPr>
                <p:cNvPr id="100" name="Group 99">
                  <a:extLst>
                    <a:ext uri="{FF2B5EF4-FFF2-40B4-BE49-F238E27FC236}">
                      <a16:creationId xmlns:a16="http://schemas.microsoft.com/office/drawing/2014/main" id="{78790085-C037-7543-8959-565AAFC3BBD3}"/>
                    </a:ext>
                  </a:extLst>
                </p:cNvPr>
                <p:cNvGrpSpPr/>
                <p:nvPr/>
              </p:nvGrpSpPr>
              <p:grpSpPr>
                <a:xfrm>
                  <a:off x="6282020" y="3409248"/>
                  <a:ext cx="1671281" cy="539042"/>
                  <a:chOff x="1320274" y="4580303"/>
                  <a:chExt cx="1671281" cy="467246"/>
                </a:xfrm>
                <a:solidFill>
                  <a:srgbClr val="93D2FE"/>
                </a:solidFill>
              </p:grpSpPr>
              <p:sp>
                <p:nvSpPr>
                  <p:cNvPr id="167" name="Freeform 860">
                    <a:extLst>
                      <a:ext uri="{FF2B5EF4-FFF2-40B4-BE49-F238E27FC236}">
                        <a16:creationId xmlns:a16="http://schemas.microsoft.com/office/drawing/2014/main" id="{89AC88F7-17E7-7340-90B3-B663DA64C32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320274" y="4580303"/>
                    <a:ext cx="743865" cy="156647"/>
                  </a:xfrm>
                  <a:custGeom>
                    <a:avLst/>
                    <a:gdLst>
                      <a:gd name="T0" fmla="*/ 1592 w 192"/>
                      <a:gd name="T1" fmla="*/ 566 h 48"/>
                      <a:gd name="T2" fmla="*/ 0 w 192"/>
                      <a:gd name="T3" fmla="*/ 566 h 48"/>
                      <a:gd name="T4" fmla="*/ 537 w 192"/>
                      <a:gd name="T5" fmla="*/ 0 h 48"/>
                      <a:gd name="T6" fmla="*/ 2124 w 192"/>
                      <a:gd name="T7" fmla="*/ 0 h 48"/>
                      <a:gd name="T8" fmla="*/ 1592 w 192"/>
                      <a:gd name="T9" fmla="*/ 566 h 4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2"/>
                      <a:gd name="T16" fmla="*/ 0 h 48"/>
                      <a:gd name="T17" fmla="*/ 192 w 192"/>
                      <a:gd name="T18" fmla="*/ 48 h 4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2" h="48">
                        <a:moveTo>
                          <a:pt x="144" y="48"/>
                        </a:moveTo>
                        <a:lnTo>
                          <a:pt x="0" y="48"/>
                        </a:lnTo>
                        <a:lnTo>
                          <a:pt x="48" y="0"/>
                        </a:lnTo>
                        <a:lnTo>
                          <a:pt x="192" y="0"/>
                        </a:lnTo>
                        <a:lnTo>
                          <a:pt x="144" y="48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b="1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168" name="Rectangle 864">
                    <a:extLst>
                      <a:ext uri="{FF2B5EF4-FFF2-40B4-BE49-F238E27FC236}">
                        <a16:creationId xmlns:a16="http://schemas.microsoft.com/office/drawing/2014/main" id="{B296184C-FD8F-7147-BB14-41BAD835B396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320274" y="4736954"/>
                    <a:ext cx="557094" cy="310595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r>
                      <a:rPr lang="en-US" sz="1700" dirty="0">
                        <a:latin typeface="Calibri"/>
                        <a:ea typeface="Calibri"/>
                        <a:cs typeface="Calibri"/>
                      </a:rPr>
                      <a:t>r1</a:t>
                    </a:r>
                  </a:p>
                </p:txBody>
              </p:sp>
              <p:sp>
                <p:nvSpPr>
                  <p:cNvPr id="169" name="Freeform 865">
                    <a:extLst>
                      <a:ext uri="{FF2B5EF4-FFF2-40B4-BE49-F238E27FC236}">
                        <a16:creationId xmlns:a16="http://schemas.microsoft.com/office/drawing/2014/main" id="{5C7CDF0E-0180-1F47-A99B-1734C66BAA4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877368" y="4580303"/>
                    <a:ext cx="186771" cy="467242"/>
                  </a:xfrm>
                  <a:custGeom>
                    <a:avLst/>
                    <a:gdLst>
                      <a:gd name="T0" fmla="*/ 0 w 48"/>
                      <a:gd name="T1" fmla="*/ 524 h 144"/>
                      <a:gd name="T2" fmla="*/ 566 w 48"/>
                      <a:gd name="T3" fmla="*/ 0 h 144"/>
                      <a:gd name="T4" fmla="*/ 566 w 48"/>
                      <a:gd name="T5" fmla="*/ 1034 h 144"/>
                      <a:gd name="T6" fmla="*/ 0 w 48"/>
                      <a:gd name="T7" fmla="*/ 1564 h 144"/>
                      <a:gd name="T8" fmla="*/ 0 w 48"/>
                      <a:gd name="T9" fmla="*/ 524 h 14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8"/>
                      <a:gd name="T16" fmla="*/ 0 h 144"/>
                      <a:gd name="T17" fmla="*/ 48 w 48"/>
                      <a:gd name="T18" fmla="*/ 144 h 14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8" h="144">
                        <a:moveTo>
                          <a:pt x="0" y="48"/>
                        </a:moveTo>
                        <a:lnTo>
                          <a:pt x="48" y="0"/>
                        </a:lnTo>
                        <a:lnTo>
                          <a:pt x="48" y="96"/>
                        </a:lnTo>
                        <a:lnTo>
                          <a:pt x="0" y="144"/>
                        </a:lnTo>
                        <a:lnTo>
                          <a:pt x="0" y="48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b="1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170" name="Freeform 866">
                    <a:extLst>
                      <a:ext uri="{FF2B5EF4-FFF2-40B4-BE49-F238E27FC236}">
                        <a16:creationId xmlns:a16="http://schemas.microsoft.com/office/drawing/2014/main" id="{788DA379-0364-1A4D-919F-B96BF6C138D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877368" y="4878539"/>
                    <a:ext cx="1114187" cy="168998"/>
                  </a:xfrm>
                  <a:custGeom>
                    <a:avLst/>
                    <a:gdLst>
                      <a:gd name="T0" fmla="*/ 0 w 288"/>
                      <a:gd name="T1" fmla="*/ 449 h 48"/>
                      <a:gd name="T2" fmla="*/ 2608 w 288"/>
                      <a:gd name="T3" fmla="*/ 449 h 48"/>
                      <a:gd name="T4" fmla="*/ 3133 w 288"/>
                      <a:gd name="T5" fmla="*/ 0 h 48"/>
                      <a:gd name="T6" fmla="*/ 524 w 288"/>
                      <a:gd name="T7" fmla="*/ 0 h 48"/>
                      <a:gd name="T8" fmla="*/ 0 w 288"/>
                      <a:gd name="T9" fmla="*/ 449 h 4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88"/>
                      <a:gd name="T16" fmla="*/ 0 h 48"/>
                      <a:gd name="T17" fmla="*/ 288 w 288"/>
                      <a:gd name="T18" fmla="*/ 48 h 4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88" h="48">
                        <a:moveTo>
                          <a:pt x="0" y="48"/>
                        </a:moveTo>
                        <a:lnTo>
                          <a:pt x="240" y="48"/>
                        </a:lnTo>
                        <a:lnTo>
                          <a:pt x="288" y="0"/>
                        </a:lnTo>
                        <a:lnTo>
                          <a:pt x="48" y="0"/>
                        </a:lnTo>
                        <a:lnTo>
                          <a:pt x="0" y="48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b="1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</p:grpSp>
            <p:sp>
              <p:nvSpPr>
                <p:cNvPr id="101" name="Oval 878">
                  <a:extLst>
                    <a:ext uri="{FF2B5EF4-FFF2-40B4-BE49-F238E27FC236}">
                      <a16:creationId xmlns:a16="http://schemas.microsoft.com/office/drawing/2014/main" id="{7EBC6C07-5811-934D-8997-01955CA7ACC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7440506" y="2600189"/>
                  <a:ext cx="69069" cy="39007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02" name="Line 882">
                  <a:extLst>
                    <a:ext uri="{FF2B5EF4-FFF2-40B4-BE49-F238E27FC236}">
                      <a16:creationId xmlns:a16="http://schemas.microsoft.com/office/drawing/2014/main" id="{1C83ED17-66A8-E946-AE3E-E3655FC77D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7151300" y="2522140"/>
                  <a:ext cx="166195" cy="553247"/>
                </a:xfrm>
                <a:prstGeom prst="lin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03" name="Line 882">
                  <a:extLst>
                    <a:ext uri="{FF2B5EF4-FFF2-40B4-BE49-F238E27FC236}">
                      <a16:creationId xmlns:a16="http://schemas.microsoft.com/office/drawing/2014/main" id="{21BA22FE-5422-5440-A483-E8B6FA94D1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7162894" y="2525247"/>
                  <a:ext cx="147328" cy="577282"/>
                </a:xfrm>
                <a:prstGeom prst="lin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04" name="Line 884">
                  <a:extLst>
                    <a:ext uri="{FF2B5EF4-FFF2-40B4-BE49-F238E27FC236}">
                      <a16:creationId xmlns:a16="http://schemas.microsoft.com/office/drawing/2014/main" id="{2B775C42-7692-504E-8EC1-E169F998A4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7503497" y="2624662"/>
                  <a:ext cx="0" cy="103603"/>
                </a:xfrm>
                <a:prstGeom prst="lin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05" name="Oval 885">
                  <a:extLst>
                    <a:ext uri="{FF2B5EF4-FFF2-40B4-BE49-F238E27FC236}">
                      <a16:creationId xmlns:a16="http://schemas.microsoft.com/office/drawing/2014/main" id="{F9B4335F-F069-834B-A0BE-195D2706D6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7486804" y="2733527"/>
                  <a:ext cx="31996" cy="70709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C60D418A-5391-5745-9A67-2E8EF6E54C33}"/>
                    </a:ext>
                  </a:extLst>
                </p:cNvPr>
                <p:cNvGrpSpPr/>
                <p:nvPr/>
              </p:nvGrpSpPr>
              <p:grpSpPr>
                <a:xfrm>
                  <a:off x="6963930" y="2918321"/>
                  <a:ext cx="114261" cy="962935"/>
                  <a:chOff x="5166044" y="2085068"/>
                  <a:chExt cx="114261" cy="962935"/>
                </a:xfrm>
              </p:grpSpPr>
              <p:sp>
                <p:nvSpPr>
                  <p:cNvPr id="111" name="Oval 878">
                    <a:extLst>
                      <a:ext uri="{FF2B5EF4-FFF2-40B4-BE49-F238E27FC236}">
                        <a16:creationId xmlns:a16="http://schemas.microsoft.com/office/drawing/2014/main" id="{9A500A22-8500-D24C-A4EB-BCC16F84A34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66044" y="2998083"/>
                    <a:ext cx="110510" cy="49920"/>
                  </a:xfrm>
                  <a:prstGeom prst="ellips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grpSp>
                <p:nvGrpSpPr>
                  <p:cNvPr id="112" name="Group 111">
                    <a:extLst>
                      <a:ext uri="{FF2B5EF4-FFF2-40B4-BE49-F238E27FC236}">
                        <a16:creationId xmlns:a16="http://schemas.microsoft.com/office/drawing/2014/main" id="{5749CBFD-CBF5-BC43-B32C-3CAFD47CF242}"/>
                      </a:ext>
                    </a:extLst>
                  </p:cNvPr>
                  <p:cNvGrpSpPr/>
                  <p:nvPr/>
                </p:nvGrpSpPr>
                <p:grpSpPr>
                  <a:xfrm>
                    <a:off x="5166154" y="2106857"/>
                    <a:ext cx="114151" cy="914400"/>
                    <a:chOff x="5166154" y="2106857"/>
                    <a:chExt cx="114151" cy="1132631"/>
                  </a:xfrm>
                </p:grpSpPr>
                <p:sp>
                  <p:nvSpPr>
                    <p:cNvPr id="114" name="Rectangle 880">
                      <a:extLst>
                        <a:ext uri="{FF2B5EF4-FFF2-40B4-BE49-F238E27FC236}">
                          <a16:creationId xmlns:a16="http://schemas.microsoft.com/office/drawing/2014/main" id="{F9822647-C785-8743-BCD6-2C294D22628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66155" y="2106857"/>
                      <a:ext cx="109828" cy="1132631"/>
                    </a:xfrm>
                    <a:prstGeom prst="rect">
                      <a:avLst/>
                    </a:prstGeom>
                    <a:solidFill>
                      <a:srgbClr val="93D2FE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800" dirty="0">
                        <a:latin typeface="Calibri"/>
                        <a:ea typeface="Calibri"/>
                        <a:cs typeface="Calibri"/>
                      </a:endParaRPr>
                    </a:p>
                  </p:txBody>
                </p:sp>
                <p:sp>
                  <p:nvSpPr>
                    <p:cNvPr id="165" name="Line 881">
                      <a:extLst>
                        <a:ext uri="{FF2B5EF4-FFF2-40B4-BE49-F238E27FC236}">
                          <a16:creationId xmlns:a16="http://schemas.microsoft.com/office/drawing/2014/main" id="{1225633D-3B72-CD4A-BFF6-AE801C45AA4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166154" y="2106857"/>
                      <a:ext cx="0" cy="1132631"/>
                    </a:xfrm>
                    <a:prstGeom prst="line">
                      <a:avLst/>
                    </a:prstGeom>
                    <a:solidFill>
                      <a:srgbClr val="93D2FE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800" dirty="0">
                        <a:latin typeface="Calibri"/>
                        <a:ea typeface="Calibri"/>
                        <a:cs typeface="Calibri"/>
                      </a:endParaRPr>
                    </a:p>
                  </p:txBody>
                </p:sp>
                <p:sp>
                  <p:nvSpPr>
                    <p:cNvPr id="166" name="Line 882">
                      <a:extLst>
                        <a:ext uri="{FF2B5EF4-FFF2-40B4-BE49-F238E27FC236}">
                          <a16:creationId xmlns:a16="http://schemas.microsoft.com/office/drawing/2014/main" id="{B164B963-0E87-BB4B-9E63-DE4C541B32D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280305" y="2106857"/>
                      <a:ext cx="0" cy="1132631"/>
                    </a:xfrm>
                    <a:prstGeom prst="line">
                      <a:avLst/>
                    </a:prstGeom>
                    <a:solidFill>
                      <a:srgbClr val="93D2FE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800" dirty="0">
                        <a:latin typeface="Calibri"/>
                        <a:ea typeface="Calibri"/>
                        <a:cs typeface="Calibri"/>
                      </a:endParaRPr>
                    </a:p>
                  </p:txBody>
                </p:sp>
              </p:grpSp>
              <p:sp>
                <p:nvSpPr>
                  <p:cNvPr id="113" name="Oval 878">
                    <a:extLst>
                      <a:ext uri="{FF2B5EF4-FFF2-40B4-BE49-F238E27FC236}">
                        <a16:creationId xmlns:a16="http://schemas.microsoft.com/office/drawing/2014/main" id="{56C7CB90-E525-CB48-9D55-12568D40601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67662" y="2085068"/>
                    <a:ext cx="110510" cy="45720"/>
                  </a:xfrm>
                  <a:prstGeom prst="ellips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</p:grpSp>
            <p:sp>
              <p:nvSpPr>
                <p:cNvPr id="109" name="Rectangle 880">
                  <a:extLst>
                    <a:ext uri="{FF2B5EF4-FFF2-40B4-BE49-F238E27FC236}">
                      <a16:creationId xmlns:a16="http://schemas.microsoft.com/office/drawing/2014/main" id="{92D65338-03E6-644E-9305-079BC20727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7229473" y="2562075"/>
                  <a:ext cx="66541" cy="857951"/>
                </a:xfrm>
                <a:prstGeom prst="rect">
                  <a:avLst/>
                </a:prstGeom>
                <a:solidFill>
                  <a:srgbClr val="93D2F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0" name="Line 881">
                  <a:extLst>
                    <a:ext uri="{FF2B5EF4-FFF2-40B4-BE49-F238E27FC236}">
                      <a16:creationId xmlns:a16="http://schemas.microsoft.com/office/drawing/2014/main" id="{624F5629-7CE9-2E4F-985F-ECE278F430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7291556" y="2578710"/>
                  <a:ext cx="0" cy="857951"/>
                </a:xfrm>
                <a:prstGeom prst="lin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0B5675EE-EDA2-8F46-8192-2EBC94FFE30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972713" y="1204453"/>
                <a:ext cx="1056664" cy="1004979"/>
                <a:chOff x="2015901" y="2747479"/>
                <a:chExt cx="1677244" cy="1595204"/>
              </a:xfrm>
            </p:grpSpPr>
            <p:sp>
              <p:nvSpPr>
                <p:cNvPr id="172" name="Oval 859">
                  <a:extLst>
                    <a:ext uri="{FF2B5EF4-FFF2-40B4-BE49-F238E27FC236}">
                      <a16:creationId xmlns:a16="http://schemas.microsoft.com/office/drawing/2014/main" id="{BBFFF20C-A415-CF4F-9FDB-7ADEF695BA2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517327" y="4034790"/>
                  <a:ext cx="137823" cy="151246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3" name="Oval 861">
                  <a:extLst>
                    <a:ext uri="{FF2B5EF4-FFF2-40B4-BE49-F238E27FC236}">
                      <a16:creationId xmlns:a16="http://schemas.microsoft.com/office/drawing/2014/main" id="{A588DA2A-89CC-FC4E-8B00-AE9B674FC21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043031" y="4188737"/>
                  <a:ext cx="142659" cy="153946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4" name="Oval 862">
                  <a:extLst>
                    <a:ext uri="{FF2B5EF4-FFF2-40B4-BE49-F238E27FC236}">
                      <a16:creationId xmlns:a16="http://schemas.microsoft.com/office/drawing/2014/main" id="{893DE805-C571-FE48-A907-B35DF566822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358536" y="4188737"/>
                  <a:ext cx="137823" cy="153946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5" name="Oval 863">
                  <a:extLst>
                    <a:ext uri="{FF2B5EF4-FFF2-40B4-BE49-F238E27FC236}">
                      <a16:creationId xmlns:a16="http://schemas.microsoft.com/office/drawing/2014/main" id="{B17E057B-BDFE-8F41-A2DE-492DA9A7EC6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193788" y="4186036"/>
                  <a:ext cx="140241" cy="153946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6" name="Oval 863">
                  <a:extLst>
                    <a:ext uri="{FF2B5EF4-FFF2-40B4-BE49-F238E27FC236}">
                      <a16:creationId xmlns:a16="http://schemas.microsoft.com/office/drawing/2014/main" id="{33A5DDA2-97A2-C443-8EA1-3003ADE2B53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627511" y="4187917"/>
                  <a:ext cx="140241" cy="153946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7" name="Freeform 866">
                  <a:extLst>
                    <a:ext uri="{FF2B5EF4-FFF2-40B4-BE49-F238E27FC236}">
                      <a16:creationId xmlns:a16="http://schemas.microsoft.com/office/drawing/2014/main" id="{FCF4D680-BA57-7340-82AB-9FE2B720DDC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015901" y="3991061"/>
                  <a:ext cx="1114187" cy="194966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8" name="Oval 878">
                  <a:extLst>
                    <a:ext uri="{FF2B5EF4-FFF2-40B4-BE49-F238E27FC236}">
                      <a16:creationId xmlns:a16="http://schemas.microsoft.com/office/drawing/2014/main" id="{6FEA001A-5E29-1442-A71C-B8982FF5E1D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9800000">
                  <a:off x="2458640" y="2825528"/>
                  <a:ext cx="69069" cy="39007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9" name="Line 882">
                  <a:extLst>
                    <a:ext uri="{FF2B5EF4-FFF2-40B4-BE49-F238E27FC236}">
                      <a16:creationId xmlns:a16="http://schemas.microsoft.com/office/drawing/2014/main" id="{D0567599-EFB3-FD48-9910-12749710CE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9800000" flipH="1" flipV="1">
                  <a:off x="2657993" y="2750586"/>
                  <a:ext cx="147328" cy="577282"/>
                </a:xfrm>
                <a:prstGeom prst="lin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0" name="Rectangle 880">
                  <a:extLst>
                    <a:ext uri="{FF2B5EF4-FFF2-40B4-BE49-F238E27FC236}">
                      <a16:creationId xmlns:a16="http://schemas.microsoft.com/office/drawing/2014/main" id="{F7819770-E0AF-2246-B939-B1CBB08BAC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9800000">
                  <a:off x="2672201" y="2787414"/>
                  <a:ext cx="66541" cy="857951"/>
                </a:xfrm>
                <a:prstGeom prst="rect">
                  <a:avLst/>
                </a:prstGeom>
                <a:solidFill>
                  <a:srgbClr val="93D2F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1" name="Line 881">
                  <a:extLst>
                    <a:ext uri="{FF2B5EF4-FFF2-40B4-BE49-F238E27FC236}">
                      <a16:creationId xmlns:a16="http://schemas.microsoft.com/office/drawing/2014/main" id="{72142EFE-75DE-BD4F-8D38-14C4D638F0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9800000" flipH="1" flipV="1">
                  <a:off x="2676659" y="2804049"/>
                  <a:ext cx="0" cy="857951"/>
                </a:xfrm>
                <a:prstGeom prst="lin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2" name="Line 882">
                  <a:extLst>
                    <a:ext uri="{FF2B5EF4-FFF2-40B4-BE49-F238E27FC236}">
                      <a16:creationId xmlns:a16="http://schemas.microsoft.com/office/drawing/2014/main" id="{580C68FC-DC27-024B-8C12-C32DB01A11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9800000" flipV="1">
                  <a:off x="2738029" y="2768617"/>
                  <a:ext cx="0" cy="857951"/>
                </a:xfrm>
                <a:prstGeom prst="lin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3" name="Line 882">
                  <a:extLst>
                    <a:ext uri="{FF2B5EF4-FFF2-40B4-BE49-F238E27FC236}">
                      <a16:creationId xmlns:a16="http://schemas.microsoft.com/office/drawing/2014/main" id="{7269B7C5-15C2-CE48-B5A3-CCDEDEA956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9800000" flipH="1" flipV="1">
                  <a:off x="2650720" y="2747479"/>
                  <a:ext cx="166195" cy="553247"/>
                </a:xfrm>
                <a:prstGeom prst="lin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5" name="Line 884">
                  <a:extLst>
                    <a:ext uri="{FF2B5EF4-FFF2-40B4-BE49-F238E27FC236}">
                      <a16:creationId xmlns:a16="http://schemas.microsoft.com/office/drawing/2014/main" id="{4BB3DD59-D28D-E14C-A4F9-1A65E0D7E6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 flipH="1">
                  <a:off x="2464718" y="2850001"/>
                  <a:ext cx="0" cy="103603"/>
                </a:xfrm>
                <a:prstGeom prst="lin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6" name="Oval 885">
                  <a:extLst>
                    <a:ext uri="{FF2B5EF4-FFF2-40B4-BE49-F238E27FC236}">
                      <a16:creationId xmlns:a16="http://schemas.microsoft.com/office/drawing/2014/main" id="{692DC3CC-A85B-9049-BBBD-4947F32D46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49415" y="2958866"/>
                  <a:ext cx="31996" cy="70709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grpSp>
              <p:nvGrpSpPr>
                <p:cNvPr id="187" name="Group 186">
                  <a:extLst>
                    <a:ext uri="{FF2B5EF4-FFF2-40B4-BE49-F238E27FC236}">
                      <a16:creationId xmlns:a16="http://schemas.microsoft.com/office/drawing/2014/main" id="{F06364FC-4485-C64A-B165-89761D718194}"/>
                    </a:ext>
                  </a:extLst>
                </p:cNvPr>
                <p:cNvGrpSpPr/>
                <p:nvPr/>
              </p:nvGrpSpPr>
              <p:grpSpPr>
                <a:xfrm>
                  <a:off x="2874612" y="3158422"/>
                  <a:ext cx="114261" cy="962935"/>
                  <a:chOff x="5166044" y="2085068"/>
                  <a:chExt cx="114261" cy="962935"/>
                </a:xfrm>
              </p:grpSpPr>
              <p:sp>
                <p:nvSpPr>
                  <p:cNvPr id="192" name="Oval 878">
                    <a:extLst>
                      <a:ext uri="{FF2B5EF4-FFF2-40B4-BE49-F238E27FC236}">
                        <a16:creationId xmlns:a16="http://schemas.microsoft.com/office/drawing/2014/main" id="{4A35BDCA-3BFC-9943-ADC6-7CFDFF89EDF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66044" y="2998083"/>
                    <a:ext cx="110510" cy="49920"/>
                  </a:xfrm>
                  <a:prstGeom prst="ellips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grpSp>
                <p:nvGrpSpPr>
                  <p:cNvPr id="193" name="Group 192">
                    <a:extLst>
                      <a:ext uri="{FF2B5EF4-FFF2-40B4-BE49-F238E27FC236}">
                        <a16:creationId xmlns:a16="http://schemas.microsoft.com/office/drawing/2014/main" id="{A87F4F95-7BCC-BC43-9CFD-F84617B7A964}"/>
                      </a:ext>
                    </a:extLst>
                  </p:cNvPr>
                  <p:cNvGrpSpPr/>
                  <p:nvPr/>
                </p:nvGrpSpPr>
                <p:grpSpPr>
                  <a:xfrm>
                    <a:off x="5166154" y="2106857"/>
                    <a:ext cx="114151" cy="914400"/>
                    <a:chOff x="5166154" y="2106857"/>
                    <a:chExt cx="114151" cy="1132631"/>
                  </a:xfrm>
                </p:grpSpPr>
                <p:sp>
                  <p:nvSpPr>
                    <p:cNvPr id="195" name="Rectangle 880">
                      <a:extLst>
                        <a:ext uri="{FF2B5EF4-FFF2-40B4-BE49-F238E27FC236}">
                          <a16:creationId xmlns:a16="http://schemas.microsoft.com/office/drawing/2014/main" id="{97201156-EFC1-7B4D-9FFC-065D6A560AF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66155" y="2106857"/>
                      <a:ext cx="109828" cy="1132631"/>
                    </a:xfrm>
                    <a:prstGeom prst="rect">
                      <a:avLst/>
                    </a:prstGeom>
                    <a:solidFill>
                      <a:srgbClr val="93D2FE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800" dirty="0">
                        <a:latin typeface="Calibri"/>
                        <a:ea typeface="Calibri"/>
                        <a:cs typeface="Calibri"/>
                      </a:endParaRPr>
                    </a:p>
                  </p:txBody>
                </p:sp>
                <p:sp>
                  <p:nvSpPr>
                    <p:cNvPr id="196" name="Line 881">
                      <a:extLst>
                        <a:ext uri="{FF2B5EF4-FFF2-40B4-BE49-F238E27FC236}">
                          <a16:creationId xmlns:a16="http://schemas.microsoft.com/office/drawing/2014/main" id="{4846A279-C333-874E-AF38-1D3DF3C7E54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166154" y="2106857"/>
                      <a:ext cx="0" cy="1132631"/>
                    </a:xfrm>
                    <a:prstGeom prst="line">
                      <a:avLst/>
                    </a:prstGeom>
                    <a:solidFill>
                      <a:srgbClr val="93D2FE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800" dirty="0">
                        <a:latin typeface="Calibri"/>
                        <a:ea typeface="Calibri"/>
                        <a:cs typeface="Calibri"/>
                      </a:endParaRPr>
                    </a:p>
                  </p:txBody>
                </p:sp>
                <p:sp>
                  <p:nvSpPr>
                    <p:cNvPr id="197" name="Line 882">
                      <a:extLst>
                        <a:ext uri="{FF2B5EF4-FFF2-40B4-BE49-F238E27FC236}">
                          <a16:creationId xmlns:a16="http://schemas.microsoft.com/office/drawing/2014/main" id="{1388B860-307D-0840-831B-6D4A52F2007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280305" y="2106857"/>
                      <a:ext cx="0" cy="1132631"/>
                    </a:xfrm>
                    <a:prstGeom prst="line">
                      <a:avLst/>
                    </a:prstGeom>
                    <a:solidFill>
                      <a:srgbClr val="93D2FE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800" dirty="0">
                        <a:latin typeface="Calibri"/>
                        <a:ea typeface="Calibri"/>
                        <a:cs typeface="Calibri"/>
                      </a:endParaRPr>
                    </a:p>
                  </p:txBody>
                </p:sp>
              </p:grpSp>
              <p:sp>
                <p:nvSpPr>
                  <p:cNvPr id="194" name="Oval 878">
                    <a:extLst>
                      <a:ext uri="{FF2B5EF4-FFF2-40B4-BE49-F238E27FC236}">
                        <a16:creationId xmlns:a16="http://schemas.microsoft.com/office/drawing/2014/main" id="{4825191C-DB7C-4848-8534-8CE03C6A996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67662" y="2085068"/>
                    <a:ext cx="110510" cy="45720"/>
                  </a:xfrm>
                  <a:prstGeom prst="ellips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</p:grpSp>
            <p:grpSp>
              <p:nvGrpSpPr>
                <p:cNvPr id="188" name="Group 187">
                  <a:extLst>
                    <a:ext uri="{FF2B5EF4-FFF2-40B4-BE49-F238E27FC236}">
                      <a16:creationId xmlns:a16="http://schemas.microsoft.com/office/drawing/2014/main" id="{7C9769B5-9E46-D44F-BD7C-485F41A3868C}"/>
                    </a:ext>
                  </a:extLst>
                </p:cNvPr>
                <p:cNvGrpSpPr/>
                <p:nvPr/>
              </p:nvGrpSpPr>
              <p:grpSpPr>
                <a:xfrm>
                  <a:off x="2949280" y="3646999"/>
                  <a:ext cx="743865" cy="539042"/>
                  <a:chOff x="5686720" y="1648860"/>
                  <a:chExt cx="743865" cy="539042"/>
                </a:xfrm>
              </p:grpSpPr>
              <p:sp>
                <p:nvSpPr>
                  <p:cNvPr id="189" name="Freeform 860">
                    <a:extLst>
                      <a:ext uri="{FF2B5EF4-FFF2-40B4-BE49-F238E27FC236}">
                        <a16:creationId xmlns:a16="http://schemas.microsoft.com/office/drawing/2014/main" id="{8956B53D-3254-A842-BEC3-709A1432F70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5686720" y="1648860"/>
                    <a:ext cx="743865" cy="180717"/>
                  </a:xfrm>
                  <a:custGeom>
                    <a:avLst/>
                    <a:gdLst>
                      <a:gd name="T0" fmla="*/ 1592 w 192"/>
                      <a:gd name="T1" fmla="*/ 566 h 48"/>
                      <a:gd name="T2" fmla="*/ 0 w 192"/>
                      <a:gd name="T3" fmla="*/ 566 h 48"/>
                      <a:gd name="T4" fmla="*/ 537 w 192"/>
                      <a:gd name="T5" fmla="*/ 0 h 48"/>
                      <a:gd name="T6" fmla="*/ 2124 w 192"/>
                      <a:gd name="T7" fmla="*/ 0 h 48"/>
                      <a:gd name="T8" fmla="*/ 1592 w 192"/>
                      <a:gd name="T9" fmla="*/ 566 h 4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2"/>
                      <a:gd name="T16" fmla="*/ 0 h 48"/>
                      <a:gd name="T17" fmla="*/ 192 w 192"/>
                      <a:gd name="T18" fmla="*/ 48 h 4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2" h="48">
                        <a:moveTo>
                          <a:pt x="144" y="48"/>
                        </a:moveTo>
                        <a:lnTo>
                          <a:pt x="0" y="48"/>
                        </a:lnTo>
                        <a:lnTo>
                          <a:pt x="48" y="0"/>
                        </a:lnTo>
                        <a:lnTo>
                          <a:pt x="192" y="0"/>
                        </a:lnTo>
                        <a:lnTo>
                          <a:pt x="144" y="48"/>
                        </a:lnTo>
                        <a:close/>
                      </a:path>
                    </a:pathLst>
                  </a:cu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b="1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190" name="Rectangle 864">
                    <a:extLst>
                      <a:ext uri="{FF2B5EF4-FFF2-40B4-BE49-F238E27FC236}">
                        <a16:creationId xmlns:a16="http://schemas.microsoft.com/office/drawing/2014/main" id="{7B5D570A-57C7-D040-AD2F-200D9491B21E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686720" y="1829582"/>
                    <a:ext cx="557094" cy="358320"/>
                  </a:xfrm>
                  <a:prstGeom prst="rect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r>
                      <a:rPr lang="en-US" sz="1700" dirty="0">
                        <a:latin typeface="Calibri"/>
                        <a:ea typeface="Calibri"/>
                        <a:cs typeface="Calibri"/>
                      </a:rPr>
                      <a:t>r2</a:t>
                    </a:r>
                  </a:p>
                </p:txBody>
              </p:sp>
              <p:sp>
                <p:nvSpPr>
                  <p:cNvPr id="191" name="Freeform 865">
                    <a:extLst>
                      <a:ext uri="{FF2B5EF4-FFF2-40B4-BE49-F238E27FC236}">
                        <a16:creationId xmlns:a16="http://schemas.microsoft.com/office/drawing/2014/main" id="{455BF42C-67DC-B441-B84D-8DD66FF3EFB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6243814" y="1648860"/>
                    <a:ext cx="186771" cy="539037"/>
                  </a:xfrm>
                  <a:custGeom>
                    <a:avLst/>
                    <a:gdLst>
                      <a:gd name="T0" fmla="*/ 0 w 48"/>
                      <a:gd name="T1" fmla="*/ 524 h 144"/>
                      <a:gd name="T2" fmla="*/ 566 w 48"/>
                      <a:gd name="T3" fmla="*/ 0 h 144"/>
                      <a:gd name="T4" fmla="*/ 566 w 48"/>
                      <a:gd name="T5" fmla="*/ 1034 h 144"/>
                      <a:gd name="T6" fmla="*/ 0 w 48"/>
                      <a:gd name="T7" fmla="*/ 1564 h 144"/>
                      <a:gd name="T8" fmla="*/ 0 w 48"/>
                      <a:gd name="T9" fmla="*/ 524 h 14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8"/>
                      <a:gd name="T16" fmla="*/ 0 h 144"/>
                      <a:gd name="T17" fmla="*/ 48 w 48"/>
                      <a:gd name="T18" fmla="*/ 144 h 14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8" h="144">
                        <a:moveTo>
                          <a:pt x="0" y="48"/>
                        </a:moveTo>
                        <a:lnTo>
                          <a:pt x="48" y="0"/>
                        </a:lnTo>
                        <a:lnTo>
                          <a:pt x="48" y="96"/>
                        </a:lnTo>
                        <a:lnTo>
                          <a:pt x="0" y="144"/>
                        </a:lnTo>
                        <a:lnTo>
                          <a:pt x="0" y="48"/>
                        </a:lnTo>
                        <a:close/>
                      </a:path>
                    </a:pathLst>
                  </a:cu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b="1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</p:grpSp>
          </p:grpSp>
        </p:grp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E92D3C33-FB62-A44B-8941-D7F959188F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23939" y="5349173"/>
              <a:ext cx="423514" cy="4247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i="1" dirty="0">
                  <a:latin typeface="Times New Roman" charset="0"/>
                </a:rPr>
                <a:t>g</a:t>
              </a:r>
              <a:r>
                <a:rPr lang="en-US" sz="2400" dirty="0">
                  <a:latin typeface="Times New Roman" charset="0"/>
                </a:rPr>
                <a:t>:</a:t>
              </a:r>
              <a:endParaRPr lang="en-US" sz="2400" i="1" baseline="-25000" dirty="0"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2270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3"/>
          <p:cNvSpPr>
            <a:spLocks noGrp="1" noChangeArrowheads="1"/>
          </p:cNvSpPr>
          <p:nvPr>
            <p:ph type="title"/>
          </p:nvPr>
        </p:nvSpPr>
        <p:spPr>
          <a:xfrm>
            <a:off x="182651" y="101601"/>
            <a:ext cx="6348777" cy="812800"/>
          </a:xfrm>
          <a:noFill/>
        </p:spPr>
        <p:txBody>
          <a:bodyPr/>
          <a:lstStyle/>
          <a:p>
            <a:pPr eaLnBrk="1" hangingPunct="1"/>
            <a:r>
              <a:rPr lang="en-US" dirty="0"/>
              <a:t>Definitions</a:t>
            </a:r>
          </a:p>
        </p:txBody>
      </p:sp>
      <p:sp>
        <p:nvSpPr>
          <p:cNvPr id="10242" name="Rectangle 14"/>
          <p:cNvSpPr>
            <a:spLocks noGrp="1" noChangeArrowheads="1"/>
          </p:cNvSpPr>
          <p:nvPr>
            <p:ph sz="half" idx="1"/>
          </p:nvPr>
        </p:nvSpPr>
        <p:spPr>
          <a:xfrm>
            <a:off x="256902" y="1217840"/>
            <a:ext cx="5856515" cy="243976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i="1" dirty="0">
                <a:latin typeface="Times New Roman" charset="0"/>
              </a:rPr>
              <a:t>Partial plan</a:t>
            </a:r>
            <a:endParaRPr lang="en-US" dirty="0">
              <a:latin typeface="Times New Roman" charset="0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partially ordered set of nodes that </a:t>
            </a:r>
            <a:br>
              <a:rPr lang="en-US" dirty="0">
                <a:latin typeface="Times New Roman" charset="0"/>
              </a:rPr>
            </a:br>
            <a:r>
              <a:rPr lang="en-US" dirty="0">
                <a:latin typeface="Times New Roman" charset="0"/>
              </a:rPr>
              <a:t>contain </a:t>
            </a:r>
            <a:r>
              <a:rPr lang="en-US" i="1" dirty="0">
                <a:latin typeface="Times New Roman" charset="0"/>
              </a:rPr>
              <a:t>partially instantiated </a:t>
            </a:r>
            <a:r>
              <a:rPr lang="en-US" dirty="0">
                <a:latin typeface="Times New Roman" charset="0"/>
              </a:rPr>
              <a:t>actions</a:t>
            </a:r>
          </a:p>
          <a:p>
            <a:pPr lvl="1">
              <a:lnSpc>
                <a:spcPct val="90000"/>
              </a:lnSpc>
            </a:pPr>
            <a:r>
              <a:rPr lang="en-US" i="1" dirty="0">
                <a:latin typeface="Times New Roman" charset="0"/>
              </a:rPr>
              <a:t>inequality constraints</a:t>
            </a:r>
            <a:r>
              <a:rPr lang="en-US" dirty="0">
                <a:latin typeface="Times New Roman" charset="0"/>
              </a:rPr>
              <a:t>, e.g. </a:t>
            </a:r>
            <a:r>
              <a:rPr lang="en-US" i="1" dirty="0">
                <a:latin typeface="Times New Roman" charset="0"/>
              </a:rPr>
              <a:t>z ≠ x</a:t>
            </a:r>
            <a:r>
              <a:rPr lang="en-US" dirty="0">
                <a:latin typeface="Times New Roman" charset="0"/>
              </a:rPr>
              <a:t> or </a:t>
            </a:r>
            <a:r>
              <a:rPr lang="en-US" i="1" dirty="0">
                <a:latin typeface="Times New Roman" charset="0"/>
              </a:rPr>
              <a:t>w ≠ </a:t>
            </a:r>
            <a:r>
              <a:rPr lang="en-US" dirty="0">
                <a:latin typeface="Calibri"/>
                <a:cs typeface="Calibri"/>
              </a:rPr>
              <a:t>p1</a:t>
            </a:r>
            <a:endParaRPr lang="en-US" dirty="0">
              <a:latin typeface="Times New Roman" charset="0"/>
            </a:endParaRPr>
          </a:p>
          <a:p>
            <a:pPr lvl="1">
              <a:lnSpc>
                <a:spcPct val="90000"/>
              </a:lnSpc>
            </a:pPr>
            <a:r>
              <a:rPr lang="en-US" i="1" dirty="0">
                <a:latin typeface="Times New Roman" charset="0"/>
              </a:rPr>
              <a:t>causal links</a:t>
            </a:r>
            <a:r>
              <a:rPr lang="en-US" dirty="0">
                <a:latin typeface="Times New Roman" charset="0"/>
              </a:rPr>
              <a:t> (dashed arcs)</a:t>
            </a:r>
          </a:p>
          <a:p>
            <a:pPr marL="1085850" lvl="2"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constraint: action </a:t>
            </a:r>
            <a:r>
              <a:rPr lang="en-US" i="1" dirty="0">
                <a:latin typeface="Times New Roman" charset="0"/>
              </a:rPr>
              <a:t>a must</a:t>
            </a:r>
            <a:r>
              <a:rPr lang="en-US" dirty="0">
                <a:latin typeface="Times New Roman" charset="0"/>
              </a:rPr>
              <a:t> be the action that establishes action </a:t>
            </a:r>
            <a:r>
              <a:rPr lang="en-US" i="1" dirty="0">
                <a:latin typeface="Times New Roman" charset="0"/>
              </a:rPr>
              <a:t>b</a:t>
            </a:r>
            <a:r>
              <a:rPr lang="en-US" dirty="0">
                <a:latin typeface="Times New Roman" charset="0"/>
              </a:rPr>
              <a:t>’s precondition </a:t>
            </a:r>
            <a:r>
              <a:rPr lang="en-US" i="1" dirty="0">
                <a:latin typeface="Times New Roman" charset="0"/>
              </a:rPr>
              <a:t>p</a:t>
            </a:r>
            <a:endParaRPr lang="en-US" dirty="0">
              <a:latin typeface="Times New Roman" charset="0"/>
            </a:endParaRPr>
          </a:p>
        </p:txBody>
      </p:sp>
      <p:sp>
        <p:nvSpPr>
          <p:cNvPr id="199" name="Text Box 50">
            <a:extLst>
              <a:ext uri="{FF2B5EF4-FFF2-40B4-BE49-F238E27FC236}">
                <a16:creationId xmlns:a16="http://schemas.microsoft.com/office/drawing/2014/main" id="{5DD5205A-208F-0143-906C-B3C53E5D3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8592" y="4511926"/>
            <a:ext cx="16418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rIns="4572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Times New Roman" charset="0"/>
                <a:ea typeface="Calibri"/>
                <a:cs typeface="Calibri"/>
              </a:rPr>
              <a:t>← </a:t>
            </a:r>
            <a:r>
              <a:rPr lang="en-US" sz="1800" i="1" dirty="0">
                <a:latin typeface="Times New Roman" charset="0"/>
                <a:ea typeface="Calibri"/>
                <a:cs typeface="Calibri"/>
              </a:rPr>
              <a:t>preconditions</a:t>
            </a: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818989E9-AF0D-F24A-B1A0-91AB845BEB8E}"/>
              </a:ext>
            </a:extLst>
          </p:cNvPr>
          <p:cNvSpPr/>
          <p:nvPr/>
        </p:nvSpPr>
        <p:spPr>
          <a:xfrm>
            <a:off x="1231859" y="5462500"/>
            <a:ext cx="10631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charset="0"/>
                <a:ea typeface="Calibri"/>
                <a:cs typeface="Calibri"/>
              </a:rPr>
              <a:t>effects</a:t>
            </a:r>
            <a:r>
              <a:rPr lang="en-US" dirty="0">
                <a:latin typeface="Times New Roman" charset="0"/>
                <a:ea typeface="Calibri"/>
                <a:cs typeface="Calibri"/>
              </a:rPr>
              <a:t> →</a:t>
            </a:r>
            <a:endParaRPr lang="en-US" sz="3600" b="1" baseline="30000" dirty="0">
              <a:solidFill>
                <a:srgbClr val="081D58"/>
              </a:solidFill>
              <a:latin typeface="Times New Roman" panose="02020603050405020304" pitchFamily="18" charset="0"/>
              <a:ea typeface="Calibri"/>
              <a:cs typeface="Calibri"/>
            </a:endParaRPr>
          </a:p>
        </p:txBody>
      </p: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28926134-49E6-5E4D-BACA-7E6EDD721504}"/>
              </a:ext>
            </a:extLst>
          </p:cNvPr>
          <p:cNvGrpSpPr/>
          <p:nvPr/>
        </p:nvGrpSpPr>
        <p:grpSpPr>
          <a:xfrm>
            <a:off x="1641567" y="4414798"/>
            <a:ext cx="4229934" cy="1637516"/>
            <a:chOff x="7155699" y="4702562"/>
            <a:chExt cx="4229934" cy="1637516"/>
          </a:xfrm>
        </p:grpSpPr>
        <p:sp>
          <p:nvSpPr>
            <p:cNvPr id="202" name="Text Box 50">
              <a:extLst>
                <a:ext uri="{FF2B5EF4-FFF2-40B4-BE49-F238E27FC236}">
                  <a16:creationId xmlns:a16="http://schemas.microsoft.com/office/drawing/2014/main" id="{0DAB74EF-BAA9-3D47-81D3-510CFACC2F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19627" y="4702562"/>
              <a:ext cx="92108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5720" rIns="4572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Calibri"/>
                  <a:cs typeface="Calibri"/>
                </a:rPr>
                <a:t>loc(r1)=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x</a:t>
              </a:r>
              <a:endParaRPr lang="en-US" sz="1800" dirty="0">
                <a:latin typeface="Times New Roman" panose="02020603050405020304" pitchFamily="18" charset="0"/>
                <a:ea typeface="Calibri"/>
                <a:cs typeface="Calibri"/>
              </a:endParaRPr>
            </a:p>
            <a:p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  </a:t>
              </a:r>
              <a:r>
                <a:rPr lang="en-US" b="1" baseline="30000" dirty="0">
                  <a:latin typeface="Times New Roman" panose="02020603050405020304" pitchFamily="18" charset="0"/>
                  <a:ea typeface="Calibri"/>
                  <a:cs typeface="Calibri"/>
                </a:rPr>
                <a:t>. . .</a:t>
              </a:r>
              <a:endParaRPr lang="en-US" sz="1800" b="1" baseline="30000" dirty="0">
                <a:solidFill>
                  <a:srgbClr val="081D58"/>
                </a:solidFill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  <p:sp>
          <p:nvSpPr>
            <p:cNvPr id="203" name="Text Box 15">
              <a:extLst>
                <a:ext uri="{FF2B5EF4-FFF2-40B4-BE49-F238E27FC236}">
                  <a16:creationId xmlns:a16="http://schemas.microsoft.com/office/drawing/2014/main" id="{42030931-F71A-1E45-A47D-6630EDB8DE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55699" y="5282377"/>
              <a:ext cx="1579215" cy="369332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1143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move(r1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d1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x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)</a:t>
              </a:r>
            </a:p>
          </p:txBody>
        </p:sp>
        <p:sp>
          <p:nvSpPr>
            <p:cNvPr id="204" name="Text Box 18">
              <a:extLst>
                <a:ext uri="{FF2B5EF4-FFF2-40B4-BE49-F238E27FC236}">
                  <a16:creationId xmlns:a16="http://schemas.microsoft.com/office/drawing/2014/main" id="{50299997-CE58-3446-B10B-6ED8F674D9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06418" y="5283120"/>
              <a:ext cx="1579215" cy="369332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1143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move(r1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x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d2)</a:t>
              </a: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CB6033E5-1086-A146-B661-0D49AC17D93C}"/>
                </a:ext>
              </a:extLst>
            </p:cNvPr>
            <p:cNvSpPr/>
            <p:nvPr/>
          </p:nvSpPr>
          <p:spPr>
            <a:xfrm>
              <a:off x="7955730" y="5693747"/>
              <a:ext cx="921086" cy="646331"/>
            </a:xfrm>
            <a:prstGeom prst="rect">
              <a:avLst/>
            </a:prstGeom>
          </p:spPr>
          <p:txBody>
            <a:bodyPr wrap="none" rIns="0">
              <a:spAutoFit/>
            </a:bodyPr>
            <a:lstStyle/>
            <a:p>
              <a:r>
                <a:rPr lang="en-US" dirty="0">
                  <a:latin typeface="Calibri"/>
                  <a:ea typeface="Calibri"/>
                  <a:cs typeface="Calibri"/>
                </a:rPr>
                <a:t>loc(r1)=</a:t>
              </a:r>
              <a:r>
                <a:rPr lang="en-US" i="1" dirty="0">
                  <a:latin typeface="Times New Roman" panose="02020603050405020304" pitchFamily="18" charset="0"/>
                  <a:ea typeface="Calibri"/>
                  <a:cs typeface="Calibri"/>
                </a:rPr>
                <a:t>x</a:t>
              </a:r>
              <a:br>
                <a:rPr lang="en-US" dirty="0">
                  <a:latin typeface="Times New Roman" panose="02020603050405020304" pitchFamily="18" charset="0"/>
                  <a:ea typeface="Calibri"/>
                  <a:cs typeface="Calibri"/>
                </a:rPr>
              </a:br>
              <a:r>
                <a:rPr lang="en-US" dirty="0">
                  <a:latin typeface="Times New Roman" panose="02020603050405020304" pitchFamily="18" charset="0"/>
                  <a:ea typeface="Calibri"/>
                  <a:cs typeface="Calibri"/>
                </a:rPr>
                <a:t>  …</a:t>
              </a:r>
              <a:endParaRPr lang="en-US" b="1" baseline="30000" dirty="0">
                <a:solidFill>
                  <a:srgbClr val="081D58"/>
                </a:solidFill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  <p:cxnSp>
          <p:nvCxnSpPr>
            <p:cNvPr id="206" name="AutoShape 48">
              <a:extLst>
                <a:ext uri="{FF2B5EF4-FFF2-40B4-BE49-F238E27FC236}">
                  <a16:creationId xmlns:a16="http://schemas.microsoft.com/office/drawing/2014/main" id="{5B859F94-DB6C-9349-A587-89446A06B76F}"/>
                </a:ext>
              </a:extLst>
            </p:cNvPr>
            <p:cNvCxnSpPr>
              <a:cxnSpLocks noChangeShapeType="1"/>
              <a:stCxn id="203" idx="3"/>
              <a:endCxn id="204" idx="1"/>
            </p:cNvCxnSpPr>
            <p:nvPr/>
          </p:nvCxnSpPr>
          <p:spPr bwMode="auto">
            <a:xfrm>
              <a:off x="8734914" y="5467043"/>
              <a:ext cx="1071504" cy="743"/>
            </a:xfrm>
            <a:prstGeom prst="curvedConnector3">
              <a:avLst>
                <a:gd name="adj1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7" name="AutoShape 53">
              <a:extLst>
                <a:ext uri="{FF2B5EF4-FFF2-40B4-BE49-F238E27FC236}">
                  <a16:creationId xmlns:a16="http://schemas.microsoft.com/office/drawing/2014/main" id="{93F39402-7743-7740-8B27-6F65891906A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8931246" y="4895096"/>
              <a:ext cx="688381" cy="991185"/>
            </a:xfrm>
            <a:prstGeom prst="curvedConnector3">
              <a:avLst>
                <a:gd name="adj1" fmla="val 50000"/>
              </a:avLst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08" name="Left Brace 207">
            <a:extLst>
              <a:ext uri="{FF2B5EF4-FFF2-40B4-BE49-F238E27FC236}">
                <a16:creationId xmlns:a16="http://schemas.microsoft.com/office/drawing/2014/main" id="{5CA2A9F8-9524-C44A-BF2A-E59263AA3CF9}"/>
              </a:ext>
            </a:extLst>
          </p:cNvPr>
          <p:cNvSpPr/>
          <p:nvPr/>
        </p:nvSpPr>
        <p:spPr>
          <a:xfrm>
            <a:off x="2279006" y="5511346"/>
            <a:ext cx="185426" cy="459840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Left Brace 208">
            <a:extLst>
              <a:ext uri="{FF2B5EF4-FFF2-40B4-BE49-F238E27FC236}">
                <a16:creationId xmlns:a16="http://schemas.microsoft.com/office/drawing/2014/main" id="{88BED5CF-2095-2D4C-8A40-5DF23E9FE4AC}"/>
              </a:ext>
            </a:extLst>
          </p:cNvPr>
          <p:cNvSpPr/>
          <p:nvPr/>
        </p:nvSpPr>
        <p:spPr>
          <a:xfrm flipH="1">
            <a:off x="5011996" y="4477486"/>
            <a:ext cx="185426" cy="459840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Content Placeholder 10">
            <a:extLst>
              <a:ext uri="{FF2B5EF4-FFF2-40B4-BE49-F238E27FC236}">
                <a16:creationId xmlns:a16="http://schemas.microsoft.com/office/drawing/2014/main" id="{0B5E1FE0-066A-AB40-A94A-BBB47D06B6D4}"/>
              </a:ext>
            </a:extLst>
          </p:cNvPr>
          <p:cNvSpPr txBox="1">
            <a:spLocks/>
          </p:cNvSpPr>
          <p:nvPr/>
        </p:nvSpPr>
        <p:spPr bwMode="auto">
          <a:xfrm>
            <a:off x="6858001" y="161146"/>
            <a:ext cx="5146766" cy="1825628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  <a:spAutoFit/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-3175"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move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r, d, 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</a:t>
            </a:r>
          </a:p>
          <a:p>
            <a:pPr marL="0" indent="-3175"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pre: loc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</a:t>
            </a:r>
            <a:r>
              <a:rPr lang="en-US" sz="1800" dirty="0">
                <a:latin typeface="Calibri"/>
                <a:ea typeface="Times New Roman"/>
              </a:rPr>
              <a:t> 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dirty="0">
                <a:latin typeface="Calibri" panose="020F0502020204030204" pitchFamily="34" charset="0"/>
                <a:ea typeface="Times New Roman"/>
              </a:rPr>
              <a:t>nil</a:t>
            </a:r>
          </a:p>
          <a:p>
            <a:pPr marL="0" indent="-3175"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eff: loc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←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 </a:t>
            </a:r>
            <a:r>
              <a:rPr lang="en-US" sz="1800" dirty="0">
                <a:latin typeface="Calibri"/>
                <a:ea typeface="Times New Roman"/>
              </a:rPr>
              <a:t>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←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 </a:t>
            </a:r>
            <a:r>
              <a:rPr lang="en-US" sz="1800" dirty="0">
                <a:latin typeface="Calibri"/>
                <a:ea typeface="Times New Roman"/>
              </a:rPr>
              <a:t>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← </a:t>
            </a:r>
            <a:r>
              <a:rPr lang="en-US" sz="1800" dirty="0">
                <a:latin typeface="Calibri" panose="020F0502020204030204" pitchFamily="34" charset="0"/>
                <a:ea typeface="Times New Roman"/>
              </a:rPr>
              <a:t>nil</a:t>
            </a:r>
            <a:br>
              <a:rPr lang="en-US" sz="1800" baseline="-25000" dirty="0">
                <a:latin typeface="Calibri" panose="020F0502020204030204" pitchFamily="34" charset="0"/>
                <a:ea typeface="Times New Roman"/>
              </a:rPr>
            </a:br>
            <a:endParaRPr lang="en-US" sz="1800" baseline="-25000" dirty="0">
              <a:latin typeface="Calibri" panose="020F0502020204030204" pitchFamily="34" charset="0"/>
              <a:ea typeface="Times New Roman"/>
            </a:endParaRPr>
          </a:p>
          <a:p>
            <a:pPr marL="404813" lvl="1" indent="-3175">
              <a:buNone/>
              <a:tabLst>
                <a:tab pos="566738" algn="l"/>
              </a:tabLst>
            </a:pPr>
            <a:r>
              <a:rPr lang="en-US" sz="1800" dirty="0">
                <a:latin typeface="Times New Roman"/>
                <a:ea typeface="Times New Roman"/>
                <a:cs typeface="Times New Roman"/>
              </a:rPr>
              <a:t>Range(</a:t>
            </a:r>
            <a:r>
              <a:rPr lang="en-US" sz="1800" i="1" dirty="0">
                <a:latin typeface="Times New Roman"/>
                <a:ea typeface="Times New Roman"/>
                <a:cs typeface="Times New Roman"/>
              </a:rPr>
              <a:t>r</a:t>
            </a:r>
            <a:r>
              <a:rPr lang="en-US" sz="1800" dirty="0">
                <a:latin typeface="Times New Roman"/>
                <a:ea typeface="Times New Roman"/>
                <a:cs typeface="Times New Roman"/>
              </a:rPr>
              <a:t>) = </a:t>
            </a:r>
            <a:r>
              <a:rPr lang="en-US" sz="1800" i="1" dirty="0">
                <a:latin typeface="Times New Roman"/>
                <a:ea typeface="Times New Roman"/>
                <a:cs typeface="Times New Roman"/>
              </a:rPr>
              <a:t>Robots</a:t>
            </a:r>
            <a:br>
              <a:rPr lang="en-US" sz="1800" dirty="0">
                <a:latin typeface="Times New Roman"/>
                <a:ea typeface="Times New Roman"/>
                <a:cs typeface="Times New Roman"/>
              </a:rPr>
            </a:br>
            <a:r>
              <a:rPr lang="en-US" sz="1800" dirty="0">
                <a:latin typeface="Times New Roman"/>
                <a:ea typeface="Times New Roman"/>
                <a:cs typeface="Times New Roman"/>
              </a:rPr>
              <a:t>Range(</a:t>
            </a:r>
            <a:r>
              <a:rPr lang="en-US" sz="1800" i="1" dirty="0">
                <a:latin typeface="Times New Roman"/>
                <a:ea typeface="Times New Roman"/>
                <a:cs typeface="Times New Roman"/>
              </a:rPr>
              <a:t>d</a:t>
            </a:r>
            <a:r>
              <a:rPr lang="en-US" sz="1800" dirty="0">
                <a:latin typeface="Times New Roman"/>
                <a:ea typeface="Times New Roman"/>
                <a:cs typeface="Times New Roman"/>
              </a:rPr>
              <a:t>)</a:t>
            </a:r>
            <a:r>
              <a:rPr lang="en-US" sz="1800" baseline="-25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ea typeface="Times New Roman"/>
                <a:cs typeface="Times New Roman"/>
              </a:rPr>
              <a:t>=</a:t>
            </a:r>
            <a:r>
              <a:rPr lang="en-US" sz="1800" baseline="-25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800" dirty="0">
                <a:ea typeface="Times New Roman"/>
                <a:cs typeface="Times New Roman"/>
              </a:rPr>
              <a:t>Range(</a:t>
            </a:r>
            <a:r>
              <a:rPr lang="en-US" sz="1800" i="1" dirty="0">
                <a:ea typeface="Times New Roman"/>
                <a:cs typeface="Times New Roman"/>
              </a:rPr>
              <a:t>d′</a:t>
            </a:r>
            <a:r>
              <a:rPr lang="en-US" sz="1800" dirty="0">
                <a:ea typeface="Times New Roman"/>
                <a:cs typeface="Times New Roman"/>
              </a:rPr>
              <a:t>)</a:t>
            </a:r>
            <a:r>
              <a:rPr lang="en-US" sz="1800" baseline="-25000" dirty="0">
                <a:ea typeface="Times New Roman"/>
                <a:cs typeface="Times New Roman"/>
              </a:rPr>
              <a:t> </a:t>
            </a:r>
            <a:r>
              <a:rPr lang="en-US" sz="1800" dirty="0">
                <a:ea typeface="Times New Roman"/>
                <a:cs typeface="Times New Roman"/>
              </a:rPr>
              <a:t>=</a:t>
            </a:r>
            <a:r>
              <a:rPr lang="en-US" sz="1800" baseline="-25000" dirty="0">
                <a:ea typeface="Times New Roman"/>
                <a:cs typeface="Times New Roman"/>
              </a:rPr>
              <a:t> </a:t>
            </a:r>
            <a:r>
              <a:rPr lang="en-US" sz="1800" i="1" dirty="0">
                <a:latin typeface="Times New Roman"/>
                <a:ea typeface="Times New Roman"/>
                <a:cs typeface="Times New Roman"/>
              </a:rPr>
              <a:t>Docks</a:t>
            </a:r>
            <a:endParaRPr lang="en-US" sz="1800" dirty="0">
              <a:latin typeface="Times New Roman"/>
              <a:ea typeface="Times New Roman"/>
              <a:cs typeface="Times New Roman"/>
            </a:endParaRPr>
          </a:p>
        </p:txBody>
      </p:sp>
      <p:grpSp>
        <p:nvGrpSpPr>
          <p:cNvPr id="356" name="Group 355">
            <a:extLst>
              <a:ext uri="{FF2B5EF4-FFF2-40B4-BE49-F238E27FC236}">
                <a16:creationId xmlns:a16="http://schemas.microsoft.com/office/drawing/2014/main" id="{67682147-5D83-0448-8438-CF462665E3CE}"/>
              </a:ext>
            </a:extLst>
          </p:cNvPr>
          <p:cNvGrpSpPr/>
          <p:nvPr/>
        </p:nvGrpSpPr>
        <p:grpSpPr>
          <a:xfrm>
            <a:off x="7921676" y="2530785"/>
            <a:ext cx="3940101" cy="2185649"/>
            <a:chOff x="5191545" y="1812323"/>
            <a:chExt cx="3940101" cy="2185649"/>
          </a:xfrm>
        </p:grpSpPr>
        <p:grpSp>
          <p:nvGrpSpPr>
            <p:cNvPr id="357" name="Group 356">
              <a:extLst>
                <a:ext uri="{FF2B5EF4-FFF2-40B4-BE49-F238E27FC236}">
                  <a16:creationId xmlns:a16="http://schemas.microsoft.com/office/drawing/2014/main" id="{9E16B921-A5B4-A046-A397-79D1A5209545}"/>
                </a:ext>
              </a:extLst>
            </p:cNvPr>
            <p:cNvGrpSpPr/>
            <p:nvPr/>
          </p:nvGrpSpPr>
          <p:grpSpPr>
            <a:xfrm rot="10800000">
              <a:off x="5191545" y="3058534"/>
              <a:ext cx="2982069" cy="939438"/>
              <a:chOff x="7837452" y="2868764"/>
              <a:chExt cx="3313410" cy="1043820"/>
            </a:xfrm>
          </p:grpSpPr>
          <p:sp>
            <p:nvSpPr>
              <p:cNvPr id="420" name="Freeform 860">
                <a:extLst>
                  <a:ext uri="{FF2B5EF4-FFF2-40B4-BE49-F238E27FC236}">
                    <a16:creationId xmlns:a16="http://schemas.microsoft.com/office/drawing/2014/main" id="{890F1D9F-52A5-B744-8782-08CC6064E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60862" y="3033025"/>
                <a:ext cx="1661204" cy="30930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21" name="Parallelogram 420">
                <a:extLst>
                  <a:ext uri="{FF2B5EF4-FFF2-40B4-BE49-F238E27FC236}">
                    <a16:creationId xmlns:a16="http://schemas.microsoft.com/office/drawing/2014/main" id="{D4D97622-8782-BE4C-8E20-BC721879153B}"/>
                  </a:ext>
                </a:extLst>
              </p:cNvPr>
              <p:cNvSpPr/>
              <p:nvPr/>
            </p:nvSpPr>
            <p:spPr>
              <a:xfrm>
                <a:off x="9712332" y="3027192"/>
                <a:ext cx="1438530" cy="870293"/>
              </a:xfrm>
              <a:prstGeom prst="parallelogram">
                <a:avLst>
                  <a:gd name="adj" fmla="val 96255"/>
                </a:avLst>
              </a:prstGeom>
              <a:solidFill>
                <a:srgbClr val="CEC8C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Parallelogram 421">
                <a:extLst>
                  <a:ext uri="{FF2B5EF4-FFF2-40B4-BE49-F238E27FC236}">
                    <a16:creationId xmlns:a16="http://schemas.microsoft.com/office/drawing/2014/main" id="{DDF701CF-28B9-524A-8304-39FA3FA5581D}"/>
                  </a:ext>
                </a:extLst>
              </p:cNvPr>
              <p:cNvSpPr/>
              <p:nvPr/>
            </p:nvSpPr>
            <p:spPr>
              <a:xfrm>
                <a:off x="7837452" y="2981727"/>
                <a:ext cx="1438530" cy="870293"/>
              </a:xfrm>
              <a:prstGeom prst="parallelogram">
                <a:avLst>
                  <a:gd name="adj" fmla="val 96255"/>
                </a:avLst>
              </a:prstGeom>
              <a:solidFill>
                <a:srgbClr val="CEC8C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Rectangle 891">
                <a:extLst>
                  <a:ext uri="{FF2B5EF4-FFF2-40B4-BE49-F238E27FC236}">
                    <a16:creationId xmlns:a16="http://schemas.microsoft.com/office/drawing/2014/main" id="{AC0C5EEB-EB57-B848-86AD-AFB7A5C2F3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83183" y="3650974"/>
                <a:ext cx="65" cy="261610"/>
              </a:xfrm>
              <a:prstGeom prst="rect">
                <a:avLst/>
              </a:prstGeom>
              <a:solidFill>
                <a:srgbClr val="FAC09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24" name="Freeform 860">
                <a:extLst>
                  <a:ext uri="{FF2B5EF4-FFF2-40B4-BE49-F238E27FC236}">
                    <a16:creationId xmlns:a16="http://schemas.microsoft.com/office/drawing/2014/main" id="{7BD0CD59-90EA-3D44-B514-B5840D88F1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7093" y="3032053"/>
                <a:ext cx="515721" cy="282492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25" name="Parallelogram 424">
                <a:extLst>
                  <a:ext uri="{FF2B5EF4-FFF2-40B4-BE49-F238E27FC236}">
                    <a16:creationId xmlns:a16="http://schemas.microsoft.com/office/drawing/2014/main" id="{F7D8DA6E-5675-A149-9DE7-91BCF5E316BC}"/>
                  </a:ext>
                </a:extLst>
              </p:cNvPr>
              <p:cNvSpPr/>
              <p:nvPr/>
            </p:nvSpPr>
            <p:spPr>
              <a:xfrm rot="10800000">
                <a:off x="7914523" y="2868764"/>
                <a:ext cx="1847859" cy="540484"/>
              </a:xfrm>
              <a:prstGeom prst="parallelogram">
                <a:avLst>
                  <a:gd name="adj" fmla="val 96255"/>
                </a:avLst>
              </a:prstGeom>
              <a:solidFill>
                <a:srgbClr val="DCC3A9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br>
                  <a:rPr lang="en-US" sz="17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</a:br>
                <a:r>
                  <a:rPr lang="en-US" sz="17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d4   </a:t>
                </a:r>
              </a:p>
            </p:txBody>
          </p:sp>
        </p:grpSp>
        <p:sp>
          <p:nvSpPr>
            <p:cNvPr id="358" name="Freeform 860">
              <a:extLst>
                <a:ext uri="{FF2B5EF4-FFF2-40B4-BE49-F238E27FC236}">
                  <a16:creationId xmlns:a16="http://schemas.microsoft.com/office/drawing/2014/main" id="{F9946C27-6B37-C242-8CA2-57BF6C4A4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0646" y="1950588"/>
              <a:ext cx="1495084" cy="27837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59" name="Parallelogram 358">
              <a:extLst>
                <a:ext uri="{FF2B5EF4-FFF2-40B4-BE49-F238E27FC236}">
                  <a16:creationId xmlns:a16="http://schemas.microsoft.com/office/drawing/2014/main" id="{4F59C791-1CBA-544A-B96D-AF1C8841C00D}"/>
                </a:ext>
              </a:extLst>
            </p:cNvPr>
            <p:cNvSpPr/>
            <p:nvPr/>
          </p:nvSpPr>
          <p:spPr>
            <a:xfrm>
              <a:off x="7836969" y="1954908"/>
              <a:ext cx="1294677" cy="783264"/>
            </a:xfrm>
            <a:prstGeom prst="parallelogram">
              <a:avLst>
                <a:gd name="adj" fmla="val 96255"/>
              </a:avLst>
            </a:prstGeom>
            <a:solidFill>
              <a:srgbClr val="CEC8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Freeform 860">
              <a:extLst>
                <a:ext uri="{FF2B5EF4-FFF2-40B4-BE49-F238E27FC236}">
                  <a16:creationId xmlns:a16="http://schemas.microsoft.com/office/drawing/2014/main" id="{D6A21C94-0EF7-CD46-B7F8-E0ADCB040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4681" y="2686792"/>
              <a:ext cx="1155391" cy="27849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61" name="Parallelogram 360">
              <a:extLst>
                <a:ext uri="{FF2B5EF4-FFF2-40B4-BE49-F238E27FC236}">
                  <a16:creationId xmlns:a16="http://schemas.microsoft.com/office/drawing/2014/main" id="{76B2AA12-7CEC-4C4E-AC9F-8636314CC3AC}"/>
                </a:ext>
              </a:extLst>
            </p:cNvPr>
            <p:cNvSpPr/>
            <p:nvPr/>
          </p:nvSpPr>
          <p:spPr>
            <a:xfrm>
              <a:off x="6149577" y="1913990"/>
              <a:ext cx="1294677" cy="783264"/>
            </a:xfrm>
            <a:prstGeom prst="parallelogram">
              <a:avLst>
                <a:gd name="adj" fmla="val 96255"/>
              </a:avLst>
            </a:prstGeom>
            <a:solidFill>
              <a:srgbClr val="CEC8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891">
              <a:extLst>
                <a:ext uri="{FF2B5EF4-FFF2-40B4-BE49-F238E27FC236}">
                  <a16:creationId xmlns:a16="http://schemas.microsoft.com/office/drawing/2014/main" id="{DF68A668-0646-9643-8D05-71A406D095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0735" y="2516312"/>
              <a:ext cx="59" cy="235449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63" name="Freeform 860">
              <a:extLst>
                <a:ext uri="{FF2B5EF4-FFF2-40B4-BE49-F238E27FC236}">
                  <a16:creationId xmlns:a16="http://schemas.microsoft.com/office/drawing/2014/main" id="{5AD4DABC-1F30-134A-9608-533233B79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6254" y="1968853"/>
              <a:ext cx="464149" cy="254243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64" name="Parallelogram 363">
              <a:extLst>
                <a:ext uri="{FF2B5EF4-FFF2-40B4-BE49-F238E27FC236}">
                  <a16:creationId xmlns:a16="http://schemas.microsoft.com/office/drawing/2014/main" id="{888A95E0-7742-2441-A850-7C047D605597}"/>
                </a:ext>
              </a:extLst>
            </p:cNvPr>
            <p:cNvSpPr/>
            <p:nvPr/>
          </p:nvSpPr>
          <p:spPr>
            <a:xfrm>
              <a:off x="5456545" y="2628173"/>
              <a:ext cx="1663073" cy="486436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d1      </a:t>
              </a:r>
            </a:p>
          </p:txBody>
        </p:sp>
        <p:sp>
          <p:nvSpPr>
            <p:cNvPr id="365" name="Parallelogram 364">
              <a:extLst>
                <a:ext uri="{FF2B5EF4-FFF2-40B4-BE49-F238E27FC236}">
                  <a16:creationId xmlns:a16="http://schemas.microsoft.com/office/drawing/2014/main" id="{3D63A1F0-0A61-A44D-8B8E-364C0AB9394B}"/>
                </a:ext>
              </a:extLst>
            </p:cNvPr>
            <p:cNvSpPr/>
            <p:nvPr/>
          </p:nvSpPr>
          <p:spPr>
            <a:xfrm>
              <a:off x="7359978" y="2628994"/>
              <a:ext cx="1663073" cy="486436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d2       </a:t>
              </a:r>
            </a:p>
          </p:txBody>
        </p:sp>
        <p:grpSp>
          <p:nvGrpSpPr>
            <p:cNvPr id="366" name="Group 365">
              <a:extLst>
                <a:ext uri="{FF2B5EF4-FFF2-40B4-BE49-F238E27FC236}">
                  <a16:creationId xmlns:a16="http://schemas.microsoft.com/office/drawing/2014/main" id="{391B7441-DD33-F745-B06F-1D6044B719F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28929" y="1908252"/>
              <a:ext cx="1052907" cy="997159"/>
              <a:chOff x="6282020" y="2522140"/>
              <a:chExt cx="1671281" cy="1582792"/>
            </a:xfrm>
          </p:grpSpPr>
          <p:sp>
            <p:nvSpPr>
              <p:cNvPr id="395" name="Line 882">
                <a:extLst>
                  <a:ext uri="{FF2B5EF4-FFF2-40B4-BE49-F238E27FC236}">
                    <a16:creationId xmlns:a16="http://schemas.microsoft.com/office/drawing/2014/main" id="{23D0E28D-B058-DA4A-90E8-869AF4C947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H="1" flipV="1">
                <a:off x="7230186" y="2543278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96" name="Oval 859">
                <a:extLst>
                  <a:ext uri="{FF2B5EF4-FFF2-40B4-BE49-F238E27FC236}">
                    <a16:creationId xmlns:a16="http://schemas.microsoft.com/office/drawing/2014/main" id="{4990FFBC-2C88-E94E-9C33-9484CBEDEA6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756317" y="3797039"/>
                <a:ext cx="137823" cy="1512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97" name="Oval 861">
                <a:extLst>
                  <a:ext uri="{FF2B5EF4-FFF2-40B4-BE49-F238E27FC236}">
                    <a16:creationId xmlns:a16="http://schemas.microsoft.com/office/drawing/2014/main" id="{5CF7B170-F7F6-0F47-99DE-691B94287C2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282021" y="3950986"/>
                <a:ext cx="142659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98" name="Oval 862">
                <a:extLst>
                  <a:ext uri="{FF2B5EF4-FFF2-40B4-BE49-F238E27FC236}">
                    <a16:creationId xmlns:a16="http://schemas.microsoft.com/office/drawing/2014/main" id="{A3D46F63-A52F-6044-A6FD-94A8DD2AC9D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597526" y="3950986"/>
                <a:ext cx="137823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99" name="Oval 863">
                <a:extLst>
                  <a:ext uri="{FF2B5EF4-FFF2-40B4-BE49-F238E27FC236}">
                    <a16:creationId xmlns:a16="http://schemas.microsoft.com/office/drawing/2014/main" id="{59147D6C-3E91-FC48-9FC4-41A3228C7AA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457285" y="3948285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00" name="Oval 863">
                <a:extLst>
                  <a:ext uri="{FF2B5EF4-FFF2-40B4-BE49-F238E27FC236}">
                    <a16:creationId xmlns:a16="http://schemas.microsoft.com/office/drawing/2014/main" id="{7FADFAA8-1713-8B4B-AA69-40113E6B72F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866501" y="3950166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401" name="Group 400">
                <a:extLst>
                  <a:ext uri="{FF2B5EF4-FFF2-40B4-BE49-F238E27FC236}">
                    <a16:creationId xmlns:a16="http://schemas.microsoft.com/office/drawing/2014/main" id="{511F64E0-2BA7-DD43-B86C-35E52B908F80}"/>
                  </a:ext>
                </a:extLst>
              </p:cNvPr>
              <p:cNvGrpSpPr/>
              <p:nvPr/>
            </p:nvGrpSpPr>
            <p:grpSpPr>
              <a:xfrm>
                <a:off x="6282020" y="3409248"/>
                <a:ext cx="1671281" cy="539042"/>
                <a:chOff x="1320274" y="4580303"/>
                <a:chExt cx="1671281" cy="467246"/>
              </a:xfrm>
              <a:solidFill>
                <a:srgbClr val="93D2FE"/>
              </a:solidFill>
            </p:grpSpPr>
            <p:sp>
              <p:nvSpPr>
                <p:cNvPr id="416" name="Freeform 860">
                  <a:extLst>
                    <a:ext uri="{FF2B5EF4-FFF2-40B4-BE49-F238E27FC236}">
                      <a16:creationId xmlns:a16="http://schemas.microsoft.com/office/drawing/2014/main" id="{962BA324-7A7A-DC49-8E6F-AC03D7425FB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17" name="Rectangle 864">
                  <a:extLst>
                    <a:ext uri="{FF2B5EF4-FFF2-40B4-BE49-F238E27FC236}">
                      <a16:creationId xmlns:a16="http://schemas.microsoft.com/office/drawing/2014/main" id="{92F8607F-6425-EC4A-AD3E-B07D0850894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r2</a:t>
                  </a:r>
                </a:p>
              </p:txBody>
            </p:sp>
            <p:sp>
              <p:nvSpPr>
                <p:cNvPr id="418" name="Freeform 865">
                  <a:extLst>
                    <a:ext uri="{FF2B5EF4-FFF2-40B4-BE49-F238E27FC236}">
                      <a16:creationId xmlns:a16="http://schemas.microsoft.com/office/drawing/2014/main" id="{FA5740A2-DCF2-D249-A10A-9576D0B7FD1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19" name="Freeform 866">
                  <a:extLst>
                    <a:ext uri="{FF2B5EF4-FFF2-40B4-BE49-F238E27FC236}">
                      <a16:creationId xmlns:a16="http://schemas.microsoft.com/office/drawing/2014/main" id="{A935B99B-7122-354B-AA57-25DADADCB5F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sp>
            <p:nvSpPr>
              <p:cNvPr id="402" name="Oval 878">
                <a:extLst>
                  <a:ext uri="{FF2B5EF4-FFF2-40B4-BE49-F238E27FC236}">
                    <a16:creationId xmlns:a16="http://schemas.microsoft.com/office/drawing/2014/main" id="{AFF6F8F2-4506-3B46-B7E6-05AA30EEF9E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800000" flipH="1">
                <a:off x="7440506" y="2600189"/>
                <a:ext cx="69069" cy="39007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03" name="Line 882">
                <a:extLst>
                  <a:ext uri="{FF2B5EF4-FFF2-40B4-BE49-F238E27FC236}">
                    <a16:creationId xmlns:a16="http://schemas.microsoft.com/office/drawing/2014/main" id="{64D4FDA1-478E-6541-BB57-6D4A85999D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151300" y="2522140"/>
                <a:ext cx="166195" cy="553247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04" name="Line 882">
                <a:extLst>
                  <a:ext uri="{FF2B5EF4-FFF2-40B4-BE49-F238E27FC236}">
                    <a16:creationId xmlns:a16="http://schemas.microsoft.com/office/drawing/2014/main" id="{22A4936D-E3EF-D64B-8965-75B5CD76C6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162894" y="2525247"/>
                <a:ext cx="147328" cy="577282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05" name="Line 884">
                <a:extLst>
                  <a:ext uri="{FF2B5EF4-FFF2-40B4-BE49-F238E27FC236}">
                    <a16:creationId xmlns:a16="http://schemas.microsoft.com/office/drawing/2014/main" id="{51D8EDDA-C03A-0749-9B4C-19245AFE46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7503497" y="2624662"/>
                <a:ext cx="0" cy="103603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06" name="Oval 885">
                <a:extLst>
                  <a:ext uri="{FF2B5EF4-FFF2-40B4-BE49-F238E27FC236}">
                    <a16:creationId xmlns:a16="http://schemas.microsoft.com/office/drawing/2014/main" id="{BCEB123A-CB7B-304B-93F2-81F96A1350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7486804" y="2733527"/>
                <a:ext cx="31996" cy="70709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407" name="Group 406">
                <a:extLst>
                  <a:ext uri="{FF2B5EF4-FFF2-40B4-BE49-F238E27FC236}">
                    <a16:creationId xmlns:a16="http://schemas.microsoft.com/office/drawing/2014/main" id="{7D56B26A-5CA9-CE4A-9970-D286CA2312FA}"/>
                  </a:ext>
                </a:extLst>
              </p:cNvPr>
              <p:cNvGrpSpPr/>
              <p:nvPr/>
            </p:nvGrpSpPr>
            <p:grpSpPr>
              <a:xfrm>
                <a:off x="6963930" y="2918321"/>
                <a:ext cx="114261" cy="962935"/>
                <a:chOff x="5166044" y="2085068"/>
                <a:chExt cx="114261" cy="962935"/>
              </a:xfrm>
            </p:grpSpPr>
            <p:sp>
              <p:nvSpPr>
                <p:cNvPr id="410" name="Oval 878">
                  <a:extLst>
                    <a:ext uri="{FF2B5EF4-FFF2-40B4-BE49-F238E27FC236}">
                      <a16:creationId xmlns:a16="http://schemas.microsoft.com/office/drawing/2014/main" id="{BE575220-7158-B246-8065-731B6F43DC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6044" y="2998083"/>
                  <a:ext cx="110510" cy="499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grpSp>
              <p:nvGrpSpPr>
                <p:cNvPr id="411" name="Group 410">
                  <a:extLst>
                    <a:ext uri="{FF2B5EF4-FFF2-40B4-BE49-F238E27FC236}">
                      <a16:creationId xmlns:a16="http://schemas.microsoft.com/office/drawing/2014/main" id="{EBC76E8A-949D-7342-B6BC-71F6B7E088C3}"/>
                    </a:ext>
                  </a:extLst>
                </p:cNvPr>
                <p:cNvGrpSpPr/>
                <p:nvPr/>
              </p:nvGrpSpPr>
              <p:grpSpPr>
                <a:xfrm>
                  <a:off x="5166154" y="2106857"/>
                  <a:ext cx="114151" cy="914400"/>
                  <a:chOff x="5166154" y="2106857"/>
                  <a:chExt cx="114151" cy="1132631"/>
                </a:xfrm>
              </p:grpSpPr>
              <p:sp>
                <p:nvSpPr>
                  <p:cNvPr id="413" name="Rectangle 880">
                    <a:extLst>
                      <a:ext uri="{FF2B5EF4-FFF2-40B4-BE49-F238E27FC236}">
                        <a16:creationId xmlns:a16="http://schemas.microsoft.com/office/drawing/2014/main" id="{A02072F7-ABB2-4346-972D-715C9654F3A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66155" y="2106857"/>
                    <a:ext cx="109828" cy="1132631"/>
                  </a:xfrm>
                  <a:prstGeom prst="rect">
                    <a:avLst/>
                  </a:prstGeom>
                  <a:solidFill>
                    <a:srgbClr val="93D2F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414" name="Line 881">
                    <a:extLst>
                      <a:ext uri="{FF2B5EF4-FFF2-40B4-BE49-F238E27FC236}">
                        <a16:creationId xmlns:a16="http://schemas.microsoft.com/office/drawing/2014/main" id="{F78409B8-2418-344D-80F6-68952BF3BB2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66154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415" name="Line 882">
                    <a:extLst>
                      <a:ext uri="{FF2B5EF4-FFF2-40B4-BE49-F238E27FC236}">
                        <a16:creationId xmlns:a16="http://schemas.microsoft.com/office/drawing/2014/main" id="{352AB669-B7D3-344D-994F-5D281D6F3B1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80305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</p:grpSp>
            <p:sp>
              <p:nvSpPr>
                <p:cNvPr id="412" name="Oval 878">
                  <a:extLst>
                    <a:ext uri="{FF2B5EF4-FFF2-40B4-BE49-F238E27FC236}">
                      <a16:creationId xmlns:a16="http://schemas.microsoft.com/office/drawing/2014/main" id="{73CED180-919C-CC43-900E-2C43D968AE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7662" y="2085068"/>
                  <a:ext cx="110510" cy="457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sp>
            <p:nvSpPr>
              <p:cNvPr id="408" name="Rectangle 880">
                <a:extLst>
                  <a:ext uri="{FF2B5EF4-FFF2-40B4-BE49-F238E27FC236}">
                    <a16:creationId xmlns:a16="http://schemas.microsoft.com/office/drawing/2014/main" id="{E1190BA2-FA37-6340-811E-FB098E0A13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00000" flipH="1">
                <a:off x="7229473" y="2562075"/>
                <a:ext cx="66541" cy="857951"/>
              </a:xfrm>
              <a:prstGeom prst="rect">
                <a:avLst/>
              </a:prstGeom>
              <a:solidFill>
                <a:srgbClr val="93D2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09" name="Line 881">
                <a:extLst>
                  <a:ext uri="{FF2B5EF4-FFF2-40B4-BE49-F238E27FC236}">
                    <a16:creationId xmlns:a16="http://schemas.microsoft.com/office/drawing/2014/main" id="{59CB099C-7734-E74A-B96A-2184294DED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291556" y="2578710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</p:grpSp>
        <p:sp>
          <p:nvSpPr>
            <p:cNvPr id="367" name="Parallelogram 366">
              <a:extLst>
                <a:ext uri="{FF2B5EF4-FFF2-40B4-BE49-F238E27FC236}">
                  <a16:creationId xmlns:a16="http://schemas.microsoft.com/office/drawing/2014/main" id="{6F7FFF80-EA87-BB4E-AEBE-CDAF7FB7CC4C}"/>
                </a:ext>
              </a:extLst>
            </p:cNvPr>
            <p:cNvSpPr/>
            <p:nvPr/>
          </p:nvSpPr>
          <p:spPr>
            <a:xfrm>
              <a:off x="6218941" y="1812323"/>
              <a:ext cx="1663073" cy="486436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d3   </a:t>
              </a:r>
            </a:p>
          </p:txBody>
        </p:sp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8789700B-CC22-5A4B-BE14-4C8F9D58C7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820313" y="1914211"/>
              <a:ext cx="1056664" cy="1004979"/>
              <a:chOff x="2015901" y="2747479"/>
              <a:chExt cx="1677244" cy="1595204"/>
            </a:xfrm>
          </p:grpSpPr>
          <p:sp>
            <p:nvSpPr>
              <p:cNvPr id="370" name="Oval 859">
                <a:extLst>
                  <a:ext uri="{FF2B5EF4-FFF2-40B4-BE49-F238E27FC236}">
                    <a16:creationId xmlns:a16="http://schemas.microsoft.com/office/drawing/2014/main" id="{57E1601B-DF06-A543-B3C4-5B93F98A88C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17327" y="4034790"/>
                <a:ext cx="137823" cy="1512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71" name="Oval 861">
                <a:extLst>
                  <a:ext uri="{FF2B5EF4-FFF2-40B4-BE49-F238E27FC236}">
                    <a16:creationId xmlns:a16="http://schemas.microsoft.com/office/drawing/2014/main" id="{8292C48C-6915-4942-97AF-6D8B495454B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43031" y="4188737"/>
                <a:ext cx="142659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72" name="Oval 862">
                <a:extLst>
                  <a:ext uri="{FF2B5EF4-FFF2-40B4-BE49-F238E27FC236}">
                    <a16:creationId xmlns:a16="http://schemas.microsoft.com/office/drawing/2014/main" id="{0F76ADF6-77F3-EB45-BA3B-D1487B0F2CF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58536" y="4188737"/>
                <a:ext cx="137823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73" name="Oval 863">
                <a:extLst>
                  <a:ext uri="{FF2B5EF4-FFF2-40B4-BE49-F238E27FC236}">
                    <a16:creationId xmlns:a16="http://schemas.microsoft.com/office/drawing/2014/main" id="{0BB1052B-DF2C-F247-9EE2-306E92837F9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193788" y="4186036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74" name="Oval 863">
                <a:extLst>
                  <a:ext uri="{FF2B5EF4-FFF2-40B4-BE49-F238E27FC236}">
                    <a16:creationId xmlns:a16="http://schemas.microsoft.com/office/drawing/2014/main" id="{D2105FC2-0B00-504A-B738-2D421C35BDB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27511" y="4187917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75" name="Freeform 866">
                <a:extLst>
                  <a:ext uri="{FF2B5EF4-FFF2-40B4-BE49-F238E27FC236}">
                    <a16:creationId xmlns:a16="http://schemas.microsoft.com/office/drawing/2014/main" id="{BA7439FD-BA4D-5642-B37B-76170B0E64B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015901" y="3991061"/>
                <a:ext cx="1114187" cy="194966"/>
              </a:xfrm>
              <a:custGeom>
                <a:avLst/>
                <a:gdLst>
                  <a:gd name="T0" fmla="*/ 0 w 288"/>
                  <a:gd name="T1" fmla="*/ 449 h 48"/>
                  <a:gd name="T2" fmla="*/ 2608 w 288"/>
                  <a:gd name="T3" fmla="*/ 449 h 48"/>
                  <a:gd name="T4" fmla="*/ 3133 w 288"/>
                  <a:gd name="T5" fmla="*/ 0 h 48"/>
                  <a:gd name="T6" fmla="*/ 524 w 288"/>
                  <a:gd name="T7" fmla="*/ 0 h 48"/>
                  <a:gd name="T8" fmla="*/ 0 w 288"/>
                  <a:gd name="T9" fmla="*/ 449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8"/>
                  <a:gd name="T16" fmla="*/ 0 h 48"/>
                  <a:gd name="T17" fmla="*/ 288 w 288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8" h="48">
                    <a:moveTo>
                      <a:pt x="0" y="48"/>
                    </a:moveTo>
                    <a:lnTo>
                      <a:pt x="240" y="48"/>
                    </a:lnTo>
                    <a:lnTo>
                      <a:pt x="288" y="0"/>
                    </a:lnTo>
                    <a:lnTo>
                      <a:pt x="48" y="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76" name="Oval 878">
                <a:extLst>
                  <a:ext uri="{FF2B5EF4-FFF2-40B4-BE49-F238E27FC236}">
                    <a16:creationId xmlns:a16="http://schemas.microsoft.com/office/drawing/2014/main" id="{DD7A5B27-05D0-1149-8D93-79EF5974239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9800000">
                <a:off x="2458640" y="2825528"/>
                <a:ext cx="69069" cy="39007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77" name="Line 882">
                <a:extLst>
                  <a:ext uri="{FF2B5EF4-FFF2-40B4-BE49-F238E27FC236}">
                    <a16:creationId xmlns:a16="http://schemas.microsoft.com/office/drawing/2014/main" id="{EA9DB15B-A032-9D42-AFC9-A3E2FFBB2F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57993" y="2750586"/>
                <a:ext cx="147328" cy="577282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78" name="Rectangle 880">
                <a:extLst>
                  <a:ext uri="{FF2B5EF4-FFF2-40B4-BE49-F238E27FC236}">
                    <a16:creationId xmlns:a16="http://schemas.microsoft.com/office/drawing/2014/main" id="{6B2E4C7E-CC36-2F46-851B-D73134B117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800000">
                <a:off x="2672201" y="2787414"/>
                <a:ext cx="66541" cy="857951"/>
              </a:xfrm>
              <a:prstGeom prst="rect">
                <a:avLst/>
              </a:prstGeom>
              <a:solidFill>
                <a:srgbClr val="93D2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79" name="Line 881">
                <a:extLst>
                  <a:ext uri="{FF2B5EF4-FFF2-40B4-BE49-F238E27FC236}">
                    <a16:creationId xmlns:a16="http://schemas.microsoft.com/office/drawing/2014/main" id="{75E0EE5E-FCD3-374C-93D7-68AAE38390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76659" y="2804049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80" name="Line 882">
                <a:extLst>
                  <a:ext uri="{FF2B5EF4-FFF2-40B4-BE49-F238E27FC236}">
                    <a16:creationId xmlns:a16="http://schemas.microsoft.com/office/drawing/2014/main" id="{0F1905BC-E6F5-3248-9B45-DD7FB31B47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V="1">
                <a:off x="2738029" y="2768617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81" name="Line 882">
                <a:extLst>
                  <a:ext uri="{FF2B5EF4-FFF2-40B4-BE49-F238E27FC236}">
                    <a16:creationId xmlns:a16="http://schemas.microsoft.com/office/drawing/2014/main" id="{4E012F87-B385-E746-A4F7-4730A3C847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50720" y="2747479"/>
                <a:ext cx="166195" cy="553247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82" name="Line 884">
                <a:extLst>
                  <a:ext uri="{FF2B5EF4-FFF2-40B4-BE49-F238E27FC236}">
                    <a16:creationId xmlns:a16="http://schemas.microsoft.com/office/drawing/2014/main" id="{01AE5185-D6EF-9E4A-B9D8-DA9A30AD6E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2464718" y="2850001"/>
                <a:ext cx="0" cy="103603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83" name="Oval 885">
                <a:extLst>
                  <a:ext uri="{FF2B5EF4-FFF2-40B4-BE49-F238E27FC236}">
                    <a16:creationId xmlns:a16="http://schemas.microsoft.com/office/drawing/2014/main" id="{E20D605A-6BE2-034A-93CA-55CEDEC00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9415" y="2958866"/>
                <a:ext cx="31996" cy="70709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384" name="Group 383">
                <a:extLst>
                  <a:ext uri="{FF2B5EF4-FFF2-40B4-BE49-F238E27FC236}">
                    <a16:creationId xmlns:a16="http://schemas.microsoft.com/office/drawing/2014/main" id="{6F72BA0D-9976-AE41-A555-1F3F89CBCC8D}"/>
                  </a:ext>
                </a:extLst>
              </p:cNvPr>
              <p:cNvGrpSpPr/>
              <p:nvPr/>
            </p:nvGrpSpPr>
            <p:grpSpPr>
              <a:xfrm>
                <a:off x="2874612" y="3158422"/>
                <a:ext cx="114261" cy="962935"/>
                <a:chOff x="5166044" y="2085068"/>
                <a:chExt cx="114261" cy="962935"/>
              </a:xfrm>
            </p:grpSpPr>
            <p:sp>
              <p:nvSpPr>
                <p:cNvPr id="389" name="Oval 878">
                  <a:extLst>
                    <a:ext uri="{FF2B5EF4-FFF2-40B4-BE49-F238E27FC236}">
                      <a16:creationId xmlns:a16="http://schemas.microsoft.com/office/drawing/2014/main" id="{364A1218-4263-A74D-B67A-CE06068F41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6044" y="2998083"/>
                  <a:ext cx="110510" cy="499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grpSp>
              <p:nvGrpSpPr>
                <p:cNvPr id="390" name="Group 389">
                  <a:extLst>
                    <a:ext uri="{FF2B5EF4-FFF2-40B4-BE49-F238E27FC236}">
                      <a16:creationId xmlns:a16="http://schemas.microsoft.com/office/drawing/2014/main" id="{A3807885-67F2-4A4E-9452-DC0BEC5034FD}"/>
                    </a:ext>
                  </a:extLst>
                </p:cNvPr>
                <p:cNvGrpSpPr/>
                <p:nvPr/>
              </p:nvGrpSpPr>
              <p:grpSpPr>
                <a:xfrm>
                  <a:off x="5166154" y="2106857"/>
                  <a:ext cx="114151" cy="914400"/>
                  <a:chOff x="5166154" y="2106857"/>
                  <a:chExt cx="114151" cy="1132631"/>
                </a:xfrm>
              </p:grpSpPr>
              <p:sp>
                <p:nvSpPr>
                  <p:cNvPr id="392" name="Rectangle 880">
                    <a:extLst>
                      <a:ext uri="{FF2B5EF4-FFF2-40B4-BE49-F238E27FC236}">
                        <a16:creationId xmlns:a16="http://schemas.microsoft.com/office/drawing/2014/main" id="{255F4C06-0F77-3149-A506-B682C38B053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66155" y="2106857"/>
                    <a:ext cx="109828" cy="1132631"/>
                  </a:xfrm>
                  <a:prstGeom prst="rect">
                    <a:avLst/>
                  </a:prstGeom>
                  <a:solidFill>
                    <a:srgbClr val="93D2F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393" name="Line 881">
                    <a:extLst>
                      <a:ext uri="{FF2B5EF4-FFF2-40B4-BE49-F238E27FC236}">
                        <a16:creationId xmlns:a16="http://schemas.microsoft.com/office/drawing/2014/main" id="{C5A98906-7E5F-DD41-9E95-55B38990FEA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66154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394" name="Line 882">
                    <a:extLst>
                      <a:ext uri="{FF2B5EF4-FFF2-40B4-BE49-F238E27FC236}">
                        <a16:creationId xmlns:a16="http://schemas.microsoft.com/office/drawing/2014/main" id="{3908C670-1747-1A41-9A72-443A9F78678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80305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</p:grpSp>
            <p:sp>
              <p:nvSpPr>
                <p:cNvPr id="391" name="Oval 878">
                  <a:extLst>
                    <a:ext uri="{FF2B5EF4-FFF2-40B4-BE49-F238E27FC236}">
                      <a16:creationId xmlns:a16="http://schemas.microsoft.com/office/drawing/2014/main" id="{7C80E4A9-5DE3-5F44-9103-BCF36D0928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7662" y="2085068"/>
                  <a:ext cx="110510" cy="457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385" name="Group 384">
                <a:extLst>
                  <a:ext uri="{FF2B5EF4-FFF2-40B4-BE49-F238E27FC236}">
                    <a16:creationId xmlns:a16="http://schemas.microsoft.com/office/drawing/2014/main" id="{2E1B9715-9066-BD43-991A-0ACEC98CB8C1}"/>
                  </a:ext>
                </a:extLst>
              </p:cNvPr>
              <p:cNvGrpSpPr/>
              <p:nvPr/>
            </p:nvGrpSpPr>
            <p:grpSpPr>
              <a:xfrm>
                <a:off x="2949280" y="3646999"/>
                <a:ext cx="743865" cy="539042"/>
                <a:chOff x="5686720" y="1648860"/>
                <a:chExt cx="743865" cy="539042"/>
              </a:xfrm>
            </p:grpSpPr>
            <p:sp>
              <p:nvSpPr>
                <p:cNvPr id="386" name="Freeform 860">
                  <a:extLst>
                    <a:ext uri="{FF2B5EF4-FFF2-40B4-BE49-F238E27FC236}">
                      <a16:creationId xmlns:a16="http://schemas.microsoft.com/office/drawing/2014/main" id="{CEF43664-6E32-3640-ABBA-6D8661238EA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686720" y="1648860"/>
                  <a:ext cx="743865" cy="18071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387" name="Rectangle 864">
                  <a:extLst>
                    <a:ext uri="{FF2B5EF4-FFF2-40B4-BE49-F238E27FC236}">
                      <a16:creationId xmlns:a16="http://schemas.microsoft.com/office/drawing/2014/main" id="{8C0A4805-62A6-ED4B-BBD4-10941544D69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686720" y="1829582"/>
                  <a:ext cx="557094" cy="358320"/>
                </a:xfrm>
                <a:prstGeom prst="rect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388" name="Freeform 865">
                  <a:extLst>
                    <a:ext uri="{FF2B5EF4-FFF2-40B4-BE49-F238E27FC236}">
                      <a16:creationId xmlns:a16="http://schemas.microsoft.com/office/drawing/2014/main" id="{F2382154-A364-2A47-9C9F-58ECDA556C4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6243814" y="1648860"/>
                  <a:ext cx="186771" cy="539037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D80CDC57-EBDD-A84B-BD0E-5D2401CB1D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10774" y="1839613"/>
              <a:ext cx="492443" cy="4247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i="1" dirty="0">
                  <a:latin typeface="Times New Roman" charset="0"/>
                </a:rPr>
                <a:t>s</a:t>
              </a:r>
              <a:r>
                <a:rPr lang="en-US" sz="2400" baseline="-25000" dirty="0">
                  <a:latin typeface="Times New Roman" charset="0"/>
                </a:rPr>
                <a:t>0</a:t>
              </a:r>
              <a:r>
                <a:rPr lang="en-US" sz="2400" dirty="0">
                  <a:latin typeface="Times New Roman" charset="0"/>
                </a:rPr>
                <a:t>:</a:t>
              </a:r>
              <a:endParaRPr lang="en-US" sz="2400" i="1" baseline="-25000" dirty="0">
                <a:latin typeface="Times New Roman" charset="0"/>
              </a:endParaRPr>
            </a:p>
          </p:txBody>
        </p:sp>
      </p:grpSp>
      <p:grpSp>
        <p:nvGrpSpPr>
          <p:cNvPr id="426" name="Group 425">
            <a:extLst>
              <a:ext uri="{FF2B5EF4-FFF2-40B4-BE49-F238E27FC236}">
                <a16:creationId xmlns:a16="http://schemas.microsoft.com/office/drawing/2014/main" id="{42EB3424-8382-2D43-84E2-AF8930250C8F}"/>
              </a:ext>
            </a:extLst>
          </p:cNvPr>
          <p:cNvGrpSpPr/>
          <p:nvPr/>
        </p:nvGrpSpPr>
        <p:grpSpPr>
          <a:xfrm>
            <a:off x="8123491" y="5104298"/>
            <a:ext cx="3585181" cy="1207178"/>
            <a:chOff x="8423939" y="5104298"/>
            <a:chExt cx="3585181" cy="1207178"/>
          </a:xfrm>
        </p:grpSpPr>
        <p:grpSp>
          <p:nvGrpSpPr>
            <p:cNvPr id="427" name="Group 426">
              <a:extLst>
                <a:ext uri="{FF2B5EF4-FFF2-40B4-BE49-F238E27FC236}">
                  <a16:creationId xmlns:a16="http://schemas.microsoft.com/office/drawing/2014/main" id="{882ED43B-2B3B-1E49-9646-687D234D12B2}"/>
                </a:ext>
              </a:extLst>
            </p:cNvPr>
            <p:cNvGrpSpPr/>
            <p:nvPr/>
          </p:nvGrpSpPr>
          <p:grpSpPr>
            <a:xfrm>
              <a:off x="8442614" y="5104298"/>
              <a:ext cx="3566506" cy="1207178"/>
              <a:chOff x="5608945" y="1198494"/>
              <a:chExt cx="3566506" cy="1207178"/>
            </a:xfrm>
          </p:grpSpPr>
          <p:sp>
            <p:nvSpPr>
              <p:cNvPr id="429" name="Freeform 860">
                <a:extLst>
                  <a:ext uri="{FF2B5EF4-FFF2-40B4-BE49-F238E27FC236}">
                    <a16:creationId xmlns:a16="http://schemas.microsoft.com/office/drawing/2014/main" id="{0235EB26-3F77-1044-B0AE-9F6C9A87D9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7081" y="1977034"/>
                <a:ext cx="1155391" cy="27849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30" name="Rectangle 891">
                <a:extLst>
                  <a:ext uri="{FF2B5EF4-FFF2-40B4-BE49-F238E27FC236}">
                    <a16:creationId xmlns:a16="http://schemas.microsoft.com/office/drawing/2014/main" id="{6F8F5543-DDF4-C949-B77A-35D1A990B6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33135" y="1806554"/>
                <a:ext cx="59" cy="235449"/>
              </a:xfrm>
              <a:prstGeom prst="rect">
                <a:avLst/>
              </a:prstGeom>
              <a:solidFill>
                <a:srgbClr val="FAC09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31" name="Parallelogram 430">
                <a:extLst>
                  <a:ext uri="{FF2B5EF4-FFF2-40B4-BE49-F238E27FC236}">
                    <a16:creationId xmlns:a16="http://schemas.microsoft.com/office/drawing/2014/main" id="{252EC5D3-D960-D34A-ADB1-E151E412C2E1}"/>
                  </a:ext>
                </a:extLst>
              </p:cNvPr>
              <p:cNvSpPr/>
              <p:nvPr/>
            </p:nvSpPr>
            <p:spPr>
              <a:xfrm>
                <a:off x="5608945" y="1918415"/>
                <a:ext cx="1663073" cy="486436"/>
              </a:xfrm>
              <a:prstGeom prst="parallelogram">
                <a:avLst>
                  <a:gd name="adj" fmla="val 96255"/>
                </a:avLst>
              </a:prstGeom>
              <a:solidFill>
                <a:srgbClr val="DCC3A9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br>
                  <a:rPr lang="en-US" sz="17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</a:br>
                <a:r>
                  <a:rPr lang="en-US" sz="17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d1      </a:t>
                </a:r>
              </a:p>
            </p:txBody>
          </p:sp>
          <p:sp>
            <p:nvSpPr>
              <p:cNvPr id="432" name="Parallelogram 431">
                <a:extLst>
                  <a:ext uri="{FF2B5EF4-FFF2-40B4-BE49-F238E27FC236}">
                    <a16:creationId xmlns:a16="http://schemas.microsoft.com/office/drawing/2014/main" id="{75B16958-CB04-674A-A62D-635443909509}"/>
                  </a:ext>
                </a:extLst>
              </p:cNvPr>
              <p:cNvSpPr/>
              <p:nvPr/>
            </p:nvSpPr>
            <p:spPr>
              <a:xfrm>
                <a:off x="7512378" y="1919236"/>
                <a:ext cx="1663073" cy="486436"/>
              </a:xfrm>
              <a:prstGeom prst="parallelogram">
                <a:avLst>
                  <a:gd name="adj" fmla="val 96255"/>
                </a:avLst>
              </a:prstGeom>
              <a:solidFill>
                <a:srgbClr val="DCC3A9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br>
                  <a:rPr lang="en-US" sz="17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</a:br>
                <a:r>
                  <a:rPr lang="en-US" sz="17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d2       </a:t>
                </a:r>
              </a:p>
            </p:txBody>
          </p:sp>
          <p:grpSp>
            <p:nvGrpSpPr>
              <p:cNvPr id="433" name="Group 432">
                <a:extLst>
                  <a:ext uri="{FF2B5EF4-FFF2-40B4-BE49-F238E27FC236}">
                    <a16:creationId xmlns:a16="http://schemas.microsoft.com/office/drawing/2014/main" id="{6A2698D5-3D83-6243-A7BA-AF1638FA9E0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881329" y="1198494"/>
                <a:ext cx="1052907" cy="997159"/>
                <a:chOff x="6282020" y="2522140"/>
                <a:chExt cx="1671281" cy="1582792"/>
              </a:xfrm>
            </p:grpSpPr>
            <p:sp>
              <p:nvSpPr>
                <p:cNvPr id="460" name="Line 882">
                  <a:extLst>
                    <a:ext uri="{FF2B5EF4-FFF2-40B4-BE49-F238E27FC236}">
                      <a16:creationId xmlns:a16="http://schemas.microsoft.com/office/drawing/2014/main" id="{E5D9C8EB-5316-824B-9C83-303081A7EC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7230186" y="2543278"/>
                  <a:ext cx="0" cy="857951"/>
                </a:xfrm>
                <a:prstGeom prst="lin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61" name="Oval 859">
                  <a:extLst>
                    <a:ext uri="{FF2B5EF4-FFF2-40B4-BE49-F238E27FC236}">
                      <a16:creationId xmlns:a16="http://schemas.microsoft.com/office/drawing/2014/main" id="{BADB42C4-44A0-EF44-B7C9-331966D61C4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7756317" y="3797039"/>
                  <a:ext cx="137823" cy="151246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62" name="Oval 861">
                  <a:extLst>
                    <a:ext uri="{FF2B5EF4-FFF2-40B4-BE49-F238E27FC236}">
                      <a16:creationId xmlns:a16="http://schemas.microsoft.com/office/drawing/2014/main" id="{F65537C8-6CCA-1049-802E-9D5860BFD26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6282021" y="3950986"/>
                  <a:ext cx="142659" cy="153946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63" name="Oval 862">
                  <a:extLst>
                    <a:ext uri="{FF2B5EF4-FFF2-40B4-BE49-F238E27FC236}">
                      <a16:creationId xmlns:a16="http://schemas.microsoft.com/office/drawing/2014/main" id="{4F0AFCAD-7634-1341-8F6A-78908FCBDBD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7597526" y="3950986"/>
                  <a:ext cx="137823" cy="153946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64" name="Oval 863">
                  <a:extLst>
                    <a:ext uri="{FF2B5EF4-FFF2-40B4-BE49-F238E27FC236}">
                      <a16:creationId xmlns:a16="http://schemas.microsoft.com/office/drawing/2014/main" id="{8AC53A5B-B624-8E41-B43E-475B6D6A003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7457285" y="3948285"/>
                  <a:ext cx="140241" cy="153946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65" name="Oval 863">
                  <a:extLst>
                    <a:ext uri="{FF2B5EF4-FFF2-40B4-BE49-F238E27FC236}">
                      <a16:creationId xmlns:a16="http://schemas.microsoft.com/office/drawing/2014/main" id="{59CB3708-0124-2542-A911-AB13328DEA0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6866501" y="3950166"/>
                  <a:ext cx="140241" cy="153946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grpSp>
              <p:nvGrpSpPr>
                <p:cNvPr id="466" name="Group 465">
                  <a:extLst>
                    <a:ext uri="{FF2B5EF4-FFF2-40B4-BE49-F238E27FC236}">
                      <a16:creationId xmlns:a16="http://schemas.microsoft.com/office/drawing/2014/main" id="{7FEC12DB-7432-F044-8DA7-18303DF861AB}"/>
                    </a:ext>
                  </a:extLst>
                </p:cNvPr>
                <p:cNvGrpSpPr/>
                <p:nvPr/>
              </p:nvGrpSpPr>
              <p:grpSpPr>
                <a:xfrm>
                  <a:off x="6282020" y="3409248"/>
                  <a:ext cx="1671281" cy="539042"/>
                  <a:chOff x="1320274" y="4580303"/>
                  <a:chExt cx="1671281" cy="467246"/>
                </a:xfrm>
                <a:solidFill>
                  <a:srgbClr val="93D2FE"/>
                </a:solidFill>
              </p:grpSpPr>
              <p:sp>
                <p:nvSpPr>
                  <p:cNvPr id="481" name="Freeform 860">
                    <a:extLst>
                      <a:ext uri="{FF2B5EF4-FFF2-40B4-BE49-F238E27FC236}">
                        <a16:creationId xmlns:a16="http://schemas.microsoft.com/office/drawing/2014/main" id="{3FEAFA5B-556D-A543-B6F8-4BE3141293C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320274" y="4580303"/>
                    <a:ext cx="743865" cy="156647"/>
                  </a:xfrm>
                  <a:custGeom>
                    <a:avLst/>
                    <a:gdLst>
                      <a:gd name="T0" fmla="*/ 1592 w 192"/>
                      <a:gd name="T1" fmla="*/ 566 h 48"/>
                      <a:gd name="T2" fmla="*/ 0 w 192"/>
                      <a:gd name="T3" fmla="*/ 566 h 48"/>
                      <a:gd name="T4" fmla="*/ 537 w 192"/>
                      <a:gd name="T5" fmla="*/ 0 h 48"/>
                      <a:gd name="T6" fmla="*/ 2124 w 192"/>
                      <a:gd name="T7" fmla="*/ 0 h 48"/>
                      <a:gd name="T8" fmla="*/ 1592 w 192"/>
                      <a:gd name="T9" fmla="*/ 566 h 4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2"/>
                      <a:gd name="T16" fmla="*/ 0 h 48"/>
                      <a:gd name="T17" fmla="*/ 192 w 192"/>
                      <a:gd name="T18" fmla="*/ 48 h 4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2" h="48">
                        <a:moveTo>
                          <a:pt x="144" y="48"/>
                        </a:moveTo>
                        <a:lnTo>
                          <a:pt x="0" y="48"/>
                        </a:lnTo>
                        <a:lnTo>
                          <a:pt x="48" y="0"/>
                        </a:lnTo>
                        <a:lnTo>
                          <a:pt x="192" y="0"/>
                        </a:lnTo>
                        <a:lnTo>
                          <a:pt x="144" y="48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b="1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482" name="Rectangle 864">
                    <a:extLst>
                      <a:ext uri="{FF2B5EF4-FFF2-40B4-BE49-F238E27FC236}">
                        <a16:creationId xmlns:a16="http://schemas.microsoft.com/office/drawing/2014/main" id="{171AB1E0-9D21-104D-AFB5-131D7BA07D7A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320274" y="4736954"/>
                    <a:ext cx="557094" cy="310595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r>
                      <a:rPr lang="en-US" sz="1700" dirty="0">
                        <a:latin typeface="Calibri"/>
                        <a:ea typeface="Calibri"/>
                        <a:cs typeface="Calibri"/>
                      </a:rPr>
                      <a:t>r1</a:t>
                    </a:r>
                  </a:p>
                </p:txBody>
              </p:sp>
              <p:sp>
                <p:nvSpPr>
                  <p:cNvPr id="483" name="Freeform 865">
                    <a:extLst>
                      <a:ext uri="{FF2B5EF4-FFF2-40B4-BE49-F238E27FC236}">
                        <a16:creationId xmlns:a16="http://schemas.microsoft.com/office/drawing/2014/main" id="{E8A6E804-AEA0-CD48-AC89-AFF302999F9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877368" y="4580303"/>
                    <a:ext cx="186771" cy="467242"/>
                  </a:xfrm>
                  <a:custGeom>
                    <a:avLst/>
                    <a:gdLst>
                      <a:gd name="T0" fmla="*/ 0 w 48"/>
                      <a:gd name="T1" fmla="*/ 524 h 144"/>
                      <a:gd name="T2" fmla="*/ 566 w 48"/>
                      <a:gd name="T3" fmla="*/ 0 h 144"/>
                      <a:gd name="T4" fmla="*/ 566 w 48"/>
                      <a:gd name="T5" fmla="*/ 1034 h 144"/>
                      <a:gd name="T6" fmla="*/ 0 w 48"/>
                      <a:gd name="T7" fmla="*/ 1564 h 144"/>
                      <a:gd name="T8" fmla="*/ 0 w 48"/>
                      <a:gd name="T9" fmla="*/ 524 h 14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8"/>
                      <a:gd name="T16" fmla="*/ 0 h 144"/>
                      <a:gd name="T17" fmla="*/ 48 w 48"/>
                      <a:gd name="T18" fmla="*/ 144 h 14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8" h="144">
                        <a:moveTo>
                          <a:pt x="0" y="48"/>
                        </a:moveTo>
                        <a:lnTo>
                          <a:pt x="48" y="0"/>
                        </a:lnTo>
                        <a:lnTo>
                          <a:pt x="48" y="96"/>
                        </a:lnTo>
                        <a:lnTo>
                          <a:pt x="0" y="144"/>
                        </a:lnTo>
                        <a:lnTo>
                          <a:pt x="0" y="48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b="1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484" name="Freeform 866">
                    <a:extLst>
                      <a:ext uri="{FF2B5EF4-FFF2-40B4-BE49-F238E27FC236}">
                        <a16:creationId xmlns:a16="http://schemas.microsoft.com/office/drawing/2014/main" id="{4F7A02B8-2C8E-B844-87A1-C2CFB2E2A37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877368" y="4878539"/>
                    <a:ext cx="1114187" cy="168998"/>
                  </a:xfrm>
                  <a:custGeom>
                    <a:avLst/>
                    <a:gdLst>
                      <a:gd name="T0" fmla="*/ 0 w 288"/>
                      <a:gd name="T1" fmla="*/ 449 h 48"/>
                      <a:gd name="T2" fmla="*/ 2608 w 288"/>
                      <a:gd name="T3" fmla="*/ 449 h 48"/>
                      <a:gd name="T4" fmla="*/ 3133 w 288"/>
                      <a:gd name="T5" fmla="*/ 0 h 48"/>
                      <a:gd name="T6" fmla="*/ 524 w 288"/>
                      <a:gd name="T7" fmla="*/ 0 h 48"/>
                      <a:gd name="T8" fmla="*/ 0 w 288"/>
                      <a:gd name="T9" fmla="*/ 449 h 4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88"/>
                      <a:gd name="T16" fmla="*/ 0 h 48"/>
                      <a:gd name="T17" fmla="*/ 288 w 288"/>
                      <a:gd name="T18" fmla="*/ 48 h 4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88" h="48">
                        <a:moveTo>
                          <a:pt x="0" y="48"/>
                        </a:moveTo>
                        <a:lnTo>
                          <a:pt x="240" y="48"/>
                        </a:lnTo>
                        <a:lnTo>
                          <a:pt x="288" y="0"/>
                        </a:lnTo>
                        <a:lnTo>
                          <a:pt x="48" y="0"/>
                        </a:lnTo>
                        <a:lnTo>
                          <a:pt x="0" y="48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b="1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</p:grpSp>
            <p:sp>
              <p:nvSpPr>
                <p:cNvPr id="467" name="Oval 878">
                  <a:extLst>
                    <a:ext uri="{FF2B5EF4-FFF2-40B4-BE49-F238E27FC236}">
                      <a16:creationId xmlns:a16="http://schemas.microsoft.com/office/drawing/2014/main" id="{7F820BFA-F967-3349-8458-B70103928FE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7440506" y="2600189"/>
                  <a:ext cx="69069" cy="39007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68" name="Line 882">
                  <a:extLst>
                    <a:ext uri="{FF2B5EF4-FFF2-40B4-BE49-F238E27FC236}">
                      <a16:creationId xmlns:a16="http://schemas.microsoft.com/office/drawing/2014/main" id="{F29275DA-5F17-194B-9485-179909BD15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7151300" y="2522140"/>
                  <a:ext cx="166195" cy="553247"/>
                </a:xfrm>
                <a:prstGeom prst="lin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69" name="Line 882">
                  <a:extLst>
                    <a:ext uri="{FF2B5EF4-FFF2-40B4-BE49-F238E27FC236}">
                      <a16:creationId xmlns:a16="http://schemas.microsoft.com/office/drawing/2014/main" id="{DB9721F5-2E3B-CB4E-BC87-1DC8CDB3B7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7162894" y="2525247"/>
                  <a:ext cx="147328" cy="577282"/>
                </a:xfrm>
                <a:prstGeom prst="lin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70" name="Line 884">
                  <a:extLst>
                    <a:ext uri="{FF2B5EF4-FFF2-40B4-BE49-F238E27FC236}">
                      <a16:creationId xmlns:a16="http://schemas.microsoft.com/office/drawing/2014/main" id="{D73E1E36-D453-D544-861F-E49BE45D1C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7503497" y="2624662"/>
                  <a:ext cx="0" cy="103603"/>
                </a:xfrm>
                <a:prstGeom prst="lin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71" name="Oval 885">
                  <a:extLst>
                    <a:ext uri="{FF2B5EF4-FFF2-40B4-BE49-F238E27FC236}">
                      <a16:creationId xmlns:a16="http://schemas.microsoft.com/office/drawing/2014/main" id="{5124E401-35C0-7540-B053-CCE26EFBD4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7486804" y="2733527"/>
                  <a:ext cx="31996" cy="70709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grpSp>
              <p:nvGrpSpPr>
                <p:cNvPr id="472" name="Group 471">
                  <a:extLst>
                    <a:ext uri="{FF2B5EF4-FFF2-40B4-BE49-F238E27FC236}">
                      <a16:creationId xmlns:a16="http://schemas.microsoft.com/office/drawing/2014/main" id="{F220C9B1-FAF2-1342-B90C-0197E96E8A3E}"/>
                    </a:ext>
                  </a:extLst>
                </p:cNvPr>
                <p:cNvGrpSpPr/>
                <p:nvPr/>
              </p:nvGrpSpPr>
              <p:grpSpPr>
                <a:xfrm>
                  <a:off x="6963930" y="2918321"/>
                  <a:ext cx="114261" cy="962935"/>
                  <a:chOff x="5166044" y="2085068"/>
                  <a:chExt cx="114261" cy="962935"/>
                </a:xfrm>
              </p:grpSpPr>
              <p:sp>
                <p:nvSpPr>
                  <p:cNvPr id="475" name="Oval 878">
                    <a:extLst>
                      <a:ext uri="{FF2B5EF4-FFF2-40B4-BE49-F238E27FC236}">
                        <a16:creationId xmlns:a16="http://schemas.microsoft.com/office/drawing/2014/main" id="{9F618730-0B24-834A-B2BE-1422AE23A2B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66044" y="2998083"/>
                    <a:ext cx="110510" cy="49920"/>
                  </a:xfrm>
                  <a:prstGeom prst="ellips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grpSp>
                <p:nvGrpSpPr>
                  <p:cNvPr id="476" name="Group 475">
                    <a:extLst>
                      <a:ext uri="{FF2B5EF4-FFF2-40B4-BE49-F238E27FC236}">
                        <a16:creationId xmlns:a16="http://schemas.microsoft.com/office/drawing/2014/main" id="{843AF7A1-7155-3042-9534-C5EB8492394C}"/>
                      </a:ext>
                    </a:extLst>
                  </p:cNvPr>
                  <p:cNvGrpSpPr/>
                  <p:nvPr/>
                </p:nvGrpSpPr>
                <p:grpSpPr>
                  <a:xfrm>
                    <a:off x="5166154" y="2106857"/>
                    <a:ext cx="114151" cy="914400"/>
                    <a:chOff x="5166154" y="2106857"/>
                    <a:chExt cx="114151" cy="1132631"/>
                  </a:xfrm>
                </p:grpSpPr>
                <p:sp>
                  <p:nvSpPr>
                    <p:cNvPr id="478" name="Rectangle 880">
                      <a:extLst>
                        <a:ext uri="{FF2B5EF4-FFF2-40B4-BE49-F238E27FC236}">
                          <a16:creationId xmlns:a16="http://schemas.microsoft.com/office/drawing/2014/main" id="{C8DD8C1F-3657-F74E-9963-AE52E7A56C7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66155" y="2106857"/>
                      <a:ext cx="109828" cy="1132631"/>
                    </a:xfrm>
                    <a:prstGeom prst="rect">
                      <a:avLst/>
                    </a:prstGeom>
                    <a:solidFill>
                      <a:srgbClr val="93D2FE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800" dirty="0">
                        <a:latin typeface="Calibri"/>
                        <a:ea typeface="Calibri"/>
                        <a:cs typeface="Calibri"/>
                      </a:endParaRPr>
                    </a:p>
                  </p:txBody>
                </p:sp>
                <p:sp>
                  <p:nvSpPr>
                    <p:cNvPr id="479" name="Line 881">
                      <a:extLst>
                        <a:ext uri="{FF2B5EF4-FFF2-40B4-BE49-F238E27FC236}">
                          <a16:creationId xmlns:a16="http://schemas.microsoft.com/office/drawing/2014/main" id="{BEE8BF45-D661-B94C-A6CD-6C21FEB7469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166154" y="2106857"/>
                      <a:ext cx="0" cy="1132631"/>
                    </a:xfrm>
                    <a:prstGeom prst="line">
                      <a:avLst/>
                    </a:prstGeom>
                    <a:solidFill>
                      <a:srgbClr val="93D2FE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800" dirty="0">
                        <a:latin typeface="Calibri"/>
                        <a:ea typeface="Calibri"/>
                        <a:cs typeface="Calibri"/>
                      </a:endParaRPr>
                    </a:p>
                  </p:txBody>
                </p:sp>
                <p:sp>
                  <p:nvSpPr>
                    <p:cNvPr id="480" name="Line 882">
                      <a:extLst>
                        <a:ext uri="{FF2B5EF4-FFF2-40B4-BE49-F238E27FC236}">
                          <a16:creationId xmlns:a16="http://schemas.microsoft.com/office/drawing/2014/main" id="{40F88678-FC75-2F4F-B589-79C1BCE1920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280305" y="2106857"/>
                      <a:ext cx="0" cy="1132631"/>
                    </a:xfrm>
                    <a:prstGeom prst="line">
                      <a:avLst/>
                    </a:prstGeom>
                    <a:solidFill>
                      <a:srgbClr val="93D2FE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800" dirty="0">
                        <a:latin typeface="Calibri"/>
                        <a:ea typeface="Calibri"/>
                        <a:cs typeface="Calibri"/>
                      </a:endParaRPr>
                    </a:p>
                  </p:txBody>
                </p:sp>
              </p:grpSp>
              <p:sp>
                <p:nvSpPr>
                  <p:cNvPr id="477" name="Oval 878">
                    <a:extLst>
                      <a:ext uri="{FF2B5EF4-FFF2-40B4-BE49-F238E27FC236}">
                        <a16:creationId xmlns:a16="http://schemas.microsoft.com/office/drawing/2014/main" id="{3EE5AD3B-4DB6-074A-B071-254F91A5069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67662" y="2085068"/>
                    <a:ext cx="110510" cy="45720"/>
                  </a:xfrm>
                  <a:prstGeom prst="ellips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</p:grpSp>
            <p:sp>
              <p:nvSpPr>
                <p:cNvPr id="473" name="Rectangle 880">
                  <a:extLst>
                    <a:ext uri="{FF2B5EF4-FFF2-40B4-BE49-F238E27FC236}">
                      <a16:creationId xmlns:a16="http://schemas.microsoft.com/office/drawing/2014/main" id="{A1BFB075-8DB6-C74D-B816-2874EF3CAF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7229473" y="2562075"/>
                  <a:ext cx="66541" cy="857951"/>
                </a:xfrm>
                <a:prstGeom prst="rect">
                  <a:avLst/>
                </a:prstGeom>
                <a:solidFill>
                  <a:srgbClr val="93D2F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74" name="Line 881">
                  <a:extLst>
                    <a:ext uri="{FF2B5EF4-FFF2-40B4-BE49-F238E27FC236}">
                      <a16:creationId xmlns:a16="http://schemas.microsoft.com/office/drawing/2014/main" id="{8EADCCCD-CD92-9745-8F8F-36C2152119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7291556" y="2578710"/>
                  <a:ext cx="0" cy="857951"/>
                </a:xfrm>
                <a:prstGeom prst="lin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434" name="Group 433">
                <a:extLst>
                  <a:ext uri="{FF2B5EF4-FFF2-40B4-BE49-F238E27FC236}">
                    <a16:creationId xmlns:a16="http://schemas.microsoft.com/office/drawing/2014/main" id="{402D9486-42C2-B549-9243-E7758DEBCE9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972713" y="1204453"/>
                <a:ext cx="1056664" cy="1004979"/>
                <a:chOff x="2015901" y="2747479"/>
                <a:chExt cx="1677244" cy="1595204"/>
              </a:xfrm>
            </p:grpSpPr>
            <p:sp>
              <p:nvSpPr>
                <p:cNvPr id="435" name="Oval 859">
                  <a:extLst>
                    <a:ext uri="{FF2B5EF4-FFF2-40B4-BE49-F238E27FC236}">
                      <a16:creationId xmlns:a16="http://schemas.microsoft.com/office/drawing/2014/main" id="{6A91DFD8-C82C-9443-9AF4-0F8574FC58E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517327" y="4034790"/>
                  <a:ext cx="137823" cy="151246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36" name="Oval 861">
                  <a:extLst>
                    <a:ext uri="{FF2B5EF4-FFF2-40B4-BE49-F238E27FC236}">
                      <a16:creationId xmlns:a16="http://schemas.microsoft.com/office/drawing/2014/main" id="{3DFE3CE0-0CDE-6343-BCED-EB27BA0881F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043031" y="4188737"/>
                  <a:ext cx="142659" cy="153946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37" name="Oval 862">
                  <a:extLst>
                    <a:ext uri="{FF2B5EF4-FFF2-40B4-BE49-F238E27FC236}">
                      <a16:creationId xmlns:a16="http://schemas.microsoft.com/office/drawing/2014/main" id="{877359DD-F840-1145-B5E7-AAA07FB71AC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358536" y="4188737"/>
                  <a:ext cx="137823" cy="153946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38" name="Oval 863">
                  <a:extLst>
                    <a:ext uri="{FF2B5EF4-FFF2-40B4-BE49-F238E27FC236}">
                      <a16:creationId xmlns:a16="http://schemas.microsoft.com/office/drawing/2014/main" id="{78773D42-FF11-A34F-9D16-B497C41F3DF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193788" y="4186036"/>
                  <a:ext cx="140241" cy="153946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39" name="Oval 863">
                  <a:extLst>
                    <a:ext uri="{FF2B5EF4-FFF2-40B4-BE49-F238E27FC236}">
                      <a16:creationId xmlns:a16="http://schemas.microsoft.com/office/drawing/2014/main" id="{0567FABD-0565-5A44-BDA1-86AF0660AC0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627511" y="4187917"/>
                  <a:ext cx="140241" cy="153946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40" name="Freeform 866">
                  <a:extLst>
                    <a:ext uri="{FF2B5EF4-FFF2-40B4-BE49-F238E27FC236}">
                      <a16:creationId xmlns:a16="http://schemas.microsoft.com/office/drawing/2014/main" id="{ABDCFEDB-04F3-C24F-8BB2-7CF2E4440DA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015901" y="3991061"/>
                  <a:ext cx="1114187" cy="194966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41" name="Oval 878">
                  <a:extLst>
                    <a:ext uri="{FF2B5EF4-FFF2-40B4-BE49-F238E27FC236}">
                      <a16:creationId xmlns:a16="http://schemas.microsoft.com/office/drawing/2014/main" id="{97D9BD55-EDA0-4747-A608-625CCF6D05F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9800000">
                  <a:off x="2458640" y="2825528"/>
                  <a:ext cx="69069" cy="39007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42" name="Line 882">
                  <a:extLst>
                    <a:ext uri="{FF2B5EF4-FFF2-40B4-BE49-F238E27FC236}">
                      <a16:creationId xmlns:a16="http://schemas.microsoft.com/office/drawing/2014/main" id="{3FDC76E8-D340-9C4B-9FC0-97236EC1F5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9800000" flipH="1" flipV="1">
                  <a:off x="2657993" y="2750586"/>
                  <a:ext cx="147328" cy="577282"/>
                </a:xfrm>
                <a:prstGeom prst="lin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43" name="Rectangle 880">
                  <a:extLst>
                    <a:ext uri="{FF2B5EF4-FFF2-40B4-BE49-F238E27FC236}">
                      <a16:creationId xmlns:a16="http://schemas.microsoft.com/office/drawing/2014/main" id="{48885539-1511-B649-86AD-6FB354A7E0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9800000">
                  <a:off x="2672201" y="2787414"/>
                  <a:ext cx="66541" cy="857951"/>
                </a:xfrm>
                <a:prstGeom prst="rect">
                  <a:avLst/>
                </a:prstGeom>
                <a:solidFill>
                  <a:srgbClr val="93D2FE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44" name="Line 881">
                  <a:extLst>
                    <a:ext uri="{FF2B5EF4-FFF2-40B4-BE49-F238E27FC236}">
                      <a16:creationId xmlns:a16="http://schemas.microsoft.com/office/drawing/2014/main" id="{324494C8-9FFB-074E-B5C8-5C2B26475F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9800000" flipH="1" flipV="1">
                  <a:off x="2676659" y="2804049"/>
                  <a:ext cx="0" cy="857951"/>
                </a:xfrm>
                <a:prstGeom prst="lin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45" name="Line 882">
                  <a:extLst>
                    <a:ext uri="{FF2B5EF4-FFF2-40B4-BE49-F238E27FC236}">
                      <a16:creationId xmlns:a16="http://schemas.microsoft.com/office/drawing/2014/main" id="{7B51F4E0-347F-7C41-A844-CFAD5F1A3D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9800000" flipV="1">
                  <a:off x="2738029" y="2768617"/>
                  <a:ext cx="0" cy="857951"/>
                </a:xfrm>
                <a:prstGeom prst="lin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46" name="Line 882">
                  <a:extLst>
                    <a:ext uri="{FF2B5EF4-FFF2-40B4-BE49-F238E27FC236}">
                      <a16:creationId xmlns:a16="http://schemas.microsoft.com/office/drawing/2014/main" id="{1DBAA2BD-11D3-0B4C-B59A-E7F6BA847B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9800000" flipH="1" flipV="1">
                  <a:off x="2650720" y="2747479"/>
                  <a:ext cx="166195" cy="553247"/>
                </a:xfrm>
                <a:prstGeom prst="lin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47" name="Line 884">
                  <a:extLst>
                    <a:ext uri="{FF2B5EF4-FFF2-40B4-BE49-F238E27FC236}">
                      <a16:creationId xmlns:a16="http://schemas.microsoft.com/office/drawing/2014/main" id="{8B8FD4B5-F338-444A-9ED7-2B11CAEB0F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 flipH="1">
                  <a:off x="2464718" y="2850001"/>
                  <a:ext cx="0" cy="103603"/>
                </a:xfrm>
                <a:prstGeom prst="lin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48" name="Oval 885">
                  <a:extLst>
                    <a:ext uri="{FF2B5EF4-FFF2-40B4-BE49-F238E27FC236}">
                      <a16:creationId xmlns:a16="http://schemas.microsoft.com/office/drawing/2014/main" id="{CE708354-429D-AC41-8D74-26B73338D0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49415" y="2958866"/>
                  <a:ext cx="31996" cy="70709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grpSp>
              <p:nvGrpSpPr>
                <p:cNvPr id="449" name="Group 448">
                  <a:extLst>
                    <a:ext uri="{FF2B5EF4-FFF2-40B4-BE49-F238E27FC236}">
                      <a16:creationId xmlns:a16="http://schemas.microsoft.com/office/drawing/2014/main" id="{80B32C3C-3FB2-0F49-BF25-18413F519CD3}"/>
                    </a:ext>
                  </a:extLst>
                </p:cNvPr>
                <p:cNvGrpSpPr/>
                <p:nvPr/>
              </p:nvGrpSpPr>
              <p:grpSpPr>
                <a:xfrm>
                  <a:off x="2874612" y="3158422"/>
                  <a:ext cx="114261" cy="962935"/>
                  <a:chOff x="5166044" y="2085068"/>
                  <a:chExt cx="114261" cy="962935"/>
                </a:xfrm>
              </p:grpSpPr>
              <p:sp>
                <p:nvSpPr>
                  <p:cNvPr id="454" name="Oval 878">
                    <a:extLst>
                      <a:ext uri="{FF2B5EF4-FFF2-40B4-BE49-F238E27FC236}">
                        <a16:creationId xmlns:a16="http://schemas.microsoft.com/office/drawing/2014/main" id="{602CFFC8-6115-2D46-B4E9-33F77078026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66044" y="2998083"/>
                    <a:ext cx="110510" cy="49920"/>
                  </a:xfrm>
                  <a:prstGeom prst="ellips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grpSp>
                <p:nvGrpSpPr>
                  <p:cNvPr id="455" name="Group 454">
                    <a:extLst>
                      <a:ext uri="{FF2B5EF4-FFF2-40B4-BE49-F238E27FC236}">
                        <a16:creationId xmlns:a16="http://schemas.microsoft.com/office/drawing/2014/main" id="{D33E8080-5758-FB44-BD0E-87DC3F4D2256}"/>
                      </a:ext>
                    </a:extLst>
                  </p:cNvPr>
                  <p:cNvGrpSpPr/>
                  <p:nvPr/>
                </p:nvGrpSpPr>
                <p:grpSpPr>
                  <a:xfrm>
                    <a:off x="5166154" y="2106857"/>
                    <a:ext cx="114151" cy="914400"/>
                    <a:chOff x="5166154" y="2106857"/>
                    <a:chExt cx="114151" cy="1132631"/>
                  </a:xfrm>
                </p:grpSpPr>
                <p:sp>
                  <p:nvSpPr>
                    <p:cNvPr id="457" name="Rectangle 880">
                      <a:extLst>
                        <a:ext uri="{FF2B5EF4-FFF2-40B4-BE49-F238E27FC236}">
                          <a16:creationId xmlns:a16="http://schemas.microsoft.com/office/drawing/2014/main" id="{2F331A2D-9CFC-0D45-A235-55728504AFA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66155" y="2106857"/>
                      <a:ext cx="109828" cy="1132631"/>
                    </a:xfrm>
                    <a:prstGeom prst="rect">
                      <a:avLst/>
                    </a:prstGeom>
                    <a:solidFill>
                      <a:srgbClr val="93D2FE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800" dirty="0">
                        <a:latin typeface="Calibri"/>
                        <a:ea typeface="Calibri"/>
                        <a:cs typeface="Calibri"/>
                      </a:endParaRPr>
                    </a:p>
                  </p:txBody>
                </p:sp>
                <p:sp>
                  <p:nvSpPr>
                    <p:cNvPr id="458" name="Line 881">
                      <a:extLst>
                        <a:ext uri="{FF2B5EF4-FFF2-40B4-BE49-F238E27FC236}">
                          <a16:creationId xmlns:a16="http://schemas.microsoft.com/office/drawing/2014/main" id="{141FA04C-AE78-1740-B89B-AE5F4DB4953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5166154" y="2106857"/>
                      <a:ext cx="0" cy="1132631"/>
                    </a:xfrm>
                    <a:prstGeom prst="line">
                      <a:avLst/>
                    </a:prstGeom>
                    <a:solidFill>
                      <a:srgbClr val="93D2FE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800" dirty="0">
                        <a:latin typeface="Calibri"/>
                        <a:ea typeface="Calibri"/>
                        <a:cs typeface="Calibri"/>
                      </a:endParaRPr>
                    </a:p>
                  </p:txBody>
                </p:sp>
                <p:sp>
                  <p:nvSpPr>
                    <p:cNvPr id="459" name="Line 882">
                      <a:extLst>
                        <a:ext uri="{FF2B5EF4-FFF2-40B4-BE49-F238E27FC236}">
                          <a16:creationId xmlns:a16="http://schemas.microsoft.com/office/drawing/2014/main" id="{8C071558-C07C-6349-B493-6CD9FEBC88C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280305" y="2106857"/>
                      <a:ext cx="0" cy="1132631"/>
                    </a:xfrm>
                    <a:prstGeom prst="line">
                      <a:avLst/>
                    </a:prstGeom>
                    <a:solidFill>
                      <a:srgbClr val="93D2FE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 sz="2800" dirty="0">
                        <a:latin typeface="Calibri"/>
                        <a:ea typeface="Calibri"/>
                        <a:cs typeface="Calibri"/>
                      </a:endParaRPr>
                    </a:p>
                  </p:txBody>
                </p:sp>
              </p:grpSp>
              <p:sp>
                <p:nvSpPr>
                  <p:cNvPr id="456" name="Oval 878">
                    <a:extLst>
                      <a:ext uri="{FF2B5EF4-FFF2-40B4-BE49-F238E27FC236}">
                        <a16:creationId xmlns:a16="http://schemas.microsoft.com/office/drawing/2014/main" id="{74A78E3B-C0FB-CF4C-8DFE-25E26E940D3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67662" y="2085068"/>
                    <a:ext cx="110510" cy="45720"/>
                  </a:xfrm>
                  <a:prstGeom prst="ellips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</p:grpSp>
            <p:grpSp>
              <p:nvGrpSpPr>
                <p:cNvPr id="450" name="Group 449">
                  <a:extLst>
                    <a:ext uri="{FF2B5EF4-FFF2-40B4-BE49-F238E27FC236}">
                      <a16:creationId xmlns:a16="http://schemas.microsoft.com/office/drawing/2014/main" id="{1C632455-9858-B547-A051-A9E08C949BC9}"/>
                    </a:ext>
                  </a:extLst>
                </p:cNvPr>
                <p:cNvGrpSpPr/>
                <p:nvPr/>
              </p:nvGrpSpPr>
              <p:grpSpPr>
                <a:xfrm>
                  <a:off x="2949280" y="3646999"/>
                  <a:ext cx="743865" cy="539042"/>
                  <a:chOff x="5686720" y="1648860"/>
                  <a:chExt cx="743865" cy="539042"/>
                </a:xfrm>
              </p:grpSpPr>
              <p:sp>
                <p:nvSpPr>
                  <p:cNvPr id="451" name="Freeform 860">
                    <a:extLst>
                      <a:ext uri="{FF2B5EF4-FFF2-40B4-BE49-F238E27FC236}">
                        <a16:creationId xmlns:a16="http://schemas.microsoft.com/office/drawing/2014/main" id="{9F7126BA-B1CB-0D43-9123-60667D9CD31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5686720" y="1648860"/>
                    <a:ext cx="743865" cy="180717"/>
                  </a:xfrm>
                  <a:custGeom>
                    <a:avLst/>
                    <a:gdLst>
                      <a:gd name="T0" fmla="*/ 1592 w 192"/>
                      <a:gd name="T1" fmla="*/ 566 h 48"/>
                      <a:gd name="T2" fmla="*/ 0 w 192"/>
                      <a:gd name="T3" fmla="*/ 566 h 48"/>
                      <a:gd name="T4" fmla="*/ 537 w 192"/>
                      <a:gd name="T5" fmla="*/ 0 h 48"/>
                      <a:gd name="T6" fmla="*/ 2124 w 192"/>
                      <a:gd name="T7" fmla="*/ 0 h 48"/>
                      <a:gd name="T8" fmla="*/ 1592 w 192"/>
                      <a:gd name="T9" fmla="*/ 566 h 4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92"/>
                      <a:gd name="T16" fmla="*/ 0 h 48"/>
                      <a:gd name="T17" fmla="*/ 192 w 192"/>
                      <a:gd name="T18" fmla="*/ 48 h 4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92" h="48">
                        <a:moveTo>
                          <a:pt x="144" y="48"/>
                        </a:moveTo>
                        <a:lnTo>
                          <a:pt x="0" y="48"/>
                        </a:lnTo>
                        <a:lnTo>
                          <a:pt x="48" y="0"/>
                        </a:lnTo>
                        <a:lnTo>
                          <a:pt x="192" y="0"/>
                        </a:lnTo>
                        <a:lnTo>
                          <a:pt x="144" y="48"/>
                        </a:lnTo>
                        <a:close/>
                      </a:path>
                    </a:pathLst>
                  </a:cu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b="1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452" name="Rectangle 864">
                    <a:extLst>
                      <a:ext uri="{FF2B5EF4-FFF2-40B4-BE49-F238E27FC236}">
                        <a16:creationId xmlns:a16="http://schemas.microsoft.com/office/drawing/2014/main" id="{764609D2-0447-F045-B5AA-31CD13B7EEF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686720" y="1829582"/>
                    <a:ext cx="557094" cy="358320"/>
                  </a:xfrm>
                  <a:prstGeom prst="rect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r>
                      <a:rPr lang="en-US" sz="1700" dirty="0">
                        <a:latin typeface="Calibri"/>
                        <a:ea typeface="Calibri"/>
                        <a:cs typeface="Calibri"/>
                      </a:rPr>
                      <a:t>r2</a:t>
                    </a:r>
                  </a:p>
                </p:txBody>
              </p:sp>
              <p:sp>
                <p:nvSpPr>
                  <p:cNvPr id="453" name="Freeform 865">
                    <a:extLst>
                      <a:ext uri="{FF2B5EF4-FFF2-40B4-BE49-F238E27FC236}">
                        <a16:creationId xmlns:a16="http://schemas.microsoft.com/office/drawing/2014/main" id="{A2428CC6-F719-1143-A208-35555E40BD2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6243814" y="1648860"/>
                    <a:ext cx="186771" cy="539037"/>
                  </a:xfrm>
                  <a:custGeom>
                    <a:avLst/>
                    <a:gdLst>
                      <a:gd name="T0" fmla="*/ 0 w 48"/>
                      <a:gd name="T1" fmla="*/ 524 h 144"/>
                      <a:gd name="T2" fmla="*/ 566 w 48"/>
                      <a:gd name="T3" fmla="*/ 0 h 144"/>
                      <a:gd name="T4" fmla="*/ 566 w 48"/>
                      <a:gd name="T5" fmla="*/ 1034 h 144"/>
                      <a:gd name="T6" fmla="*/ 0 w 48"/>
                      <a:gd name="T7" fmla="*/ 1564 h 144"/>
                      <a:gd name="T8" fmla="*/ 0 w 48"/>
                      <a:gd name="T9" fmla="*/ 524 h 14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8"/>
                      <a:gd name="T16" fmla="*/ 0 h 144"/>
                      <a:gd name="T17" fmla="*/ 48 w 48"/>
                      <a:gd name="T18" fmla="*/ 144 h 14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8" h="144">
                        <a:moveTo>
                          <a:pt x="0" y="48"/>
                        </a:moveTo>
                        <a:lnTo>
                          <a:pt x="48" y="0"/>
                        </a:lnTo>
                        <a:lnTo>
                          <a:pt x="48" y="96"/>
                        </a:lnTo>
                        <a:lnTo>
                          <a:pt x="0" y="144"/>
                        </a:lnTo>
                        <a:lnTo>
                          <a:pt x="0" y="48"/>
                        </a:lnTo>
                        <a:close/>
                      </a:path>
                    </a:pathLst>
                  </a:cu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b="1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</p:grpSp>
          </p:grpSp>
        </p:grpSp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CDF81ED2-9C22-6E4A-A18A-2973414C4A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23939" y="5349173"/>
              <a:ext cx="423514" cy="4247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i="1" dirty="0">
                  <a:latin typeface="Times New Roman" charset="0"/>
                </a:rPr>
                <a:t>g</a:t>
              </a:r>
              <a:r>
                <a:rPr lang="en-US" sz="2400" dirty="0">
                  <a:latin typeface="Times New Roman" charset="0"/>
                </a:rPr>
                <a:t>:</a:t>
              </a:r>
              <a:endParaRPr lang="en-US" sz="2400" i="1" baseline="-25000" dirty="0"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1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ontent Placeholder 10">
            <a:extLst>
              <a:ext uri="{FF2B5EF4-FFF2-40B4-BE49-F238E27FC236}">
                <a16:creationId xmlns:a16="http://schemas.microsoft.com/office/drawing/2014/main" id="{9DEB6B93-F846-824F-9A9C-21B0370AA5F1}"/>
              </a:ext>
            </a:extLst>
          </p:cNvPr>
          <p:cNvSpPr txBox="1">
            <a:spLocks/>
          </p:cNvSpPr>
          <p:nvPr/>
        </p:nvSpPr>
        <p:spPr bwMode="auto">
          <a:xfrm>
            <a:off x="182880" y="4885546"/>
            <a:ext cx="5630090" cy="1751762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  <a:spAutoFit/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-3175">
              <a:buNone/>
              <a:tabLst>
                <a:tab pos="566738" algn="l"/>
              </a:tabLst>
            </a:pPr>
            <a:br>
              <a:rPr lang="en-US" sz="1800" dirty="0">
                <a:latin typeface="Times New Roman"/>
                <a:ea typeface="Times New Roman"/>
                <a:cs typeface="Times New Roman"/>
              </a:rPr>
            </a:br>
            <a:br>
              <a:rPr lang="en-US" sz="1800" dirty="0">
                <a:latin typeface="Times New Roman"/>
                <a:ea typeface="Times New Roman"/>
                <a:cs typeface="Times New Roman"/>
              </a:rPr>
            </a:br>
            <a:br>
              <a:rPr lang="en-US" sz="1800" dirty="0">
                <a:latin typeface="Times New Roman"/>
                <a:ea typeface="Times New Roman"/>
                <a:cs typeface="Times New Roman"/>
              </a:rPr>
            </a:br>
            <a:br>
              <a:rPr lang="en-US" sz="1800" dirty="0">
                <a:latin typeface="Times New Roman"/>
                <a:ea typeface="Times New Roman"/>
                <a:cs typeface="Times New Roman"/>
              </a:rPr>
            </a:br>
            <a:br>
              <a:rPr lang="en-US" sz="1800" dirty="0">
                <a:latin typeface="Times New Roman"/>
                <a:ea typeface="Times New Roman"/>
                <a:cs typeface="Times New Roman"/>
              </a:rPr>
            </a:br>
            <a:endParaRPr lang="en-US" sz="18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244" name="Content Placeholder 10">
            <a:extLst>
              <a:ext uri="{FF2B5EF4-FFF2-40B4-BE49-F238E27FC236}">
                <a16:creationId xmlns:a16="http://schemas.microsoft.com/office/drawing/2014/main" id="{866EB777-2C3F-2C41-BA6F-A770AEFD1F94}"/>
              </a:ext>
            </a:extLst>
          </p:cNvPr>
          <p:cNvSpPr txBox="1">
            <a:spLocks/>
          </p:cNvSpPr>
          <p:nvPr/>
        </p:nvSpPr>
        <p:spPr bwMode="auto">
          <a:xfrm>
            <a:off x="7419703" y="4842004"/>
            <a:ext cx="4637314" cy="1751762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  <a:spAutoFit/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-3175">
              <a:buNone/>
              <a:tabLst>
                <a:tab pos="566738" algn="l"/>
              </a:tabLst>
            </a:pPr>
            <a:br>
              <a:rPr lang="en-US" sz="1800" dirty="0">
                <a:latin typeface="Times New Roman"/>
                <a:ea typeface="Times New Roman"/>
                <a:cs typeface="Times New Roman"/>
              </a:rPr>
            </a:br>
            <a:br>
              <a:rPr lang="en-US" sz="1800" dirty="0">
                <a:latin typeface="Times New Roman"/>
                <a:ea typeface="Times New Roman"/>
                <a:cs typeface="Times New Roman"/>
              </a:rPr>
            </a:br>
            <a:br>
              <a:rPr lang="en-US" sz="1800" dirty="0">
                <a:latin typeface="Times New Roman"/>
                <a:ea typeface="Times New Roman"/>
                <a:cs typeface="Times New Roman"/>
              </a:rPr>
            </a:br>
            <a:br>
              <a:rPr lang="en-US" sz="1800" dirty="0">
                <a:latin typeface="Times New Roman"/>
                <a:ea typeface="Times New Roman"/>
                <a:cs typeface="Times New Roman"/>
              </a:rPr>
            </a:br>
            <a:br>
              <a:rPr lang="en-US" sz="1800" dirty="0">
                <a:latin typeface="Times New Roman"/>
                <a:ea typeface="Times New Roman"/>
                <a:cs typeface="Times New Roman"/>
              </a:rPr>
            </a:br>
            <a:endParaRPr lang="en-US" sz="18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0241" name="Rectangle 13"/>
          <p:cNvSpPr>
            <a:spLocks noGrp="1" noChangeArrowheads="1"/>
          </p:cNvSpPr>
          <p:nvPr>
            <p:ph type="title"/>
          </p:nvPr>
        </p:nvSpPr>
        <p:spPr>
          <a:xfrm>
            <a:off x="182651" y="101601"/>
            <a:ext cx="6348777" cy="760548"/>
          </a:xfrm>
          <a:noFill/>
        </p:spPr>
        <p:txBody>
          <a:bodyPr/>
          <a:lstStyle/>
          <a:p>
            <a:r>
              <a:rPr lang="en-US" dirty="0"/>
              <a:t>Flaws:  1. Open Goals</a:t>
            </a:r>
          </a:p>
        </p:txBody>
      </p:sp>
      <p:sp>
        <p:nvSpPr>
          <p:cNvPr id="10242" name="Rectangle 14"/>
          <p:cNvSpPr>
            <a:spLocks noGrp="1" noChangeArrowheads="1"/>
          </p:cNvSpPr>
          <p:nvPr>
            <p:ph sz="half" idx="1"/>
          </p:nvPr>
        </p:nvSpPr>
        <p:spPr>
          <a:xfrm>
            <a:off x="256902" y="917392"/>
            <a:ext cx="6431281" cy="3915863"/>
          </a:xfrm>
        </p:spPr>
        <p:txBody>
          <a:bodyPr/>
          <a:lstStyle/>
          <a:p>
            <a:r>
              <a:rPr lang="en-US" dirty="0">
                <a:latin typeface="Times New Roman" charset="0"/>
              </a:rPr>
              <a:t>Action </a:t>
            </a:r>
            <a:r>
              <a:rPr lang="en-US" i="1" dirty="0">
                <a:latin typeface="Times New Roman" charset="0"/>
              </a:rPr>
              <a:t>b</a:t>
            </a:r>
            <a:r>
              <a:rPr lang="en-US" dirty="0">
                <a:latin typeface="Times New Roman" charset="0"/>
              </a:rPr>
              <a:t>, precondition </a:t>
            </a:r>
            <a:r>
              <a:rPr lang="en-US" i="1" dirty="0">
                <a:latin typeface="Times New Roman" charset="0"/>
              </a:rPr>
              <a:t>p</a:t>
            </a:r>
            <a:endParaRPr lang="en-US" dirty="0">
              <a:latin typeface="Times New Roman" charset="0"/>
            </a:endParaRPr>
          </a:p>
          <a:p>
            <a:pPr lvl="1"/>
            <a:r>
              <a:rPr lang="en-US" i="1" dirty="0">
                <a:latin typeface="Times New Roman" charset="0"/>
              </a:rPr>
              <a:t>p </a:t>
            </a:r>
            <a:r>
              <a:rPr lang="en-US" dirty="0">
                <a:latin typeface="Times New Roman" charset="0"/>
              </a:rPr>
              <a:t>is an </a:t>
            </a:r>
            <a:r>
              <a:rPr lang="en-US" i="1" dirty="0">
                <a:latin typeface="Times New Roman" charset="0"/>
              </a:rPr>
              <a:t>open goal </a:t>
            </a:r>
            <a:r>
              <a:rPr lang="en-US" dirty="0">
                <a:latin typeface="Times New Roman" charset="0"/>
              </a:rPr>
              <a:t>if there is no causal link for </a:t>
            </a:r>
            <a:r>
              <a:rPr lang="en-US" i="1" dirty="0">
                <a:latin typeface="Times New Roman" charset="0"/>
              </a:rPr>
              <a:t>p</a:t>
            </a:r>
            <a:endParaRPr lang="en-US" dirty="0">
              <a:latin typeface="Times New Roman" charset="0"/>
            </a:endParaRPr>
          </a:p>
          <a:p>
            <a:r>
              <a:rPr lang="en-US" dirty="0">
                <a:latin typeface="Times New Roman" charset="0"/>
              </a:rPr>
              <a:t>Resolve the flaw by creating a causal link</a:t>
            </a:r>
          </a:p>
          <a:p>
            <a:pPr lvl="1"/>
            <a:r>
              <a:rPr lang="en-US" dirty="0">
                <a:latin typeface="Times New Roman" charset="0"/>
              </a:rPr>
              <a:t>Find an action </a:t>
            </a:r>
            <a:r>
              <a:rPr lang="en-US" i="1" dirty="0">
                <a:latin typeface="Times New Roman" charset="0"/>
              </a:rPr>
              <a:t>a </a:t>
            </a:r>
            <a:r>
              <a:rPr lang="en-US" dirty="0">
                <a:latin typeface="Times New Roman" charset="0"/>
              </a:rPr>
              <a:t>(either already in </a:t>
            </a:r>
            <a:r>
              <a:rPr lang="en-US" i="1" dirty="0">
                <a:latin typeface="Times New Roman" charset="0"/>
              </a:rPr>
              <a:t>π</a:t>
            </a:r>
            <a:r>
              <a:rPr lang="en-US" dirty="0">
                <a:latin typeface="Times New Roman" charset="0"/>
              </a:rPr>
              <a:t>, or add it to </a:t>
            </a:r>
            <a:r>
              <a:rPr lang="en-US" i="1" dirty="0">
                <a:latin typeface="Times New Roman" charset="0"/>
              </a:rPr>
              <a:t>π</a:t>
            </a:r>
            <a:r>
              <a:rPr lang="en-US" dirty="0">
                <a:latin typeface="Times New Roman" charset="0"/>
              </a:rPr>
              <a:t>) that can </a:t>
            </a:r>
            <a:r>
              <a:rPr lang="en-US" i="1" dirty="0">
                <a:latin typeface="Times New Roman" charset="0"/>
              </a:rPr>
              <a:t>establish</a:t>
            </a:r>
            <a:r>
              <a:rPr lang="en-US" dirty="0">
                <a:latin typeface="Times New Roman" charset="0"/>
              </a:rPr>
              <a:t> </a:t>
            </a:r>
            <a:r>
              <a:rPr lang="en-US" i="1" dirty="0">
                <a:latin typeface="Times New Roman" charset="0"/>
              </a:rPr>
              <a:t>p</a:t>
            </a:r>
            <a:endParaRPr lang="en-US" dirty="0">
              <a:latin typeface="Times New Roman" charset="0"/>
            </a:endParaRPr>
          </a:p>
          <a:p>
            <a:pPr marL="1022350" lvl="2"/>
            <a:r>
              <a:rPr lang="en-US" dirty="0">
                <a:latin typeface="Times New Roman" charset="0"/>
              </a:rPr>
              <a:t>can precede </a:t>
            </a:r>
            <a:r>
              <a:rPr lang="en-US" i="1" dirty="0">
                <a:latin typeface="Times New Roman" charset="0"/>
              </a:rPr>
              <a:t>b</a:t>
            </a:r>
            <a:r>
              <a:rPr lang="en-US" dirty="0">
                <a:latin typeface="Times New Roman" charset="0"/>
              </a:rPr>
              <a:t> </a:t>
            </a:r>
          </a:p>
          <a:p>
            <a:pPr marL="1022350" lvl="2"/>
            <a:r>
              <a:rPr lang="en-US" dirty="0">
                <a:latin typeface="Times New Roman" charset="0"/>
              </a:rPr>
              <a:t>can have </a:t>
            </a:r>
            <a:r>
              <a:rPr lang="en-US" i="1" dirty="0">
                <a:latin typeface="Times New Roman" charset="0"/>
              </a:rPr>
              <a:t>p </a:t>
            </a:r>
            <a:r>
              <a:rPr lang="en-US" dirty="0">
                <a:latin typeface="Times New Roman" charset="0"/>
              </a:rPr>
              <a:t>as an effect</a:t>
            </a:r>
          </a:p>
          <a:p>
            <a:pPr lvl="1"/>
            <a:r>
              <a:rPr lang="en-US" dirty="0">
                <a:latin typeface="Times New Roman" charset="0"/>
              </a:rPr>
              <a:t>Do substitutions on variables to make </a:t>
            </a:r>
            <a:r>
              <a:rPr lang="en-US" i="1" dirty="0">
                <a:latin typeface="Times New Roman" charset="0"/>
              </a:rPr>
              <a:t>a</a:t>
            </a:r>
            <a:r>
              <a:rPr lang="en-US" dirty="0">
                <a:latin typeface="Times New Roman" charset="0"/>
              </a:rPr>
              <a:t> assert </a:t>
            </a:r>
            <a:r>
              <a:rPr lang="en-US" i="1" dirty="0">
                <a:latin typeface="Times New Roman" charset="0"/>
              </a:rPr>
              <a:t>p</a:t>
            </a:r>
            <a:endParaRPr lang="en-US" dirty="0">
              <a:latin typeface="Calibri" panose="020F0502020204030204" pitchFamily="34" charset="0"/>
            </a:endParaRPr>
          </a:p>
          <a:p>
            <a:pPr lvl="1"/>
            <a:r>
              <a:rPr lang="en-US" dirty="0">
                <a:latin typeface="Times New Roman" charset="0"/>
              </a:rPr>
              <a:t>Add an ordering constraint </a:t>
            </a:r>
            <a:r>
              <a:rPr lang="en-US" i="1" dirty="0">
                <a:latin typeface="Times New Roman" charset="0"/>
              </a:rPr>
              <a:t>a</a:t>
            </a:r>
            <a:r>
              <a:rPr lang="en-US" dirty="0">
                <a:latin typeface="Times New Roman" charset="0"/>
              </a:rPr>
              <a:t> ≺ </a:t>
            </a:r>
            <a:r>
              <a:rPr lang="en-US" i="1" dirty="0">
                <a:latin typeface="Times New Roman" charset="0"/>
              </a:rPr>
              <a:t>b</a:t>
            </a:r>
            <a:endParaRPr lang="en-US" dirty="0">
              <a:latin typeface="Times New Roman" charset="0"/>
            </a:endParaRPr>
          </a:p>
          <a:p>
            <a:pPr lvl="1"/>
            <a:r>
              <a:rPr lang="en-US" dirty="0">
                <a:latin typeface="Times New Roman" charset="0"/>
              </a:rPr>
              <a:t>Create a causal link from </a:t>
            </a:r>
            <a:r>
              <a:rPr lang="en-US" i="1" dirty="0">
                <a:latin typeface="Times New Roman" charset="0"/>
              </a:rPr>
              <a:t>a</a:t>
            </a:r>
            <a:r>
              <a:rPr lang="en-US" dirty="0">
                <a:latin typeface="Times New Roman" charset="0"/>
              </a:rPr>
              <a:t> to </a:t>
            </a:r>
            <a:r>
              <a:rPr lang="en-US" i="1" dirty="0">
                <a:latin typeface="Times New Roman" charset="0"/>
              </a:rPr>
              <a:t>p</a:t>
            </a:r>
            <a:endParaRPr lang="en-US" dirty="0">
              <a:latin typeface="Times New Roman" charset="0"/>
            </a:endParaRPr>
          </a:p>
        </p:txBody>
      </p:sp>
      <p:sp>
        <p:nvSpPr>
          <p:cNvPr id="355" name="Content Placeholder 10">
            <a:extLst>
              <a:ext uri="{FF2B5EF4-FFF2-40B4-BE49-F238E27FC236}">
                <a16:creationId xmlns:a16="http://schemas.microsoft.com/office/drawing/2014/main" id="{0B5E1FE0-066A-AB40-A94A-BBB47D06B6D4}"/>
              </a:ext>
            </a:extLst>
          </p:cNvPr>
          <p:cNvSpPr txBox="1">
            <a:spLocks/>
          </p:cNvSpPr>
          <p:nvPr/>
        </p:nvSpPr>
        <p:spPr bwMode="auto">
          <a:xfrm>
            <a:off x="6858001" y="161146"/>
            <a:ext cx="5146766" cy="1825628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  <a:spAutoFit/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-3175"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move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r, d, 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</a:t>
            </a:r>
          </a:p>
          <a:p>
            <a:pPr marL="0" indent="-3175"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pre: loc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</a:t>
            </a:r>
            <a:r>
              <a:rPr lang="en-US" sz="1800" dirty="0">
                <a:latin typeface="Calibri"/>
                <a:ea typeface="Times New Roman"/>
              </a:rPr>
              <a:t> 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dirty="0">
                <a:latin typeface="Calibri" panose="020F0502020204030204" pitchFamily="34" charset="0"/>
                <a:ea typeface="Times New Roman"/>
              </a:rPr>
              <a:t>nil</a:t>
            </a:r>
          </a:p>
          <a:p>
            <a:pPr marL="0" indent="-3175"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eff: loc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←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 </a:t>
            </a:r>
            <a:r>
              <a:rPr lang="en-US" sz="1800" dirty="0">
                <a:latin typeface="Calibri"/>
                <a:ea typeface="Times New Roman"/>
              </a:rPr>
              <a:t>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←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 </a:t>
            </a:r>
            <a:r>
              <a:rPr lang="en-US" sz="1800" dirty="0">
                <a:latin typeface="Calibri"/>
                <a:ea typeface="Times New Roman"/>
              </a:rPr>
              <a:t>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← </a:t>
            </a:r>
            <a:r>
              <a:rPr lang="en-US" sz="1800" dirty="0">
                <a:latin typeface="Calibri" panose="020F0502020204030204" pitchFamily="34" charset="0"/>
                <a:ea typeface="Times New Roman"/>
              </a:rPr>
              <a:t>nil</a:t>
            </a:r>
            <a:br>
              <a:rPr lang="en-US" sz="1800" baseline="-25000" dirty="0">
                <a:latin typeface="Calibri" panose="020F0502020204030204" pitchFamily="34" charset="0"/>
                <a:ea typeface="Times New Roman"/>
              </a:rPr>
            </a:br>
            <a:endParaRPr lang="en-US" sz="1800" baseline="-25000" dirty="0">
              <a:latin typeface="Calibri" panose="020F0502020204030204" pitchFamily="34" charset="0"/>
              <a:ea typeface="Times New Roman"/>
            </a:endParaRPr>
          </a:p>
          <a:p>
            <a:pPr marL="404813" lvl="1" indent="-3175">
              <a:buNone/>
              <a:tabLst>
                <a:tab pos="566738" algn="l"/>
              </a:tabLst>
            </a:pPr>
            <a:r>
              <a:rPr lang="en-US" sz="1800" dirty="0">
                <a:latin typeface="Times New Roman"/>
                <a:ea typeface="Times New Roman"/>
                <a:cs typeface="Times New Roman"/>
              </a:rPr>
              <a:t>Range(</a:t>
            </a:r>
            <a:r>
              <a:rPr lang="en-US" sz="1800" i="1" dirty="0">
                <a:latin typeface="Times New Roman"/>
                <a:ea typeface="Times New Roman"/>
                <a:cs typeface="Times New Roman"/>
              </a:rPr>
              <a:t>r</a:t>
            </a:r>
            <a:r>
              <a:rPr lang="en-US" sz="1800" dirty="0">
                <a:latin typeface="Times New Roman"/>
                <a:ea typeface="Times New Roman"/>
                <a:cs typeface="Times New Roman"/>
              </a:rPr>
              <a:t>) = </a:t>
            </a:r>
            <a:r>
              <a:rPr lang="en-US" sz="1800" i="1" dirty="0">
                <a:latin typeface="Times New Roman"/>
                <a:ea typeface="Times New Roman"/>
                <a:cs typeface="Times New Roman"/>
              </a:rPr>
              <a:t>Robots</a:t>
            </a:r>
            <a:br>
              <a:rPr lang="en-US" sz="1800" dirty="0">
                <a:latin typeface="Times New Roman"/>
                <a:ea typeface="Times New Roman"/>
                <a:cs typeface="Times New Roman"/>
              </a:rPr>
            </a:br>
            <a:r>
              <a:rPr lang="en-US" sz="1800" dirty="0">
                <a:latin typeface="Times New Roman"/>
                <a:ea typeface="Times New Roman"/>
                <a:cs typeface="Times New Roman"/>
              </a:rPr>
              <a:t>Range(</a:t>
            </a:r>
            <a:r>
              <a:rPr lang="en-US" sz="1800" i="1" dirty="0">
                <a:latin typeface="Times New Roman"/>
                <a:ea typeface="Times New Roman"/>
                <a:cs typeface="Times New Roman"/>
              </a:rPr>
              <a:t>d</a:t>
            </a:r>
            <a:r>
              <a:rPr lang="en-US" sz="1800" dirty="0">
                <a:latin typeface="Times New Roman"/>
                <a:ea typeface="Times New Roman"/>
                <a:cs typeface="Times New Roman"/>
              </a:rPr>
              <a:t>)</a:t>
            </a:r>
            <a:r>
              <a:rPr lang="en-US" sz="1800" baseline="-25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800" dirty="0">
                <a:latin typeface="Times New Roman"/>
                <a:ea typeface="Times New Roman"/>
                <a:cs typeface="Times New Roman"/>
              </a:rPr>
              <a:t>=</a:t>
            </a:r>
            <a:r>
              <a:rPr lang="en-US" sz="1800" baseline="-25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1800" dirty="0">
                <a:ea typeface="Times New Roman"/>
                <a:cs typeface="Times New Roman"/>
              </a:rPr>
              <a:t>Range(</a:t>
            </a:r>
            <a:r>
              <a:rPr lang="en-US" sz="1800" i="1" dirty="0">
                <a:ea typeface="Times New Roman"/>
                <a:cs typeface="Times New Roman"/>
              </a:rPr>
              <a:t>d′</a:t>
            </a:r>
            <a:r>
              <a:rPr lang="en-US" sz="1800" dirty="0">
                <a:ea typeface="Times New Roman"/>
                <a:cs typeface="Times New Roman"/>
              </a:rPr>
              <a:t>)</a:t>
            </a:r>
            <a:r>
              <a:rPr lang="en-US" sz="1800" baseline="-25000" dirty="0">
                <a:ea typeface="Times New Roman"/>
                <a:cs typeface="Times New Roman"/>
              </a:rPr>
              <a:t> </a:t>
            </a:r>
            <a:r>
              <a:rPr lang="en-US" sz="1800" dirty="0">
                <a:ea typeface="Times New Roman"/>
                <a:cs typeface="Times New Roman"/>
              </a:rPr>
              <a:t>=</a:t>
            </a:r>
            <a:r>
              <a:rPr lang="en-US" sz="1800" baseline="-25000" dirty="0">
                <a:ea typeface="Times New Roman"/>
                <a:cs typeface="Times New Roman"/>
              </a:rPr>
              <a:t> </a:t>
            </a:r>
            <a:r>
              <a:rPr lang="en-US" sz="1800" i="1" dirty="0">
                <a:latin typeface="Times New Roman"/>
                <a:ea typeface="Times New Roman"/>
                <a:cs typeface="Times New Roman"/>
              </a:rPr>
              <a:t>Docks</a:t>
            </a:r>
            <a:endParaRPr lang="en-US" sz="18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50" name="Down Arrow 149">
            <a:extLst>
              <a:ext uri="{FF2B5EF4-FFF2-40B4-BE49-F238E27FC236}">
                <a16:creationId xmlns:a16="http://schemas.microsoft.com/office/drawing/2014/main" id="{C93DA07E-97B0-724F-B8DF-0759F7B2F6A0}"/>
              </a:ext>
            </a:extLst>
          </p:cNvPr>
          <p:cNvSpPr/>
          <p:nvPr/>
        </p:nvSpPr>
        <p:spPr>
          <a:xfrm rot="16200000">
            <a:off x="6341576" y="5536432"/>
            <a:ext cx="536668" cy="783336"/>
          </a:xfrm>
          <a:prstGeom prst="downArrow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BF2797D4-A50C-ED42-81BA-FA95EFE0F323}"/>
              </a:ext>
            </a:extLst>
          </p:cNvPr>
          <p:cNvGrpSpPr/>
          <p:nvPr/>
        </p:nvGrpSpPr>
        <p:grpSpPr>
          <a:xfrm>
            <a:off x="7586039" y="2589532"/>
            <a:ext cx="4083446" cy="1447896"/>
            <a:chOff x="7396981" y="580295"/>
            <a:chExt cx="4083446" cy="1447896"/>
          </a:xfrm>
        </p:grpSpPr>
        <p:sp>
          <p:nvSpPr>
            <p:cNvPr id="152" name="Freeform 860">
              <a:extLst>
                <a:ext uri="{FF2B5EF4-FFF2-40B4-BE49-F238E27FC236}">
                  <a16:creationId xmlns:a16="http://schemas.microsoft.com/office/drawing/2014/main" id="{E1C29340-EB0F-E34A-B008-A6B75BF86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0427" y="733923"/>
              <a:ext cx="1661204" cy="30930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3" name="Parallelogram 152">
              <a:extLst>
                <a:ext uri="{FF2B5EF4-FFF2-40B4-BE49-F238E27FC236}">
                  <a16:creationId xmlns:a16="http://schemas.microsoft.com/office/drawing/2014/main" id="{FF5DF0B7-6B00-1D4A-9632-AE11B43EF270}"/>
                </a:ext>
              </a:extLst>
            </p:cNvPr>
            <p:cNvSpPr/>
            <p:nvPr/>
          </p:nvSpPr>
          <p:spPr>
            <a:xfrm>
              <a:off x="10041897" y="738723"/>
              <a:ext cx="1438530" cy="870293"/>
            </a:xfrm>
            <a:prstGeom prst="parallelogram">
              <a:avLst>
                <a:gd name="adj" fmla="val 96255"/>
              </a:avLst>
            </a:prstGeom>
            <a:solidFill>
              <a:srgbClr val="CEC8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 860">
              <a:extLst>
                <a:ext uri="{FF2B5EF4-FFF2-40B4-BE49-F238E27FC236}">
                  <a16:creationId xmlns:a16="http://schemas.microsoft.com/office/drawing/2014/main" id="{5B03DAA2-E158-E749-9FED-774D47305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9355" y="1551927"/>
              <a:ext cx="1283768" cy="309433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5" name="Parallelogram 154">
              <a:extLst>
                <a:ext uri="{FF2B5EF4-FFF2-40B4-BE49-F238E27FC236}">
                  <a16:creationId xmlns:a16="http://schemas.microsoft.com/office/drawing/2014/main" id="{6D134D85-2EEA-A645-A9A3-DF6ABBAD050E}"/>
                </a:ext>
              </a:extLst>
            </p:cNvPr>
            <p:cNvSpPr/>
            <p:nvPr/>
          </p:nvSpPr>
          <p:spPr>
            <a:xfrm>
              <a:off x="8167017" y="693258"/>
              <a:ext cx="1438530" cy="870293"/>
            </a:xfrm>
            <a:prstGeom prst="parallelogram">
              <a:avLst>
                <a:gd name="adj" fmla="val 96255"/>
              </a:avLst>
            </a:prstGeom>
            <a:solidFill>
              <a:srgbClr val="CEC8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891">
              <a:extLst>
                <a:ext uri="{FF2B5EF4-FFF2-40B4-BE49-F238E27FC236}">
                  <a16:creationId xmlns:a16="http://schemas.microsoft.com/office/drawing/2014/main" id="{5F85BD0B-7A37-1D4C-9256-4ADE31B19D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12748" y="1362505"/>
              <a:ext cx="65" cy="261610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7" name="Freeform 860">
              <a:extLst>
                <a:ext uri="{FF2B5EF4-FFF2-40B4-BE49-F238E27FC236}">
                  <a16:creationId xmlns:a16="http://schemas.microsoft.com/office/drawing/2014/main" id="{F6C5F422-4877-D844-A9FC-51BA3851D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6658" y="754217"/>
              <a:ext cx="515721" cy="282492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8" name="Parallelogram 157">
              <a:extLst>
                <a:ext uri="{FF2B5EF4-FFF2-40B4-BE49-F238E27FC236}">
                  <a16:creationId xmlns:a16="http://schemas.microsoft.com/office/drawing/2014/main" id="{D1079B7C-F374-C54A-B9F7-BB7B5076DC67}"/>
                </a:ext>
              </a:extLst>
            </p:cNvPr>
            <p:cNvSpPr/>
            <p:nvPr/>
          </p:nvSpPr>
          <p:spPr>
            <a:xfrm>
              <a:off x="7396981" y="1486795"/>
              <a:ext cx="1847859" cy="540484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d1   </a:t>
              </a:r>
            </a:p>
          </p:txBody>
        </p:sp>
        <p:sp>
          <p:nvSpPr>
            <p:cNvPr id="159" name="Parallelogram 158">
              <a:extLst>
                <a:ext uri="{FF2B5EF4-FFF2-40B4-BE49-F238E27FC236}">
                  <a16:creationId xmlns:a16="http://schemas.microsoft.com/office/drawing/2014/main" id="{7F46E271-13F0-1A4B-B26B-96546875A51D}"/>
                </a:ext>
              </a:extLst>
            </p:cNvPr>
            <p:cNvSpPr/>
            <p:nvPr/>
          </p:nvSpPr>
          <p:spPr>
            <a:xfrm>
              <a:off x="9511907" y="1487707"/>
              <a:ext cx="1847859" cy="540484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d2   </a:t>
              </a:r>
            </a:p>
          </p:txBody>
        </p: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90E50D28-70FE-6D46-8F44-088AF8AA078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921852" y="686883"/>
              <a:ext cx="1169897" cy="1107954"/>
              <a:chOff x="6282020" y="2522140"/>
              <a:chExt cx="1671281" cy="1582792"/>
            </a:xfrm>
          </p:grpSpPr>
          <p:sp>
            <p:nvSpPr>
              <p:cNvPr id="188" name="Line 882">
                <a:extLst>
                  <a:ext uri="{FF2B5EF4-FFF2-40B4-BE49-F238E27FC236}">
                    <a16:creationId xmlns:a16="http://schemas.microsoft.com/office/drawing/2014/main" id="{527B9490-8A50-7C48-92F6-3017B1E6AD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H="1" flipV="1">
                <a:off x="7230186" y="2543278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89" name="Oval 859">
                <a:extLst>
                  <a:ext uri="{FF2B5EF4-FFF2-40B4-BE49-F238E27FC236}">
                    <a16:creationId xmlns:a16="http://schemas.microsoft.com/office/drawing/2014/main" id="{183342A6-D6B5-C342-A90F-9AA503506F4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756317" y="3797039"/>
                <a:ext cx="137823" cy="1512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90" name="Oval 861">
                <a:extLst>
                  <a:ext uri="{FF2B5EF4-FFF2-40B4-BE49-F238E27FC236}">
                    <a16:creationId xmlns:a16="http://schemas.microsoft.com/office/drawing/2014/main" id="{24377554-EC7B-7E44-B622-FCB3D67F3BE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282021" y="3950986"/>
                <a:ext cx="142659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91" name="Oval 862">
                <a:extLst>
                  <a:ext uri="{FF2B5EF4-FFF2-40B4-BE49-F238E27FC236}">
                    <a16:creationId xmlns:a16="http://schemas.microsoft.com/office/drawing/2014/main" id="{7D634AED-C7E2-2346-9493-0EC948CE233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597526" y="3950986"/>
                <a:ext cx="137823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92" name="Oval 863">
                <a:extLst>
                  <a:ext uri="{FF2B5EF4-FFF2-40B4-BE49-F238E27FC236}">
                    <a16:creationId xmlns:a16="http://schemas.microsoft.com/office/drawing/2014/main" id="{E28DC7FE-B3F9-164C-A0E3-FC271E287ED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457285" y="3948285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93" name="Oval 863">
                <a:extLst>
                  <a:ext uri="{FF2B5EF4-FFF2-40B4-BE49-F238E27FC236}">
                    <a16:creationId xmlns:a16="http://schemas.microsoft.com/office/drawing/2014/main" id="{739CD8C8-9DC5-2C4C-8425-E65DF2071E2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866501" y="3950166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94" name="Group 193">
                <a:extLst>
                  <a:ext uri="{FF2B5EF4-FFF2-40B4-BE49-F238E27FC236}">
                    <a16:creationId xmlns:a16="http://schemas.microsoft.com/office/drawing/2014/main" id="{681D8E9F-B46A-A744-B681-0FEEBCC6FE05}"/>
                  </a:ext>
                </a:extLst>
              </p:cNvPr>
              <p:cNvGrpSpPr/>
              <p:nvPr/>
            </p:nvGrpSpPr>
            <p:grpSpPr>
              <a:xfrm>
                <a:off x="6282020" y="3409248"/>
                <a:ext cx="1671281" cy="539042"/>
                <a:chOff x="1320274" y="4580303"/>
                <a:chExt cx="1671281" cy="467246"/>
              </a:xfrm>
              <a:solidFill>
                <a:srgbClr val="93D2FE"/>
              </a:solidFill>
            </p:grpSpPr>
            <p:sp>
              <p:nvSpPr>
                <p:cNvPr id="220" name="Freeform 860">
                  <a:extLst>
                    <a:ext uri="{FF2B5EF4-FFF2-40B4-BE49-F238E27FC236}">
                      <a16:creationId xmlns:a16="http://schemas.microsoft.com/office/drawing/2014/main" id="{4C60D46B-6703-5844-9C05-CFFA363ACE2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21" name="Rectangle 864">
                  <a:extLst>
                    <a:ext uri="{FF2B5EF4-FFF2-40B4-BE49-F238E27FC236}">
                      <a16:creationId xmlns:a16="http://schemas.microsoft.com/office/drawing/2014/main" id="{57E80455-D8C0-7148-B857-BEB184D0D8D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r2</a:t>
                  </a:r>
                </a:p>
              </p:txBody>
            </p:sp>
            <p:sp>
              <p:nvSpPr>
                <p:cNvPr id="222" name="Freeform 865">
                  <a:extLst>
                    <a:ext uri="{FF2B5EF4-FFF2-40B4-BE49-F238E27FC236}">
                      <a16:creationId xmlns:a16="http://schemas.microsoft.com/office/drawing/2014/main" id="{4A6F5DB7-E8CD-674A-930A-F47FFD54456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23" name="Freeform 866">
                  <a:extLst>
                    <a:ext uri="{FF2B5EF4-FFF2-40B4-BE49-F238E27FC236}">
                      <a16:creationId xmlns:a16="http://schemas.microsoft.com/office/drawing/2014/main" id="{10F012C7-970A-6D4A-AD9D-C747A9A890C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sp>
            <p:nvSpPr>
              <p:cNvPr id="195" name="Oval 878">
                <a:extLst>
                  <a:ext uri="{FF2B5EF4-FFF2-40B4-BE49-F238E27FC236}">
                    <a16:creationId xmlns:a16="http://schemas.microsoft.com/office/drawing/2014/main" id="{451D68EB-922D-0E4C-9F41-103BA608873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800000" flipH="1">
                <a:off x="7440506" y="2600189"/>
                <a:ext cx="69069" cy="39007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96" name="Line 882">
                <a:extLst>
                  <a:ext uri="{FF2B5EF4-FFF2-40B4-BE49-F238E27FC236}">
                    <a16:creationId xmlns:a16="http://schemas.microsoft.com/office/drawing/2014/main" id="{002E50C0-8486-9242-9E61-96A2867044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151300" y="2522140"/>
                <a:ext cx="166195" cy="553247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97" name="Line 882">
                <a:extLst>
                  <a:ext uri="{FF2B5EF4-FFF2-40B4-BE49-F238E27FC236}">
                    <a16:creationId xmlns:a16="http://schemas.microsoft.com/office/drawing/2014/main" id="{89748F27-E656-2042-A60B-45C64EC637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162894" y="2525247"/>
                <a:ext cx="147328" cy="577282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98" name="Line 884">
                <a:extLst>
                  <a:ext uri="{FF2B5EF4-FFF2-40B4-BE49-F238E27FC236}">
                    <a16:creationId xmlns:a16="http://schemas.microsoft.com/office/drawing/2014/main" id="{24D8F590-81D2-9D48-8D0F-0CB7C9ACB0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7503497" y="2624662"/>
                <a:ext cx="0" cy="103603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10" name="Oval 885">
                <a:extLst>
                  <a:ext uri="{FF2B5EF4-FFF2-40B4-BE49-F238E27FC236}">
                    <a16:creationId xmlns:a16="http://schemas.microsoft.com/office/drawing/2014/main" id="{402B078F-A2FE-F341-B888-BB72A4C05D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7486804" y="2733527"/>
                <a:ext cx="31996" cy="70709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211" name="Group 210">
                <a:extLst>
                  <a:ext uri="{FF2B5EF4-FFF2-40B4-BE49-F238E27FC236}">
                    <a16:creationId xmlns:a16="http://schemas.microsoft.com/office/drawing/2014/main" id="{0E4D18C1-562B-714A-B397-6916DBC2BBDB}"/>
                  </a:ext>
                </a:extLst>
              </p:cNvPr>
              <p:cNvGrpSpPr/>
              <p:nvPr/>
            </p:nvGrpSpPr>
            <p:grpSpPr>
              <a:xfrm>
                <a:off x="6963930" y="2918321"/>
                <a:ext cx="114261" cy="962935"/>
                <a:chOff x="5166044" y="2085068"/>
                <a:chExt cx="114261" cy="962935"/>
              </a:xfrm>
            </p:grpSpPr>
            <p:sp>
              <p:nvSpPr>
                <p:cNvPr id="214" name="Oval 878">
                  <a:extLst>
                    <a:ext uri="{FF2B5EF4-FFF2-40B4-BE49-F238E27FC236}">
                      <a16:creationId xmlns:a16="http://schemas.microsoft.com/office/drawing/2014/main" id="{46F1CD9B-600D-5847-BC80-32595F472D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6044" y="2998083"/>
                  <a:ext cx="110510" cy="499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grpSp>
              <p:nvGrpSpPr>
                <p:cNvPr id="215" name="Group 214">
                  <a:extLst>
                    <a:ext uri="{FF2B5EF4-FFF2-40B4-BE49-F238E27FC236}">
                      <a16:creationId xmlns:a16="http://schemas.microsoft.com/office/drawing/2014/main" id="{A50952A0-EE8B-BD4F-AFFA-DA5B4ED56FFC}"/>
                    </a:ext>
                  </a:extLst>
                </p:cNvPr>
                <p:cNvGrpSpPr/>
                <p:nvPr/>
              </p:nvGrpSpPr>
              <p:grpSpPr>
                <a:xfrm>
                  <a:off x="5166154" y="2106857"/>
                  <a:ext cx="114151" cy="914400"/>
                  <a:chOff x="5166154" y="2106857"/>
                  <a:chExt cx="114151" cy="1132631"/>
                </a:xfrm>
              </p:grpSpPr>
              <p:sp>
                <p:nvSpPr>
                  <p:cNvPr id="217" name="Rectangle 880">
                    <a:extLst>
                      <a:ext uri="{FF2B5EF4-FFF2-40B4-BE49-F238E27FC236}">
                        <a16:creationId xmlns:a16="http://schemas.microsoft.com/office/drawing/2014/main" id="{E8A924C1-2C5D-2B43-8F7D-87CAC15C7A9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66155" y="2106857"/>
                    <a:ext cx="109828" cy="1132631"/>
                  </a:xfrm>
                  <a:prstGeom prst="rect">
                    <a:avLst/>
                  </a:prstGeom>
                  <a:solidFill>
                    <a:srgbClr val="93D2F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218" name="Line 881">
                    <a:extLst>
                      <a:ext uri="{FF2B5EF4-FFF2-40B4-BE49-F238E27FC236}">
                        <a16:creationId xmlns:a16="http://schemas.microsoft.com/office/drawing/2014/main" id="{261C5C1C-3225-A24B-9197-0104A166A4E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66154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219" name="Line 882">
                    <a:extLst>
                      <a:ext uri="{FF2B5EF4-FFF2-40B4-BE49-F238E27FC236}">
                        <a16:creationId xmlns:a16="http://schemas.microsoft.com/office/drawing/2014/main" id="{6C960F69-4F08-5D4B-ADFE-F92031718B7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80305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</p:grpSp>
            <p:sp>
              <p:nvSpPr>
                <p:cNvPr id="216" name="Oval 878">
                  <a:extLst>
                    <a:ext uri="{FF2B5EF4-FFF2-40B4-BE49-F238E27FC236}">
                      <a16:creationId xmlns:a16="http://schemas.microsoft.com/office/drawing/2014/main" id="{43522309-D236-0A41-87B9-45528E208A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7662" y="2085068"/>
                  <a:ext cx="110510" cy="457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sp>
            <p:nvSpPr>
              <p:cNvPr id="212" name="Rectangle 880">
                <a:extLst>
                  <a:ext uri="{FF2B5EF4-FFF2-40B4-BE49-F238E27FC236}">
                    <a16:creationId xmlns:a16="http://schemas.microsoft.com/office/drawing/2014/main" id="{3E097F7D-D331-DC4F-85B0-BBC42F5E79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00000" flipH="1">
                <a:off x="7229473" y="2562075"/>
                <a:ext cx="66541" cy="857951"/>
              </a:xfrm>
              <a:prstGeom prst="rect">
                <a:avLst/>
              </a:prstGeom>
              <a:solidFill>
                <a:srgbClr val="93D2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13" name="Line 881">
                <a:extLst>
                  <a:ext uri="{FF2B5EF4-FFF2-40B4-BE49-F238E27FC236}">
                    <a16:creationId xmlns:a16="http://schemas.microsoft.com/office/drawing/2014/main" id="{92937376-AA53-7F4E-9AF0-9F431E1E5D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291556" y="2578710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</p:grpSp>
        <p:sp>
          <p:nvSpPr>
            <p:cNvPr id="161" name="Parallelogram 160">
              <a:extLst>
                <a:ext uri="{FF2B5EF4-FFF2-40B4-BE49-F238E27FC236}">
                  <a16:creationId xmlns:a16="http://schemas.microsoft.com/office/drawing/2014/main" id="{4277B8CC-05BD-834F-9B1E-42C97238CA3E}"/>
                </a:ext>
              </a:extLst>
            </p:cNvPr>
            <p:cNvSpPr/>
            <p:nvPr/>
          </p:nvSpPr>
          <p:spPr>
            <a:xfrm>
              <a:off x="8244088" y="580295"/>
              <a:ext cx="1847859" cy="540484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d3   </a:t>
              </a:r>
            </a:p>
          </p:txBody>
        </p: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C1961639-54E1-E24C-ACFD-1593662E645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01168" y="693504"/>
              <a:ext cx="1174071" cy="1116643"/>
              <a:chOff x="2015901" y="2747479"/>
              <a:chExt cx="1677244" cy="1595204"/>
            </a:xfrm>
          </p:grpSpPr>
          <p:sp>
            <p:nvSpPr>
              <p:cNvPr id="163" name="Oval 859">
                <a:extLst>
                  <a:ext uri="{FF2B5EF4-FFF2-40B4-BE49-F238E27FC236}">
                    <a16:creationId xmlns:a16="http://schemas.microsoft.com/office/drawing/2014/main" id="{63FF6680-A553-4C49-8D8D-2D8552A2F35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17327" y="4034790"/>
                <a:ext cx="137823" cy="1512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64" name="Oval 861">
                <a:extLst>
                  <a:ext uri="{FF2B5EF4-FFF2-40B4-BE49-F238E27FC236}">
                    <a16:creationId xmlns:a16="http://schemas.microsoft.com/office/drawing/2014/main" id="{75A3CCFB-834A-614C-8C0A-6426B1F542B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43031" y="4188737"/>
                <a:ext cx="142659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65" name="Oval 862">
                <a:extLst>
                  <a:ext uri="{FF2B5EF4-FFF2-40B4-BE49-F238E27FC236}">
                    <a16:creationId xmlns:a16="http://schemas.microsoft.com/office/drawing/2014/main" id="{B2AD3C44-D990-624C-982D-60B373A8BE2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58536" y="4188737"/>
                <a:ext cx="137823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66" name="Oval 863">
                <a:extLst>
                  <a:ext uri="{FF2B5EF4-FFF2-40B4-BE49-F238E27FC236}">
                    <a16:creationId xmlns:a16="http://schemas.microsoft.com/office/drawing/2014/main" id="{47C5F7E7-08A6-AA4A-91D5-D121820ABE5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193788" y="4186036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67" name="Oval 863">
                <a:extLst>
                  <a:ext uri="{FF2B5EF4-FFF2-40B4-BE49-F238E27FC236}">
                    <a16:creationId xmlns:a16="http://schemas.microsoft.com/office/drawing/2014/main" id="{3134FE90-7F63-5A41-AB37-DD77859251B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27511" y="4187917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68" name="Freeform 866">
                <a:extLst>
                  <a:ext uri="{FF2B5EF4-FFF2-40B4-BE49-F238E27FC236}">
                    <a16:creationId xmlns:a16="http://schemas.microsoft.com/office/drawing/2014/main" id="{46579933-7D0E-4840-81A7-0EE20912578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015901" y="3991061"/>
                <a:ext cx="1114187" cy="194966"/>
              </a:xfrm>
              <a:custGeom>
                <a:avLst/>
                <a:gdLst>
                  <a:gd name="T0" fmla="*/ 0 w 288"/>
                  <a:gd name="T1" fmla="*/ 449 h 48"/>
                  <a:gd name="T2" fmla="*/ 2608 w 288"/>
                  <a:gd name="T3" fmla="*/ 449 h 48"/>
                  <a:gd name="T4" fmla="*/ 3133 w 288"/>
                  <a:gd name="T5" fmla="*/ 0 h 48"/>
                  <a:gd name="T6" fmla="*/ 524 w 288"/>
                  <a:gd name="T7" fmla="*/ 0 h 48"/>
                  <a:gd name="T8" fmla="*/ 0 w 288"/>
                  <a:gd name="T9" fmla="*/ 449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8"/>
                  <a:gd name="T16" fmla="*/ 0 h 48"/>
                  <a:gd name="T17" fmla="*/ 288 w 288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8" h="48">
                    <a:moveTo>
                      <a:pt x="0" y="48"/>
                    </a:moveTo>
                    <a:lnTo>
                      <a:pt x="240" y="48"/>
                    </a:lnTo>
                    <a:lnTo>
                      <a:pt x="288" y="0"/>
                    </a:lnTo>
                    <a:lnTo>
                      <a:pt x="48" y="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69" name="Oval 878">
                <a:extLst>
                  <a:ext uri="{FF2B5EF4-FFF2-40B4-BE49-F238E27FC236}">
                    <a16:creationId xmlns:a16="http://schemas.microsoft.com/office/drawing/2014/main" id="{E13AF697-81E5-5E42-8A3D-05783BDE3D4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9800000">
                <a:off x="2458640" y="2825528"/>
                <a:ext cx="69069" cy="39007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70" name="Line 882">
                <a:extLst>
                  <a:ext uri="{FF2B5EF4-FFF2-40B4-BE49-F238E27FC236}">
                    <a16:creationId xmlns:a16="http://schemas.microsoft.com/office/drawing/2014/main" id="{0B411760-281E-AB4D-819A-4A1E4A9B9A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57993" y="2750586"/>
                <a:ext cx="147328" cy="577282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71" name="Rectangle 880">
                <a:extLst>
                  <a:ext uri="{FF2B5EF4-FFF2-40B4-BE49-F238E27FC236}">
                    <a16:creationId xmlns:a16="http://schemas.microsoft.com/office/drawing/2014/main" id="{198EDD8B-DA29-A944-B0A0-CBE8E52AB1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800000">
                <a:off x="2672201" y="2787414"/>
                <a:ext cx="66541" cy="857951"/>
              </a:xfrm>
              <a:prstGeom prst="rect">
                <a:avLst/>
              </a:prstGeom>
              <a:solidFill>
                <a:srgbClr val="93D2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72" name="Line 881">
                <a:extLst>
                  <a:ext uri="{FF2B5EF4-FFF2-40B4-BE49-F238E27FC236}">
                    <a16:creationId xmlns:a16="http://schemas.microsoft.com/office/drawing/2014/main" id="{EBDEA414-288C-BB43-AAA4-2CA3E2D08A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76659" y="2804049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73" name="Line 882">
                <a:extLst>
                  <a:ext uri="{FF2B5EF4-FFF2-40B4-BE49-F238E27FC236}">
                    <a16:creationId xmlns:a16="http://schemas.microsoft.com/office/drawing/2014/main" id="{B0F703CD-BA05-114D-8C1C-FD4618FB1E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V="1">
                <a:off x="2738029" y="2768617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74" name="Line 882">
                <a:extLst>
                  <a:ext uri="{FF2B5EF4-FFF2-40B4-BE49-F238E27FC236}">
                    <a16:creationId xmlns:a16="http://schemas.microsoft.com/office/drawing/2014/main" id="{8B53F4B7-E4E2-3B41-9E60-248B532363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50720" y="2747479"/>
                <a:ext cx="166195" cy="553247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75" name="Line 884">
                <a:extLst>
                  <a:ext uri="{FF2B5EF4-FFF2-40B4-BE49-F238E27FC236}">
                    <a16:creationId xmlns:a16="http://schemas.microsoft.com/office/drawing/2014/main" id="{DE4E73ED-5AFA-7544-A2E4-6695E3642E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2464718" y="2850001"/>
                <a:ext cx="0" cy="103603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76" name="Oval 885">
                <a:extLst>
                  <a:ext uri="{FF2B5EF4-FFF2-40B4-BE49-F238E27FC236}">
                    <a16:creationId xmlns:a16="http://schemas.microsoft.com/office/drawing/2014/main" id="{527ECB59-810B-264B-8029-6C53BB9EFB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9415" y="2958866"/>
                <a:ext cx="31996" cy="70709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77" name="Group 176">
                <a:extLst>
                  <a:ext uri="{FF2B5EF4-FFF2-40B4-BE49-F238E27FC236}">
                    <a16:creationId xmlns:a16="http://schemas.microsoft.com/office/drawing/2014/main" id="{3D51EC26-6F60-4B46-AD86-D49CBA89FD25}"/>
                  </a:ext>
                </a:extLst>
              </p:cNvPr>
              <p:cNvGrpSpPr/>
              <p:nvPr/>
            </p:nvGrpSpPr>
            <p:grpSpPr>
              <a:xfrm>
                <a:off x="2874612" y="3158422"/>
                <a:ext cx="114261" cy="962935"/>
                <a:chOff x="5166044" y="2085068"/>
                <a:chExt cx="114261" cy="962935"/>
              </a:xfrm>
            </p:grpSpPr>
            <p:sp>
              <p:nvSpPr>
                <p:cNvPr id="182" name="Oval 878">
                  <a:extLst>
                    <a:ext uri="{FF2B5EF4-FFF2-40B4-BE49-F238E27FC236}">
                      <a16:creationId xmlns:a16="http://schemas.microsoft.com/office/drawing/2014/main" id="{A74B7C5E-F003-7740-9B58-DD64DB593E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6044" y="2998083"/>
                  <a:ext cx="110510" cy="499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grpSp>
              <p:nvGrpSpPr>
                <p:cNvPr id="183" name="Group 182">
                  <a:extLst>
                    <a:ext uri="{FF2B5EF4-FFF2-40B4-BE49-F238E27FC236}">
                      <a16:creationId xmlns:a16="http://schemas.microsoft.com/office/drawing/2014/main" id="{A0518F12-B360-A94A-B665-2FD2BD4B6219}"/>
                    </a:ext>
                  </a:extLst>
                </p:cNvPr>
                <p:cNvGrpSpPr/>
                <p:nvPr/>
              </p:nvGrpSpPr>
              <p:grpSpPr>
                <a:xfrm>
                  <a:off x="5166154" y="2106857"/>
                  <a:ext cx="114151" cy="914400"/>
                  <a:chOff x="5166154" y="2106857"/>
                  <a:chExt cx="114151" cy="1132631"/>
                </a:xfrm>
              </p:grpSpPr>
              <p:sp>
                <p:nvSpPr>
                  <p:cNvPr id="185" name="Rectangle 880">
                    <a:extLst>
                      <a:ext uri="{FF2B5EF4-FFF2-40B4-BE49-F238E27FC236}">
                        <a16:creationId xmlns:a16="http://schemas.microsoft.com/office/drawing/2014/main" id="{B252A6D9-4F06-F542-9970-64821496A2B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66155" y="2106857"/>
                    <a:ext cx="109828" cy="1132631"/>
                  </a:xfrm>
                  <a:prstGeom prst="rect">
                    <a:avLst/>
                  </a:prstGeom>
                  <a:solidFill>
                    <a:srgbClr val="93D2F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186" name="Line 881">
                    <a:extLst>
                      <a:ext uri="{FF2B5EF4-FFF2-40B4-BE49-F238E27FC236}">
                        <a16:creationId xmlns:a16="http://schemas.microsoft.com/office/drawing/2014/main" id="{C6C78115-3940-4443-9672-F4D980AB0F4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66154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187" name="Line 882">
                    <a:extLst>
                      <a:ext uri="{FF2B5EF4-FFF2-40B4-BE49-F238E27FC236}">
                        <a16:creationId xmlns:a16="http://schemas.microsoft.com/office/drawing/2014/main" id="{48E35D41-53FF-3D48-920A-09C7C303790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80305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</p:grpSp>
            <p:sp>
              <p:nvSpPr>
                <p:cNvPr id="184" name="Oval 878">
                  <a:extLst>
                    <a:ext uri="{FF2B5EF4-FFF2-40B4-BE49-F238E27FC236}">
                      <a16:creationId xmlns:a16="http://schemas.microsoft.com/office/drawing/2014/main" id="{7C65DF1E-6C46-4447-B9DE-4C89D00DFA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7662" y="2085068"/>
                  <a:ext cx="110510" cy="457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63EA26A5-5824-F746-9199-0445B5D3D4BD}"/>
                  </a:ext>
                </a:extLst>
              </p:cNvPr>
              <p:cNvGrpSpPr/>
              <p:nvPr/>
            </p:nvGrpSpPr>
            <p:grpSpPr>
              <a:xfrm>
                <a:off x="2949280" y="3646999"/>
                <a:ext cx="743865" cy="539042"/>
                <a:chOff x="5686720" y="1648860"/>
                <a:chExt cx="743865" cy="539042"/>
              </a:xfrm>
            </p:grpSpPr>
            <p:sp>
              <p:nvSpPr>
                <p:cNvPr id="179" name="Freeform 860">
                  <a:extLst>
                    <a:ext uri="{FF2B5EF4-FFF2-40B4-BE49-F238E27FC236}">
                      <a16:creationId xmlns:a16="http://schemas.microsoft.com/office/drawing/2014/main" id="{51B6BB8D-6AE8-BE4E-A60C-7D3975058FE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686720" y="1648860"/>
                  <a:ext cx="743865" cy="18071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0" name="Rectangle 864">
                  <a:extLst>
                    <a:ext uri="{FF2B5EF4-FFF2-40B4-BE49-F238E27FC236}">
                      <a16:creationId xmlns:a16="http://schemas.microsoft.com/office/drawing/2014/main" id="{4912C153-7A48-2B44-9B15-538C19206E1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686720" y="1829582"/>
                  <a:ext cx="557094" cy="358320"/>
                </a:xfrm>
                <a:prstGeom prst="rect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81" name="Freeform 865">
                  <a:extLst>
                    <a:ext uri="{FF2B5EF4-FFF2-40B4-BE49-F238E27FC236}">
                      <a16:creationId xmlns:a16="http://schemas.microsoft.com/office/drawing/2014/main" id="{08CF5CE1-5A64-764E-A6F5-EE789EF0CC1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6243814" y="1648860"/>
                  <a:ext cx="186771" cy="539037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6389B9F2-8C2C-704B-A849-CFF05335810A}"/>
              </a:ext>
            </a:extLst>
          </p:cNvPr>
          <p:cNvGrpSpPr/>
          <p:nvPr/>
        </p:nvGrpSpPr>
        <p:grpSpPr>
          <a:xfrm>
            <a:off x="7665155" y="4924631"/>
            <a:ext cx="4229934" cy="1637516"/>
            <a:chOff x="7155699" y="4702562"/>
            <a:chExt cx="4229934" cy="1637516"/>
          </a:xfrm>
        </p:grpSpPr>
        <p:sp>
          <p:nvSpPr>
            <p:cNvPr id="225" name="Text Box 50">
              <a:extLst>
                <a:ext uri="{FF2B5EF4-FFF2-40B4-BE49-F238E27FC236}">
                  <a16:creationId xmlns:a16="http://schemas.microsoft.com/office/drawing/2014/main" id="{38CF397A-7600-1B41-9387-53689F489B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19627" y="4702562"/>
              <a:ext cx="92108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5720" rIns="4572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Calibri"/>
                  <a:cs typeface="Calibri"/>
                </a:rPr>
                <a:t>loc(r1)=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x</a:t>
              </a:r>
              <a:endParaRPr lang="en-US" sz="1800" dirty="0">
                <a:latin typeface="Times New Roman" panose="02020603050405020304" pitchFamily="18" charset="0"/>
                <a:ea typeface="Calibri"/>
                <a:cs typeface="Calibri"/>
              </a:endParaRPr>
            </a:p>
            <a:p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  </a:t>
              </a:r>
              <a:r>
                <a:rPr lang="en-US" b="1" baseline="30000" dirty="0">
                  <a:latin typeface="Times New Roman" panose="02020603050405020304" pitchFamily="18" charset="0"/>
                  <a:ea typeface="Calibri"/>
                  <a:cs typeface="Calibri"/>
                </a:rPr>
                <a:t>. . .</a:t>
              </a:r>
              <a:endParaRPr lang="en-US" sz="1800" b="1" baseline="30000" dirty="0">
                <a:solidFill>
                  <a:srgbClr val="081D58"/>
                </a:solidFill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  <p:sp>
          <p:nvSpPr>
            <p:cNvPr id="226" name="Text Box 15">
              <a:extLst>
                <a:ext uri="{FF2B5EF4-FFF2-40B4-BE49-F238E27FC236}">
                  <a16:creationId xmlns:a16="http://schemas.microsoft.com/office/drawing/2014/main" id="{C5B14FAA-55EB-9742-A8E4-7525C342CB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55699" y="5282377"/>
              <a:ext cx="1579215" cy="369332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1143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move(r1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d1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x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)</a:t>
              </a:r>
            </a:p>
          </p:txBody>
        </p:sp>
        <p:sp>
          <p:nvSpPr>
            <p:cNvPr id="227" name="Text Box 18">
              <a:extLst>
                <a:ext uri="{FF2B5EF4-FFF2-40B4-BE49-F238E27FC236}">
                  <a16:creationId xmlns:a16="http://schemas.microsoft.com/office/drawing/2014/main" id="{87A2AF72-4ECC-2048-8E76-14CA4AC6DB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06418" y="5283120"/>
              <a:ext cx="1579215" cy="369332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1143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move(r1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x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d2)</a:t>
              </a:r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E0B9D9F1-7EFE-0C4D-949F-58ABE21AE3F9}"/>
                </a:ext>
              </a:extLst>
            </p:cNvPr>
            <p:cNvSpPr/>
            <p:nvPr/>
          </p:nvSpPr>
          <p:spPr>
            <a:xfrm>
              <a:off x="7955730" y="5693747"/>
              <a:ext cx="921086" cy="646331"/>
            </a:xfrm>
            <a:prstGeom prst="rect">
              <a:avLst/>
            </a:prstGeom>
          </p:spPr>
          <p:txBody>
            <a:bodyPr wrap="none" rIns="0">
              <a:spAutoFit/>
            </a:bodyPr>
            <a:lstStyle/>
            <a:p>
              <a:r>
                <a:rPr lang="en-US" dirty="0">
                  <a:latin typeface="Calibri"/>
                  <a:ea typeface="Calibri"/>
                  <a:cs typeface="Calibri"/>
                </a:rPr>
                <a:t>loc(r1)=</a:t>
              </a:r>
              <a:r>
                <a:rPr lang="en-US" i="1" dirty="0">
                  <a:latin typeface="Times New Roman" panose="02020603050405020304" pitchFamily="18" charset="0"/>
                  <a:ea typeface="Calibri"/>
                  <a:cs typeface="Calibri"/>
                </a:rPr>
                <a:t>x</a:t>
              </a:r>
              <a:br>
                <a:rPr lang="en-US" dirty="0">
                  <a:latin typeface="Times New Roman" panose="02020603050405020304" pitchFamily="18" charset="0"/>
                  <a:ea typeface="Calibri"/>
                  <a:cs typeface="Calibri"/>
                </a:rPr>
              </a:br>
              <a:r>
                <a:rPr lang="en-US" dirty="0">
                  <a:latin typeface="Times New Roman" panose="02020603050405020304" pitchFamily="18" charset="0"/>
                  <a:ea typeface="Calibri"/>
                  <a:cs typeface="Calibri"/>
                </a:rPr>
                <a:t>  …</a:t>
              </a:r>
              <a:endParaRPr lang="en-US" b="1" baseline="30000" dirty="0">
                <a:solidFill>
                  <a:srgbClr val="081D58"/>
                </a:solidFill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  <p:cxnSp>
          <p:nvCxnSpPr>
            <p:cNvPr id="229" name="AutoShape 48">
              <a:extLst>
                <a:ext uri="{FF2B5EF4-FFF2-40B4-BE49-F238E27FC236}">
                  <a16:creationId xmlns:a16="http://schemas.microsoft.com/office/drawing/2014/main" id="{452089AB-C404-9E47-BFC0-B5F51CAB40EE}"/>
                </a:ext>
              </a:extLst>
            </p:cNvPr>
            <p:cNvCxnSpPr>
              <a:cxnSpLocks noChangeShapeType="1"/>
              <a:stCxn id="226" idx="3"/>
              <a:endCxn id="227" idx="1"/>
            </p:cNvCxnSpPr>
            <p:nvPr/>
          </p:nvCxnSpPr>
          <p:spPr bwMode="auto">
            <a:xfrm>
              <a:off x="8734914" y="5467043"/>
              <a:ext cx="1071504" cy="743"/>
            </a:xfrm>
            <a:prstGeom prst="curvedConnector3">
              <a:avLst>
                <a:gd name="adj1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0" name="AutoShape 53">
              <a:extLst>
                <a:ext uri="{FF2B5EF4-FFF2-40B4-BE49-F238E27FC236}">
                  <a16:creationId xmlns:a16="http://schemas.microsoft.com/office/drawing/2014/main" id="{124868BD-26F4-604A-95C0-94741B3B86B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8931246" y="4895096"/>
              <a:ext cx="688381" cy="991185"/>
            </a:xfrm>
            <a:prstGeom prst="curvedConnector3">
              <a:avLst>
                <a:gd name="adj1" fmla="val 50000"/>
              </a:avLst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31" name="Rectangle 230">
            <a:extLst>
              <a:ext uri="{FF2B5EF4-FFF2-40B4-BE49-F238E27FC236}">
                <a16:creationId xmlns:a16="http://schemas.microsoft.com/office/drawing/2014/main" id="{D257602F-AD73-4845-9142-6EFE68BC73F5}"/>
              </a:ext>
            </a:extLst>
          </p:cNvPr>
          <p:cNvSpPr/>
          <p:nvPr/>
        </p:nvSpPr>
        <p:spPr>
          <a:xfrm>
            <a:off x="6105833" y="5002788"/>
            <a:ext cx="11272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charset="0"/>
              </a:rPr>
              <a:t>substitute </a:t>
            </a:r>
            <a:br>
              <a:rPr lang="en-US" dirty="0">
                <a:latin typeface="Times New Roman" charset="0"/>
              </a:rPr>
            </a:br>
            <a:r>
              <a:rPr lang="en-US" i="1" dirty="0">
                <a:latin typeface="Times New Roman" charset="0"/>
              </a:rPr>
              <a:t>r</a:t>
            </a:r>
            <a:r>
              <a:rPr lang="en-US" i="1" baseline="-25000" dirty="0">
                <a:latin typeface="Times New Roman" charset="0"/>
              </a:rPr>
              <a:t> </a:t>
            </a:r>
            <a:r>
              <a:rPr lang="en-US" dirty="0">
                <a:latin typeface="Times New Roman" charset="0"/>
              </a:rPr>
              <a:t>←</a:t>
            </a:r>
            <a:r>
              <a:rPr lang="en-US" baseline="-25000" dirty="0">
                <a:latin typeface="Times New Roman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r1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C2796D-4257-2649-A457-B8050A69A640}"/>
              </a:ext>
            </a:extLst>
          </p:cNvPr>
          <p:cNvGrpSpPr/>
          <p:nvPr/>
        </p:nvGrpSpPr>
        <p:grpSpPr>
          <a:xfrm>
            <a:off x="199891" y="5373435"/>
            <a:ext cx="2130825" cy="1057701"/>
            <a:chOff x="435025" y="5504065"/>
            <a:chExt cx="2130825" cy="1057701"/>
          </a:xfrm>
        </p:grpSpPr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5A6C6DDD-D30E-5045-87C0-882A95C167A6}"/>
                </a:ext>
              </a:extLst>
            </p:cNvPr>
            <p:cNvSpPr/>
            <p:nvPr/>
          </p:nvSpPr>
          <p:spPr>
            <a:xfrm>
              <a:off x="435025" y="5971952"/>
              <a:ext cx="106311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>
                  <a:latin typeface="Times New Roman" charset="0"/>
                  <a:ea typeface="Calibri"/>
                  <a:cs typeface="Calibri"/>
                </a:rPr>
                <a:t>effects</a:t>
              </a:r>
              <a:r>
                <a:rPr lang="en-US" dirty="0">
                  <a:latin typeface="Times New Roman" charset="0"/>
                  <a:ea typeface="Calibri"/>
                  <a:cs typeface="Calibri"/>
                </a:rPr>
                <a:t> →</a:t>
              </a:r>
              <a:endParaRPr lang="en-US" sz="3600" b="1" baseline="30000" dirty="0">
                <a:solidFill>
                  <a:srgbClr val="081D58"/>
                </a:solidFill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  <p:sp>
          <p:nvSpPr>
            <p:cNvPr id="236" name="Text Box 15">
              <a:extLst>
                <a:ext uri="{FF2B5EF4-FFF2-40B4-BE49-F238E27FC236}">
                  <a16:creationId xmlns:a16="http://schemas.microsoft.com/office/drawing/2014/main" id="{819D7AAE-6B2E-7D42-ABCB-8F644EBFFE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4733" y="5504065"/>
              <a:ext cx="1579215" cy="369332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1143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move(r1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d1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x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)</a:t>
              </a: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4D4123FD-CBCA-6044-BC9A-5E4EC6DF151F}"/>
                </a:ext>
              </a:extLst>
            </p:cNvPr>
            <p:cNvSpPr/>
            <p:nvPr/>
          </p:nvSpPr>
          <p:spPr>
            <a:xfrm>
              <a:off x="1644764" y="5915435"/>
              <a:ext cx="921086" cy="646331"/>
            </a:xfrm>
            <a:prstGeom prst="rect">
              <a:avLst/>
            </a:prstGeom>
          </p:spPr>
          <p:txBody>
            <a:bodyPr wrap="none" rIns="0">
              <a:spAutoFit/>
            </a:bodyPr>
            <a:lstStyle/>
            <a:p>
              <a:r>
                <a:rPr lang="en-US" dirty="0">
                  <a:latin typeface="Calibri"/>
                  <a:ea typeface="Calibri"/>
                  <a:cs typeface="Calibri"/>
                </a:rPr>
                <a:t>loc(r1)=</a:t>
              </a:r>
              <a:r>
                <a:rPr lang="en-US" i="1" dirty="0">
                  <a:latin typeface="Times New Roman" panose="02020603050405020304" pitchFamily="18" charset="0"/>
                  <a:ea typeface="Calibri"/>
                  <a:cs typeface="Calibri"/>
                </a:rPr>
                <a:t>x</a:t>
              </a:r>
              <a:br>
                <a:rPr lang="en-US" dirty="0">
                  <a:latin typeface="Times New Roman" panose="02020603050405020304" pitchFamily="18" charset="0"/>
                  <a:ea typeface="Calibri"/>
                  <a:cs typeface="Calibri"/>
                </a:rPr>
              </a:br>
              <a:r>
                <a:rPr lang="en-US" dirty="0">
                  <a:latin typeface="Times New Roman" panose="02020603050405020304" pitchFamily="18" charset="0"/>
                  <a:ea typeface="Calibri"/>
                  <a:cs typeface="Calibri"/>
                </a:rPr>
                <a:t>  …</a:t>
              </a:r>
              <a:endParaRPr lang="en-US" b="1" baseline="30000" dirty="0">
                <a:solidFill>
                  <a:srgbClr val="081D58"/>
                </a:solidFill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  <p:sp>
          <p:nvSpPr>
            <p:cNvPr id="241" name="Left Brace 240">
              <a:extLst>
                <a:ext uri="{FF2B5EF4-FFF2-40B4-BE49-F238E27FC236}">
                  <a16:creationId xmlns:a16="http://schemas.microsoft.com/office/drawing/2014/main" id="{BA7AC7A2-1FD9-1543-BEAA-089105AEB8B5}"/>
                </a:ext>
              </a:extLst>
            </p:cNvPr>
            <p:cNvSpPr/>
            <p:nvPr/>
          </p:nvSpPr>
          <p:spPr>
            <a:xfrm>
              <a:off x="1482172" y="6020798"/>
              <a:ext cx="185426" cy="459840"/>
            </a:xfrm>
            <a:prstGeom prst="leftBrac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33B837A-F124-C745-9B88-482809C9594D}"/>
              </a:ext>
            </a:extLst>
          </p:cNvPr>
          <p:cNvGrpSpPr/>
          <p:nvPr/>
        </p:nvGrpSpPr>
        <p:grpSpPr>
          <a:xfrm>
            <a:off x="2903708" y="5276949"/>
            <a:ext cx="2794957" cy="949890"/>
            <a:chOff x="3308661" y="4924250"/>
            <a:chExt cx="2794957" cy="949890"/>
          </a:xfrm>
        </p:grpSpPr>
        <p:sp>
          <p:nvSpPr>
            <p:cNvPr id="232" name="Text Box 50">
              <a:extLst>
                <a:ext uri="{FF2B5EF4-FFF2-40B4-BE49-F238E27FC236}">
                  <a16:creationId xmlns:a16="http://schemas.microsoft.com/office/drawing/2014/main" id="{B4CEE0F5-B2A4-A24E-B00F-9A54532848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1758" y="5021378"/>
              <a:ext cx="16418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5720" rIns="4572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Times New Roman" charset="0"/>
                  <a:ea typeface="Calibri"/>
                  <a:cs typeface="Calibri"/>
                </a:rPr>
                <a:t>← </a:t>
              </a:r>
              <a:r>
                <a:rPr lang="en-US" sz="1800" i="1" dirty="0">
                  <a:latin typeface="Times New Roman" charset="0"/>
                  <a:ea typeface="Calibri"/>
                  <a:cs typeface="Calibri"/>
                </a:rPr>
                <a:t>preconditions</a:t>
              </a:r>
            </a:p>
          </p:txBody>
        </p:sp>
        <p:sp>
          <p:nvSpPr>
            <p:cNvPr id="235" name="Text Box 50">
              <a:extLst>
                <a:ext uri="{FF2B5EF4-FFF2-40B4-BE49-F238E27FC236}">
                  <a16:creationId xmlns:a16="http://schemas.microsoft.com/office/drawing/2014/main" id="{71573CA9-4162-0649-809A-69B295A694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8661" y="4924250"/>
              <a:ext cx="92108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5720" rIns="4572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Calibri"/>
                  <a:cs typeface="Calibri"/>
                </a:rPr>
                <a:t>loc(r1)=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x</a:t>
              </a:r>
              <a:endParaRPr lang="en-US" sz="1800" dirty="0">
                <a:latin typeface="Times New Roman" panose="02020603050405020304" pitchFamily="18" charset="0"/>
                <a:ea typeface="Calibri"/>
                <a:cs typeface="Calibri"/>
              </a:endParaRPr>
            </a:p>
            <a:p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  </a:t>
              </a:r>
              <a:r>
                <a:rPr lang="en-US" b="1" baseline="30000" dirty="0">
                  <a:latin typeface="Times New Roman" panose="02020603050405020304" pitchFamily="18" charset="0"/>
                  <a:ea typeface="Calibri"/>
                  <a:cs typeface="Calibri"/>
                </a:rPr>
                <a:t>. . .</a:t>
              </a:r>
              <a:endParaRPr lang="en-US" sz="1800" b="1" baseline="30000" dirty="0">
                <a:solidFill>
                  <a:srgbClr val="081D58"/>
                </a:solidFill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  <p:sp>
          <p:nvSpPr>
            <p:cNvPr id="237" name="Text Box 18">
              <a:extLst>
                <a:ext uri="{FF2B5EF4-FFF2-40B4-BE49-F238E27FC236}">
                  <a16:creationId xmlns:a16="http://schemas.microsoft.com/office/drawing/2014/main" id="{B507C424-72B6-D446-B395-8948E18176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5452" y="5504808"/>
              <a:ext cx="1579215" cy="369332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1143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move(r1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x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d2)</a:t>
              </a:r>
            </a:p>
          </p:txBody>
        </p:sp>
        <p:sp>
          <p:nvSpPr>
            <p:cNvPr id="242" name="Left Brace 241">
              <a:extLst>
                <a:ext uri="{FF2B5EF4-FFF2-40B4-BE49-F238E27FC236}">
                  <a16:creationId xmlns:a16="http://schemas.microsoft.com/office/drawing/2014/main" id="{86B117D7-73EB-8344-B44D-00DD7F195C2A}"/>
                </a:ext>
              </a:extLst>
            </p:cNvPr>
            <p:cNvSpPr/>
            <p:nvPr/>
          </p:nvSpPr>
          <p:spPr>
            <a:xfrm flipH="1">
              <a:off x="4215162" y="4986938"/>
              <a:ext cx="185426" cy="459840"/>
            </a:xfrm>
            <a:prstGeom prst="leftBrac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76629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ontent Placeholder 10">
            <a:extLst>
              <a:ext uri="{FF2B5EF4-FFF2-40B4-BE49-F238E27FC236}">
                <a16:creationId xmlns:a16="http://schemas.microsoft.com/office/drawing/2014/main" id="{529C77C2-B5C4-6941-8C3E-59E3756B0B73}"/>
              </a:ext>
            </a:extLst>
          </p:cNvPr>
          <p:cNvSpPr txBox="1">
            <a:spLocks/>
          </p:cNvSpPr>
          <p:nvPr/>
        </p:nvSpPr>
        <p:spPr bwMode="auto">
          <a:xfrm>
            <a:off x="7014754" y="3439889"/>
            <a:ext cx="5177246" cy="1593667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  <a:noAutofit/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-3175">
              <a:buNone/>
              <a:tabLst>
                <a:tab pos="566738" algn="l"/>
              </a:tabLst>
            </a:pPr>
            <a:br>
              <a:rPr lang="en-US" sz="1800" dirty="0">
                <a:latin typeface="Times New Roman"/>
                <a:ea typeface="Times New Roman"/>
                <a:cs typeface="Times New Roman"/>
              </a:rPr>
            </a:br>
            <a:br>
              <a:rPr lang="en-US" sz="1800" dirty="0">
                <a:latin typeface="Times New Roman"/>
                <a:ea typeface="Times New Roman"/>
                <a:cs typeface="Times New Roman"/>
              </a:rPr>
            </a:br>
            <a:r>
              <a:rPr lang="en-US" sz="1800" dirty="0">
                <a:latin typeface="Times New Roman"/>
                <a:ea typeface="Times New Roman"/>
                <a:cs typeface="Times New Roman"/>
              </a:rPr>
              <a:t>C:</a:t>
            </a:r>
            <a:br>
              <a:rPr lang="en-US" sz="1800" dirty="0">
                <a:latin typeface="Times New Roman"/>
                <a:ea typeface="Times New Roman"/>
                <a:cs typeface="Times New Roman"/>
              </a:rPr>
            </a:br>
            <a:br>
              <a:rPr lang="en-US" sz="1800" dirty="0">
                <a:latin typeface="Times New Roman"/>
                <a:ea typeface="Times New Roman"/>
                <a:cs typeface="Times New Roman"/>
              </a:rPr>
            </a:br>
            <a:endParaRPr lang="en-US" sz="1800" dirty="0">
              <a:latin typeface="Times New Roman"/>
              <a:ea typeface="Times New Roman"/>
              <a:cs typeface="Times New Roman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C14FE3B-C92D-8243-97A0-3D18F69DC83C}"/>
              </a:ext>
            </a:extLst>
          </p:cNvPr>
          <p:cNvGrpSpPr/>
          <p:nvPr/>
        </p:nvGrpSpPr>
        <p:grpSpPr>
          <a:xfrm>
            <a:off x="7610433" y="3600264"/>
            <a:ext cx="4469401" cy="1452203"/>
            <a:chOff x="7549472" y="2259148"/>
            <a:chExt cx="4469401" cy="1452203"/>
          </a:xfrm>
        </p:grpSpPr>
        <p:sp>
          <p:nvSpPr>
            <p:cNvPr id="94" name="Text Box 18">
              <a:extLst>
                <a:ext uri="{FF2B5EF4-FFF2-40B4-BE49-F238E27FC236}">
                  <a16:creationId xmlns:a16="http://schemas.microsoft.com/office/drawing/2014/main" id="{CC73C722-D5BA-E148-969A-1CEF2FC0CD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9472" y="2259148"/>
              <a:ext cx="1709058" cy="369332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1143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c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: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move(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r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d2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y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)</a:t>
              </a:r>
            </a:p>
          </p:txBody>
        </p:sp>
        <p:sp>
          <p:nvSpPr>
            <p:cNvPr id="102" name="Text Box 50">
              <a:extLst>
                <a:ext uri="{FF2B5EF4-FFF2-40B4-BE49-F238E27FC236}">
                  <a16:creationId xmlns:a16="http://schemas.microsoft.com/office/drawing/2014/main" id="{6A1A13B4-A4F1-ED44-ADF6-B020DACB31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15623" y="2350834"/>
              <a:ext cx="9210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5720" rIns="4572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Calibri"/>
                  <a:cs typeface="Calibri"/>
                </a:rPr>
                <a:t>loc(r1)=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x</a:t>
              </a:r>
              <a:endParaRPr lang="en-US" sz="1800" dirty="0"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  <p:sp>
          <p:nvSpPr>
            <p:cNvPr id="103" name="Text Box 15">
              <a:extLst>
                <a:ext uri="{FF2B5EF4-FFF2-40B4-BE49-F238E27FC236}">
                  <a16:creationId xmlns:a16="http://schemas.microsoft.com/office/drawing/2014/main" id="{B0838E17-1D76-764C-9BA9-5E918E95BB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1695" y="2930649"/>
              <a:ext cx="1805238" cy="369332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1143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a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: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move(r1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d1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x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)</a:t>
              </a:r>
            </a:p>
          </p:txBody>
        </p:sp>
        <p:sp>
          <p:nvSpPr>
            <p:cNvPr id="104" name="Text Box 18">
              <a:extLst>
                <a:ext uri="{FF2B5EF4-FFF2-40B4-BE49-F238E27FC236}">
                  <a16:creationId xmlns:a16="http://schemas.microsoft.com/office/drawing/2014/main" id="{1B0BCA11-3FB3-EB45-B6E5-EDEF63813C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02414" y="2931392"/>
              <a:ext cx="1816459" cy="369332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1143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b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: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move(r1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x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d2)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571DC226-F72A-BD45-827F-E4A8810D8477}"/>
                </a:ext>
              </a:extLst>
            </p:cNvPr>
            <p:cNvSpPr/>
            <p:nvPr/>
          </p:nvSpPr>
          <p:spPr>
            <a:xfrm>
              <a:off x="8351726" y="3342019"/>
              <a:ext cx="921086" cy="369332"/>
            </a:xfrm>
            <a:prstGeom prst="rect">
              <a:avLst/>
            </a:prstGeom>
          </p:spPr>
          <p:txBody>
            <a:bodyPr wrap="none" rIns="0">
              <a:spAutoFit/>
            </a:bodyPr>
            <a:lstStyle/>
            <a:p>
              <a:r>
                <a:rPr lang="en-US" dirty="0">
                  <a:latin typeface="Calibri"/>
                  <a:ea typeface="Calibri"/>
                  <a:cs typeface="Calibri"/>
                </a:rPr>
                <a:t>loc(r1)=</a:t>
              </a:r>
              <a:r>
                <a:rPr lang="en-US" i="1" dirty="0">
                  <a:latin typeface="Times New Roman" panose="02020603050405020304" pitchFamily="18" charset="0"/>
                  <a:ea typeface="Calibri"/>
                  <a:cs typeface="Calibri"/>
                </a:rPr>
                <a:t>x</a:t>
              </a:r>
              <a:endParaRPr lang="en-US" b="1" baseline="30000" dirty="0">
                <a:solidFill>
                  <a:srgbClr val="081D58"/>
                </a:solidFill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  <p:cxnSp>
          <p:nvCxnSpPr>
            <p:cNvPr id="106" name="AutoShape 48">
              <a:extLst>
                <a:ext uri="{FF2B5EF4-FFF2-40B4-BE49-F238E27FC236}">
                  <a16:creationId xmlns:a16="http://schemas.microsoft.com/office/drawing/2014/main" id="{5DF71EED-2135-8C41-B4BE-7ED4EE7B33EF}"/>
                </a:ext>
              </a:extLst>
            </p:cNvPr>
            <p:cNvCxnSpPr>
              <a:cxnSpLocks noChangeShapeType="1"/>
              <a:stCxn id="103" idx="3"/>
              <a:endCxn id="104" idx="1"/>
            </p:cNvCxnSpPr>
            <p:nvPr/>
          </p:nvCxnSpPr>
          <p:spPr bwMode="auto">
            <a:xfrm>
              <a:off x="9356933" y="3115315"/>
              <a:ext cx="845481" cy="743"/>
            </a:xfrm>
            <a:prstGeom prst="curved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7" name="AutoShape 53">
              <a:extLst>
                <a:ext uri="{FF2B5EF4-FFF2-40B4-BE49-F238E27FC236}">
                  <a16:creationId xmlns:a16="http://schemas.microsoft.com/office/drawing/2014/main" id="{1CEB4F55-6030-B643-969E-F15C5CCC81A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9327242" y="2543368"/>
              <a:ext cx="688381" cy="991185"/>
            </a:xfrm>
            <a:prstGeom prst="curved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8" name="AutoShape 48">
              <a:extLst>
                <a:ext uri="{FF2B5EF4-FFF2-40B4-BE49-F238E27FC236}">
                  <a16:creationId xmlns:a16="http://schemas.microsoft.com/office/drawing/2014/main" id="{893D58CF-BEBF-5942-AC43-52B5600F04AA}"/>
                </a:ext>
              </a:extLst>
            </p:cNvPr>
            <p:cNvCxnSpPr>
              <a:cxnSpLocks noChangeShapeType="1"/>
              <a:stCxn id="94" idx="3"/>
              <a:endCxn id="103" idx="1"/>
            </p:cNvCxnSpPr>
            <p:nvPr/>
          </p:nvCxnSpPr>
          <p:spPr bwMode="auto">
            <a:xfrm flipH="1">
              <a:off x="7551695" y="2443814"/>
              <a:ext cx="1706835" cy="671501"/>
            </a:xfrm>
            <a:prstGeom prst="curvedConnector5">
              <a:avLst>
                <a:gd name="adj1" fmla="val -13393"/>
                <a:gd name="adj2" fmla="val 50000"/>
                <a:gd name="adj3" fmla="val 113393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10" name="Content Placeholder 10">
            <a:extLst>
              <a:ext uri="{FF2B5EF4-FFF2-40B4-BE49-F238E27FC236}">
                <a16:creationId xmlns:a16="http://schemas.microsoft.com/office/drawing/2014/main" id="{EBDD7817-ABD4-1C4B-A9A9-2360A2C80CFF}"/>
              </a:ext>
            </a:extLst>
          </p:cNvPr>
          <p:cNvSpPr txBox="1">
            <a:spLocks/>
          </p:cNvSpPr>
          <p:nvPr/>
        </p:nvSpPr>
        <p:spPr bwMode="auto">
          <a:xfrm>
            <a:off x="7014754" y="1776547"/>
            <a:ext cx="5177246" cy="1510939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  <a:noAutofit/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-3175">
              <a:buNone/>
              <a:tabLst>
                <a:tab pos="566738" algn="l"/>
              </a:tabLst>
            </a:pPr>
            <a:br>
              <a:rPr lang="en-US" sz="1800" dirty="0">
                <a:latin typeface="Times New Roman"/>
                <a:ea typeface="Times New Roman"/>
                <a:cs typeface="Times New Roman"/>
              </a:rPr>
            </a:br>
            <a:br>
              <a:rPr lang="en-US" sz="1800" dirty="0">
                <a:latin typeface="Times New Roman"/>
                <a:ea typeface="Times New Roman"/>
                <a:cs typeface="Times New Roman"/>
              </a:rPr>
            </a:br>
            <a:r>
              <a:rPr lang="en-US" sz="1800" dirty="0">
                <a:latin typeface="Times New Roman"/>
                <a:ea typeface="Times New Roman"/>
                <a:cs typeface="Times New Roman"/>
              </a:rPr>
              <a:t>B:</a:t>
            </a:r>
            <a:br>
              <a:rPr lang="en-US" sz="1800" dirty="0">
                <a:latin typeface="Times New Roman"/>
                <a:ea typeface="Times New Roman"/>
                <a:cs typeface="Times New Roman"/>
              </a:rPr>
            </a:br>
            <a:br>
              <a:rPr lang="en-US" sz="1800" dirty="0">
                <a:latin typeface="Times New Roman"/>
                <a:ea typeface="Times New Roman"/>
                <a:cs typeface="Times New Roman"/>
              </a:rPr>
            </a:br>
            <a:endParaRPr lang="en-US" sz="18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12" name="Content Placeholder 10">
            <a:extLst>
              <a:ext uri="{FF2B5EF4-FFF2-40B4-BE49-F238E27FC236}">
                <a16:creationId xmlns:a16="http://schemas.microsoft.com/office/drawing/2014/main" id="{A524AA6F-77DD-4B40-A312-26738ED239D2}"/>
              </a:ext>
            </a:extLst>
          </p:cNvPr>
          <p:cNvSpPr txBox="1">
            <a:spLocks/>
          </p:cNvSpPr>
          <p:nvPr/>
        </p:nvSpPr>
        <p:spPr bwMode="auto">
          <a:xfrm>
            <a:off x="7014754" y="5225143"/>
            <a:ext cx="5177246" cy="1476105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  <a:noAutofit/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-3175">
              <a:buNone/>
              <a:tabLst>
                <a:tab pos="566738" algn="l"/>
              </a:tabLst>
            </a:pPr>
            <a:br>
              <a:rPr lang="en-US" sz="1800" dirty="0">
                <a:latin typeface="Times New Roman"/>
                <a:ea typeface="Times New Roman"/>
                <a:cs typeface="Times New Roman"/>
              </a:rPr>
            </a:br>
            <a:br>
              <a:rPr lang="en-US" sz="1800" dirty="0">
                <a:latin typeface="Times New Roman"/>
                <a:ea typeface="Times New Roman"/>
                <a:cs typeface="Times New Roman"/>
              </a:rPr>
            </a:br>
            <a:r>
              <a:rPr lang="en-US" sz="1800" dirty="0">
                <a:latin typeface="Times New Roman"/>
                <a:ea typeface="Times New Roman"/>
                <a:cs typeface="Times New Roman"/>
              </a:rPr>
              <a:t>D:</a:t>
            </a:r>
            <a:br>
              <a:rPr lang="en-US" sz="1800" dirty="0">
                <a:latin typeface="Times New Roman"/>
                <a:ea typeface="Times New Roman"/>
                <a:cs typeface="Times New Roman"/>
              </a:rPr>
            </a:br>
            <a:br>
              <a:rPr lang="en-US" sz="1800" dirty="0">
                <a:latin typeface="Times New Roman"/>
                <a:ea typeface="Times New Roman"/>
                <a:cs typeface="Times New Roman"/>
              </a:rPr>
            </a:br>
            <a:endParaRPr lang="en-US" sz="18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6" name="Content Placeholder 10">
            <a:extLst>
              <a:ext uri="{FF2B5EF4-FFF2-40B4-BE49-F238E27FC236}">
                <a16:creationId xmlns:a16="http://schemas.microsoft.com/office/drawing/2014/main" id="{1ABE561E-9071-F744-B190-6DA12DD4A445}"/>
              </a:ext>
            </a:extLst>
          </p:cNvPr>
          <p:cNvSpPr txBox="1">
            <a:spLocks/>
          </p:cNvSpPr>
          <p:nvPr/>
        </p:nvSpPr>
        <p:spPr bwMode="auto">
          <a:xfrm>
            <a:off x="7014754" y="78376"/>
            <a:ext cx="5177246" cy="1528354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  <a:noAutofit/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-3175">
              <a:buNone/>
              <a:tabLst>
                <a:tab pos="566738" algn="l"/>
              </a:tabLst>
            </a:pPr>
            <a:br>
              <a:rPr lang="en-US" sz="1800" dirty="0">
                <a:latin typeface="Times New Roman"/>
                <a:ea typeface="Times New Roman"/>
                <a:cs typeface="Times New Roman"/>
              </a:rPr>
            </a:br>
            <a:br>
              <a:rPr lang="en-US" sz="1800" dirty="0">
                <a:latin typeface="Times New Roman"/>
                <a:ea typeface="Times New Roman"/>
                <a:cs typeface="Times New Roman"/>
              </a:rPr>
            </a:br>
            <a:r>
              <a:rPr lang="en-US" sz="1800" dirty="0">
                <a:latin typeface="Times New Roman"/>
                <a:ea typeface="Times New Roman"/>
                <a:cs typeface="Times New Roman"/>
              </a:rPr>
              <a:t>A:</a:t>
            </a:r>
            <a:br>
              <a:rPr lang="en-US" sz="1800" dirty="0">
                <a:latin typeface="Times New Roman"/>
                <a:ea typeface="Times New Roman"/>
                <a:cs typeface="Times New Roman"/>
              </a:rPr>
            </a:br>
            <a:br>
              <a:rPr lang="en-US" sz="1800" dirty="0">
                <a:latin typeface="Times New Roman"/>
                <a:ea typeface="Times New Roman"/>
                <a:cs typeface="Times New Roman"/>
              </a:rPr>
            </a:br>
            <a:endParaRPr lang="en-US" sz="18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1667393" y="116341"/>
            <a:ext cx="5544846" cy="657539"/>
          </a:xfrm>
        </p:spPr>
        <p:txBody>
          <a:bodyPr/>
          <a:lstStyle/>
          <a:p>
            <a:pPr eaLnBrk="1" hangingPunct="1"/>
            <a:r>
              <a:rPr lang="en-US" dirty="0"/>
              <a:t>Flaws:  2. Threats</a:t>
            </a:r>
          </a:p>
        </p:txBody>
      </p:sp>
      <p:sp>
        <p:nvSpPr>
          <p:cNvPr id="14338" name="Rectangle 18"/>
          <p:cNvSpPr>
            <a:spLocks noGrp="1" noChangeArrowheads="1"/>
          </p:cNvSpPr>
          <p:nvPr>
            <p:ph idx="1"/>
          </p:nvPr>
        </p:nvSpPr>
        <p:spPr>
          <a:xfrm>
            <a:off x="219889" y="869183"/>
            <a:ext cx="6069135" cy="5639104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Let </a:t>
            </a:r>
            <a:r>
              <a:rPr lang="en-US" i="1" dirty="0">
                <a:latin typeface="Times New Roman" charset="0"/>
              </a:rPr>
              <a:t>l</a:t>
            </a:r>
            <a:r>
              <a:rPr lang="en-US" dirty="0">
                <a:latin typeface="Times New Roman" charset="0"/>
              </a:rPr>
              <a:t> be a causal link from an effect of action </a:t>
            </a:r>
            <a:r>
              <a:rPr lang="en-US" i="1" dirty="0">
                <a:latin typeface="Times New Roman" charset="0"/>
                <a:cs typeface="Calibri"/>
              </a:rPr>
              <a:t>a</a:t>
            </a:r>
            <a:r>
              <a:rPr lang="en-US" dirty="0">
                <a:latin typeface="Times New Roman" charset="0"/>
                <a:cs typeface="Calibri"/>
              </a:rPr>
              <a:t> </a:t>
            </a:r>
            <a:br>
              <a:rPr lang="en-US" dirty="0">
                <a:latin typeface="Times New Roman" charset="0"/>
                <a:cs typeface="Calibri"/>
              </a:rPr>
            </a:br>
            <a:r>
              <a:rPr lang="en-US" dirty="0">
                <a:latin typeface="Times New Roman" charset="0"/>
              </a:rPr>
              <a:t>to a precondition </a:t>
            </a:r>
            <a:r>
              <a:rPr lang="en-US" i="1" dirty="0">
                <a:latin typeface="Times New Roman" charset="0"/>
              </a:rPr>
              <a:t>p</a:t>
            </a:r>
            <a:r>
              <a:rPr lang="en-US" dirty="0">
                <a:latin typeface="Times New Roman" charset="0"/>
              </a:rPr>
              <a:t> of action </a:t>
            </a:r>
            <a:r>
              <a:rPr lang="en-US" i="1" dirty="0">
                <a:latin typeface="Times New Roman" charset="0"/>
              </a:rPr>
              <a:t>b</a:t>
            </a:r>
            <a:br>
              <a:rPr lang="en-US" i="1" baseline="-25000" dirty="0">
                <a:latin typeface="Times New Roman" charset="0"/>
              </a:rPr>
            </a:br>
            <a:endParaRPr lang="en-US" i="1" baseline="-25000" dirty="0">
              <a:latin typeface="Times New Roman" charset="0"/>
            </a:endParaRPr>
          </a:p>
          <a:p>
            <a:r>
              <a:rPr lang="en-US" dirty="0">
                <a:latin typeface="Times New Roman" charset="0"/>
                <a:cs typeface="Calibri"/>
              </a:rPr>
              <a:t>Action</a:t>
            </a:r>
            <a:r>
              <a:rPr lang="en-US" i="1" dirty="0">
                <a:latin typeface="Times New Roman" charset="0"/>
                <a:cs typeface="Calibri"/>
              </a:rPr>
              <a:t> c</a:t>
            </a:r>
            <a:r>
              <a:rPr lang="en-US" dirty="0">
                <a:latin typeface="Times New Roman" charset="0"/>
                <a:cs typeface="Calibri"/>
              </a:rPr>
              <a:t> </a:t>
            </a:r>
            <a:r>
              <a:rPr lang="en-US" i="1" dirty="0">
                <a:latin typeface="Times New Roman" charset="0"/>
                <a:cs typeface="Calibri"/>
              </a:rPr>
              <a:t>threatens l</a:t>
            </a:r>
            <a:r>
              <a:rPr lang="en-US" dirty="0">
                <a:latin typeface="Times New Roman" charset="0"/>
                <a:cs typeface="Calibri"/>
              </a:rPr>
              <a:t> if </a:t>
            </a:r>
            <a:r>
              <a:rPr lang="en-US" i="1" dirty="0">
                <a:latin typeface="Times New Roman" charset="0"/>
                <a:cs typeface="Calibri"/>
              </a:rPr>
              <a:t>c</a:t>
            </a:r>
            <a:r>
              <a:rPr lang="en-US" dirty="0">
                <a:latin typeface="Times New Roman" charset="0"/>
                <a:cs typeface="Calibri"/>
              </a:rPr>
              <a:t> may come between </a:t>
            </a:r>
            <a:r>
              <a:rPr lang="en-US" i="1" dirty="0">
                <a:latin typeface="Times New Roman" charset="0"/>
                <a:cs typeface="Calibri"/>
              </a:rPr>
              <a:t>a</a:t>
            </a:r>
            <a:r>
              <a:rPr lang="en-US" dirty="0">
                <a:latin typeface="Times New Roman" charset="0"/>
                <a:cs typeface="Calibri"/>
              </a:rPr>
              <a:t> and </a:t>
            </a:r>
            <a:r>
              <a:rPr lang="en-US" i="1" dirty="0">
                <a:latin typeface="Times New Roman" charset="0"/>
                <a:cs typeface="Calibri"/>
              </a:rPr>
              <a:t>b</a:t>
            </a:r>
            <a:r>
              <a:rPr lang="en-US" dirty="0">
                <a:latin typeface="Times New Roman" charset="0"/>
                <a:cs typeface="Calibri"/>
              </a:rPr>
              <a:t> </a:t>
            </a:r>
            <a:br>
              <a:rPr lang="en-US" dirty="0">
                <a:latin typeface="Times New Roman" charset="0"/>
                <a:cs typeface="Calibri"/>
              </a:rPr>
            </a:br>
            <a:r>
              <a:rPr lang="en-US" dirty="0">
                <a:latin typeface="Times New Roman" charset="0"/>
                <a:cs typeface="Calibri"/>
              </a:rPr>
              <a:t>and </a:t>
            </a:r>
            <a:r>
              <a:rPr lang="en-US" i="1" dirty="0">
                <a:latin typeface="Times New Roman" charset="0"/>
                <a:cs typeface="Calibri"/>
              </a:rPr>
              <a:t>c </a:t>
            </a:r>
            <a:r>
              <a:rPr lang="en-US" dirty="0">
                <a:latin typeface="Times New Roman" charset="0"/>
                <a:cs typeface="Calibri"/>
              </a:rPr>
              <a:t>may affect </a:t>
            </a:r>
            <a:r>
              <a:rPr lang="en-US" i="1" dirty="0">
                <a:latin typeface="Times New Roman" charset="0"/>
                <a:cs typeface="Calibri"/>
              </a:rPr>
              <a:t>p</a:t>
            </a:r>
            <a:endParaRPr lang="en-US" dirty="0">
              <a:latin typeface="Times New Roman" charset="0"/>
              <a:cs typeface="Calibri"/>
            </a:endParaRPr>
          </a:p>
          <a:p>
            <a:pPr lvl="1"/>
            <a:r>
              <a:rPr lang="en-US" dirty="0">
                <a:latin typeface="Times New Roman" charset="0"/>
                <a:cs typeface="Calibri"/>
              </a:rPr>
              <a:t>“</a:t>
            </a:r>
            <a:r>
              <a:rPr lang="en-US" i="1" dirty="0">
                <a:latin typeface="Times New Roman" charset="0"/>
                <a:cs typeface="Calibri"/>
              </a:rPr>
              <a:t>c</a:t>
            </a:r>
            <a:r>
              <a:rPr lang="en-US" dirty="0">
                <a:latin typeface="Times New Roman" charset="0"/>
                <a:cs typeface="Calibri"/>
              </a:rPr>
              <a:t> may come between </a:t>
            </a:r>
            <a:r>
              <a:rPr lang="en-US" i="1" dirty="0">
                <a:latin typeface="Times New Roman" charset="0"/>
                <a:cs typeface="Calibri"/>
              </a:rPr>
              <a:t>a </a:t>
            </a:r>
            <a:r>
              <a:rPr lang="en-US" dirty="0">
                <a:latin typeface="Times New Roman" charset="0"/>
                <a:cs typeface="Calibri"/>
              </a:rPr>
              <a:t>and </a:t>
            </a:r>
            <a:r>
              <a:rPr lang="en-US" i="1" dirty="0">
                <a:latin typeface="Times New Roman" charset="0"/>
                <a:cs typeface="Calibri"/>
              </a:rPr>
              <a:t>b</a:t>
            </a:r>
            <a:r>
              <a:rPr lang="en-US" dirty="0">
                <a:latin typeface="Times New Roman" charset="0"/>
                <a:cs typeface="Calibri"/>
              </a:rPr>
              <a:t>” means</a:t>
            </a:r>
            <a:r>
              <a:rPr lang="en-US" i="1" dirty="0">
                <a:latin typeface="Times New Roman" charset="0"/>
                <a:cs typeface="Calibri"/>
              </a:rPr>
              <a:t> </a:t>
            </a:r>
            <a:r>
              <a:rPr lang="en-US" dirty="0">
                <a:latin typeface="Times New Roman" charset="0"/>
                <a:cs typeface="Calibri"/>
              </a:rPr>
              <a:t>the plan’s current ordering constraints don’t prevent it</a:t>
            </a:r>
          </a:p>
          <a:p>
            <a:pPr lvl="2"/>
            <a:r>
              <a:rPr lang="en-US" dirty="0">
                <a:latin typeface="Times New Roman" charset="0"/>
                <a:cs typeface="Calibri"/>
              </a:rPr>
              <a:t>plan doesn’t already have </a:t>
            </a:r>
            <a:r>
              <a:rPr lang="en-US" i="1" dirty="0">
                <a:latin typeface="Times New Roman" charset="0"/>
                <a:cs typeface="Calibri"/>
              </a:rPr>
              <a:t>c</a:t>
            </a:r>
            <a:r>
              <a:rPr lang="en-US" dirty="0">
                <a:latin typeface="Times New Roman" charset="0"/>
                <a:cs typeface="Calibri"/>
              </a:rPr>
              <a:t> ≺ </a:t>
            </a:r>
            <a:r>
              <a:rPr lang="en-US" i="1" dirty="0">
                <a:latin typeface="Times New Roman" charset="0"/>
                <a:cs typeface="Calibri"/>
              </a:rPr>
              <a:t>a</a:t>
            </a:r>
            <a:r>
              <a:rPr lang="en-US" dirty="0">
                <a:latin typeface="Times New Roman" charset="0"/>
                <a:cs typeface="Calibri"/>
              </a:rPr>
              <a:t> or </a:t>
            </a:r>
            <a:r>
              <a:rPr lang="en-US" i="1" dirty="0">
                <a:latin typeface="Times New Roman" charset="0"/>
                <a:cs typeface="Calibri"/>
              </a:rPr>
              <a:t>b</a:t>
            </a:r>
            <a:r>
              <a:rPr lang="en-US" dirty="0">
                <a:latin typeface="Times New Roman" charset="0"/>
                <a:cs typeface="Calibri"/>
              </a:rPr>
              <a:t> ≺ </a:t>
            </a:r>
            <a:r>
              <a:rPr lang="en-US" i="1" dirty="0">
                <a:latin typeface="Times New Roman" charset="0"/>
                <a:cs typeface="Calibri"/>
              </a:rPr>
              <a:t>c</a:t>
            </a:r>
            <a:endParaRPr lang="en-US" dirty="0">
              <a:latin typeface="Times New Roman" charset="0"/>
              <a:cs typeface="Calibri"/>
            </a:endParaRPr>
          </a:p>
          <a:p>
            <a:pPr lvl="1"/>
            <a:r>
              <a:rPr lang="en-US" dirty="0">
                <a:latin typeface="Times New Roman" charset="0"/>
                <a:cs typeface="Calibri"/>
              </a:rPr>
              <a:t>“</a:t>
            </a:r>
            <a:r>
              <a:rPr lang="en-US" i="1" dirty="0">
                <a:latin typeface="Times New Roman" charset="0"/>
                <a:cs typeface="Calibri"/>
              </a:rPr>
              <a:t>c </a:t>
            </a:r>
            <a:r>
              <a:rPr lang="en-US" dirty="0">
                <a:latin typeface="Times New Roman" charset="0"/>
                <a:cs typeface="Calibri"/>
              </a:rPr>
              <a:t>may affect </a:t>
            </a:r>
            <a:r>
              <a:rPr lang="en-US" i="1" dirty="0">
                <a:latin typeface="Times New Roman" charset="0"/>
                <a:cs typeface="Calibri"/>
              </a:rPr>
              <a:t>p</a:t>
            </a:r>
            <a:r>
              <a:rPr lang="en-US" dirty="0">
                <a:latin typeface="Times New Roman" charset="0"/>
                <a:cs typeface="Calibri"/>
              </a:rPr>
              <a:t>” means</a:t>
            </a:r>
          </a:p>
          <a:p>
            <a:pPr lvl="2"/>
            <a:r>
              <a:rPr lang="en-US" dirty="0">
                <a:latin typeface="Times New Roman" charset="0"/>
                <a:cs typeface="Calibri"/>
              </a:rPr>
              <a:t>can substitute values for variables such that </a:t>
            </a:r>
            <a:r>
              <a:rPr lang="en-US" i="1" dirty="0">
                <a:latin typeface="Times New Roman" charset="0"/>
                <a:cs typeface="Calibri"/>
              </a:rPr>
              <a:t>c</a:t>
            </a:r>
            <a:r>
              <a:rPr lang="en-US" dirty="0">
                <a:latin typeface="Times New Roman" charset="0"/>
                <a:cs typeface="Calibri"/>
              </a:rPr>
              <a:t>’s effects either make </a:t>
            </a:r>
            <a:r>
              <a:rPr lang="en-US" i="1" dirty="0">
                <a:latin typeface="Times New Roman" charset="0"/>
                <a:cs typeface="Calibri"/>
              </a:rPr>
              <a:t>p</a:t>
            </a:r>
            <a:r>
              <a:rPr lang="en-US" dirty="0">
                <a:latin typeface="Times New Roman" charset="0"/>
                <a:cs typeface="Calibri"/>
              </a:rPr>
              <a:t> true or make </a:t>
            </a:r>
            <a:r>
              <a:rPr lang="en-US" i="1" dirty="0">
                <a:latin typeface="Times New Roman" charset="0"/>
                <a:cs typeface="Calibri"/>
              </a:rPr>
              <a:t>p</a:t>
            </a:r>
            <a:r>
              <a:rPr lang="en-US" dirty="0">
                <a:latin typeface="Times New Roman" charset="0"/>
                <a:cs typeface="Calibri"/>
              </a:rPr>
              <a:t> false</a:t>
            </a:r>
            <a:br>
              <a:rPr lang="en-US" baseline="-25000" dirty="0">
                <a:latin typeface="Times New Roman" charset="0"/>
                <a:cs typeface="Calibri"/>
              </a:rPr>
            </a:br>
            <a:endParaRPr lang="en-US" i="1" baseline="-25000" dirty="0">
              <a:latin typeface="Times New Roman" charset="0"/>
              <a:cs typeface="Calibri"/>
            </a:endParaRPr>
          </a:p>
          <a:p>
            <a:endParaRPr lang="en-US" b="1" dirty="0">
              <a:solidFill>
                <a:srgbClr val="081D58"/>
              </a:solidFill>
              <a:cs typeface="Times New Roman"/>
            </a:endParaRPr>
          </a:p>
          <a:p>
            <a:pPr marL="341313" lvl="1" indent="0">
              <a:buNone/>
            </a:pPr>
            <a:r>
              <a:rPr lang="en-US" b="1" dirty="0">
                <a:solidFill>
                  <a:srgbClr val="081D58"/>
                </a:solidFill>
                <a:cs typeface="Times New Roman"/>
              </a:rPr>
              <a:t>Poll</a:t>
            </a:r>
            <a:r>
              <a:rPr lang="en-US" dirty="0">
                <a:solidFill>
                  <a:srgbClr val="081D58"/>
                </a:solidFill>
                <a:cs typeface="Times New Roman"/>
              </a:rPr>
              <a:t>. In each of the cases at right, does action </a:t>
            </a:r>
            <a:r>
              <a:rPr lang="en-US" i="1" dirty="0">
                <a:solidFill>
                  <a:srgbClr val="081D58"/>
                </a:solidFill>
                <a:cs typeface="Times New Roman"/>
              </a:rPr>
              <a:t>c</a:t>
            </a:r>
            <a:r>
              <a:rPr lang="en-US" dirty="0">
                <a:solidFill>
                  <a:srgbClr val="081D58"/>
                </a:solidFill>
                <a:cs typeface="Times New Roman"/>
              </a:rPr>
              <a:t> threaten the causal link?</a:t>
            </a:r>
            <a:endParaRPr lang="en-US" b="1" dirty="0">
              <a:latin typeface="Times New Roman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1A114E-08A9-5143-9715-9B44645E6E36}"/>
              </a:ext>
            </a:extLst>
          </p:cNvPr>
          <p:cNvGrpSpPr/>
          <p:nvPr/>
        </p:nvGrpSpPr>
        <p:grpSpPr>
          <a:xfrm>
            <a:off x="7610432" y="199567"/>
            <a:ext cx="4469401" cy="1386888"/>
            <a:chOff x="7501575" y="552268"/>
            <a:chExt cx="4469401" cy="1386888"/>
          </a:xfrm>
        </p:grpSpPr>
        <p:sp>
          <p:nvSpPr>
            <p:cNvPr id="15" name="Text Box 18">
              <a:extLst>
                <a:ext uri="{FF2B5EF4-FFF2-40B4-BE49-F238E27FC236}">
                  <a16:creationId xmlns:a16="http://schemas.microsoft.com/office/drawing/2014/main" id="{995022AC-7390-2741-9812-9A23B41F34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01575" y="552268"/>
              <a:ext cx="1709058" cy="369332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1143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c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: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move(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r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d2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y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)</a:t>
              </a:r>
            </a:p>
          </p:txBody>
        </p:sp>
        <p:sp>
          <p:nvSpPr>
            <p:cNvPr id="95" name="Text Box 50">
              <a:extLst>
                <a:ext uri="{FF2B5EF4-FFF2-40B4-BE49-F238E27FC236}">
                  <a16:creationId xmlns:a16="http://schemas.microsoft.com/office/drawing/2014/main" id="{051DB7BB-C92C-2F4B-BBCA-CBB09BAFD0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67726" y="578639"/>
              <a:ext cx="9210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5720" rIns="4572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Calibri"/>
                  <a:cs typeface="Calibri"/>
                </a:rPr>
                <a:t>loc(r1)=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x</a:t>
              </a:r>
              <a:endParaRPr lang="en-US" sz="1800" dirty="0"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  <p:sp>
          <p:nvSpPr>
            <p:cNvPr id="96" name="Text Box 15">
              <a:extLst>
                <a:ext uri="{FF2B5EF4-FFF2-40B4-BE49-F238E27FC236}">
                  <a16:creationId xmlns:a16="http://schemas.microsoft.com/office/drawing/2014/main" id="{75820A6E-C9EB-2343-B809-67EF98DC31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03798" y="1158454"/>
              <a:ext cx="1805238" cy="369332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1143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a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: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move(r1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d1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x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)</a:t>
              </a:r>
            </a:p>
          </p:txBody>
        </p:sp>
        <p:sp>
          <p:nvSpPr>
            <p:cNvPr id="97" name="Text Box 18">
              <a:extLst>
                <a:ext uri="{FF2B5EF4-FFF2-40B4-BE49-F238E27FC236}">
                  <a16:creationId xmlns:a16="http://schemas.microsoft.com/office/drawing/2014/main" id="{6690A321-3410-AD4B-B156-AE70B34562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54517" y="1159197"/>
              <a:ext cx="1816459" cy="369332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1143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b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: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move(r1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x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d2)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1F663B6D-A985-D344-8B91-9A3AC9628C93}"/>
                </a:ext>
              </a:extLst>
            </p:cNvPr>
            <p:cNvSpPr/>
            <p:nvPr/>
          </p:nvSpPr>
          <p:spPr>
            <a:xfrm>
              <a:off x="8303829" y="1569824"/>
              <a:ext cx="921086" cy="369332"/>
            </a:xfrm>
            <a:prstGeom prst="rect">
              <a:avLst/>
            </a:prstGeom>
          </p:spPr>
          <p:txBody>
            <a:bodyPr wrap="none" rIns="0">
              <a:spAutoFit/>
            </a:bodyPr>
            <a:lstStyle/>
            <a:p>
              <a:r>
                <a:rPr lang="en-US" dirty="0">
                  <a:latin typeface="Calibri"/>
                  <a:ea typeface="Calibri"/>
                  <a:cs typeface="Calibri"/>
                </a:rPr>
                <a:t>loc(r1)=</a:t>
              </a:r>
              <a:r>
                <a:rPr lang="en-US" i="1" dirty="0">
                  <a:latin typeface="Times New Roman" panose="02020603050405020304" pitchFamily="18" charset="0"/>
                  <a:ea typeface="Calibri"/>
                  <a:cs typeface="Calibri"/>
                </a:rPr>
                <a:t>x</a:t>
              </a:r>
              <a:endParaRPr lang="en-US" b="1" baseline="30000" dirty="0">
                <a:solidFill>
                  <a:srgbClr val="081D58"/>
                </a:solidFill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  <p:cxnSp>
          <p:nvCxnSpPr>
            <p:cNvPr id="99" name="AutoShape 48">
              <a:extLst>
                <a:ext uri="{FF2B5EF4-FFF2-40B4-BE49-F238E27FC236}">
                  <a16:creationId xmlns:a16="http://schemas.microsoft.com/office/drawing/2014/main" id="{3B4AEF1A-BBCB-AF48-8212-420076D19DC9}"/>
                </a:ext>
              </a:extLst>
            </p:cNvPr>
            <p:cNvCxnSpPr>
              <a:cxnSpLocks noChangeShapeType="1"/>
              <a:stCxn id="96" idx="3"/>
              <a:endCxn id="97" idx="1"/>
            </p:cNvCxnSpPr>
            <p:nvPr/>
          </p:nvCxnSpPr>
          <p:spPr bwMode="auto">
            <a:xfrm>
              <a:off x="9309036" y="1343120"/>
              <a:ext cx="845481" cy="743"/>
            </a:xfrm>
            <a:prstGeom prst="curved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0" name="AutoShape 53">
              <a:extLst>
                <a:ext uri="{FF2B5EF4-FFF2-40B4-BE49-F238E27FC236}">
                  <a16:creationId xmlns:a16="http://schemas.microsoft.com/office/drawing/2014/main" id="{612BF29D-D1F3-E548-8319-AF033369D58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9279345" y="771173"/>
              <a:ext cx="688381" cy="991185"/>
            </a:xfrm>
            <a:prstGeom prst="curved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44CB8DE-9279-5841-9740-F9B93AE8E7CF}"/>
              </a:ext>
            </a:extLst>
          </p:cNvPr>
          <p:cNvGrpSpPr/>
          <p:nvPr/>
        </p:nvGrpSpPr>
        <p:grpSpPr>
          <a:xfrm>
            <a:off x="7610432" y="1890481"/>
            <a:ext cx="4469401" cy="1386888"/>
            <a:chOff x="7549472" y="2324463"/>
            <a:chExt cx="4469401" cy="1386888"/>
          </a:xfrm>
        </p:grpSpPr>
        <p:sp>
          <p:nvSpPr>
            <p:cNvPr id="39" name="Text Box 18">
              <a:extLst>
                <a:ext uri="{FF2B5EF4-FFF2-40B4-BE49-F238E27FC236}">
                  <a16:creationId xmlns:a16="http://schemas.microsoft.com/office/drawing/2014/main" id="{C3B7B2CF-C94E-4648-90CD-B9536CF912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9472" y="2324463"/>
              <a:ext cx="1709058" cy="369332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1143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c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: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move(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r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d2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y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)</a:t>
              </a:r>
            </a:p>
          </p:txBody>
        </p:sp>
        <p:sp>
          <p:nvSpPr>
            <p:cNvPr id="40" name="Text Box 50">
              <a:extLst>
                <a:ext uri="{FF2B5EF4-FFF2-40B4-BE49-F238E27FC236}">
                  <a16:creationId xmlns:a16="http://schemas.microsoft.com/office/drawing/2014/main" id="{2B56900D-C0F6-9442-AE5D-DE98E10CEF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15623" y="2350834"/>
              <a:ext cx="9210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5720" rIns="4572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Calibri"/>
                  <a:cs typeface="Calibri"/>
                </a:rPr>
                <a:t>loc(r1)=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x</a:t>
              </a:r>
              <a:endParaRPr lang="en-US" sz="1800" dirty="0"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  <p:sp>
          <p:nvSpPr>
            <p:cNvPr id="41" name="Text Box 15">
              <a:extLst>
                <a:ext uri="{FF2B5EF4-FFF2-40B4-BE49-F238E27FC236}">
                  <a16:creationId xmlns:a16="http://schemas.microsoft.com/office/drawing/2014/main" id="{3694F184-4D97-1948-AE5C-C61E867644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1695" y="2930649"/>
              <a:ext cx="1805238" cy="369332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1143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a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: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move(r1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d1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x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)</a:t>
              </a:r>
            </a:p>
          </p:txBody>
        </p:sp>
        <p:sp>
          <p:nvSpPr>
            <p:cNvPr id="42" name="Text Box 18">
              <a:extLst>
                <a:ext uri="{FF2B5EF4-FFF2-40B4-BE49-F238E27FC236}">
                  <a16:creationId xmlns:a16="http://schemas.microsoft.com/office/drawing/2014/main" id="{B1FC4CA5-CBD6-F542-8013-DACD1DB706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02414" y="2931392"/>
              <a:ext cx="1816459" cy="369332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1143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b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: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move(r1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x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d2)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3CB5288-B046-7445-9468-041AD32C65D0}"/>
                </a:ext>
              </a:extLst>
            </p:cNvPr>
            <p:cNvSpPr/>
            <p:nvPr/>
          </p:nvSpPr>
          <p:spPr>
            <a:xfrm>
              <a:off x="8351726" y="3342019"/>
              <a:ext cx="921086" cy="369332"/>
            </a:xfrm>
            <a:prstGeom prst="rect">
              <a:avLst/>
            </a:prstGeom>
          </p:spPr>
          <p:txBody>
            <a:bodyPr wrap="none" rIns="0">
              <a:spAutoFit/>
            </a:bodyPr>
            <a:lstStyle/>
            <a:p>
              <a:r>
                <a:rPr lang="en-US" dirty="0">
                  <a:latin typeface="Calibri"/>
                  <a:ea typeface="Calibri"/>
                  <a:cs typeface="Calibri"/>
                </a:rPr>
                <a:t>loc(r1)=</a:t>
              </a:r>
              <a:r>
                <a:rPr lang="en-US" i="1" dirty="0">
                  <a:latin typeface="Times New Roman" panose="02020603050405020304" pitchFamily="18" charset="0"/>
                  <a:ea typeface="Calibri"/>
                  <a:cs typeface="Calibri"/>
                </a:rPr>
                <a:t>x</a:t>
              </a:r>
              <a:endParaRPr lang="en-US" b="1" baseline="30000" dirty="0">
                <a:solidFill>
                  <a:srgbClr val="081D58"/>
                </a:solidFill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  <p:cxnSp>
          <p:nvCxnSpPr>
            <p:cNvPr id="44" name="AutoShape 48">
              <a:extLst>
                <a:ext uri="{FF2B5EF4-FFF2-40B4-BE49-F238E27FC236}">
                  <a16:creationId xmlns:a16="http://schemas.microsoft.com/office/drawing/2014/main" id="{09E86573-0857-FA4D-BFB1-FA5AE0A05ACC}"/>
                </a:ext>
              </a:extLst>
            </p:cNvPr>
            <p:cNvCxnSpPr>
              <a:cxnSpLocks noChangeShapeType="1"/>
              <a:stCxn id="41" idx="3"/>
              <a:endCxn id="42" idx="1"/>
            </p:cNvCxnSpPr>
            <p:nvPr/>
          </p:nvCxnSpPr>
          <p:spPr bwMode="auto">
            <a:xfrm>
              <a:off x="9356933" y="3115315"/>
              <a:ext cx="845481" cy="743"/>
            </a:xfrm>
            <a:prstGeom prst="curved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3FCA65B-C09D-204A-B494-CAA18D2301DE}"/>
              </a:ext>
            </a:extLst>
          </p:cNvPr>
          <p:cNvGrpSpPr/>
          <p:nvPr/>
        </p:nvGrpSpPr>
        <p:grpSpPr>
          <a:xfrm>
            <a:off x="7610433" y="5331819"/>
            <a:ext cx="4469401" cy="1386888"/>
            <a:chOff x="7549472" y="2324463"/>
            <a:chExt cx="4469401" cy="1386888"/>
          </a:xfrm>
        </p:grpSpPr>
        <p:sp>
          <p:nvSpPr>
            <p:cNvPr id="85" name="Text Box 18">
              <a:extLst>
                <a:ext uri="{FF2B5EF4-FFF2-40B4-BE49-F238E27FC236}">
                  <a16:creationId xmlns:a16="http://schemas.microsoft.com/office/drawing/2014/main" id="{C716624B-1E6C-854D-90FA-14BBDBB423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9472" y="2324463"/>
              <a:ext cx="1798826" cy="369332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1143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c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: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move(r2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d2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y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)</a:t>
              </a:r>
            </a:p>
          </p:txBody>
        </p:sp>
        <p:sp>
          <p:nvSpPr>
            <p:cNvPr id="86" name="Text Box 50">
              <a:extLst>
                <a:ext uri="{FF2B5EF4-FFF2-40B4-BE49-F238E27FC236}">
                  <a16:creationId xmlns:a16="http://schemas.microsoft.com/office/drawing/2014/main" id="{120A1BB8-D65A-A241-BE7F-78F5374279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15623" y="2350834"/>
              <a:ext cx="9210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5720" rIns="4572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Calibri"/>
                  <a:cs typeface="Calibri"/>
                </a:rPr>
                <a:t>loc(r1)=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x</a:t>
              </a:r>
              <a:endParaRPr lang="en-US" sz="1800" dirty="0"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  <p:sp>
          <p:nvSpPr>
            <p:cNvPr id="87" name="Text Box 15">
              <a:extLst>
                <a:ext uri="{FF2B5EF4-FFF2-40B4-BE49-F238E27FC236}">
                  <a16:creationId xmlns:a16="http://schemas.microsoft.com/office/drawing/2014/main" id="{DC3AB038-B674-AC47-9855-86A6CF2E1E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1695" y="2930649"/>
              <a:ext cx="1805238" cy="369332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1143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a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: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move(r1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d1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x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)</a:t>
              </a:r>
            </a:p>
          </p:txBody>
        </p:sp>
        <p:sp>
          <p:nvSpPr>
            <p:cNvPr id="88" name="Text Box 18">
              <a:extLst>
                <a:ext uri="{FF2B5EF4-FFF2-40B4-BE49-F238E27FC236}">
                  <a16:creationId xmlns:a16="http://schemas.microsoft.com/office/drawing/2014/main" id="{BBAFE630-EC43-5748-856E-AF231EFD1F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02414" y="2931392"/>
              <a:ext cx="1816459" cy="369332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1143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b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: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move(r1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x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d2)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880899D8-C519-8B46-9039-CD614545D0EA}"/>
                </a:ext>
              </a:extLst>
            </p:cNvPr>
            <p:cNvSpPr/>
            <p:nvPr/>
          </p:nvSpPr>
          <p:spPr>
            <a:xfrm>
              <a:off x="8351726" y="3342019"/>
              <a:ext cx="921086" cy="369332"/>
            </a:xfrm>
            <a:prstGeom prst="rect">
              <a:avLst/>
            </a:prstGeom>
          </p:spPr>
          <p:txBody>
            <a:bodyPr wrap="none" rIns="0">
              <a:spAutoFit/>
            </a:bodyPr>
            <a:lstStyle/>
            <a:p>
              <a:r>
                <a:rPr lang="en-US" dirty="0">
                  <a:latin typeface="Calibri"/>
                  <a:ea typeface="Calibri"/>
                  <a:cs typeface="Calibri"/>
                </a:rPr>
                <a:t>loc(r1)=</a:t>
              </a:r>
              <a:r>
                <a:rPr lang="en-US" i="1" dirty="0">
                  <a:latin typeface="Times New Roman" panose="02020603050405020304" pitchFamily="18" charset="0"/>
                  <a:ea typeface="Calibri"/>
                  <a:cs typeface="Calibri"/>
                </a:rPr>
                <a:t>x</a:t>
              </a:r>
              <a:endParaRPr lang="en-US" b="1" baseline="30000" dirty="0">
                <a:solidFill>
                  <a:srgbClr val="081D58"/>
                </a:solidFill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  <p:cxnSp>
          <p:nvCxnSpPr>
            <p:cNvPr id="90" name="AutoShape 48">
              <a:extLst>
                <a:ext uri="{FF2B5EF4-FFF2-40B4-BE49-F238E27FC236}">
                  <a16:creationId xmlns:a16="http://schemas.microsoft.com/office/drawing/2014/main" id="{50D687EC-954F-C842-B686-DAB450807FAE}"/>
                </a:ext>
              </a:extLst>
            </p:cNvPr>
            <p:cNvCxnSpPr>
              <a:cxnSpLocks noChangeShapeType="1"/>
              <a:stCxn id="87" idx="3"/>
              <a:endCxn id="88" idx="1"/>
            </p:cNvCxnSpPr>
            <p:nvPr/>
          </p:nvCxnSpPr>
          <p:spPr bwMode="auto">
            <a:xfrm>
              <a:off x="9356933" y="3115315"/>
              <a:ext cx="845481" cy="743"/>
            </a:xfrm>
            <a:prstGeom prst="curved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1" name="AutoShape 53">
              <a:extLst>
                <a:ext uri="{FF2B5EF4-FFF2-40B4-BE49-F238E27FC236}">
                  <a16:creationId xmlns:a16="http://schemas.microsoft.com/office/drawing/2014/main" id="{6231530F-7914-8F43-8DF4-07F4FDAB971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9327242" y="2543368"/>
              <a:ext cx="688381" cy="991185"/>
            </a:xfrm>
            <a:prstGeom prst="curved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56764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1667393" y="116341"/>
            <a:ext cx="5544846" cy="657539"/>
          </a:xfrm>
        </p:spPr>
        <p:txBody>
          <a:bodyPr/>
          <a:lstStyle/>
          <a:p>
            <a:pPr eaLnBrk="1" hangingPunct="1"/>
            <a:r>
              <a:rPr lang="en-US" dirty="0"/>
              <a:t>Resolving Threats</a:t>
            </a:r>
          </a:p>
        </p:txBody>
      </p:sp>
      <p:sp>
        <p:nvSpPr>
          <p:cNvPr id="14338" name="Rectangle 18"/>
          <p:cNvSpPr>
            <a:spLocks noGrp="1" noChangeArrowheads="1"/>
          </p:cNvSpPr>
          <p:nvPr>
            <p:ph idx="1"/>
          </p:nvPr>
        </p:nvSpPr>
        <p:spPr>
          <a:xfrm>
            <a:off x="598711" y="882245"/>
            <a:ext cx="6069135" cy="5639104"/>
          </a:xfrm>
        </p:spPr>
        <p:txBody>
          <a:bodyPr/>
          <a:lstStyle/>
          <a:p>
            <a:r>
              <a:rPr lang="en-US" dirty="0">
                <a:latin typeface="Times New Roman" charset="0"/>
                <a:cs typeface="Calibri"/>
              </a:rPr>
              <a:t>Suppose action</a:t>
            </a:r>
            <a:r>
              <a:rPr lang="en-US" i="1" dirty="0">
                <a:latin typeface="Times New Roman" charset="0"/>
                <a:cs typeface="Calibri"/>
              </a:rPr>
              <a:t> c</a:t>
            </a:r>
            <a:r>
              <a:rPr lang="en-US" dirty="0">
                <a:latin typeface="Times New Roman" charset="0"/>
                <a:cs typeface="Calibri"/>
              </a:rPr>
              <a:t> threatens </a:t>
            </a:r>
            <a:r>
              <a:rPr lang="en-US" dirty="0">
                <a:latin typeface="Times New Roman" charset="0"/>
              </a:rPr>
              <a:t>a causal link </a:t>
            </a:r>
            <a:r>
              <a:rPr lang="en-US" i="1" dirty="0">
                <a:latin typeface="Times New Roman" charset="0"/>
              </a:rPr>
              <a:t>l </a:t>
            </a:r>
            <a:br>
              <a:rPr lang="en-US" i="1" dirty="0">
                <a:latin typeface="Times New Roman" charset="0"/>
              </a:rPr>
            </a:br>
            <a:r>
              <a:rPr lang="en-US" dirty="0">
                <a:latin typeface="Times New Roman" charset="0"/>
              </a:rPr>
              <a:t>from an effect of action </a:t>
            </a:r>
            <a:r>
              <a:rPr lang="en-US" i="1" dirty="0">
                <a:latin typeface="Times New Roman" charset="0"/>
                <a:cs typeface="Calibri"/>
              </a:rPr>
              <a:t>a</a:t>
            </a:r>
            <a:r>
              <a:rPr lang="en-US" dirty="0">
                <a:latin typeface="Times New Roman" charset="0"/>
                <a:cs typeface="Calibri"/>
              </a:rPr>
              <a:t> </a:t>
            </a:r>
            <a:br>
              <a:rPr lang="en-US" dirty="0">
                <a:latin typeface="Times New Roman" charset="0"/>
                <a:cs typeface="Calibri"/>
              </a:rPr>
            </a:br>
            <a:r>
              <a:rPr lang="en-US" dirty="0">
                <a:latin typeface="Times New Roman" charset="0"/>
              </a:rPr>
              <a:t>to a precondition </a:t>
            </a:r>
            <a:r>
              <a:rPr lang="en-US" i="1" dirty="0">
                <a:latin typeface="Times New Roman" charset="0"/>
              </a:rPr>
              <a:t>p</a:t>
            </a:r>
            <a:r>
              <a:rPr lang="en-US" dirty="0">
                <a:latin typeface="Times New Roman" charset="0"/>
              </a:rPr>
              <a:t> of action </a:t>
            </a:r>
            <a:r>
              <a:rPr lang="en-US" i="1" dirty="0">
                <a:latin typeface="Times New Roman" charset="0"/>
              </a:rPr>
              <a:t>b</a:t>
            </a:r>
            <a:br>
              <a:rPr lang="en-US" i="1" dirty="0">
                <a:latin typeface="Times New Roman" charset="0"/>
              </a:rPr>
            </a:br>
            <a:endParaRPr lang="en-US" i="1" baseline="-25000" dirty="0">
              <a:latin typeface="Times New Roman" charset="0"/>
            </a:endParaRPr>
          </a:p>
          <a:p>
            <a:r>
              <a:rPr lang="en-US" dirty="0">
                <a:latin typeface="Times New Roman" charset="0"/>
              </a:rPr>
              <a:t>Three possible resolvers:</a:t>
            </a:r>
          </a:p>
          <a:p>
            <a:pPr marL="690562" lvl="2" indent="0">
              <a:buNone/>
            </a:pPr>
            <a:r>
              <a:rPr lang="en-US" dirty="0">
                <a:latin typeface="Times New Roman" charset="0"/>
              </a:rPr>
              <a:t>1. Add a precedence constraint </a:t>
            </a:r>
            <a:r>
              <a:rPr lang="en-US" i="1" dirty="0">
                <a:latin typeface="Times New Roman" charset="0"/>
              </a:rPr>
              <a:t>c</a:t>
            </a:r>
            <a:r>
              <a:rPr lang="en-US" dirty="0">
                <a:latin typeface="Times New Roman" charset="0"/>
              </a:rPr>
              <a:t> ≺ </a:t>
            </a:r>
            <a:r>
              <a:rPr lang="en-US" i="1" dirty="0">
                <a:latin typeface="Times New Roman" charset="0"/>
              </a:rPr>
              <a:t>a </a:t>
            </a:r>
          </a:p>
          <a:p>
            <a:pPr marL="690562" lvl="2" indent="0">
              <a:buNone/>
            </a:pPr>
            <a:r>
              <a:rPr lang="en-US" dirty="0">
                <a:latin typeface="Times New Roman" charset="0"/>
              </a:rPr>
              <a:t>2. Add a precedence constraint </a:t>
            </a:r>
            <a:r>
              <a:rPr lang="en-US" i="1" dirty="0">
                <a:latin typeface="Times New Roman" charset="0"/>
              </a:rPr>
              <a:t>b</a:t>
            </a:r>
            <a:r>
              <a:rPr lang="en-US" dirty="0">
                <a:latin typeface="Times New Roman" charset="0"/>
              </a:rPr>
              <a:t> ≺</a:t>
            </a:r>
            <a:r>
              <a:rPr lang="en-US" i="1" dirty="0">
                <a:latin typeface="Times New Roman" charset="0"/>
              </a:rPr>
              <a:t> c</a:t>
            </a:r>
          </a:p>
          <a:p>
            <a:pPr marL="690562" lvl="2" indent="0">
              <a:buNone/>
            </a:pPr>
            <a:r>
              <a:rPr lang="en-US" dirty="0">
                <a:latin typeface="Times New Roman" charset="0"/>
              </a:rPr>
              <a:t>3. Add inequality constraints that prevent </a:t>
            </a:r>
            <a:r>
              <a:rPr lang="en-US" i="1" dirty="0">
                <a:latin typeface="Times New Roman" charset="0"/>
              </a:rPr>
              <a:t>c</a:t>
            </a:r>
            <a:r>
              <a:rPr lang="en-US" dirty="0">
                <a:latin typeface="Times New Roman" charset="0"/>
              </a:rPr>
              <a:t> </a:t>
            </a:r>
            <a:br>
              <a:rPr lang="en-US" dirty="0">
                <a:latin typeface="Times New Roman" charset="0"/>
              </a:rPr>
            </a:br>
            <a:r>
              <a:rPr lang="en-US" dirty="0">
                <a:latin typeface="Times New Roman" charset="0"/>
              </a:rPr>
              <a:t>    from affecting </a:t>
            </a:r>
            <a:r>
              <a:rPr lang="en-US" i="1" dirty="0">
                <a:latin typeface="Times New Roman" charset="0"/>
              </a:rPr>
              <a:t>p</a:t>
            </a:r>
            <a:r>
              <a:rPr lang="en-US" dirty="0">
                <a:latin typeface="Times New Roman" charset="0"/>
              </a:rPr>
              <a:t> </a:t>
            </a:r>
          </a:p>
          <a:p>
            <a:r>
              <a:rPr lang="en-US" dirty="0">
                <a:latin typeface="Times New Roman" charset="0"/>
              </a:rPr>
              <a:t>Each of these is applicable iff it doesn’t make the plan inconsistent</a:t>
            </a:r>
          </a:p>
          <a:p>
            <a:pPr lvl="1"/>
            <a:r>
              <a:rPr lang="en-US" dirty="0">
                <a:latin typeface="Times New Roman" charset="0"/>
              </a:rPr>
              <a:t>e.g., 2 isn’t applicable if the plan already has </a:t>
            </a:r>
            <a:r>
              <a:rPr lang="en-US" i="1" dirty="0">
                <a:latin typeface="Times New Roman" charset="0"/>
              </a:rPr>
              <a:t>c</a:t>
            </a:r>
            <a:r>
              <a:rPr lang="en-US" dirty="0">
                <a:latin typeface="Times New Roman" charset="0"/>
              </a:rPr>
              <a:t> ≺ </a:t>
            </a:r>
            <a:r>
              <a:rPr lang="en-US" i="1" dirty="0">
                <a:latin typeface="Times New Roman" charset="0"/>
              </a:rPr>
              <a:t>b</a:t>
            </a:r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pPr lvl="1"/>
            <a:endParaRPr lang="en-US" dirty="0">
              <a:latin typeface="Times New Roman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FDDB71-AF64-7541-AC65-C3058EC0A397}"/>
              </a:ext>
            </a:extLst>
          </p:cNvPr>
          <p:cNvGrpSpPr/>
          <p:nvPr/>
        </p:nvGrpSpPr>
        <p:grpSpPr>
          <a:xfrm>
            <a:off x="7410135" y="238759"/>
            <a:ext cx="4560841" cy="1700397"/>
            <a:chOff x="7747742" y="659666"/>
            <a:chExt cx="4560841" cy="1700397"/>
          </a:xfrm>
        </p:grpSpPr>
        <p:cxnSp>
          <p:nvCxnSpPr>
            <p:cNvPr id="37" name="AutoShape 30">
              <a:extLst>
                <a:ext uri="{FF2B5EF4-FFF2-40B4-BE49-F238E27FC236}">
                  <a16:creationId xmlns:a16="http://schemas.microsoft.com/office/drawing/2014/main" id="{EDC93AF0-38A1-6848-A85D-48ACC5EE057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9374038" y="1209654"/>
              <a:ext cx="645074" cy="168594"/>
            </a:xfrm>
            <a:prstGeom prst="curvedConnector3">
              <a:avLst>
                <a:gd name="adj1" fmla="val 50000"/>
              </a:avLst>
            </a:prstGeom>
            <a:noFill/>
            <a:ln w="12700">
              <a:solidFill>
                <a:srgbClr val="FF0000"/>
              </a:solidFill>
              <a:prstDash val="lgDashDot"/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8" name="Text Box 18">
              <a:extLst>
                <a:ext uri="{FF2B5EF4-FFF2-40B4-BE49-F238E27FC236}">
                  <a16:creationId xmlns:a16="http://schemas.microsoft.com/office/drawing/2014/main" id="{92069513-EA93-F24C-BF28-9DEEE89634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47742" y="659666"/>
              <a:ext cx="1709058" cy="369332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1143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c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: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move(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r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d2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y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)</a:t>
              </a:r>
            </a:p>
          </p:txBody>
        </p:sp>
        <p:sp>
          <p:nvSpPr>
            <p:cNvPr id="39" name="Text Box 50">
              <a:extLst>
                <a:ext uri="{FF2B5EF4-FFF2-40B4-BE49-F238E27FC236}">
                  <a16:creationId xmlns:a16="http://schemas.microsoft.com/office/drawing/2014/main" id="{3BC20A59-4F8C-2642-A5C9-51990F13EF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05333" y="999546"/>
              <a:ext cx="9210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5720" rIns="4572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Calibri"/>
                  <a:cs typeface="Calibri"/>
                </a:rPr>
                <a:t>loc(r1)=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x</a:t>
              </a:r>
              <a:endParaRPr lang="en-US" sz="1800" dirty="0"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  <p:sp>
          <p:nvSpPr>
            <p:cNvPr id="40" name="Text Box 15">
              <a:extLst>
                <a:ext uri="{FF2B5EF4-FFF2-40B4-BE49-F238E27FC236}">
                  <a16:creationId xmlns:a16="http://schemas.microsoft.com/office/drawing/2014/main" id="{48B98BB0-21EF-6E4E-82FE-3957D69127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1405" y="1579361"/>
              <a:ext cx="1805238" cy="369332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1143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a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: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move(r1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d1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x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)</a:t>
              </a:r>
            </a:p>
          </p:txBody>
        </p:sp>
        <p:sp>
          <p:nvSpPr>
            <p:cNvPr id="41" name="Text Box 18">
              <a:extLst>
                <a:ext uri="{FF2B5EF4-FFF2-40B4-BE49-F238E27FC236}">
                  <a16:creationId xmlns:a16="http://schemas.microsoft.com/office/drawing/2014/main" id="{A1B1CDE2-778B-C646-8230-0122050DFD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92124" y="1580104"/>
              <a:ext cx="1816459" cy="369332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1143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b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: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move(r1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x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d2)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B277AE3-075F-3D40-B5E9-30FE5F0D9A67}"/>
                </a:ext>
              </a:extLst>
            </p:cNvPr>
            <p:cNvSpPr/>
            <p:nvPr/>
          </p:nvSpPr>
          <p:spPr>
            <a:xfrm>
              <a:off x="8641436" y="1990731"/>
              <a:ext cx="921086" cy="369332"/>
            </a:xfrm>
            <a:prstGeom prst="rect">
              <a:avLst/>
            </a:prstGeom>
          </p:spPr>
          <p:txBody>
            <a:bodyPr wrap="none" rIns="0">
              <a:spAutoFit/>
            </a:bodyPr>
            <a:lstStyle/>
            <a:p>
              <a:r>
                <a:rPr lang="en-US" dirty="0">
                  <a:latin typeface="Calibri"/>
                  <a:ea typeface="Calibri"/>
                  <a:cs typeface="Calibri"/>
                </a:rPr>
                <a:t>loc(r1)=</a:t>
              </a:r>
              <a:r>
                <a:rPr lang="en-US" i="1" dirty="0">
                  <a:latin typeface="Times New Roman" panose="02020603050405020304" pitchFamily="18" charset="0"/>
                  <a:ea typeface="Calibri"/>
                  <a:cs typeface="Calibri"/>
                </a:rPr>
                <a:t>x</a:t>
              </a:r>
              <a:endParaRPr lang="en-US" b="1" baseline="30000" dirty="0">
                <a:solidFill>
                  <a:srgbClr val="081D58"/>
                </a:solidFill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  <p:cxnSp>
          <p:nvCxnSpPr>
            <p:cNvPr id="43" name="AutoShape 48">
              <a:extLst>
                <a:ext uri="{FF2B5EF4-FFF2-40B4-BE49-F238E27FC236}">
                  <a16:creationId xmlns:a16="http://schemas.microsoft.com/office/drawing/2014/main" id="{2CB900FE-3786-4040-9B1B-6D2097CE5DED}"/>
                </a:ext>
              </a:extLst>
            </p:cNvPr>
            <p:cNvCxnSpPr>
              <a:cxnSpLocks noChangeShapeType="1"/>
              <a:stCxn id="40" idx="3"/>
              <a:endCxn id="41" idx="1"/>
            </p:cNvCxnSpPr>
            <p:nvPr/>
          </p:nvCxnSpPr>
          <p:spPr bwMode="auto">
            <a:xfrm>
              <a:off x="9646643" y="1764027"/>
              <a:ext cx="845481" cy="743"/>
            </a:xfrm>
            <a:prstGeom prst="curved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" name="AutoShape 53">
              <a:extLst>
                <a:ext uri="{FF2B5EF4-FFF2-40B4-BE49-F238E27FC236}">
                  <a16:creationId xmlns:a16="http://schemas.microsoft.com/office/drawing/2014/main" id="{233F8CB5-E2B7-C849-A778-9DAA20AAF6A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9616952" y="1192080"/>
              <a:ext cx="688381" cy="991185"/>
            </a:xfrm>
            <a:prstGeom prst="curved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0A51789-491B-1E43-A9E3-2BB3B3208F92}"/>
                </a:ext>
              </a:extLst>
            </p:cNvPr>
            <p:cNvSpPr/>
            <p:nvPr/>
          </p:nvSpPr>
          <p:spPr>
            <a:xfrm>
              <a:off x="8516057" y="1008916"/>
              <a:ext cx="1238481" cy="369332"/>
            </a:xfrm>
            <a:prstGeom prst="rect">
              <a:avLst/>
            </a:prstGeom>
          </p:spPr>
          <p:txBody>
            <a:bodyPr wrap="square" rIns="0">
              <a:spAutoFit/>
            </a:bodyPr>
            <a:lstStyle/>
            <a:p>
              <a:r>
                <a:rPr lang="en-US" dirty="0">
                  <a:latin typeface="Calibri"/>
                  <a:ea typeface="Calibri"/>
                  <a:cs typeface="Calibri"/>
                </a:rPr>
                <a:t>loc(</a:t>
              </a:r>
              <a:r>
                <a:rPr lang="en-US" i="1" dirty="0">
                  <a:latin typeface="Times New Roman" panose="02020603050405020304" pitchFamily="18" charset="0"/>
                  <a:ea typeface="Calibri"/>
                  <a:cs typeface="Calibri"/>
                </a:rPr>
                <a:t>r</a:t>
              </a:r>
              <a:r>
                <a:rPr lang="en-US" dirty="0">
                  <a:latin typeface="Calibri"/>
                  <a:ea typeface="Calibri"/>
                  <a:cs typeface="Calibri"/>
                </a:rPr>
                <a:t>)=</a:t>
              </a:r>
              <a:r>
                <a:rPr lang="en-US" i="1" dirty="0">
                  <a:latin typeface="Times New Roman" panose="02020603050405020304" pitchFamily="18" charset="0"/>
                  <a:ea typeface="Calibri"/>
                  <a:cs typeface="Calibri"/>
                </a:rPr>
                <a:t>y</a:t>
              </a:r>
              <a:endParaRPr lang="en-US" b="1" baseline="30000" dirty="0">
                <a:solidFill>
                  <a:srgbClr val="081D58"/>
                </a:solidFill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  <p:sp>
          <p:nvSpPr>
            <p:cNvPr id="55" name="Rectangle 4">
              <a:extLst>
                <a:ext uri="{FF2B5EF4-FFF2-40B4-BE49-F238E27FC236}">
                  <a16:creationId xmlns:a16="http://schemas.microsoft.com/office/drawing/2014/main" id="{4B3DE0D4-53E5-3346-977E-B269EFFD68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38045" y="910028"/>
              <a:ext cx="771700" cy="3003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90487" tIns="44450" rIns="90487" bIns="44450" numCol="1" anchor="t" anchorCtr="0" compatLnSpc="1">
              <a:prstTxWarp prst="textNoShape">
                <a:avLst/>
              </a:prstTxWarp>
            </a:bodyPr>
            <a:lstStyle>
              <a:lvl1pPr marL="288925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85000"/>
                <a:buFont typeface="Webdings" charset="2"/>
                <a:buChar char="=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630238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85000"/>
                <a:buFont typeface="Wingdings" charset="2"/>
                <a:buChar char="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971550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Lucida Grande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322388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LucidaGrande" charset="0"/>
                <a:buChar char="–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1663700" indent="-288925" algn="l" defTabSz="911225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LucidaGrande" charset="0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005013" indent="-28098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LucidaGrande" charset="0"/>
                <a:buChar char="–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346325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Times-Roman" charset="0"/>
                <a:buChar char="•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2687638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Times-Roman" charset="0"/>
                <a:buChar char="-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606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7937" indent="0">
                <a:lnSpc>
                  <a:spcPct val="90000"/>
                </a:lnSpc>
                <a:buNone/>
              </a:pPr>
              <a:r>
                <a:rPr lang="en-US" sz="1800" dirty="0">
                  <a:solidFill>
                    <a:srgbClr val="FF0000"/>
                  </a:solidFill>
                  <a:latin typeface="Times New Roman" charset="0"/>
                </a:rPr>
                <a:t>threat</a:t>
              </a:r>
              <a:endParaRPr lang="en-US" sz="1800" kern="0" baseline="-25000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57ABC67-E0BE-FC4F-A028-7C484EE6C562}"/>
              </a:ext>
            </a:extLst>
          </p:cNvPr>
          <p:cNvGrpSpPr/>
          <p:nvPr/>
        </p:nvGrpSpPr>
        <p:grpSpPr>
          <a:xfrm>
            <a:off x="7410135" y="4723846"/>
            <a:ext cx="4560841" cy="1705668"/>
            <a:chOff x="7410135" y="4723846"/>
            <a:chExt cx="4560841" cy="1705668"/>
          </a:xfrm>
        </p:grpSpPr>
        <p:sp>
          <p:nvSpPr>
            <p:cNvPr id="67" name="Text Box 18">
              <a:extLst>
                <a:ext uri="{FF2B5EF4-FFF2-40B4-BE49-F238E27FC236}">
                  <a16:creationId xmlns:a16="http://schemas.microsoft.com/office/drawing/2014/main" id="{94F7A2D9-109C-CF4D-8A13-AE9F4724F5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0135" y="4729117"/>
              <a:ext cx="1709058" cy="369332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1143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c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: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move(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r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d2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y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)</a:t>
              </a:r>
            </a:p>
          </p:txBody>
        </p:sp>
        <p:sp>
          <p:nvSpPr>
            <p:cNvPr id="68" name="Text Box 50">
              <a:extLst>
                <a:ext uri="{FF2B5EF4-FFF2-40B4-BE49-F238E27FC236}">
                  <a16:creationId xmlns:a16="http://schemas.microsoft.com/office/drawing/2014/main" id="{D5110850-DF90-7C46-ABE5-FCC443F09D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67726" y="5068997"/>
              <a:ext cx="9210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5720" rIns="4572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Calibri"/>
                  <a:cs typeface="Calibri"/>
                </a:rPr>
                <a:t>loc(r1)=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x</a:t>
              </a:r>
              <a:endParaRPr lang="en-US" sz="1800" dirty="0"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  <p:sp>
          <p:nvSpPr>
            <p:cNvPr id="69" name="Text Box 15">
              <a:extLst>
                <a:ext uri="{FF2B5EF4-FFF2-40B4-BE49-F238E27FC236}">
                  <a16:creationId xmlns:a16="http://schemas.microsoft.com/office/drawing/2014/main" id="{253EDCBF-6493-1B4C-9CA4-FD9536BE6B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03798" y="5648812"/>
              <a:ext cx="1816459" cy="369332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1143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a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: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move(r1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d1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x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)</a:t>
              </a:r>
            </a:p>
          </p:txBody>
        </p:sp>
        <p:sp>
          <p:nvSpPr>
            <p:cNvPr id="70" name="Text Box 18">
              <a:extLst>
                <a:ext uri="{FF2B5EF4-FFF2-40B4-BE49-F238E27FC236}">
                  <a16:creationId xmlns:a16="http://schemas.microsoft.com/office/drawing/2014/main" id="{A00F9746-75CD-D647-AA92-404ECC3CAC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54517" y="5649555"/>
              <a:ext cx="1816459" cy="369332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1143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b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: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move(r1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x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d2)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7721E33-6C96-AA4F-9C9D-3AA2F1B6AF0A}"/>
                </a:ext>
              </a:extLst>
            </p:cNvPr>
            <p:cNvSpPr/>
            <p:nvPr/>
          </p:nvSpPr>
          <p:spPr>
            <a:xfrm>
              <a:off x="8303829" y="6060182"/>
              <a:ext cx="921086" cy="369332"/>
            </a:xfrm>
            <a:prstGeom prst="rect">
              <a:avLst/>
            </a:prstGeom>
          </p:spPr>
          <p:txBody>
            <a:bodyPr wrap="none" rIns="0">
              <a:spAutoFit/>
            </a:bodyPr>
            <a:lstStyle/>
            <a:p>
              <a:r>
                <a:rPr lang="en-US" dirty="0">
                  <a:latin typeface="Calibri"/>
                  <a:ea typeface="Calibri"/>
                  <a:cs typeface="Calibri"/>
                </a:rPr>
                <a:t>loc(r1)=</a:t>
              </a:r>
              <a:r>
                <a:rPr lang="en-US" i="1" dirty="0">
                  <a:latin typeface="Times New Roman" panose="02020603050405020304" pitchFamily="18" charset="0"/>
                  <a:ea typeface="Calibri"/>
                  <a:cs typeface="Calibri"/>
                </a:rPr>
                <a:t>x</a:t>
              </a:r>
              <a:endParaRPr lang="en-US" b="1" baseline="30000" dirty="0">
                <a:solidFill>
                  <a:srgbClr val="081D58"/>
                </a:solidFill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  <p:cxnSp>
          <p:nvCxnSpPr>
            <p:cNvPr id="72" name="AutoShape 48">
              <a:extLst>
                <a:ext uri="{FF2B5EF4-FFF2-40B4-BE49-F238E27FC236}">
                  <a16:creationId xmlns:a16="http://schemas.microsoft.com/office/drawing/2014/main" id="{9D7C9EB4-13F5-724E-9D40-E289720FB446}"/>
                </a:ext>
              </a:extLst>
            </p:cNvPr>
            <p:cNvCxnSpPr>
              <a:cxnSpLocks noChangeShapeType="1"/>
              <a:stCxn id="69" idx="3"/>
              <a:endCxn id="70" idx="1"/>
            </p:cNvCxnSpPr>
            <p:nvPr/>
          </p:nvCxnSpPr>
          <p:spPr bwMode="auto">
            <a:xfrm>
              <a:off x="9320257" y="5833478"/>
              <a:ext cx="834260" cy="743"/>
            </a:xfrm>
            <a:prstGeom prst="curved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3" name="AutoShape 53">
              <a:extLst>
                <a:ext uri="{FF2B5EF4-FFF2-40B4-BE49-F238E27FC236}">
                  <a16:creationId xmlns:a16="http://schemas.microsoft.com/office/drawing/2014/main" id="{5834B38B-6DDB-2A41-8651-2255E236B8F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9279345" y="5261531"/>
              <a:ext cx="688381" cy="991185"/>
            </a:xfrm>
            <a:prstGeom prst="curved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F204415-08F8-324A-B108-A3685983091D}"/>
                </a:ext>
              </a:extLst>
            </p:cNvPr>
            <p:cNvSpPr/>
            <p:nvPr/>
          </p:nvSpPr>
          <p:spPr>
            <a:xfrm>
              <a:off x="8178450" y="5078367"/>
              <a:ext cx="1238481" cy="369332"/>
            </a:xfrm>
            <a:prstGeom prst="rect">
              <a:avLst/>
            </a:prstGeom>
          </p:spPr>
          <p:txBody>
            <a:bodyPr wrap="square" rIns="0">
              <a:spAutoFit/>
            </a:bodyPr>
            <a:lstStyle/>
            <a:p>
              <a:r>
                <a:rPr lang="en-US" dirty="0">
                  <a:latin typeface="Calibri"/>
                  <a:ea typeface="Calibri"/>
                  <a:cs typeface="Calibri"/>
                </a:rPr>
                <a:t>loc(</a:t>
              </a:r>
              <a:r>
                <a:rPr lang="en-US" i="1" dirty="0">
                  <a:latin typeface="Times New Roman" panose="02020603050405020304" pitchFamily="18" charset="0"/>
                  <a:ea typeface="Calibri"/>
                  <a:cs typeface="Calibri"/>
                </a:rPr>
                <a:t>r</a:t>
              </a:r>
              <a:r>
                <a:rPr lang="en-US" dirty="0">
                  <a:latin typeface="Calibri"/>
                  <a:ea typeface="Calibri"/>
                  <a:cs typeface="Calibri"/>
                </a:rPr>
                <a:t>)=</a:t>
              </a:r>
              <a:r>
                <a:rPr lang="en-US" i="1" dirty="0">
                  <a:latin typeface="Times New Roman" panose="02020603050405020304" pitchFamily="18" charset="0"/>
                  <a:ea typeface="Calibri"/>
                  <a:cs typeface="Calibri"/>
                </a:rPr>
                <a:t>y</a:t>
              </a:r>
              <a:endParaRPr lang="en-US" b="1" baseline="30000" dirty="0">
                <a:solidFill>
                  <a:srgbClr val="081D58"/>
                </a:solidFill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  <p:sp>
          <p:nvSpPr>
            <p:cNvPr id="75" name="Rectangle 4">
              <a:extLst>
                <a:ext uri="{FF2B5EF4-FFF2-40B4-BE49-F238E27FC236}">
                  <a16:creationId xmlns:a16="http://schemas.microsoft.com/office/drawing/2014/main" id="{123D6232-0275-2C4B-A2B4-CFA67E5970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52291" y="4723846"/>
              <a:ext cx="1636521" cy="3003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90487" tIns="44450" rIns="90487" bIns="44450" numCol="1" anchor="t" anchorCtr="0" compatLnSpc="1">
              <a:prstTxWarp prst="textNoShape">
                <a:avLst/>
              </a:prstTxWarp>
            </a:bodyPr>
            <a:lstStyle>
              <a:lvl1pPr marL="288925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85000"/>
                <a:buFont typeface="Webdings" charset="2"/>
                <a:buChar char="=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630238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85000"/>
                <a:buFont typeface="Wingdings" charset="2"/>
                <a:buChar char="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971550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Lucida Grande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322388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LucidaGrande" charset="0"/>
                <a:buChar char="–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1663700" indent="-288925" algn="l" defTabSz="911225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LucidaGrande" charset="0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005013" indent="-28098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LucidaGrande" charset="0"/>
                <a:buChar char="–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346325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Times-Roman" charset="0"/>
                <a:buChar char="•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2687638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Times-Roman" charset="0"/>
                <a:buChar char="-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606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7937" indent="0">
                <a:lnSpc>
                  <a:spcPct val="90000"/>
                </a:lnSpc>
                <a:buNone/>
              </a:pPr>
              <a:r>
                <a:rPr lang="en-US" sz="1800" dirty="0">
                  <a:solidFill>
                    <a:srgbClr val="FF0000"/>
                  </a:solidFill>
                  <a:latin typeface="Times New Roman" charset="0"/>
                </a:rPr>
                <a:t>resolver: </a:t>
              </a:r>
              <a:r>
                <a:rPr lang="en-US" sz="1800" i="1" dirty="0">
                  <a:solidFill>
                    <a:srgbClr val="FF0000"/>
                  </a:solidFill>
                  <a:latin typeface="Times New Roman" charset="0"/>
                </a:rPr>
                <a:t>r</a:t>
              </a:r>
              <a:r>
                <a:rPr lang="en-US" sz="1800" dirty="0">
                  <a:solidFill>
                    <a:srgbClr val="FF0000"/>
                  </a:solidFill>
                  <a:latin typeface="Times New Roman" charset="0"/>
                </a:rPr>
                <a:t> ≠ </a:t>
              </a:r>
              <a:r>
                <a:rPr lang="en-US" sz="1800" dirty="0">
                  <a:solidFill>
                    <a:srgbClr val="FF0000"/>
                  </a:solidFill>
                  <a:latin typeface="Calibri" panose="020F0502020204030204" pitchFamily="34" charset="0"/>
                </a:rPr>
                <a:t>r1</a:t>
              </a:r>
              <a:endParaRPr lang="en-US" sz="1800" kern="0" baseline="-25000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C127C54-5C20-5B45-9D20-A3F226B64A2C}"/>
              </a:ext>
            </a:extLst>
          </p:cNvPr>
          <p:cNvGrpSpPr/>
          <p:nvPr/>
        </p:nvGrpSpPr>
        <p:grpSpPr>
          <a:xfrm>
            <a:off x="7410135" y="2394863"/>
            <a:ext cx="4560841" cy="1789472"/>
            <a:chOff x="7410135" y="2394863"/>
            <a:chExt cx="4560841" cy="1789472"/>
          </a:xfrm>
        </p:grpSpPr>
        <p:sp>
          <p:nvSpPr>
            <p:cNvPr id="47" name="Text Box 18">
              <a:extLst>
                <a:ext uri="{FF2B5EF4-FFF2-40B4-BE49-F238E27FC236}">
                  <a16:creationId xmlns:a16="http://schemas.microsoft.com/office/drawing/2014/main" id="{E3BAF23D-D0F4-7647-B35F-C8DB3B24AA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0135" y="2483938"/>
              <a:ext cx="1709058" cy="369332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1143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c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: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move(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r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d2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y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)</a:t>
              </a:r>
            </a:p>
          </p:txBody>
        </p:sp>
        <p:sp>
          <p:nvSpPr>
            <p:cNvPr id="48" name="Text Box 50">
              <a:extLst>
                <a:ext uri="{FF2B5EF4-FFF2-40B4-BE49-F238E27FC236}">
                  <a16:creationId xmlns:a16="http://schemas.microsoft.com/office/drawing/2014/main" id="{3E7E0713-CC3A-9A40-BB8C-E9ED8F90C9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67726" y="2823818"/>
              <a:ext cx="9210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5720" rIns="4572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latin typeface="Calibri"/>
                  <a:ea typeface="Calibri"/>
                  <a:cs typeface="Calibri"/>
                </a:rPr>
                <a:t>loc(r1)=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x</a:t>
              </a:r>
              <a:endParaRPr lang="en-US" sz="1800" dirty="0"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  <p:sp>
          <p:nvSpPr>
            <p:cNvPr id="49" name="Text Box 15">
              <a:extLst>
                <a:ext uri="{FF2B5EF4-FFF2-40B4-BE49-F238E27FC236}">
                  <a16:creationId xmlns:a16="http://schemas.microsoft.com/office/drawing/2014/main" id="{D4C70176-3E1B-EE45-9644-69BA8BD00B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03798" y="3403633"/>
              <a:ext cx="1816459" cy="369332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1143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a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: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move(r1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d1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x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)</a:t>
              </a:r>
            </a:p>
          </p:txBody>
        </p:sp>
        <p:sp>
          <p:nvSpPr>
            <p:cNvPr id="50" name="Text Box 18">
              <a:extLst>
                <a:ext uri="{FF2B5EF4-FFF2-40B4-BE49-F238E27FC236}">
                  <a16:creationId xmlns:a16="http://schemas.microsoft.com/office/drawing/2014/main" id="{3A85129E-FA41-964A-9331-02EE835BC5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54517" y="3404376"/>
              <a:ext cx="1816459" cy="369332"/>
            </a:xfrm>
            <a:prstGeom prst="rect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1143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b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: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move(r1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i="1" dirty="0">
                  <a:latin typeface="Times New Roman" panose="02020603050405020304" pitchFamily="18" charset="0"/>
                  <a:ea typeface="Calibri"/>
                  <a:cs typeface="Calibri"/>
                </a:rPr>
                <a:t>x</a:t>
              </a:r>
              <a:r>
                <a:rPr lang="en-US" sz="1800" dirty="0">
                  <a:latin typeface="Times New Roman" panose="02020603050405020304" pitchFamily="18" charset="0"/>
                  <a:ea typeface="Calibri"/>
                  <a:cs typeface="Calibri"/>
                </a:rPr>
                <a:t>,</a:t>
              </a:r>
              <a:r>
                <a:rPr lang="en-US" sz="1800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 </a:t>
              </a:r>
              <a:r>
                <a:rPr lang="en-US" sz="1800" dirty="0">
                  <a:latin typeface="Calibri" panose="020F0502020204030204" pitchFamily="34" charset="0"/>
                  <a:ea typeface="Calibri"/>
                  <a:cs typeface="Calibri"/>
                </a:rPr>
                <a:t>d2)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80E9CE4-DBFC-6448-B5F6-491230420C91}"/>
                </a:ext>
              </a:extLst>
            </p:cNvPr>
            <p:cNvSpPr/>
            <p:nvPr/>
          </p:nvSpPr>
          <p:spPr>
            <a:xfrm>
              <a:off x="8303829" y="3815003"/>
              <a:ext cx="921086" cy="369332"/>
            </a:xfrm>
            <a:prstGeom prst="rect">
              <a:avLst/>
            </a:prstGeom>
          </p:spPr>
          <p:txBody>
            <a:bodyPr wrap="none" rIns="0">
              <a:spAutoFit/>
            </a:bodyPr>
            <a:lstStyle/>
            <a:p>
              <a:r>
                <a:rPr lang="en-US" dirty="0">
                  <a:latin typeface="Calibri"/>
                  <a:ea typeface="Calibri"/>
                  <a:cs typeface="Calibri"/>
                </a:rPr>
                <a:t>loc(r1)=</a:t>
              </a:r>
              <a:r>
                <a:rPr lang="en-US" i="1" dirty="0">
                  <a:latin typeface="Times New Roman" panose="02020603050405020304" pitchFamily="18" charset="0"/>
                  <a:ea typeface="Calibri"/>
                  <a:cs typeface="Calibri"/>
                </a:rPr>
                <a:t>x</a:t>
              </a:r>
              <a:endParaRPr lang="en-US" b="1" baseline="30000" dirty="0">
                <a:solidFill>
                  <a:srgbClr val="081D58"/>
                </a:solidFill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  <p:cxnSp>
          <p:nvCxnSpPr>
            <p:cNvPr id="52" name="AutoShape 48">
              <a:extLst>
                <a:ext uri="{FF2B5EF4-FFF2-40B4-BE49-F238E27FC236}">
                  <a16:creationId xmlns:a16="http://schemas.microsoft.com/office/drawing/2014/main" id="{E8041AF9-5FB7-7F45-9B89-1EAED9A9C9BD}"/>
                </a:ext>
              </a:extLst>
            </p:cNvPr>
            <p:cNvCxnSpPr>
              <a:cxnSpLocks noChangeShapeType="1"/>
              <a:stCxn id="49" idx="3"/>
              <a:endCxn id="50" idx="1"/>
            </p:cNvCxnSpPr>
            <p:nvPr/>
          </p:nvCxnSpPr>
          <p:spPr bwMode="auto">
            <a:xfrm>
              <a:off x="9320257" y="3588299"/>
              <a:ext cx="834260" cy="743"/>
            </a:xfrm>
            <a:prstGeom prst="curved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" name="AutoShape 53">
              <a:extLst>
                <a:ext uri="{FF2B5EF4-FFF2-40B4-BE49-F238E27FC236}">
                  <a16:creationId xmlns:a16="http://schemas.microsoft.com/office/drawing/2014/main" id="{346E1B77-2CB9-284B-95D8-E8975BD3CEA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9279345" y="3016352"/>
              <a:ext cx="688381" cy="991185"/>
            </a:xfrm>
            <a:prstGeom prst="curvedConnector3">
              <a:avLst>
                <a:gd name="adj1" fmla="val 50000"/>
              </a:avLst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95EA499-2B89-AB4E-89F3-7AD7DD0C622B}"/>
                </a:ext>
              </a:extLst>
            </p:cNvPr>
            <p:cNvSpPr/>
            <p:nvPr/>
          </p:nvSpPr>
          <p:spPr>
            <a:xfrm>
              <a:off x="8178450" y="2833188"/>
              <a:ext cx="1238481" cy="369332"/>
            </a:xfrm>
            <a:prstGeom prst="rect">
              <a:avLst/>
            </a:prstGeom>
          </p:spPr>
          <p:txBody>
            <a:bodyPr wrap="square" rIns="0">
              <a:spAutoFit/>
            </a:bodyPr>
            <a:lstStyle/>
            <a:p>
              <a:r>
                <a:rPr lang="en-US" dirty="0">
                  <a:latin typeface="Calibri"/>
                  <a:ea typeface="Calibri"/>
                  <a:cs typeface="Calibri"/>
                </a:rPr>
                <a:t>loc(</a:t>
              </a:r>
              <a:r>
                <a:rPr lang="en-US" i="1" dirty="0">
                  <a:latin typeface="Times New Roman" panose="02020603050405020304" pitchFamily="18" charset="0"/>
                  <a:ea typeface="Calibri"/>
                  <a:cs typeface="Calibri"/>
                </a:rPr>
                <a:t>r</a:t>
              </a:r>
              <a:r>
                <a:rPr lang="en-US" dirty="0">
                  <a:latin typeface="Calibri"/>
                  <a:ea typeface="Calibri"/>
                  <a:cs typeface="Calibri"/>
                </a:rPr>
                <a:t>)=</a:t>
              </a:r>
              <a:r>
                <a:rPr lang="en-US" i="1" dirty="0">
                  <a:latin typeface="Times New Roman" panose="02020603050405020304" pitchFamily="18" charset="0"/>
                  <a:ea typeface="Calibri"/>
                  <a:cs typeface="Calibri"/>
                </a:rPr>
                <a:t>y</a:t>
              </a:r>
              <a:endParaRPr lang="en-US" b="1" baseline="30000" dirty="0">
                <a:solidFill>
                  <a:srgbClr val="081D58"/>
                </a:solidFill>
                <a:latin typeface="Times New Roman" panose="02020603050405020304" pitchFamily="18" charset="0"/>
                <a:ea typeface="Calibri"/>
                <a:cs typeface="Calibri"/>
              </a:endParaRPr>
            </a:p>
          </p:txBody>
        </p:sp>
        <p:sp>
          <p:nvSpPr>
            <p:cNvPr id="57" name="Rectangle 4">
              <a:extLst>
                <a:ext uri="{FF2B5EF4-FFF2-40B4-BE49-F238E27FC236}">
                  <a16:creationId xmlns:a16="http://schemas.microsoft.com/office/drawing/2014/main" id="{55813E56-9AA4-4340-B1A7-B10B1321B2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46911" y="2394863"/>
              <a:ext cx="1615395" cy="3003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90487" tIns="44450" rIns="90487" bIns="44450" numCol="1" anchor="t" anchorCtr="0" compatLnSpc="1">
              <a:prstTxWarp prst="textNoShape">
                <a:avLst/>
              </a:prstTxWarp>
            </a:bodyPr>
            <a:lstStyle>
              <a:lvl1pPr marL="288925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85000"/>
                <a:buFont typeface="Webdings" charset="2"/>
                <a:buChar char="=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630238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85000"/>
                <a:buFont typeface="Wingdings" charset="2"/>
                <a:buChar char="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971550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Lucida Grande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322388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LucidaGrande" charset="0"/>
                <a:buChar char="–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1663700" indent="-288925" algn="l" defTabSz="911225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LucidaGrande" charset="0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005013" indent="-28098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LucidaGrande" charset="0"/>
                <a:buChar char="–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346325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Times-Roman" charset="0"/>
                <a:buChar char="•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2687638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Times-Roman" charset="0"/>
                <a:buChar char="-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606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7937" indent="0">
                <a:lnSpc>
                  <a:spcPct val="90000"/>
                </a:lnSpc>
                <a:buNone/>
              </a:pPr>
              <a:r>
                <a:rPr lang="en-US" sz="1800" dirty="0">
                  <a:solidFill>
                    <a:srgbClr val="FF0000"/>
                  </a:solidFill>
                  <a:latin typeface="Times New Roman" charset="0"/>
                </a:rPr>
                <a:t>resolver: </a:t>
              </a:r>
              <a:r>
                <a:rPr lang="en-US" sz="1800" i="1" dirty="0">
                  <a:solidFill>
                    <a:srgbClr val="FF0000"/>
                  </a:solidFill>
                  <a:latin typeface="Times New Roman" charset="0"/>
                </a:rPr>
                <a:t>c</a:t>
              </a:r>
              <a:r>
                <a:rPr lang="en-US" sz="1800" dirty="0">
                  <a:solidFill>
                    <a:srgbClr val="FF0000"/>
                  </a:solidFill>
                  <a:latin typeface="Times New Roman" charset="0"/>
                </a:rPr>
                <a:t> ≺ </a:t>
              </a:r>
              <a:r>
                <a:rPr lang="en-US" sz="1800" i="1" dirty="0">
                  <a:solidFill>
                    <a:srgbClr val="FF0000"/>
                  </a:solidFill>
                  <a:latin typeface="Times New Roman" charset="0"/>
                </a:rPr>
                <a:t>a</a:t>
              </a:r>
              <a:endParaRPr lang="en-US" sz="1800" kern="0" baseline="-25000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cxnSp>
          <p:nvCxnSpPr>
            <p:cNvPr id="58" name="AutoShape 48">
              <a:extLst>
                <a:ext uri="{FF2B5EF4-FFF2-40B4-BE49-F238E27FC236}">
                  <a16:creationId xmlns:a16="http://schemas.microsoft.com/office/drawing/2014/main" id="{E8332E7D-3C6E-A849-BB3A-76CB3DE51B57}"/>
                </a:ext>
              </a:extLst>
            </p:cNvPr>
            <p:cNvCxnSpPr>
              <a:cxnSpLocks noChangeShapeType="1"/>
              <a:stCxn id="47" idx="3"/>
              <a:endCxn id="49" idx="1"/>
            </p:cNvCxnSpPr>
            <p:nvPr/>
          </p:nvCxnSpPr>
          <p:spPr bwMode="auto">
            <a:xfrm flipH="1">
              <a:off x="7503798" y="2668604"/>
              <a:ext cx="1615395" cy="919695"/>
            </a:xfrm>
            <a:prstGeom prst="curvedConnector5">
              <a:avLst>
                <a:gd name="adj1" fmla="val -14151"/>
                <a:gd name="adj2" fmla="val 62717"/>
                <a:gd name="adj3" fmla="val 114151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691562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Content Placeholder 10">
            <a:extLst>
              <a:ext uri="{FF2B5EF4-FFF2-40B4-BE49-F238E27FC236}">
                <a16:creationId xmlns:a16="http://schemas.microsoft.com/office/drawing/2014/main" id="{BDA35ECD-E0D0-4749-8E9E-B6CF5C5961B6}"/>
              </a:ext>
            </a:extLst>
          </p:cNvPr>
          <p:cNvSpPr txBox="1">
            <a:spLocks/>
          </p:cNvSpPr>
          <p:nvPr/>
        </p:nvSpPr>
        <p:spPr bwMode="auto">
          <a:xfrm>
            <a:off x="52252" y="5694553"/>
            <a:ext cx="4866269" cy="972061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1440" tIns="44450" rIns="45720" bIns="44450" numCol="1" anchor="t" anchorCtr="0" compatLnSpc="1">
            <a:prstTxWarp prst="textNoShape">
              <a:avLst/>
            </a:prstTxWarp>
            <a:spAutoFit/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move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r, d, 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</a:t>
            </a:r>
          </a:p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pre: loc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</a:t>
            </a:r>
            <a:r>
              <a:rPr lang="en-US" sz="1800" dirty="0">
                <a:latin typeface="Calibri"/>
                <a:ea typeface="Times New Roman"/>
              </a:rPr>
              <a:t> 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dirty="0">
                <a:latin typeface="Calibri" panose="020F0502020204030204" pitchFamily="34" charset="0"/>
                <a:ea typeface="Times New Roman"/>
              </a:rPr>
              <a:t>nil</a:t>
            </a:r>
          </a:p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eff: loc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←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 </a:t>
            </a:r>
            <a:r>
              <a:rPr lang="en-US" sz="1800" dirty="0">
                <a:latin typeface="Calibri"/>
                <a:ea typeface="Times New Roman"/>
              </a:rPr>
              <a:t>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 </a:t>
            </a:r>
            <a:r>
              <a:rPr lang="en-US" sz="1800" dirty="0">
                <a:latin typeface="Calibri"/>
                <a:ea typeface="Times New Roman"/>
              </a:rPr>
              <a:t>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dirty="0">
                <a:latin typeface="Calibri" panose="020F0502020204030204" pitchFamily="34" charset="0"/>
                <a:ea typeface="Times New Roman"/>
              </a:rPr>
              <a:t>nil</a:t>
            </a:r>
            <a:endParaRPr lang="en-US" sz="18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101601"/>
            <a:ext cx="8839200" cy="591969"/>
          </a:xfrm>
        </p:spPr>
        <p:txBody>
          <a:bodyPr/>
          <a:lstStyle/>
          <a:p>
            <a:pPr eaLnBrk="1" hangingPunct="1"/>
            <a:r>
              <a:rPr lang="en-US" dirty="0"/>
              <a:t>PSP Algorithm</a:t>
            </a:r>
          </a:p>
        </p:txBody>
      </p:sp>
      <p:sp>
        <p:nvSpPr>
          <p:cNvPr id="68" name="Rectangle 18">
            <a:extLst>
              <a:ext uri="{FF2B5EF4-FFF2-40B4-BE49-F238E27FC236}">
                <a16:creationId xmlns:a16="http://schemas.microsoft.com/office/drawing/2014/main" id="{C7FED3D9-C3EE-6D4F-A139-565BF14F5C5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3014" y="3294183"/>
            <a:ext cx="2794225" cy="732638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2 open goals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no threats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F1548BD-A313-1A41-9B2C-1E0CE431F485}"/>
              </a:ext>
            </a:extLst>
          </p:cNvPr>
          <p:cNvGrpSpPr/>
          <p:nvPr/>
        </p:nvGrpSpPr>
        <p:grpSpPr>
          <a:xfrm>
            <a:off x="8108554" y="159840"/>
            <a:ext cx="4083446" cy="1447896"/>
            <a:chOff x="7396981" y="580295"/>
            <a:chExt cx="4083446" cy="1447896"/>
          </a:xfrm>
        </p:grpSpPr>
        <p:sp>
          <p:nvSpPr>
            <p:cNvPr id="80" name="Freeform 860">
              <a:extLst>
                <a:ext uri="{FF2B5EF4-FFF2-40B4-BE49-F238E27FC236}">
                  <a16:creationId xmlns:a16="http://schemas.microsoft.com/office/drawing/2014/main" id="{A4FD353F-06BF-2043-A3E3-D2FEB58E1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0427" y="733923"/>
              <a:ext cx="1661204" cy="30930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" name="Parallelogram 80">
              <a:extLst>
                <a:ext uri="{FF2B5EF4-FFF2-40B4-BE49-F238E27FC236}">
                  <a16:creationId xmlns:a16="http://schemas.microsoft.com/office/drawing/2014/main" id="{BDD2B8F3-EF85-404B-A604-992055F4EA9E}"/>
                </a:ext>
              </a:extLst>
            </p:cNvPr>
            <p:cNvSpPr/>
            <p:nvPr/>
          </p:nvSpPr>
          <p:spPr>
            <a:xfrm>
              <a:off x="10041897" y="738723"/>
              <a:ext cx="1438530" cy="870293"/>
            </a:xfrm>
            <a:prstGeom prst="parallelogram">
              <a:avLst>
                <a:gd name="adj" fmla="val 96255"/>
              </a:avLst>
            </a:prstGeom>
            <a:solidFill>
              <a:srgbClr val="CEC8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 860">
              <a:extLst>
                <a:ext uri="{FF2B5EF4-FFF2-40B4-BE49-F238E27FC236}">
                  <a16:creationId xmlns:a16="http://schemas.microsoft.com/office/drawing/2014/main" id="{DBFDDC36-FAD7-634B-810E-C986FCCB7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9355" y="1551927"/>
              <a:ext cx="1283768" cy="309433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" name="Parallelogram 82">
              <a:extLst>
                <a:ext uri="{FF2B5EF4-FFF2-40B4-BE49-F238E27FC236}">
                  <a16:creationId xmlns:a16="http://schemas.microsoft.com/office/drawing/2014/main" id="{70CDC4CB-B1CC-E54C-B4F2-281AD383ADC8}"/>
                </a:ext>
              </a:extLst>
            </p:cNvPr>
            <p:cNvSpPr/>
            <p:nvPr/>
          </p:nvSpPr>
          <p:spPr>
            <a:xfrm>
              <a:off x="8167017" y="693258"/>
              <a:ext cx="1438530" cy="870293"/>
            </a:xfrm>
            <a:prstGeom prst="parallelogram">
              <a:avLst>
                <a:gd name="adj" fmla="val 96255"/>
              </a:avLst>
            </a:prstGeom>
            <a:solidFill>
              <a:srgbClr val="CEC8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91">
              <a:extLst>
                <a:ext uri="{FF2B5EF4-FFF2-40B4-BE49-F238E27FC236}">
                  <a16:creationId xmlns:a16="http://schemas.microsoft.com/office/drawing/2014/main" id="{EA914A1E-6CF5-D148-9588-94408395C9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12748" y="1362505"/>
              <a:ext cx="65" cy="261610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5" name="Freeform 860">
              <a:extLst>
                <a:ext uri="{FF2B5EF4-FFF2-40B4-BE49-F238E27FC236}">
                  <a16:creationId xmlns:a16="http://schemas.microsoft.com/office/drawing/2014/main" id="{33FA86F7-B732-6842-9ED4-79D0984B3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6658" y="754217"/>
              <a:ext cx="515721" cy="282492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6" name="Parallelogram 85">
              <a:extLst>
                <a:ext uri="{FF2B5EF4-FFF2-40B4-BE49-F238E27FC236}">
                  <a16:creationId xmlns:a16="http://schemas.microsoft.com/office/drawing/2014/main" id="{0A72894A-0D25-0D4E-9212-960D43B3423E}"/>
                </a:ext>
              </a:extLst>
            </p:cNvPr>
            <p:cNvSpPr/>
            <p:nvPr/>
          </p:nvSpPr>
          <p:spPr>
            <a:xfrm>
              <a:off x="7396981" y="1486795"/>
              <a:ext cx="1847859" cy="540484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d1   </a:t>
              </a:r>
            </a:p>
          </p:txBody>
        </p:sp>
        <p:sp>
          <p:nvSpPr>
            <p:cNvPr id="87" name="Parallelogram 86">
              <a:extLst>
                <a:ext uri="{FF2B5EF4-FFF2-40B4-BE49-F238E27FC236}">
                  <a16:creationId xmlns:a16="http://schemas.microsoft.com/office/drawing/2014/main" id="{B61A445E-1779-DD41-BDAB-48DD6E0A0F81}"/>
                </a:ext>
              </a:extLst>
            </p:cNvPr>
            <p:cNvSpPr/>
            <p:nvPr/>
          </p:nvSpPr>
          <p:spPr>
            <a:xfrm>
              <a:off x="9511907" y="1487707"/>
              <a:ext cx="1847859" cy="540484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d2   </a:t>
              </a:r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47C196F0-2DE1-B446-88D6-BD779ED7064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921852" y="686883"/>
              <a:ext cx="1169897" cy="1107954"/>
              <a:chOff x="6282020" y="2522140"/>
              <a:chExt cx="1671281" cy="1582792"/>
            </a:xfrm>
          </p:grpSpPr>
          <p:sp>
            <p:nvSpPr>
              <p:cNvPr id="116" name="Line 882">
                <a:extLst>
                  <a:ext uri="{FF2B5EF4-FFF2-40B4-BE49-F238E27FC236}">
                    <a16:creationId xmlns:a16="http://schemas.microsoft.com/office/drawing/2014/main" id="{7FBFCDE8-7037-A647-ADD0-F85C1CFD5E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H="1" flipV="1">
                <a:off x="7230186" y="2543278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17" name="Oval 859">
                <a:extLst>
                  <a:ext uri="{FF2B5EF4-FFF2-40B4-BE49-F238E27FC236}">
                    <a16:creationId xmlns:a16="http://schemas.microsoft.com/office/drawing/2014/main" id="{CB59E15F-03FF-8148-BEB7-61CD1F99EF6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756317" y="3797039"/>
                <a:ext cx="137823" cy="1512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18" name="Oval 861">
                <a:extLst>
                  <a:ext uri="{FF2B5EF4-FFF2-40B4-BE49-F238E27FC236}">
                    <a16:creationId xmlns:a16="http://schemas.microsoft.com/office/drawing/2014/main" id="{8927F92F-3E08-AC47-BDDA-AF2C7B9E752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282021" y="3950986"/>
                <a:ext cx="142659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19" name="Oval 862">
                <a:extLst>
                  <a:ext uri="{FF2B5EF4-FFF2-40B4-BE49-F238E27FC236}">
                    <a16:creationId xmlns:a16="http://schemas.microsoft.com/office/drawing/2014/main" id="{8C4B1ADA-FC66-2641-8517-8F0263601A3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597526" y="3950986"/>
                <a:ext cx="137823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0" name="Oval 863">
                <a:extLst>
                  <a:ext uri="{FF2B5EF4-FFF2-40B4-BE49-F238E27FC236}">
                    <a16:creationId xmlns:a16="http://schemas.microsoft.com/office/drawing/2014/main" id="{3C209A48-107E-354F-B662-2C6BE4C8611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457285" y="3948285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1" name="Oval 863">
                <a:extLst>
                  <a:ext uri="{FF2B5EF4-FFF2-40B4-BE49-F238E27FC236}">
                    <a16:creationId xmlns:a16="http://schemas.microsoft.com/office/drawing/2014/main" id="{2959FB81-11D4-5A48-A945-F552276BF57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866501" y="3950166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99920BAF-B69A-0D4B-B65C-563E435F1CBC}"/>
                  </a:ext>
                </a:extLst>
              </p:cNvPr>
              <p:cNvGrpSpPr/>
              <p:nvPr/>
            </p:nvGrpSpPr>
            <p:grpSpPr>
              <a:xfrm>
                <a:off x="6282020" y="3409248"/>
                <a:ext cx="1671281" cy="539042"/>
                <a:chOff x="1320274" y="4580303"/>
                <a:chExt cx="1671281" cy="467246"/>
              </a:xfrm>
              <a:solidFill>
                <a:srgbClr val="93D2FE"/>
              </a:solidFill>
            </p:grpSpPr>
            <p:sp>
              <p:nvSpPr>
                <p:cNvPr id="137" name="Freeform 860">
                  <a:extLst>
                    <a:ext uri="{FF2B5EF4-FFF2-40B4-BE49-F238E27FC236}">
                      <a16:creationId xmlns:a16="http://schemas.microsoft.com/office/drawing/2014/main" id="{7AFA3FD1-6D4D-2647-9CE9-05C350EEDDF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8" name="Rectangle 864">
                  <a:extLst>
                    <a:ext uri="{FF2B5EF4-FFF2-40B4-BE49-F238E27FC236}">
                      <a16:creationId xmlns:a16="http://schemas.microsoft.com/office/drawing/2014/main" id="{32067D65-AF74-FE4C-BC7C-DEB887A8F05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r2</a:t>
                  </a:r>
                </a:p>
              </p:txBody>
            </p:sp>
            <p:sp>
              <p:nvSpPr>
                <p:cNvPr id="139" name="Freeform 865">
                  <a:extLst>
                    <a:ext uri="{FF2B5EF4-FFF2-40B4-BE49-F238E27FC236}">
                      <a16:creationId xmlns:a16="http://schemas.microsoft.com/office/drawing/2014/main" id="{5983C3C8-FEFE-0946-8EF9-AB81BC9398C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0" name="Freeform 866">
                  <a:extLst>
                    <a:ext uri="{FF2B5EF4-FFF2-40B4-BE49-F238E27FC236}">
                      <a16:creationId xmlns:a16="http://schemas.microsoft.com/office/drawing/2014/main" id="{E3D71A15-A0F2-FA4B-9914-27987024355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sp>
            <p:nvSpPr>
              <p:cNvPr id="123" name="Oval 878">
                <a:extLst>
                  <a:ext uri="{FF2B5EF4-FFF2-40B4-BE49-F238E27FC236}">
                    <a16:creationId xmlns:a16="http://schemas.microsoft.com/office/drawing/2014/main" id="{DC1E1219-5871-FD4A-8881-F85EDCABFC3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800000" flipH="1">
                <a:off x="7440506" y="2600189"/>
                <a:ext cx="69069" cy="39007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4" name="Line 882">
                <a:extLst>
                  <a:ext uri="{FF2B5EF4-FFF2-40B4-BE49-F238E27FC236}">
                    <a16:creationId xmlns:a16="http://schemas.microsoft.com/office/drawing/2014/main" id="{6F2A22E6-64F7-004C-B058-4A6AF23FC3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151300" y="2522140"/>
                <a:ext cx="166195" cy="553247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5" name="Line 882">
                <a:extLst>
                  <a:ext uri="{FF2B5EF4-FFF2-40B4-BE49-F238E27FC236}">
                    <a16:creationId xmlns:a16="http://schemas.microsoft.com/office/drawing/2014/main" id="{0111E51C-0263-6A47-832A-45DA84D5CA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162894" y="2525247"/>
                <a:ext cx="147328" cy="577282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6" name="Line 884">
                <a:extLst>
                  <a:ext uri="{FF2B5EF4-FFF2-40B4-BE49-F238E27FC236}">
                    <a16:creationId xmlns:a16="http://schemas.microsoft.com/office/drawing/2014/main" id="{DF11FC97-FA5B-7C4E-9CB7-D50A1063C1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7503497" y="2624662"/>
                <a:ext cx="0" cy="103603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7" name="Oval 885">
                <a:extLst>
                  <a:ext uri="{FF2B5EF4-FFF2-40B4-BE49-F238E27FC236}">
                    <a16:creationId xmlns:a16="http://schemas.microsoft.com/office/drawing/2014/main" id="{700BFB60-70BA-8842-9FB3-97F3543681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7486804" y="2733527"/>
                <a:ext cx="31996" cy="70709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CF32E502-B94E-EC4B-A9D2-0AA801EA264D}"/>
                  </a:ext>
                </a:extLst>
              </p:cNvPr>
              <p:cNvGrpSpPr/>
              <p:nvPr/>
            </p:nvGrpSpPr>
            <p:grpSpPr>
              <a:xfrm>
                <a:off x="6963930" y="2918321"/>
                <a:ext cx="114261" cy="962935"/>
                <a:chOff x="5166044" y="2085068"/>
                <a:chExt cx="114261" cy="962935"/>
              </a:xfrm>
            </p:grpSpPr>
            <p:sp>
              <p:nvSpPr>
                <p:cNvPr id="131" name="Oval 878">
                  <a:extLst>
                    <a:ext uri="{FF2B5EF4-FFF2-40B4-BE49-F238E27FC236}">
                      <a16:creationId xmlns:a16="http://schemas.microsoft.com/office/drawing/2014/main" id="{A2DBEBAB-1980-214B-BB4A-50A04F1D65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6044" y="2998083"/>
                  <a:ext cx="110510" cy="499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grpSp>
              <p:nvGrpSpPr>
                <p:cNvPr id="132" name="Group 131">
                  <a:extLst>
                    <a:ext uri="{FF2B5EF4-FFF2-40B4-BE49-F238E27FC236}">
                      <a16:creationId xmlns:a16="http://schemas.microsoft.com/office/drawing/2014/main" id="{EDC70B99-C1E6-F34C-A981-1E49F8A3B2A9}"/>
                    </a:ext>
                  </a:extLst>
                </p:cNvPr>
                <p:cNvGrpSpPr/>
                <p:nvPr/>
              </p:nvGrpSpPr>
              <p:grpSpPr>
                <a:xfrm>
                  <a:off x="5166154" y="2106857"/>
                  <a:ext cx="114151" cy="914400"/>
                  <a:chOff x="5166154" y="2106857"/>
                  <a:chExt cx="114151" cy="1132631"/>
                </a:xfrm>
              </p:grpSpPr>
              <p:sp>
                <p:nvSpPr>
                  <p:cNvPr id="134" name="Rectangle 880">
                    <a:extLst>
                      <a:ext uri="{FF2B5EF4-FFF2-40B4-BE49-F238E27FC236}">
                        <a16:creationId xmlns:a16="http://schemas.microsoft.com/office/drawing/2014/main" id="{D48BA9C2-8C5E-D94D-8F48-E5C4BF7BCD9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66155" y="2106857"/>
                    <a:ext cx="109828" cy="1132631"/>
                  </a:xfrm>
                  <a:prstGeom prst="rect">
                    <a:avLst/>
                  </a:prstGeom>
                  <a:solidFill>
                    <a:srgbClr val="93D2F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135" name="Line 881">
                    <a:extLst>
                      <a:ext uri="{FF2B5EF4-FFF2-40B4-BE49-F238E27FC236}">
                        <a16:creationId xmlns:a16="http://schemas.microsoft.com/office/drawing/2014/main" id="{B528A882-401B-1B45-9F0D-39125E9FA15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66154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136" name="Line 882">
                    <a:extLst>
                      <a:ext uri="{FF2B5EF4-FFF2-40B4-BE49-F238E27FC236}">
                        <a16:creationId xmlns:a16="http://schemas.microsoft.com/office/drawing/2014/main" id="{7D664778-7560-C641-ACEA-C27D384A910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80305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</p:grpSp>
            <p:sp>
              <p:nvSpPr>
                <p:cNvPr id="133" name="Oval 878">
                  <a:extLst>
                    <a:ext uri="{FF2B5EF4-FFF2-40B4-BE49-F238E27FC236}">
                      <a16:creationId xmlns:a16="http://schemas.microsoft.com/office/drawing/2014/main" id="{C7AC66D7-484A-6F4F-A614-7C8B5743AD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7662" y="2085068"/>
                  <a:ext cx="110510" cy="457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sp>
            <p:nvSpPr>
              <p:cNvPr id="129" name="Rectangle 880">
                <a:extLst>
                  <a:ext uri="{FF2B5EF4-FFF2-40B4-BE49-F238E27FC236}">
                    <a16:creationId xmlns:a16="http://schemas.microsoft.com/office/drawing/2014/main" id="{73037885-DA39-434D-91A4-1ECF29CE79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00000" flipH="1">
                <a:off x="7229473" y="2562075"/>
                <a:ext cx="66541" cy="857951"/>
              </a:xfrm>
              <a:prstGeom prst="rect">
                <a:avLst/>
              </a:prstGeom>
              <a:solidFill>
                <a:srgbClr val="93D2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30" name="Line 881">
                <a:extLst>
                  <a:ext uri="{FF2B5EF4-FFF2-40B4-BE49-F238E27FC236}">
                    <a16:creationId xmlns:a16="http://schemas.microsoft.com/office/drawing/2014/main" id="{EBB5D85B-CC98-974A-9C28-A8C5775F04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291556" y="2578710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</p:grpSp>
        <p:sp>
          <p:nvSpPr>
            <p:cNvPr id="89" name="Parallelogram 88">
              <a:extLst>
                <a:ext uri="{FF2B5EF4-FFF2-40B4-BE49-F238E27FC236}">
                  <a16:creationId xmlns:a16="http://schemas.microsoft.com/office/drawing/2014/main" id="{C1673021-1D8A-DB47-B913-139488D8927D}"/>
                </a:ext>
              </a:extLst>
            </p:cNvPr>
            <p:cNvSpPr/>
            <p:nvPr/>
          </p:nvSpPr>
          <p:spPr>
            <a:xfrm>
              <a:off x="8244088" y="580295"/>
              <a:ext cx="1847859" cy="540484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d3   </a:t>
              </a: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DC547FA1-2D9E-AD44-839F-9DE16B44A1A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01168" y="693504"/>
              <a:ext cx="1174071" cy="1116643"/>
              <a:chOff x="2015901" y="2747479"/>
              <a:chExt cx="1677244" cy="1595204"/>
            </a:xfrm>
          </p:grpSpPr>
          <p:sp>
            <p:nvSpPr>
              <p:cNvPr id="91" name="Oval 859">
                <a:extLst>
                  <a:ext uri="{FF2B5EF4-FFF2-40B4-BE49-F238E27FC236}">
                    <a16:creationId xmlns:a16="http://schemas.microsoft.com/office/drawing/2014/main" id="{788D2AD2-982F-3249-A9F9-8D43EA5DEA8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17327" y="4034790"/>
                <a:ext cx="137823" cy="1512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92" name="Oval 861">
                <a:extLst>
                  <a:ext uri="{FF2B5EF4-FFF2-40B4-BE49-F238E27FC236}">
                    <a16:creationId xmlns:a16="http://schemas.microsoft.com/office/drawing/2014/main" id="{94D08D1A-A67D-1244-B098-F7ABB4248A3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43031" y="4188737"/>
                <a:ext cx="142659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93" name="Oval 862">
                <a:extLst>
                  <a:ext uri="{FF2B5EF4-FFF2-40B4-BE49-F238E27FC236}">
                    <a16:creationId xmlns:a16="http://schemas.microsoft.com/office/drawing/2014/main" id="{ED3F17AF-83F0-B847-97A7-EB38DF48212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58536" y="4188737"/>
                <a:ext cx="137823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94" name="Oval 863">
                <a:extLst>
                  <a:ext uri="{FF2B5EF4-FFF2-40B4-BE49-F238E27FC236}">
                    <a16:creationId xmlns:a16="http://schemas.microsoft.com/office/drawing/2014/main" id="{9AAFB9D9-BF54-934B-94E6-CD03208DA31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193788" y="4186036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95" name="Oval 863">
                <a:extLst>
                  <a:ext uri="{FF2B5EF4-FFF2-40B4-BE49-F238E27FC236}">
                    <a16:creationId xmlns:a16="http://schemas.microsoft.com/office/drawing/2014/main" id="{0DBD6B48-2642-0441-B699-E2D54A866E4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27511" y="4187917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96" name="Freeform 866">
                <a:extLst>
                  <a:ext uri="{FF2B5EF4-FFF2-40B4-BE49-F238E27FC236}">
                    <a16:creationId xmlns:a16="http://schemas.microsoft.com/office/drawing/2014/main" id="{0F85C1FE-E1AF-564E-B674-862D1BA8DF7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015901" y="3991061"/>
                <a:ext cx="1114187" cy="194966"/>
              </a:xfrm>
              <a:custGeom>
                <a:avLst/>
                <a:gdLst>
                  <a:gd name="T0" fmla="*/ 0 w 288"/>
                  <a:gd name="T1" fmla="*/ 449 h 48"/>
                  <a:gd name="T2" fmla="*/ 2608 w 288"/>
                  <a:gd name="T3" fmla="*/ 449 h 48"/>
                  <a:gd name="T4" fmla="*/ 3133 w 288"/>
                  <a:gd name="T5" fmla="*/ 0 h 48"/>
                  <a:gd name="T6" fmla="*/ 524 w 288"/>
                  <a:gd name="T7" fmla="*/ 0 h 48"/>
                  <a:gd name="T8" fmla="*/ 0 w 288"/>
                  <a:gd name="T9" fmla="*/ 449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8"/>
                  <a:gd name="T16" fmla="*/ 0 h 48"/>
                  <a:gd name="T17" fmla="*/ 288 w 288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8" h="48">
                    <a:moveTo>
                      <a:pt x="0" y="48"/>
                    </a:moveTo>
                    <a:lnTo>
                      <a:pt x="240" y="48"/>
                    </a:lnTo>
                    <a:lnTo>
                      <a:pt x="288" y="0"/>
                    </a:lnTo>
                    <a:lnTo>
                      <a:pt x="48" y="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97" name="Oval 878">
                <a:extLst>
                  <a:ext uri="{FF2B5EF4-FFF2-40B4-BE49-F238E27FC236}">
                    <a16:creationId xmlns:a16="http://schemas.microsoft.com/office/drawing/2014/main" id="{1043162B-D7F4-1743-AD6B-47A5DB8E3F9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9800000">
                <a:off x="2458640" y="2825528"/>
                <a:ext cx="69069" cy="39007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98" name="Line 882">
                <a:extLst>
                  <a:ext uri="{FF2B5EF4-FFF2-40B4-BE49-F238E27FC236}">
                    <a16:creationId xmlns:a16="http://schemas.microsoft.com/office/drawing/2014/main" id="{02AB5017-D948-A94C-9ED6-27F3AA7CDB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57993" y="2750586"/>
                <a:ext cx="147328" cy="577282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99" name="Rectangle 880">
                <a:extLst>
                  <a:ext uri="{FF2B5EF4-FFF2-40B4-BE49-F238E27FC236}">
                    <a16:creationId xmlns:a16="http://schemas.microsoft.com/office/drawing/2014/main" id="{5D77C9A5-EE8F-C946-A73D-066B5CA3F8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800000">
                <a:off x="2672201" y="2787414"/>
                <a:ext cx="66541" cy="857951"/>
              </a:xfrm>
              <a:prstGeom prst="rect">
                <a:avLst/>
              </a:prstGeom>
              <a:solidFill>
                <a:srgbClr val="93D2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0" name="Line 881">
                <a:extLst>
                  <a:ext uri="{FF2B5EF4-FFF2-40B4-BE49-F238E27FC236}">
                    <a16:creationId xmlns:a16="http://schemas.microsoft.com/office/drawing/2014/main" id="{B15F5642-7144-1A4F-9EAC-09BBD99D01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76659" y="2804049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1" name="Line 882">
                <a:extLst>
                  <a:ext uri="{FF2B5EF4-FFF2-40B4-BE49-F238E27FC236}">
                    <a16:creationId xmlns:a16="http://schemas.microsoft.com/office/drawing/2014/main" id="{51708730-2A96-F742-A569-C0528CA421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V="1">
                <a:off x="2738029" y="2768617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2" name="Line 882">
                <a:extLst>
                  <a:ext uri="{FF2B5EF4-FFF2-40B4-BE49-F238E27FC236}">
                    <a16:creationId xmlns:a16="http://schemas.microsoft.com/office/drawing/2014/main" id="{11B61269-DCA2-E84D-B369-D515916E09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50720" y="2747479"/>
                <a:ext cx="166195" cy="553247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3" name="Line 884">
                <a:extLst>
                  <a:ext uri="{FF2B5EF4-FFF2-40B4-BE49-F238E27FC236}">
                    <a16:creationId xmlns:a16="http://schemas.microsoft.com/office/drawing/2014/main" id="{6470DDF2-E627-2A45-BA09-8C236C5F00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2464718" y="2850001"/>
                <a:ext cx="0" cy="103603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4" name="Oval 885">
                <a:extLst>
                  <a:ext uri="{FF2B5EF4-FFF2-40B4-BE49-F238E27FC236}">
                    <a16:creationId xmlns:a16="http://schemas.microsoft.com/office/drawing/2014/main" id="{2F8D2C4A-44C1-D54C-A273-F19A997E11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9415" y="2958866"/>
                <a:ext cx="31996" cy="70709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3D6DDFF7-3E76-A647-9815-89706E9D8C70}"/>
                  </a:ext>
                </a:extLst>
              </p:cNvPr>
              <p:cNvGrpSpPr/>
              <p:nvPr/>
            </p:nvGrpSpPr>
            <p:grpSpPr>
              <a:xfrm>
                <a:off x="2874612" y="3158422"/>
                <a:ext cx="114261" cy="962935"/>
                <a:chOff x="5166044" y="2085068"/>
                <a:chExt cx="114261" cy="962935"/>
              </a:xfrm>
            </p:grpSpPr>
            <p:sp>
              <p:nvSpPr>
                <p:cNvPr id="110" name="Oval 878">
                  <a:extLst>
                    <a:ext uri="{FF2B5EF4-FFF2-40B4-BE49-F238E27FC236}">
                      <a16:creationId xmlns:a16="http://schemas.microsoft.com/office/drawing/2014/main" id="{436E34F7-C9AF-754E-85B1-4F1B7DDFE6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6044" y="2998083"/>
                  <a:ext cx="110510" cy="499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grpSp>
              <p:nvGrpSpPr>
                <p:cNvPr id="111" name="Group 110">
                  <a:extLst>
                    <a:ext uri="{FF2B5EF4-FFF2-40B4-BE49-F238E27FC236}">
                      <a16:creationId xmlns:a16="http://schemas.microsoft.com/office/drawing/2014/main" id="{B6B521B3-0667-AF4F-8F68-034759902191}"/>
                    </a:ext>
                  </a:extLst>
                </p:cNvPr>
                <p:cNvGrpSpPr/>
                <p:nvPr/>
              </p:nvGrpSpPr>
              <p:grpSpPr>
                <a:xfrm>
                  <a:off x="5166154" y="2106857"/>
                  <a:ext cx="114151" cy="914400"/>
                  <a:chOff x="5166154" y="2106857"/>
                  <a:chExt cx="114151" cy="1132631"/>
                </a:xfrm>
              </p:grpSpPr>
              <p:sp>
                <p:nvSpPr>
                  <p:cNvPr id="113" name="Rectangle 880">
                    <a:extLst>
                      <a:ext uri="{FF2B5EF4-FFF2-40B4-BE49-F238E27FC236}">
                        <a16:creationId xmlns:a16="http://schemas.microsoft.com/office/drawing/2014/main" id="{8C418A79-45CA-5346-B7F5-12233EB6C1B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66155" y="2106857"/>
                    <a:ext cx="109828" cy="1132631"/>
                  </a:xfrm>
                  <a:prstGeom prst="rect">
                    <a:avLst/>
                  </a:prstGeom>
                  <a:solidFill>
                    <a:srgbClr val="93D2F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114" name="Line 881">
                    <a:extLst>
                      <a:ext uri="{FF2B5EF4-FFF2-40B4-BE49-F238E27FC236}">
                        <a16:creationId xmlns:a16="http://schemas.microsoft.com/office/drawing/2014/main" id="{BE626F0E-B7D5-EA42-AC34-D72C3B96D9F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66154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115" name="Line 882">
                    <a:extLst>
                      <a:ext uri="{FF2B5EF4-FFF2-40B4-BE49-F238E27FC236}">
                        <a16:creationId xmlns:a16="http://schemas.microsoft.com/office/drawing/2014/main" id="{32B35DE0-8AEE-5B4A-A6B9-4BF8C192D83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80305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</p:grpSp>
            <p:sp>
              <p:nvSpPr>
                <p:cNvPr id="112" name="Oval 878">
                  <a:extLst>
                    <a:ext uri="{FF2B5EF4-FFF2-40B4-BE49-F238E27FC236}">
                      <a16:creationId xmlns:a16="http://schemas.microsoft.com/office/drawing/2014/main" id="{BDF31050-08B4-2640-ACC7-8107505120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7662" y="2085068"/>
                  <a:ext cx="110510" cy="457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B25D408D-573F-A64D-A2C6-D48BF714C233}"/>
                  </a:ext>
                </a:extLst>
              </p:cNvPr>
              <p:cNvGrpSpPr/>
              <p:nvPr/>
            </p:nvGrpSpPr>
            <p:grpSpPr>
              <a:xfrm>
                <a:off x="2949280" y="3646999"/>
                <a:ext cx="743865" cy="539042"/>
                <a:chOff x="5686720" y="1648860"/>
                <a:chExt cx="743865" cy="539042"/>
              </a:xfrm>
            </p:grpSpPr>
            <p:sp>
              <p:nvSpPr>
                <p:cNvPr id="107" name="Freeform 860">
                  <a:extLst>
                    <a:ext uri="{FF2B5EF4-FFF2-40B4-BE49-F238E27FC236}">
                      <a16:creationId xmlns:a16="http://schemas.microsoft.com/office/drawing/2014/main" id="{EC7C9B69-B16C-724C-9A92-A8EA5283FD7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686720" y="1648860"/>
                  <a:ext cx="743865" cy="18071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08" name="Rectangle 864">
                  <a:extLst>
                    <a:ext uri="{FF2B5EF4-FFF2-40B4-BE49-F238E27FC236}">
                      <a16:creationId xmlns:a16="http://schemas.microsoft.com/office/drawing/2014/main" id="{50209775-6CC8-834E-B1FD-12CDBEC97DF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686720" y="1829582"/>
                  <a:ext cx="557094" cy="358320"/>
                </a:xfrm>
                <a:prstGeom prst="rect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09" name="Freeform 865">
                  <a:extLst>
                    <a:ext uri="{FF2B5EF4-FFF2-40B4-BE49-F238E27FC236}">
                      <a16:creationId xmlns:a16="http://schemas.microsoft.com/office/drawing/2014/main" id="{39D33089-83FA-3D40-BF13-CF9C5B4B3FD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6243814" y="1648860"/>
                  <a:ext cx="186771" cy="539037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7B99C4DC-75A1-6E45-8319-5B0EF6965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02" y="282734"/>
            <a:ext cx="4025894" cy="2657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0DD7A0-8C8D-B744-AC42-7CD9B01A7D7B}"/>
              </a:ext>
            </a:extLst>
          </p:cNvPr>
          <p:cNvSpPr/>
          <p:nvPr/>
        </p:nvSpPr>
        <p:spPr>
          <a:xfrm>
            <a:off x="9439345" y="2733490"/>
            <a:ext cx="998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select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→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20BF30E2-F540-6246-A74D-E89A979E3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604" y="2743496"/>
            <a:ext cx="8267700" cy="24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59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>
            <a:extLst>
              <a:ext uri="{FF2B5EF4-FFF2-40B4-BE49-F238E27FC236}">
                <a16:creationId xmlns:a16="http://schemas.microsoft.com/office/drawing/2014/main" id="{6D493E83-ED4F-4B4C-99D8-125BEB906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604" y="1529032"/>
            <a:ext cx="8257031" cy="3665564"/>
          </a:xfrm>
          <a:prstGeom prst="rect">
            <a:avLst/>
          </a:prstGeom>
        </p:spPr>
      </p:pic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101601"/>
            <a:ext cx="8839200" cy="591969"/>
          </a:xfrm>
        </p:spPr>
        <p:txBody>
          <a:bodyPr/>
          <a:lstStyle/>
          <a:p>
            <a:pPr eaLnBrk="1" hangingPunct="1"/>
            <a:r>
              <a:rPr lang="en-US" dirty="0"/>
              <a:t>PSP Algorithm</a:t>
            </a:r>
          </a:p>
        </p:txBody>
      </p:sp>
      <p:sp>
        <p:nvSpPr>
          <p:cNvPr id="74" name="Rectangle 18">
            <a:extLst>
              <a:ext uri="{FF2B5EF4-FFF2-40B4-BE49-F238E27FC236}">
                <a16:creationId xmlns:a16="http://schemas.microsoft.com/office/drawing/2014/main" id="{DAA62C6C-C0B2-D24C-9DFC-1DED11761ED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3014" y="3294183"/>
            <a:ext cx="2794225" cy="732638"/>
          </a:xfrm>
        </p:spPr>
        <p:txBody>
          <a:bodyPr/>
          <a:lstStyle/>
          <a:p>
            <a:r>
              <a:rPr lang="en-US" dirty="0">
                <a:latin typeface="Times New Roman" charset="0"/>
              </a:rPr>
              <a:t>3 open goals</a:t>
            </a:r>
          </a:p>
          <a:p>
            <a:r>
              <a:rPr lang="en-US" dirty="0">
                <a:latin typeface="Times New Roman" charset="0"/>
              </a:rPr>
              <a:t>no threats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FE1CD63-5908-F544-ACC4-5417737CE659}"/>
              </a:ext>
            </a:extLst>
          </p:cNvPr>
          <p:cNvGrpSpPr/>
          <p:nvPr/>
        </p:nvGrpSpPr>
        <p:grpSpPr>
          <a:xfrm>
            <a:off x="8108554" y="159840"/>
            <a:ext cx="4083446" cy="1447896"/>
            <a:chOff x="7396981" y="580295"/>
            <a:chExt cx="4083446" cy="1447896"/>
          </a:xfrm>
        </p:grpSpPr>
        <p:sp>
          <p:nvSpPr>
            <p:cNvPr id="12" name="Freeform 860">
              <a:extLst>
                <a:ext uri="{FF2B5EF4-FFF2-40B4-BE49-F238E27FC236}">
                  <a16:creationId xmlns:a16="http://schemas.microsoft.com/office/drawing/2014/main" id="{FBC6109A-CB69-AA46-AEE0-9D8C30E9F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0427" y="733923"/>
              <a:ext cx="1661204" cy="30930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2120058A-2F2A-264E-9894-05BBFAE6694E}"/>
                </a:ext>
              </a:extLst>
            </p:cNvPr>
            <p:cNvSpPr/>
            <p:nvPr/>
          </p:nvSpPr>
          <p:spPr>
            <a:xfrm>
              <a:off x="10041897" y="738723"/>
              <a:ext cx="1438530" cy="870293"/>
            </a:xfrm>
            <a:prstGeom prst="parallelogram">
              <a:avLst>
                <a:gd name="adj" fmla="val 96255"/>
              </a:avLst>
            </a:prstGeom>
            <a:solidFill>
              <a:srgbClr val="CEC8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860">
              <a:extLst>
                <a:ext uri="{FF2B5EF4-FFF2-40B4-BE49-F238E27FC236}">
                  <a16:creationId xmlns:a16="http://schemas.microsoft.com/office/drawing/2014/main" id="{331468D2-AA60-AC46-9FEC-EB80D364C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9355" y="1551927"/>
              <a:ext cx="1283768" cy="309433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0BF101C9-92F5-7D40-ACDD-F664BA621418}"/>
                </a:ext>
              </a:extLst>
            </p:cNvPr>
            <p:cNvSpPr/>
            <p:nvPr/>
          </p:nvSpPr>
          <p:spPr>
            <a:xfrm>
              <a:off x="8167017" y="693258"/>
              <a:ext cx="1438530" cy="870293"/>
            </a:xfrm>
            <a:prstGeom prst="parallelogram">
              <a:avLst>
                <a:gd name="adj" fmla="val 96255"/>
              </a:avLst>
            </a:prstGeom>
            <a:solidFill>
              <a:srgbClr val="CEC8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891">
              <a:extLst>
                <a:ext uri="{FF2B5EF4-FFF2-40B4-BE49-F238E27FC236}">
                  <a16:creationId xmlns:a16="http://schemas.microsoft.com/office/drawing/2014/main" id="{B800E513-BD8E-2447-AC79-584969EED2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12748" y="1362505"/>
              <a:ext cx="65" cy="261610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7" name="Freeform 860">
              <a:extLst>
                <a:ext uri="{FF2B5EF4-FFF2-40B4-BE49-F238E27FC236}">
                  <a16:creationId xmlns:a16="http://schemas.microsoft.com/office/drawing/2014/main" id="{37EB0412-C1C7-9544-851F-4A4911133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6658" y="754217"/>
              <a:ext cx="515721" cy="282492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4C2EF56A-C5FE-AA4F-842E-E8B454980A05}"/>
                </a:ext>
              </a:extLst>
            </p:cNvPr>
            <p:cNvSpPr/>
            <p:nvPr/>
          </p:nvSpPr>
          <p:spPr>
            <a:xfrm>
              <a:off x="7396981" y="1486795"/>
              <a:ext cx="1847859" cy="540484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d1   </a:t>
              </a:r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F6D31E8E-7DA7-D645-A6DD-9DCB5D3C83F7}"/>
                </a:ext>
              </a:extLst>
            </p:cNvPr>
            <p:cNvSpPr/>
            <p:nvPr/>
          </p:nvSpPr>
          <p:spPr>
            <a:xfrm>
              <a:off x="9511907" y="1487707"/>
              <a:ext cx="1847859" cy="540484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d2   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39E5A46-61EA-0547-B169-E99B0B2288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921852" y="686883"/>
              <a:ext cx="1169897" cy="1107954"/>
              <a:chOff x="6282020" y="2522140"/>
              <a:chExt cx="1671281" cy="1582792"/>
            </a:xfrm>
          </p:grpSpPr>
          <p:sp>
            <p:nvSpPr>
              <p:cNvPr id="21" name="Line 882">
                <a:extLst>
                  <a:ext uri="{FF2B5EF4-FFF2-40B4-BE49-F238E27FC236}">
                    <a16:creationId xmlns:a16="http://schemas.microsoft.com/office/drawing/2014/main" id="{4DD21D42-57EB-BE48-B8F1-AAE77612A9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H="1" flipV="1">
                <a:off x="7230186" y="2543278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2" name="Oval 859">
                <a:extLst>
                  <a:ext uri="{FF2B5EF4-FFF2-40B4-BE49-F238E27FC236}">
                    <a16:creationId xmlns:a16="http://schemas.microsoft.com/office/drawing/2014/main" id="{729AFEFA-7C60-3947-9C97-317EDB7597C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756317" y="3797039"/>
                <a:ext cx="137823" cy="1512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3" name="Oval 861">
                <a:extLst>
                  <a:ext uri="{FF2B5EF4-FFF2-40B4-BE49-F238E27FC236}">
                    <a16:creationId xmlns:a16="http://schemas.microsoft.com/office/drawing/2014/main" id="{789C4768-BD89-B24E-BC71-385CD14A473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282021" y="3950986"/>
                <a:ext cx="142659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4" name="Oval 862">
                <a:extLst>
                  <a:ext uri="{FF2B5EF4-FFF2-40B4-BE49-F238E27FC236}">
                    <a16:creationId xmlns:a16="http://schemas.microsoft.com/office/drawing/2014/main" id="{3C7B62F4-3DE7-E74D-8265-D223DA53FDE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597526" y="3950986"/>
                <a:ext cx="137823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5" name="Oval 863">
                <a:extLst>
                  <a:ext uri="{FF2B5EF4-FFF2-40B4-BE49-F238E27FC236}">
                    <a16:creationId xmlns:a16="http://schemas.microsoft.com/office/drawing/2014/main" id="{9C027757-1E27-D741-9A76-F49BF0413AB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457285" y="3948285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6" name="Oval 863">
                <a:extLst>
                  <a:ext uri="{FF2B5EF4-FFF2-40B4-BE49-F238E27FC236}">
                    <a16:creationId xmlns:a16="http://schemas.microsoft.com/office/drawing/2014/main" id="{604E013E-6891-C74E-ACC7-DCDA59DB42F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866501" y="3950166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799691AE-D355-F848-9B93-871B9363D42B}"/>
                  </a:ext>
                </a:extLst>
              </p:cNvPr>
              <p:cNvGrpSpPr/>
              <p:nvPr/>
            </p:nvGrpSpPr>
            <p:grpSpPr>
              <a:xfrm>
                <a:off x="6282020" y="3409248"/>
                <a:ext cx="1671281" cy="539042"/>
                <a:chOff x="1320274" y="4580303"/>
                <a:chExt cx="1671281" cy="467246"/>
              </a:xfrm>
              <a:solidFill>
                <a:srgbClr val="93D2FE"/>
              </a:solidFill>
            </p:grpSpPr>
            <p:sp>
              <p:nvSpPr>
                <p:cNvPr id="42" name="Freeform 860">
                  <a:extLst>
                    <a:ext uri="{FF2B5EF4-FFF2-40B4-BE49-F238E27FC236}">
                      <a16:creationId xmlns:a16="http://schemas.microsoft.com/office/drawing/2014/main" id="{D9DD7E99-3CD4-7040-8500-916089E93B7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3" name="Rectangle 864">
                  <a:extLst>
                    <a:ext uri="{FF2B5EF4-FFF2-40B4-BE49-F238E27FC236}">
                      <a16:creationId xmlns:a16="http://schemas.microsoft.com/office/drawing/2014/main" id="{C4E7D216-C003-DC4C-9598-8627A97DFBB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r2</a:t>
                  </a:r>
                </a:p>
              </p:txBody>
            </p:sp>
            <p:sp>
              <p:nvSpPr>
                <p:cNvPr id="44" name="Freeform 865">
                  <a:extLst>
                    <a:ext uri="{FF2B5EF4-FFF2-40B4-BE49-F238E27FC236}">
                      <a16:creationId xmlns:a16="http://schemas.microsoft.com/office/drawing/2014/main" id="{00309F8A-3645-E74E-BE80-7CA1606C7BC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5" name="Freeform 866">
                  <a:extLst>
                    <a:ext uri="{FF2B5EF4-FFF2-40B4-BE49-F238E27FC236}">
                      <a16:creationId xmlns:a16="http://schemas.microsoft.com/office/drawing/2014/main" id="{1705BDEB-F6EA-ED4F-9A7B-89DE2F18C60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sp>
            <p:nvSpPr>
              <p:cNvPr id="28" name="Oval 878">
                <a:extLst>
                  <a:ext uri="{FF2B5EF4-FFF2-40B4-BE49-F238E27FC236}">
                    <a16:creationId xmlns:a16="http://schemas.microsoft.com/office/drawing/2014/main" id="{0D5FB30B-9FE9-F443-87A9-2962E68CC37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800000" flipH="1">
                <a:off x="7440506" y="2600189"/>
                <a:ext cx="69069" cy="39007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9" name="Line 882">
                <a:extLst>
                  <a:ext uri="{FF2B5EF4-FFF2-40B4-BE49-F238E27FC236}">
                    <a16:creationId xmlns:a16="http://schemas.microsoft.com/office/drawing/2014/main" id="{99669042-37B2-814C-9264-D1AA9BE3B5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151300" y="2522140"/>
                <a:ext cx="166195" cy="553247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0" name="Line 882">
                <a:extLst>
                  <a:ext uri="{FF2B5EF4-FFF2-40B4-BE49-F238E27FC236}">
                    <a16:creationId xmlns:a16="http://schemas.microsoft.com/office/drawing/2014/main" id="{2B1739E2-D1C4-234C-942B-CC8A49857D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162894" y="2525247"/>
                <a:ext cx="147328" cy="577282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1" name="Line 884">
                <a:extLst>
                  <a:ext uri="{FF2B5EF4-FFF2-40B4-BE49-F238E27FC236}">
                    <a16:creationId xmlns:a16="http://schemas.microsoft.com/office/drawing/2014/main" id="{25A7CE36-08FD-184D-91BB-CD3DF7B2C6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7503497" y="2624662"/>
                <a:ext cx="0" cy="103603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2" name="Oval 885">
                <a:extLst>
                  <a:ext uri="{FF2B5EF4-FFF2-40B4-BE49-F238E27FC236}">
                    <a16:creationId xmlns:a16="http://schemas.microsoft.com/office/drawing/2014/main" id="{E19C9B28-9FF4-5B4B-999F-2F75DECBE1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7486804" y="2733527"/>
                <a:ext cx="31996" cy="70709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18F859A6-1860-F34D-A767-B62598AA70BF}"/>
                  </a:ext>
                </a:extLst>
              </p:cNvPr>
              <p:cNvGrpSpPr/>
              <p:nvPr/>
            </p:nvGrpSpPr>
            <p:grpSpPr>
              <a:xfrm>
                <a:off x="6963930" y="2918321"/>
                <a:ext cx="114261" cy="962935"/>
                <a:chOff x="5166044" y="2085068"/>
                <a:chExt cx="114261" cy="962935"/>
              </a:xfrm>
            </p:grpSpPr>
            <p:sp>
              <p:nvSpPr>
                <p:cNvPr id="36" name="Oval 878">
                  <a:extLst>
                    <a:ext uri="{FF2B5EF4-FFF2-40B4-BE49-F238E27FC236}">
                      <a16:creationId xmlns:a16="http://schemas.microsoft.com/office/drawing/2014/main" id="{11356890-5362-9E44-99AC-F94E7679F7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6044" y="2998083"/>
                  <a:ext cx="110510" cy="499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C3B2230D-2672-E143-904B-CCD354A35B08}"/>
                    </a:ext>
                  </a:extLst>
                </p:cNvPr>
                <p:cNvGrpSpPr/>
                <p:nvPr/>
              </p:nvGrpSpPr>
              <p:grpSpPr>
                <a:xfrm>
                  <a:off x="5166154" y="2106857"/>
                  <a:ext cx="114151" cy="914400"/>
                  <a:chOff x="5166154" y="2106857"/>
                  <a:chExt cx="114151" cy="1132631"/>
                </a:xfrm>
              </p:grpSpPr>
              <p:sp>
                <p:nvSpPr>
                  <p:cNvPr id="39" name="Rectangle 880">
                    <a:extLst>
                      <a:ext uri="{FF2B5EF4-FFF2-40B4-BE49-F238E27FC236}">
                        <a16:creationId xmlns:a16="http://schemas.microsoft.com/office/drawing/2014/main" id="{5D1E7A4F-CDE5-054B-95B3-9630B9561FD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66155" y="2106857"/>
                    <a:ext cx="109828" cy="1132631"/>
                  </a:xfrm>
                  <a:prstGeom prst="rect">
                    <a:avLst/>
                  </a:prstGeom>
                  <a:solidFill>
                    <a:srgbClr val="93D2F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40" name="Line 881">
                    <a:extLst>
                      <a:ext uri="{FF2B5EF4-FFF2-40B4-BE49-F238E27FC236}">
                        <a16:creationId xmlns:a16="http://schemas.microsoft.com/office/drawing/2014/main" id="{0E520838-5148-474A-A920-B8D3E35F87B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66154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41" name="Line 882">
                    <a:extLst>
                      <a:ext uri="{FF2B5EF4-FFF2-40B4-BE49-F238E27FC236}">
                        <a16:creationId xmlns:a16="http://schemas.microsoft.com/office/drawing/2014/main" id="{7804E4BD-101B-6740-AFF7-DE32F764698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80305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</p:grpSp>
            <p:sp>
              <p:nvSpPr>
                <p:cNvPr id="38" name="Oval 878">
                  <a:extLst>
                    <a:ext uri="{FF2B5EF4-FFF2-40B4-BE49-F238E27FC236}">
                      <a16:creationId xmlns:a16="http://schemas.microsoft.com/office/drawing/2014/main" id="{8F083D48-8335-D444-AD29-34CE6CAF9A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7662" y="2085068"/>
                  <a:ext cx="110510" cy="457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sp>
            <p:nvSpPr>
              <p:cNvPr id="34" name="Rectangle 880">
                <a:extLst>
                  <a:ext uri="{FF2B5EF4-FFF2-40B4-BE49-F238E27FC236}">
                    <a16:creationId xmlns:a16="http://schemas.microsoft.com/office/drawing/2014/main" id="{2AEB2923-084F-BA4B-AF6E-34F4681F8F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00000" flipH="1">
                <a:off x="7229473" y="2562075"/>
                <a:ext cx="66541" cy="857951"/>
              </a:xfrm>
              <a:prstGeom prst="rect">
                <a:avLst/>
              </a:prstGeom>
              <a:solidFill>
                <a:srgbClr val="93D2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5" name="Line 881">
                <a:extLst>
                  <a:ext uri="{FF2B5EF4-FFF2-40B4-BE49-F238E27FC236}">
                    <a16:creationId xmlns:a16="http://schemas.microsoft.com/office/drawing/2014/main" id="{A98839EF-09A8-4E46-BDE9-43E1427885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291556" y="2578710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</p:grpSp>
        <p:sp>
          <p:nvSpPr>
            <p:cNvPr id="46" name="Parallelogram 45">
              <a:extLst>
                <a:ext uri="{FF2B5EF4-FFF2-40B4-BE49-F238E27FC236}">
                  <a16:creationId xmlns:a16="http://schemas.microsoft.com/office/drawing/2014/main" id="{F20A068A-CC32-3A4B-95C3-AC733BCE0A9D}"/>
                </a:ext>
              </a:extLst>
            </p:cNvPr>
            <p:cNvSpPr/>
            <p:nvPr/>
          </p:nvSpPr>
          <p:spPr>
            <a:xfrm>
              <a:off x="8244088" y="580295"/>
              <a:ext cx="1847859" cy="540484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d3   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BC55319-BAEB-5948-A26E-25BEDD4CBCB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01168" y="693504"/>
              <a:ext cx="1174071" cy="1116643"/>
              <a:chOff x="2015901" y="2747479"/>
              <a:chExt cx="1677244" cy="1595204"/>
            </a:xfrm>
          </p:grpSpPr>
          <p:sp>
            <p:nvSpPr>
              <p:cNvPr id="48" name="Oval 859">
                <a:extLst>
                  <a:ext uri="{FF2B5EF4-FFF2-40B4-BE49-F238E27FC236}">
                    <a16:creationId xmlns:a16="http://schemas.microsoft.com/office/drawing/2014/main" id="{298A0544-7F71-DF48-85DC-EF33D20D393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17327" y="4034790"/>
                <a:ext cx="137823" cy="1512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9" name="Oval 861">
                <a:extLst>
                  <a:ext uri="{FF2B5EF4-FFF2-40B4-BE49-F238E27FC236}">
                    <a16:creationId xmlns:a16="http://schemas.microsoft.com/office/drawing/2014/main" id="{EE7C6671-37D1-FC4F-A4E4-E42BD7186CF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43031" y="4188737"/>
                <a:ext cx="142659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0" name="Oval 862">
                <a:extLst>
                  <a:ext uri="{FF2B5EF4-FFF2-40B4-BE49-F238E27FC236}">
                    <a16:creationId xmlns:a16="http://schemas.microsoft.com/office/drawing/2014/main" id="{9F2E3AB4-033B-B546-8B20-19DB8E0DAE4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58536" y="4188737"/>
                <a:ext cx="137823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1" name="Oval 863">
                <a:extLst>
                  <a:ext uri="{FF2B5EF4-FFF2-40B4-BE49-F238E27FC236}">
                    <a16:creationId xmlns:a16="http://schemas.microsoft.com/office/drawing/2014/main" id="{75155785-310B-1D4E-9FE7-B4248564C2E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193788" y="4186036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2" name="Oval 863">
                <a:extLst>
                  <a:ext uri="{FF2B5EF4-FFF2-40B4-BE49-F238E27FC236}">
                    <a16:creationId xmlns:a16="http://schemas.microsoft.com/office/drawing/2014/main" id="{4A96390B-FC0E-EF45-855D-AACFF2FD85A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27511" y="4187917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3" name="Freeform 866">
                <a:extLst>
                  <a:ext uri="{FF2B5EF4-FFF2-40B4-BE49-F238E27FC236}">
                    <a16:creationId xmlns:a16="http://schemas.microsoft.com/office/drawing/2014/main" id="{A0C9BCA4-F369-EA4A-BDEF-CAA301A6887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015901" y="3991061"/>
                <a:ext cx="1114187" cy="194966"/>
              </a:xfrm>
              <a:custGeom>
                <a:avLst/>
                <a:gdLst>
                  <a:gd name="T0" fmla="*/ 0 w 288"/>
                  <a:gd name="T1" fmla="*/ 449 h 48"/>
                  <a:gd name="T2" fmla="*/ 2608 w 288"/>
                  <a:gd name="T3" fmla="*/ 449 h 48"/>
                  <a:gd name="T4" fmla="*/ 3133 w 288"/>
                  <a:gd name="T5" fmla="*/ 0 h 48"/>
                  <a:gd name="T6" fmla="*/ 524 w 288"/>
                  <a:gd name="T7" fmla="*/ 0 h 48"/>
                  <a:gd name="T8" fmla="*/ 0 w 288"/>
                  <a:gd name="T9" fmla="*/ 449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8"/>
                  <a:gd name="T16" fmla="*/ 0 h 48"/>
                  <a:gd name="T17" fmla="*/ 288 w 288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8" h="48">
                    <a:moveTo>
                      <a:pt x="0" y="48"/>
                    </a:moveTo>
                    <a:lnTo>
                      <a:pt x="240" y="48"/>
                    </a:lnTo>
                    <a:lnTo>
                      <a:pt x="288" y="0"/>
                    </a:lnTo>
                    <a:lnTo>
                      <a:pt x="48" y="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4" name="Oval 878">
                <a:extLst>
                  <a:ext uri="{FF2B5EF4-FFF2-40B4-BE49-F238E27FC236}">
                    <a16:creationId xmlns:a16="http://schemas.microsoft.com/office/drawing/2014/main" id="{724B16E3-99A2-9449-93A4-CDDD7D24E40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9800000">
                <a:off x="2458640" y="2825528"/>
                <a:ext cx="69069" cy="39007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5" name="Line 882">
                <a:extLst>
                  <a:ext uri="{FF2B5EF4-FFF2-40B4-BE49-F238E27FC236}">
                    <a16:creationId xmlns:a16="http://schemas.microsoft.com/office/drawing/2014/main" id="{E05A6A14-C317-A04E-91DD-1126BBF74F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57993" y="2750586"/>
                <a:ext cx="147328" cy="577282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6" name="Rectangle 880">
                <a:extLst>
                  <a:ext uri="{FF2B5EF4-FFF2-40B4-BE49-F238E27FC236}">
                    <a16:creationId xmlns:a16="http://schemas.microsoft.com/office/drawing/2014/main" id="{62A4ADE5-A9F8-7545-8779-94DCD72918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800000">
                <a:off x="2672201" y="2787414"/>
                <a:ext cx="66541" cy="857951"/>
              </a:xfrm>
              <a:prstGeom prst="rect">
                <a:avLst/>
              </a:prstGeom>
              <a:solidFill>
                <a:srgbClr val="93D2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7" name="Line 881">
                <a:extLst>
                  <a:ext uri="{FF2B5EF4-FFF2-40B4-BE49-F238E27FC236}">
                    <a16:creationId xmlns:a16="http://schemas.microsoft.com/office/drawing/2014/main" id="{308A6614-BA75-A148-BDE5-F1B517A081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76659" y="2804049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8" name="Line 882">
                <a:extLst>
                  <a:ext uri="{FF2B5EF4-FFF2-40B4-BE49-F238E27FC236}">
                    <a16:creationId xmlns:a16="http://schemas.microsoft.com/office/drawing/2014/main" id="{63978B76-FEA9-A14C-9604-BB5752188A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V="1">
                <a:off x="2738029" y="2768617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9" name="Line 882">
                <a:extLst>
                  <a:ext uri="{FF2B5EF4-FFF2-40B4-BE49-F238E27FC236}">
                    <a16:creationId xmlns:a16="http://schemas.microsoft.com/office/drawing/2014/main" id="{0B264414-2156-BB4E-A192-C75CEBA35A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50720" y="2747479"/>
                <a:ext cx="166195" cy="553247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0" name="Line 884">
                <a:extLst>
                  <a:ext uri="{FF2B5EF4-FFF2-40B4-BE49-F238E27FC236}">
                    <a16:creationId xmlns:a16="http://schemas.microsoft.com/office/drawing/2014/main" id="{5A390CFC-319D-DC44-805F-0C8E361805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2464718" y="2850001"/>
                <a:ext cx="0" cy="103603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1" name="Oval 885">
                <a:extLst>
                  <a:ext uri="{FF2B5EF4-FFF2-40B4-BE49-F238E27FC236}">
                    <a16:creationId xmlns:a16="http://schemas.microsoft.com/office/drawing/2014/main" id="{E9C8A768-5490-5447-AFFA-0875D2F89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9415" y="2958866"/>
                <a:ext cx="31996" cy="70709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D6F36FAD-BB31-1F43-A2BE-F4A0BF12C6C2}"/>
                  </a:ext>
                </a:extLst>
              </p:cNvPr>
              <p:cNvGrpSpPr/>
              <p:nvPr/>
            </p:nvGrpSpPr>
            <p:grpSpPr>
              <a:xfrm>
                <a:off x="2874612" y="3158422"/>
                <a:ext cx="114261" cy="962935"/>
                <a:chOff x="5166044" y="2085068"/>
                <a:chExt cx="114261" cy="962935"/>
              </a:xfrm>
            </p:grpSpPr>
            <p:sp>
              <p:nvSpPr>
                <p:cNvPr id="67" name="Oval 878">
                  <a:extLst>
                    <a:ext uri="{FF2B5EF4-FFF2-40B4-BE49-F238E27FC236}">
                      <a16:creationId xmlns:a16="http://schemas.microsoft.com/office/drawing/2014/main" id="{A584E646-C4D7-394F-B2A2-2780BFFA4D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6044" y="2998083"/>
                  <a:ext cx="110510" cy="499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0D41650C-DBD2-BD4D-B0C1-7835337BC755}"/>
                    </a:ext>
                  </a:extLst>
                </p:cNvPr>
                <p:cNvGrpSpPr/>
                <p:nvPr/>
              </p:nvGrpSpPr>
              <p:grpSpPr>
                <a:xfrm>
                  <a:off x="5166154" y="2106857"/>
                  <a:ext cx="114151" cy="914400"/>
                  <a:chOff x="5166154" y="2106857"/>
                  <a:chExt cx="114151" cy="1132631"/>
                </a:xfrm>
              </p:grpSpPr>
              <p:sp>
                <p:nvSpPr>
                  <p:cNvPr id="70" name="Rectangle 880">
                    <a:extLst>
                      <a:ext uri="{FF2B5EF4-FFF2-40B4-BE49-F238E27FC236}">
                        <a16:creationId xmlns:a16="http://schemas.microsoft.com/office/drawing/2014/main" id="{B7F5B98B-1583-C242-80C4-10DE04D80C5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66155" y="2106857"/>
                    <a:ext cx="109828" cy="1132631"/>
                  </a:xfrm>
                  <a:prstGeom prst="rect">
                    <a:avLst/>
                  </a:prstGeom>
                  <a:solidFill>
                    <a:srgbClr val="93D2F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71" name="Line 881">
                    <a:extLst>
                      <a:ext uri="{FF2B5EF4-FFF2-40B4-BE49-F238E27FC236}">
                        <a16:creationId xmlns:a16="http://schemas.microsoft.com/office/drawing/2014/main" id="{1529A8F3-8F10-984E-9928-54EF2CDA56E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66154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72" name="Line 882">
                    <a:extLst>
                      <a:ext uri="{FF2B5EF4-FFF2-40B4-BE49-F238E27FC236}">
                        <a16:creationId xmlns:a16="http://schemas.microsoft.com/office/drawing/2014/main" id="{BD029D58-967D-1B4C-A6DF-2622E92363E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80305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</p:grpSp>
            <p:sp>
              <p:nvSpPr>
                <p:cNvPr id="69" name="Oval 878">
                  <a:extLst>
                    <a:ext uri="{FF2B5EF4-FFF2-40B4-BE49-F238E27FC236}">
                      <a16:creationId xmlns:a16="http://schemas.microsoft.com/office/drawing/2014/main" id="{09BC1617-16AF-A54F-AF27-AA4219FE06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7662" y="2085068"/>
                  <a:ext cx="110510" cy="457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33C1ECD1-3F0E-294F-882E-D0B272AECCEF}"/>
                  </a:ext>
                </a:extLst>
              </p:cNvPr>
              <p:cNvGrpSpPr/>
              <p:nvPr/>
            </p:nvGrpSpPr>
            <p:grpSpPr>
              <a:xfrm>
                <a:off x="2949280" y="3646999"/>
                <a:ext cx="743865" cy="539042"/>
                <a:chOff x="5686720" y="1648860"/>
                <a:chExt cx="743865" cy="539042"/>
              </a:xfrm>
            </p:grpSpPr>
            <p:sp>
              <p:nvSpPr>
                <p:cNvPr id="64" name="Freeform 860">
                  <a:extLst>
                    <a:ext uri="{FF2B5EF4-FFF2-40B4-BE49-F238E27FC236}">
                      <a16:creationId xmlns:a16="http://schemas.microsoft.com/office/drawing/2014/main" id="{7DCFE105-CE28-7E43-A9DE-15A1F5EE73F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686720" y="1648860"/>
                  <a:ext cx="743865" cy="18071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65" name="Rectangle 864">
                  <a:extLst>
                    <a:ext uri="{FF2B5EF4-FFF2-40B4-BE49-F238E27FC236}">
                      <a16:creationId xmlns:a16="http://schemas.microsoft.com/office/drawing/2014/main" id="{30685B7D-43F6-6C4E-BF97-3065B895FD0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686720" y="1829582"/>
                  <a:ext cx="557094" cy="358320"/>
                </a:xfrm>
                <a:prstGeom prst="rect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66" name="Freeform 865">
                  <a:extLst>
                    <a:ext uri="{FF2B5EF4-FFF2-40B4-BE49-F238E27FC236}">
                      <a16:creationId xmlns:a16="http://schemas.microsoft.com/office/drawing/2014/main" id="{5E38EC98-2FB3-0E46-870F-FA1BDF94193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6243814" y="1648860"/>
                  <a:ext cx="186771" cy="539037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</p:grpSp>
      <p:sp>
        <p:nvSpPr>
          <p:cNvPr id="77" name="Rectangle 4">
            <a:extLst>
              <a:ext uri="{FF2B5EF4-FFF2-40B4-BE49-F238E27FC236}">
                <a16:creationId xmlns:a16="http://schemas.microsoft.com/office/drawing/2014/main" id="{D1E945FD-4007-9745-9401-7E92F4BC5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5414" y="1787810"/>
            <a:ext cx="1694496" cy="7987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ingdings" charset="2"/>
              <a:buChar char="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 Grande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Grande" charset="0"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–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Times-Roman" charset="0"/>
              <a:buChar char="•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Times-Roman" charset="0"/>
              <a:buChar char="-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1800" i="1" kern="0" dirty="0">
                <a:solidFill>
                  <a:srgbClr val="21985D"/>
                </a:solidFill>
                <a:latin typeface="Times New Roman" charset="0"/>
              </a:rPr>
              <a:t>only resolver: causal link from a new action</a:t>
            </a:r>
            <a:endParaRPr lang="en-US" sz="1800" i="1" kern="0" dirty="0">
              <a:solidFill>
                <a:srgbClr val="21985D"/>
              </a:solidFill>
              <a:latin typeface="Calibri" panose="020F0502020204030204" pitchFamily="34" charset="0"/>
            </a:endParaRPr>
          </a:p>
        </p:txBody>
      </p:sp>
      <p:sp>
        <p:nvSpPr>
          <p:cNvPr id="84" name="Rectangle 4">
            <a:extLst>
              <a:ext uri="{FF2B5EF4-FFF2-40B4-BE49-F238E27FC236}">
                <a16:creationId xmlns:a16="http://schemas.microsoft.com/office/drawing/2014/main" id="{DD3EACAC-2322-6A45-8479-34A983056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9386" y="4553558"/>
            <a:ext cx="2311703" cy="5707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ingdings" charset="2"/>
              <a:buChar char="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 Grande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Grande" charset="0"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–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Times-Roman" charset="0"/>
              <a:buChar char="•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Times-Roman" charset="0"/>
              <a:buChar char="-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800" i="1" kern="0" dirty="0">
                <a:solidFill>
                  <a:srgbClr val="21985D"/>
                </a:solidFill>
                <a:latin typeface="Times New Roman" charset="0"/>
              </a:rPr>
              <a:t>for every action a,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800" i="1" kern="0" dirty="0">
                <a:solidFill>
                  <a:srgbClr val="21985D"/>
                </a:solidFill>
                <a:latin typeface="Times New Roman" charset="0"/>
              </a:rPr>
              <a:t>a</a:t>
            </a:r>
            <a:r>
              <a:rPr lang="en-US" sz="1800" kern="0" baseline="-25000" dirty="0">
                <a:solidFill>
                  <a:srgbClr val="21985D"/>
                </a:solidFill>
                <a:latin typeface="Times New Roman" charset="0"/>
              </a:rPr>
              <a:t>0</a:t>
            </a:r>
            <a:r>
              <a:rPr lang="en-US" sz="1800" kern="0" dirty="0">
                <a:solidFill>
                  <a:srgbClr val="21985D"/>
                </a:solidFill>
                <a:latin typeface="Times New Roman" charset="0"/>
              </a:rPr>
              <a:t> ≺ </a:t>
            </a:r>
            <a:r>
              <a:rPr lang="en-US" sz="1800" i="1" kern="0" dirty="0">
                <a:solidFill>
                  <a:srgbClr val="21985D"/>
                </a:solidFill>
                <a:latin typeface="Times New Roman" charset="0"/>
              </a:rPr>
              <a:t>a </a:t>
            </a:r>
            <a:r>
              <a:rPr lang="en-US" sz="1800" kern="0" dirty="0">
                <a:solidFill>
                  <a:srgbClr val="21985D"/>
                </a:solidFill>
                <a:latin typeface="Times New Roman" charset="0"/>
              </a:rPr>
              <a:t>≺ </a:t>
            </a:r>
            <a:r>
              <a:rPr lang="en-US" sz="1800" i="1" kern="0" dirty="0">
                <a:solidFill>
                  <a:srgbClr val="21985D"/>
                </a:solidFill>
                <a:latin typeface="Times New Roman" charset="0"/>
              </a:rPr>
              <a:t>a</a:t>
            </a:r>
            <a:r>
              <a:rPr lang="en-US" sz="1800" i="1" kern="0" baseline="-25000" dirty="0">
                <a:solidFill>
                  <a:srgbClr val="21985D"/>
                </a:solidFill>
                <a:latin typeface="Times New Roman" charset="0"/>
              </a:rPr>
              <a:t>g</a:t>
            </a:r>
            <a:endParaRPr lang="en-US" sz="1800" kern="0" baseline="-25000" dirty="0">
              <a:solidFill>
                <a:srgbClr val="21985D"/>
              </a:solidFill>
              <a:latin typeface="Calibri" panose="020F0502020204030204" pitchFamily="34" charset="0"/>
            </a:endParaRP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63DD7ADD-DAAC-7146-8868-A9A9ECFDF544}"/>
              </a:ext>
            </a:extLst>
          </p:cNvPr>
          <p:cNvCxnSpPr>
            <a:cxnSpLocks/>
            <a:stCxn id="84" idx="0"/>
          </p:cNvCxnSpPr>
          <p:nvPr/>
        </p:nvCxnSpPr>
        <p:spPr>
          <a:xfrm flipV="1">
            <a:off x="8205238" y="3245026"/>
            <a:ext cx="1733166" cy="1308532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8CA80857-A702-3540-A95D-5973BD6269D4}"/>
              </a:ext>
            </a:extLst>
          </p:cNvPr>
          <p:cNvCxnSpPr>
            <a:cxnSpLocks/>
          </p:cNvCxnSpPr>
          <p:nvPr/>
        </p:nvCxnSpPr>
        <p:spPr>
          <a:xfrm flipH="1" flipV="1">
            <a:off x="5193794" y="2599252"/>
            <a:ext cx="3048282" cy="1954306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76074AF3-EED3-EA48-BC60-F49317C4F48A}"/>
              </a:ext>
            </a:extLst>
          </p:cNvPr>
          <p:cNvCxnSpPr>
            <a:cxnSpLocks/>
            <a:stCxn id="77" idx="2"/>
          </p:cNvCxnSpPr>
          <p:nvPr/>
        </p:nvCxnSpPr>
        <p:spPr>
          <a:xfrm>
            <a:off x="10192662" y="2586537"/>
            <a:ext cx="9338" cy="258778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5" name="Picture 74">
            <a:extLst>
              <a:ext uri="{FF2B5EF4-FFF2-40B4-BE49-F238E27FC236}">
                <a16:creationId xmlns:a16="http://schemas.microsoft.com/office/drawing/2014/main" id="{615F3A79-704C-F14A-9644-F3EFEBFB6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02" y="282734"/>
            <a:ext cx="4025894" cy="2657718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B3242695-C6E7-2546-8927-BA7CB93D21B4}"/>
              </a:ext>
            </a:extLst>
          </p:cNvPr>
          <p:cNvSpPr/>
          <p:nvPr/>
        </p:nvSpPr>
        <p:spPr>
          <a:xfrm>
            <a:off x="10485362" y="3294183"/>
            <a:ext cx="7104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↑</a:t>
            </a:r>
          </a:p>
          <a:p>
            <a:pPr algn="ctr"/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select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6" name="Rectangle 18">
            <a:extLst>
              <a:ext uri="{FF2B5EF4-FFF2-40B4-BE49-F238E27FC236}">
                <a16:creationId xmlns:a16="http://schemas.microsoft.com/office/drawing/2014/main" id="{799D9DD2-1CD0-E44F-A25B-7E3A8F6E0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9534" y="5852161"/>
            <a:ext cx="6069135" cy="640080"/>
          </a:xfrm>
          <a:prstGeom prst="rect">
            <a:avLst/>
          </a:prstGeom>
          <a:solidFill>
            <a:srgbClr val="CDFFCC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341313" lvl="1" indent="0">
              <a:buFont typeface="System Font Regular"/>
              <a:buNone/>
            </a:pPr>
            <a:r>
              <a:rPr lang="en-US" b="1" kern="0" dirty="0">
                <a:solidFill>
                  <a:srgbClr val="081D58"/>
                </a:solidFill>
                <a:cs typeface="Times New Roman"/>
              </a:rPr>
              <a:t>Poll</a:t>
            </a:r>
            <a:r>
              <a:rPr lang="en-US" kern="0" dirty="0">
                <a:solidFill>
                  <a:srgbClr val="081D58"/>
                </a:solidFill>
                <a:cs typeface="Times New Roman"/>
              </a:rPr>
              <a:t>. Above, I said “only resolver”. Is that correct?</a:t>
            </a:r>
            <a:endParaRPr lang="en-US" b="1" kern="0" dirty="0">
              <a:latin typeface="Times New Roman" charset="0"/>
            </a:endParaRPr>
          </a:p>
        </p:txBody>
      </p:sp>
      <p:sp>
        <p:nvSpPr>
          <p:cNvPr id="82" name="Content Placeholder 10">
            <a:extLst>
              <a:ext uri="{FF2B5EF4-FFF2-40B4-BE49-F238E27FC236}">
                <a16:creationId xmlns:a16="http://schemas.microsoft.com/office/drawing/2014/main" id="{84E1C6D8-E4E6-824B-81F1-B031C1558758}"/>
              </a:ext>
            </a:extLst>
          </p:cNvPr>
          <p:cNvSpPr txBox="1">
            <a:spLocks/>
          </p:cNvSpPr>
          <p:nvPr/>
        </p:nvSpPr>
        <p:spPr bwMode="auto">
          <a:xfrm>
            <a:off x="52252" y="5694553"/>
            <a:ext cx="4866269" cy="972061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1440" tIns="44450" rIns="45720" bIns="44450" numCol="1" anchor="t" anchorCtr="0" compatLnSpc="1">
            <a:prstTxWarp prst="textNoShape">
              <a:avLst/>
            </a:prstTxWarp>
            <a:spAutoFit/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move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r, d, 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</a:t>
            </a:r>
          </a:p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pre: loc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</a:t>
            </a:r>
            <a:r>
              <a:rPr lang="en-US" sz="1800" dirty="0">
                <a:latin typeface="Calibri"/>
                <a:ea typeface="Times New Roman"/>
              </a:rPr>
              <a:t> 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dirty="0">
                <a:latin typeface="Calibri" panose="020F0502020204030204" pitchFamily="34" charset="0"/>
                <a:ea typeface="Times New Roman"/>
              </a:rPr>
              <a:t>nil</a:t>
            </a:r>
          </a:p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eff: loc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←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 </a:t>
            </a:r>
            <a:r>
              <a:rPr lang="en-US" sz="1800" dirty="0">
                <a:latin typeface="Calibri"/>
                <a:ea typeface="Times New Roman"/>
              </a:rPr>
              <a:t>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 </a:t>
            </a:r>
            <a:r>
              <a:rPr lang="en-US" sz="1800" dirty="0">
                <a:latin typeface="Calibri"/>
                <a:ea typeface="Times New Roman"/>
              </a:rPr>
              <a:t>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dirty="0">
                <a:latin typeface="Calibri" panose="020F0502020204030204" pitchFamily="34" charset="0"/>
                <a:ea typeface="Times New Roman"/>
              </a:rPr>
              <a:t>nil</a:t>
            </a:r>
            <a:endParaRPr lang="en-US" sz="1800" dirty="0"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76547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842482"/>
            <a:ext cx="8229600" cy="5593244"/>
          </a:xfrm>
        </p:spPr>
        <p:txBody>
          <a:bodyPr/>
          <a:lstStyle/>
          <a:p>
            <a:pPr marL="0" indent="0">
              <a:buNone/>
              <a:tabLst>
                <a:tab pos="449263" algn="l"/>
              </a:tabLst>
            </a:pPr>
            <a:r>
              <a:rPr lang="en-US" sz="1800" dirty="0"/>
              <a:t>Chapter 2, part </a:t>
            </a:r>
            <a:r>
              <a:rPr lang="en-US" sz="1800" i="1" dirty="0"/>
              <a:t>a</a:t>
            </a:r>
            <a:r>
              <a:rPr lang="en-US" sz="1800" dirty="0"/>
              <a:t> (</a:t>
            </a:r>
            <a:r>
              <a:rPr lang="en-US" sz="1800" dirty="0">
                <a:latin typeface="Calibri" panose="020F0502020204030204" pitchFamily="34" charset="0"/>
              </a:rPr>
              <a:t>chap2a.pdf</a:t>
            </a:r>
            <a:r>
              <a:rPr lang="en-US" sz="1800" dirty="0"/>
              <a:t>):</a:t>
            </a:r>
            <a:endParaRPr lang="en-US" sz="1800" baseline="-25000" dirty="0"/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2.1	State-variable representation</a:t>
            </a:r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––	Comparison with PDDL</a:t>
            </a:r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2.2	Forward state-space search</a:t>
            </a:r>
            <a:endParaRPr lang="en-US" sz="1800" baseline="-25000" dirty="0"/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2.6	Incorporating planning into an actor</a:t>
            </a:r>
          </a:p>
          <a:p>
            <a:pPr marL="0" indent="0">
              <a:buNone/>
              <a:tabLst>
                <a:tab pos="449263" algn="l"/>
              </a:tabLst>
            </a:pPr>
            <a:r>
              <a:rPr lang="en-US" sz="1800" baseline="-25000" dirty="0"/>
              <a:t>–––––––––––––––––––––––––––––––––––––––––––––––––</a:t>
            </a:r>
          </a:p>
          <a:p>
            <a:pPr marL="0" indent="0">
              <a:buNone/>
              <a:tabLst>
                <a:tab pos="449263" algn="l"/>
              </a:tabLst>
            </a:pPr>
            <a:r>
              <a:rPr lang="en-US" sz="1800" dirty="0"/>
              <a:t>Chapter 2, part </a:t>
            </a:r>
            <a:r>
              <a:rPr lang="en-US" sz="1800" i="1" dirty="0"/>
              <a:t>b</a:t>
            </a:r>
            <a:r>
              <a:rPr lang="en-US" sz="1800" dirty="0"/>
              <a:t> (</a:t>
            </a:r>
            <a:r>
              <a:rPr lang="en-US" sz="1800" dirty="0">
                <a:latin typeface="Calibri" panose="020F0502020204030204" pitchFamily="34" charset="0"/>
              </a:rPr>
              <a:t>chap2b.pdf</a:t>
            </a:r>
            <a:r>
              <a:rPr lang="en-US" sz="1800" dirty="0"/>
              <a:t>):</a:t>
            </a:r>
            <a:endParaRPr lang="en-US" sz="1800" baseline="-25000" dirty="0"/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2.3	Heuristic functions</a:t>
            </a:r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2.7.7	HTN planning</a:t>
            </a:r>
          </a:p>
          <a:p>
            <a:pPr marL="0" indent="0">
              <a:buNone/>
              <a:tabLst>
                <a:tab pos="449263" algn="l"/>
              </a:tabLst>
            </a:pPr>
            <a:r>
              <a:rPr lang="en-US" sz="1800" baseline="-25000" dirty="0"/>
              <a:t>–––––––––––––––––––––––––––––––––––––––––––––––––</a:t>
            </a:r>
          </a:p>
          <a:p>
            <a:pPr marL="0" indent="0">
              <a:buNone/>
              <a:tabLst>
                <a:tab pos="449263" algn="l"/>
              </a:tabLst>
            </a:pPr>
            <a:r>
              <a:rPr lang="en-US" sz="1800" dirty="0"/>
              <a:t>Chapter 2, part </a:t>
            </a:r>
            <a:r>
              <a:rPr lang="en-US" sz="1800" i="1" dirty="0"/>
              <a:t>c</a:t>
            </a:r>
            <a:r>
              <a:rPr lang="en-US" sz="1800" dirty="0"/>
              <a:t> (</a:t>
            </a:r>
            <a:r>
              <a:rPr lang="en-US" sz="1800" dirty="0">
                <a:latin typeface="Calibri" panose="020F0502020204030204" pitchFamily="34" charset="0"/>
              </a:rPr>
              <a:t>chap2c.pdf</a:t>
            </a:r>
            <a:r>
              <a:rPr lang="en-US" sz="1800" dirty="0"/>
              <a:t>):</a:t>
            </a:r>
            <a:endParaRPr lang="en-US" sz="1800" baseline="-25000" dirty="0"/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2.4	Backward search</a:t>
            </a:r>
            <a:endParaRPr lang="en-US" sz="1800" baseline="-25000" dirty="0"/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2.5	Plan-space search</a:t>
            </a:r>
          </a:p>
          <a:p>
            <a:pPr marL="0" indent="0">
              <a:buNone/>
            </a:pPr>
            <a:r>
              <a:rPr lang="en-US" sz="1800" baseline="-25000" dirty="0"/>
              <a:t>–––––––––––––––––––––––––––––––––––––––––––––––––</a:t>
            </a:r>
          </a:p>
          <a:p>
            <a:pPr marL="0" indent="0">
              <a:buNone/>
            </a:pPr>
            <a:r>
              <a:rPr lang="en-US" sz="1800" dirty="0"/>
              <a:t>Additional slides:</a:t>
            </a:r>
          </a:p>
          <a:p>
            <a:pPr marL="334962" lvl="1" indent="0">
              <a:buNone/>
            </a:pPr>
            <a:r>
              <a:rPr lang="en-US" sz="1800" dirty="0"/>
              <a:t>2.7.8	</a:t>
            </a:r>
            <a:r>
              <a:rPr lang="en-US" sz="1800" dirty="0" err="1">
                <a:latin typeface="Calibri" panose="020F0502020204030204" pitchFamily="34" charset="0"/>
              </a:rPr>
              <a:t>LTL_planning.pdf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AAD9CD-0329-624E-9680-B362D7A97346}"/>
              </a:ext>
            </a:extLst>
          </p:cNvPr>
          <p:cNvSpPr txBox="1"/>
          <p:nvPr/>
        </p:nvSpPr>
        <p:spPr>
          <a:xfrm>
            <a:off x="1373736" y="4517560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Next</a:t>
            </a:r>
            <a:r>
              <a:rPr lang="en-US" dirty="0">
                <a:latin typeface="Times New Roman" panose="02020603050405020304" pitchFamily="18" charset="0"/>
              </a:rPr>
              <a:t>  ⟶</a:t>
            </a:r>
          </a:p>
        </p:txBody>
      </p:sp>
    </p:spTree>
    <p:extLst>
      <p:ext uri="{BB962C8B-B14F-4D97-AF65-F5344CB8AC3E}">
        <p14:creationId xmlns:p14="http://schemas.microsoft.com/office/powerpoint/2010/main" val="183331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>
            <a:extLst>
              <a:ext uri="{FF2B5EF4-FFF2-40B4-BE49-F238E27FC236}">
                <a16:creationId xmlns:a16="http://schemas.microsoft.com/office/drawing/2014/main" id="{8F6191E2-6E39-854E-BCFD-D4AD7271B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755" y="1528566"/>
            <a:ext cx="8267700" cy="4279900"/>
          </a:xfrm>
          <a:prstGeom prst="rect">
            <a:avLst/>
          </a:prstGeom>
        </p:spPr>
      </p:pic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101601"/>
            <a:ext cx="8839200" cy="591969"/>
          </a:xfrm>
        </p:spPr>
        <p:txBody>
          <a:bodyPr/>
          <a:lstStyle/>
          <a:p>
            <a:pPr eaLnBrk="1" hangingPunct="1"/>
            <a:r>
              <a:rPr lang="en-US" dirty="0"/>
              <a:t>PSP Algorithm</a:t>
            </a:r>
          </a:p>
        </p:txBody>
      </p:sp>
      <p:sp>
        <p:nvSpPr>
          <p:cNvPr id="73" name="Rectangle 18">
            <a:extLst>
              <a:ext uri="{FF2B5EF4-FFF2-40B4-BE49-F238E27FC236}">
                <a16:creationId xmlns:a16="http://schemas.microsoft.com/office/drawing/2014/main" id="{1EF89F1A-A639-B14F-8EBE-33022AF3970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3014" y="3294183"/>
            <a:ext cx="2794225" cy="732638"/>
          </a:xfrm>
        </p:spPr>
        <p:txBody>
          <a:bodyPr/>
          <a:lstStyle/>
          <a:p>
            <a:r>
              <a:rPr lang="en-US" dirty="0">
                <a:latin typeface="Times New Roman" charset="0"/>
              </a:rPr>
              <a:t>4 open goals</a:t>
            </a:r>
          </a:p>
          <a:p>
            <a:r>
              <a:rPr lang="en-US" dirty="0">
                <a:latin typeface="Times New Roman" charset="0"/>
              </a:rPr>
              <a:t>no threats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FE1CD63-5908-F544-ACC4-5417737CE659}"/>
              </a:ext>
            </a:extLst>
          </p:cNvPr>
          <p:cNvGrpSpPr/>
          <p:nvPr/>
        </p:nvGrpSpPr>
        <p:grpSpPr>
          <a:xfrm>
            <a:off x="8108554" y="159840"/>
            <a:ext cx="4083446" cy="1447896"/>
            <a:chOff x="7396981" y="580295"/>
            <a:chExt cx="4083446" cy="1447896"/>
          </a:xfrm>
        </p:grpSpPr>
        <p:sp>
          <p:nvSpPr>
            <p:cNvPr id="12" name="Freeform 860">
              <a:extLst>
                <a:ext uri="{FF2B5EF4-FFF2-40B4-BE49-F238E27FC236}">
                  <a16:creationId xmlns:a16="http://schemas.microsoft.com/office/drawing/2014/main" id="{FBC6109A-CB69-AA46-AEE0-9D8C30E9F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0427" y="733923"/>
              <a:ext cx="1661204" cy="30930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2120058A-2F2A-264E-9894-05BBFAE6694E}"/>
                </a:ext>
              </a:extLst>
            </p:cNvPr>
            <p:cNvSpPr/>
            <p:nvPr/>
          </p:nvSpPr>
          <p:spPr>
            <a:xfrm>
              <a:off x="10041897" y="738723"/>
              <a:ext cx="1438530" cy="870293"/>
            </a:xfrm>
            <a:prstGeom prst="parallelogram">
              <a:avLst>
                <a:gd name="adj" fmla="val 96255"/>
              </a:avLst>
            </a:prstGeom>
            <a:solidFill>
              <a:srgbClr val="CEC8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860">
              <a:extLst>
                <a:ext uri="{FF2B5EF4-FFF2-40B4-BE49-F238E27FC236}">
                  <a16:creationId xmlns:a16="http://schemas.microsoft.com/office/drawing/2014/main" id="{331468D2-AA60-AC46-9FEC-EB80D364C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9355" y="1551927"/>
              <a:ext cx="1283768" cy="309433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0BF101C9-92F5-7D40-ACDD-F664BA621418}"/>
                </a:ext>
              </a:extLst>
            </p:cNvPr>
            <p:cNvSpPr/>
            <p:nvPr/>
          </p:nvSpPr>
          <p:spPr>
            <a:xfrm>
              <a:off x="8167017" y="693258"/>
              <a:ext cx="1438530" cy="870293"/>
            </a:xfrm>
            <a:prstGeom prst="parallelogram">
              <a:avLst>
                <a:gd name="adj" fmla="val 96255"/>
              </a:avLst>
            </a:prstGeom>
            <a:solidFill>
              <a:srgbClr val="CEC8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891">
              <a:extLst>
                <a:ext uri="{FF2B5EF4-FFF2-40B4-BE49-F238E27FC236}">
                  <a16:creationId xmlns:a16="http://schemas.microsoft.com/office/drawing/2014/main" id="{B800E513-BD8E-2447-AC79-584969EED2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12748" y="1362505"/>
              <a:ext cx="65" cy="261610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7" name="Freeform 860">
              <a:extLst>
                <a:ext uri="{FF2B5EF4-FFF2-40B4-BE49-F238E27FC236}">
                  <a16:creationId xmlns:a16="http://schemas.microsoft.com/office/drawing/2014/main" id="{37EB0412-C1C7-9544-851F-4A4911133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6658" y="754217"/>
              <a:ext cx="515721" cy="282492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4C2EF56A-C5FE-AA4F-842E-E8B454980A05}"/>
                </a:ext>
              </a:extLst>
            </p:cNvPr>
            <p:cNvSpPr/>
            <p:nvPr/>
          </p:nvSpPr>
          <p:spPr>
            <a:xfrm>
              <a:off x="7396981" y="1486795"/>
              <a:ext cx="1847859" cy="540484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d1   </a:t>
              </a:r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F6D31E8E-7DA7-D645-A6DD-9DCB5D3C83F7}"/>
                </a:ext>
              </a:extLst>
            </p:cNvPr>
            <p:cNvSpPr/>
            <p:nvPr/>
          </p:nvSpPr>
          <p:spPr>
            <a:xfrm>
              <a:off x="9511907" y="1487707"/>
              <a:ext cx="1847859" cy="540484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d2   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39E5A46-61EA-0547-B169-E99B0B2288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921852" y="686883"/>
              <a:ext cx="1169897" cy="1107954"/>
              <a:chOff x="6282020" y="2522140"/>
              <a:chExt cx="1671281" cy="1582792"/>
            </a:xfrm>
          </p:grpSpPr>
          <p:sp>
            <p:nvSpPr>
              <p:cNvPr id="21" name="Line 882">
                <a:extLst>
                  <a:ext uri="{FF2B5EF4-FFF2-40B4-BE49-F238E27FC236}">
                    <a16:creationId xmlns:a16="http://schemas.microsoft.com/office/drawing/2014/main" id="{4DD21D42-57EB-BE48-B8F1-AAE77612A9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H="1" flipV="1">
                <a:off x="7230186" y="2543278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2" name="Oval 859">
                <a:extLst>
                  <a:ext uri="{FF2B5EF4-FFF2-40B4-BE49-F238E27FC236}">
                    <a16:creationId xmlns:a16="http://schemas.microsoft.com/office/drawing/2014/main" id="{729AFEFA-7C60-3947-9C97-317EDB7597C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756317" y="3797039"/>
                <a:ext cx="137823" cy="1512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3" name="Oval 861">
                <a:extLst>
                  <a:ext uri="{FF2B5EF4-FFF2-40B4-BE49-F238E27FC236}">
                    <a16:creationId xmlns:a16="http://schemas.microsoft.com/office/drawing/2014/main" id="{789C4768-BD89-B24E-BC71-385CD14A473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282021" y="3950986"/>
                <a:ext cx="142659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4" name="Oval 862">
                <a:extLst>
                  <a:ext uri="{FF2B5EF4-FFF2-40B4-BE49-F238E27FC236}">
                    <a16:creationId xmlns:a16="http://schemas.microsoft.com/office/drawing/2014/main" id="{3C7B62F4-3DE7-E74D-8265-D223DA53FDE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597526" y="3950986"/>
                <a:ext cx="137823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5" name="Oval 863">
                <a:extLst>
                  <a:ext uri="{FF2B5EF4-FFF2-40B4-BE49-F238E27FC236}">
                    <a16:creationId xmlns:a16="http://schemas.microsoft.com/office/drawing/2014/main" id="{9C027757-1E27-D741-9A76-F49BF0413AB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457285" y="3948285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6" name="Oval 863">
                <a:extLst>
                  <a:ext uri="{FF2B5EF4-FFF2-40B4-BE49-F238E27FC236}">
                    <a16:creationId xmlns:a16="http://schemas.microsoft.com/office/drawing/2014/main" id="{604E013E-6891-C74E-ACC7-DCDA59DB42F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866501" y="3950166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799691AE-D355-F848-9B93-871B9363D42B}"/>
                  </a:ext>
                </a:extLst>
              </p:cNvPr>
              <p:cNvGrpSpPr/>
              <p:nvPr/>
            </p:nvGrpSpPr>
            <p:grpSpPr>
              <a:xfrm>
                <a:off x="6282020" y="3409248"/>
                <a:ext cx="1671281" cy="539042"/>
                <a:chOff x="1320274" y="4580303"/>
                <a:chExt cx="1671281" cy="467246"/>
              </a:xfrm>
              <a:solidFill>
                <a:srgbClr val="93D2FE"/>
              </a:solidFill>
            </p:grpSpPr>
            <p:sp>
              <p:nvSpPr>
                <p:cNvPr id="42" name="Freeform 860">
                  <a:extLst>
                    <a:ext uri="{FF2B5EF4-FFF2-40B4-BE49-F238E27FC236}">
                      <a16:creationId xmlns:a16="http://schemas.microsoft.com/office/drawing/2014/main" id="{D9DD7E99-3CD4-7040-8500-916089E93B7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3" name="Rectangle 864">
                  <a:extLst>
                    <a:ext uri="{FF2B5EF4-FFF2-40B4-BE49-F238E27FC236}">
                      <a16:creationId xmlns:a16="http://schemas.microsoft.com/office/drawing/2014/main" id="{C4E7D216-C003-DC4C-9598-8627A97DFBB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r2</a:t>
                  </a:r>
                </a:p>
              </p:txBody>
            </p:sp>
            <p:sp>
              <p:nvSpPr>
                <p:cNvPr id="44" name="Freeform 865">
                  <a:extLst>
                    <a:ext uri="{FF2B5EF4-FFF2-40B4-BE49-F238E27FC236}">
                      <a16:creationId xmlns:a16="http://schemas.microsoft.com/office/drawing/2014/main" id="{00309F8A-3645-E74E-BE80-7CA1606C7BC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5" name="Freeform 866">
                  <a:extLst>
                    <a:ext uri="{FF2B5EF4-FFF2-40B4-BE49-F238E27FC236}">
                      <a16:creationId xmlns:a16="http://schemas.microsoft.com/office/drawing/2014/main" id="{1705BDEB-F6EA-ED4F-9A7B-89DE2F18C60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sp>
            <p:nvSpPr>
              <p:cNvPr id="28" name="Oval 878">
                <a:extLst>
                  <a:ext uri="{FF2B5EF4-FFF2-40B4-BE49-F238E27FC236}">
                    <a16:creationId xmlns:a16="http://schemas.microsoft.com/office/drawing/2014/main" id="{0D5FB30B-9FE9-F443-87A9-2962E68CC37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800000" flipH="1">
                <a:off x="7440506" y="2600189"/>
                <a:ext cx="69069" cy="39007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9" name="Line 882">
                <a:extLst>
                  <a:ext uri="{FF2B5EF4-FFF2-40B4-BE49-F238E27FC236}">
                    <a16:creationId xmlns:a16="http://schemas.microsoft.com/office/drawing/2014/main" id="{99669042-37B2-814C-9264-D1AA9BE3B5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151300" y="2522140"/>
                <a:ext cx="166195" cy="553247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0" name="Line 882">
                <a:extLst>
                  <a:ext uri="{FF2B5EF4-FFF2-40B4-BE49-F238E27FC236}">
                    <a16:creationId xmlns:a16="http://schemas.microsoft.com/office/drawing/2014/main" id="{2B1739E2-D1C4-234C-942B-CC8A49857D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162894" y="2525247"/>
                <a:ext cx="147328" cy="577282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1" name="Line 884">
                <a:extLst>
                  <a:ext uri="{FF2B5EF4-FFF2-40B4-BE49-F238E27FC236}">
                    <a16:creationId xmlns:a16="http://schemas.microsoft.com/office/drawing/2014/main" id="{25A7CE36-08FD-184D-91BB-CD3DF7B2C6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7503497" y="2624662"/>
                <a:ext cx="0" cy="103603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2" name="Oval 885">
                <a:extLst>
                  <a:ext uri="{FF2B5EF4-FFF2-40B4-BE49-F238E27FC236}">
                    <a16:creationId xmlns:a16="http://schemas.microsoft.com/office/drawing/2014/main" id="{E19C9B28-9FF4-5B4B-999F-2F75DECBE1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7486804" y="2733527"/>
                <a:ext cx="31996" cy="70709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18F859A6-1860-F34D-A767-B62598AA70BF}"/>
                  </a:ext>
                </a:extLst>
              </p:cNvPr>
              <p:cNvGrpSpPr/>
              <p:nvPr/>
            </p:nvGrpSpPr>
            <p:grpSpPr>
              <a:xfrm>
                <a:off x="6963930" y="2918321"/>
                <a:ext cx="114261" cy="962935"/>
                <a:chOff x="5166044" y="2085068"/>
                <a:chExt cx="114261" cy="962935"/>
              </a:xfrm>
            </p:grpSpPr>
            <p:sp>
              <p:nvSpPr>
                <p:cNvPr id="36" name="Oval 878">
                  <a:extLst>
                    <a:ext uri="{FF2B5EF4-FFF2-40B4-BE49-F238E27FC236}">
                      <a16:creationId xmlns:a16="http://schemas.microsoft.com/office/drawing/2014/main" id="{11356890-5362-9E44-99AC-F94E7679F7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6044" y="2998083"/>
                  <a:ext cx="110510" cy="499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C3B2230D-2672-E143-904B-CCD354A35B08}"/>
                    </a:ext>
                  </a:extLst>
                </p:cNvPr>
                <p:cNvGrpSpPr/>
                <p:nvPr/>
              </p:nvGrpSpPr>
              <p:grpSpPr>
                <a:xfrm>
                  <a:off x="5166154" y="2106857"/>
                  <a:ext cx="114151" cy="914400"/>
                  <a:chOff x="5166154" y="2106857"/>
                  <a:chExt cx="114151" cy="1132631"/>
                </a:xfrm>
              </p:grpSpPr>
              <p:sp>
                <p:nvSpPr>
                  <p:cNvPr id="39" name="Rectangle 880">
                    <a:extLst>
                      <a:ext uri="{FF2B5EF4-FFF2-40B4-BE49-F238E27FC236}">
                        <a16:creationId xmlns:a16="http://schemas.microsoft.com/office/drawing/2014/main" id="{5D1E7A4F-CDE5-054B-95B3-9630B9561FD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66155" y="2106857"/>
                    <a:ext cx="109828" cy="1132631"/>
                  </a:xfrm>
                  <a:prstGeom prst="rect">
                    <a:avLst/>
                  </a:prstGeom>
                  <a:solidFill>
                    <a:srgbClr val="93D2F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40" name="Line 881">
                    <a:extLst>
                      <a:ext uri="{FF2B5EF4-FFF2-40B4-BE49-F238E27FC236}">
                        <a16:creationId xmlns:a16="http://schemas.microsoft.com/office/drawing/2014/main" id="{0E520838-5148-474A-A920-B8D3E35F87B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66154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41" name="Line 882">
                    <a:extLst>
                      <a:ext uri="{FF2B5EF4-FFF2-40B4-BE49-F238E27FC236}">
                        <a16:creationId xmlns:a16="http://schemas.microsoft.com/office/drawing/2014/main" id="{7804E4BD-101B-6740-AFF7-DE32F764698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80305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</p:grpSp>
            <p:sp>
              <p:nvSpPr>
                <p:cNvPr id="38" name="Oval 878">
                  <a:extLst>
                    <a:ext uri="{FF2B5EF4-FFF2-40B4-BE49-F238E27FC236}">
                      <a16:creationId xmlns:a16="http://schemas.microsoft.com/office/drawing/2014/main" id="{8F083D48-8335-D444-AD29-34CE6CAF9A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7662" y="2085068"/>
                  <a:ext cx="110510" cy="457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sp>
            <p:nvSpPr>
              <p:cNvPr id="34" name="Rectangle 880">
                <a:extLst>
                  <a:ext uri="{FF2B5EF4-FFF2-40B4-BE49-F238E27FC236}">
                    <a16:creationId xmlns:a16="http://schemas.microsoft.com/office/drawing/2014/main" id="{2AEB2923-084F-BA4B-AF6E-34F4681F8F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00000" flipH="1">
                <a:off x="7229473" y="2562075"/>
                <a:ext cx="66541" cy="857951"/>
              </a:xfrm>
              <a:prstGeom prst="rect">
                <a:avLst/>
              </a:prstGeom>
              <a:solidFill>
                <a:srgbClr val="93D2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5" name="Line 881">
                <a:extLst>
                  <a:ext uri="{FF2B5EF4-FFF2-40B4-BE49-F238E27FC236}">
                    <a16:creationId xmlns:a16="http://schemas.microsoft.com/office/drawing/2014/main" id="{A98839EF-09A8-4E46-BDE9-43E1427885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291556" y="2578710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</p:grpSp>
        <p:sp>
          <p:nvSpPr>
            <p:cNvPr id="46" name="Parallelogram 45">
              <a:extLst>
                <a:ext uri="{FF2B5EF4-FFF2-40B4-BE49-F238E27FC236}">
                  <a16:creationId xmlns:a16="http://schemas.microsoft.com/office/drawing/2014/main" id="{F20A068A-CC32-3A4B-95C3-AC733BCE0A9D}"/>
                </a:ext>
              </a:extLst>
            </p:cNvPr>
            <p:cNvSpPr/>
            <p:nvPr/>
          </p:nvSpPr>
          <p:spPr>
            <a:xfrm>
              <a:off x="8244088" y="580295"/>
              <a:ext cx="1847859" cy="540484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d3   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BC55319-BAEB-5948-A26E-25BEDD4CBCB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01168" y="693504"/>
              <a:ext cx="1174071" cy="1116643"/>
              <a:chOff x="2015901" y="2747479"/>
              <a:chExt cx="1677244" cy="1595204"/>
            </a:xfrm>
          </p:grpSpPr>
          <p:sp>
            <p:nvSpPr>
              <p:cNvPr id="48" name="Oval 859">
                <a:extLst>
                  <a:ext uri="{FF2B5EF4-FFF2-40B4-BE49-F238E27FC236}">
                    <a16:creationId xmlns:a16="http://schemas.microsoft.com/office/drawing/2014/main" id="{298A0544-7F71-DF48-85DC-EF33D20D393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17327" y="4034790"/>
                <a:ext cx="137823" cy="1512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9" name="Oval 861">
                <a:extLst>
                  <a:ext uri="{FF2B5EF4-FFF2-40B4-BE49-F238E27FC236}">
                    <a16:creationId xmlns:a16="http://schemas.microsoft.com/office/drawing/2014/main" id="{EE7C6671-37D1-FC4F-A4E4-E42BD7186CF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43031" y="4188737"/>
                <a:ext cx="142659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0" name="Oval 862">
                <a:extLst>
                  <a:ext uri="{FF2B5EF4-FFF2-40B4-BE49-F238E27FC236}">
                    <a16:creationId xmlns:a16="http://schemas.microsoft.com/office/drawing/2014/main" id="{9F2E3AB4-033B-B546-8B20-19DB8E0DAE4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58536" y="4188737"/>
                <a:ext cx="137823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1" name="Oval 863">
                <a:extLst>
                  <a:ext uri="{FF2B5EF4-FFF2-40B4-BE49-F238E27FC236}">
                    <a16:creationId xmlns:a16="http://schemas.microsoft.com/office/drawing/2014/main" id="{75155785-310B-1D4E-9FE7-B4248564C2E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193788" y="4186036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2" name="Oval 863">
                <a:extLst>
                  <a:ext uri="{FF2B5EF4-FFF2-40B4-BE49-F238E27FC236}">
                    <a16:creationId xmlns:a16="http://schemas.microsoft.com/office/drawing/2014/main" id="{4A96390B-FC0E-EF45-855D-AACFF2FD85A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27511" y="4187917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3" name="Freeform 866">
                <a:extLst>
                  <a:ext uri="{FF2B5EF4-FFF2-40B4-BE49-F238E27FC236}">
                    <a16:creationId xmlns:a16="http://schemas.microsoft.com/office/drawing/2014/main" id="{A0C9BCA4-F369-EA4A-BDEF-CAA301A6887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015901" y="3991061"/>
                <a:ext cx="1114187" cy="194966"/>
              </a:xfrm>
              <a:custGeom>
                <a:avLst/>
                <a:gdLst>
                  <a:gd name="T0" fmla="*/ 0 w 288"/>
                  <a:gd name="T1" fmla="*/ 449 h 48"/>
                  <a:gd name="T2" fmla="*/ 2608 w 288"/>
                  <a:gd name="T3" fmla="*/ 449 h 48"/>
                  <a:gd name="T4" fmla="*/ 3133 w 288"/>
                  <a:gd name="T5" fmla="*/ 0 h 48"/>
                  <a:gd name="T6" fmla="*/ 524 w 288"/>
                  <a:gd name="T7" fmla="*/ 0 h 48"/>
                  <a:gd name="T8" fmla="*/ 0 w 288"/>
                  <a:gd name="T9" fmla="*/ 449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8"/>
                  <a:gd name="T16" fmla="*/ 0 h 48"/>
                  <a:gd name="T17" fmla="*/ 288 w 288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8" h="48">
                    <a:moveTo>
                      <a:pt x="0" y="48"/>
                    </a:moveTo>
                    <a:lnTo>
                      <a:pt x="240" y="48"/>
                    </a:lnTo>
                    <a:lnTo>
                      <a:pt x="288" y="0"/>
                    </a:lnTo>
                    <a:lnTo>
                      <a:pt x="48" y="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4" name="Oval 878">
                <a:extLst>
                  <a:ext uri="{FF2B5EF4-FFF2-40B4-BE49-F238E27FC236}">
                    <a16:creationId xmlns:a16="http://schemas.microsoft.com/office/drawing/2014/main" id="{724B16E3-99A2-9449-93A4-CDDD7D24E40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9800000">
                <a:off x="2458640" y="2825528"/>
                <a:ext cx="69069" cy="39007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5" name="Line 882">
                <a:extLst>
                  <a:ext uri="{FF2B5EF4-FFF2-40B4-BE49-F238E27FC236}">
                    <a16:creationId xmlns:a16="http://schemas.microsoft.com/office/drawing/2014/main" id="{E05A6A14-C317-A04E-91DD-1126BBF74F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57993" y="2750586"/>
                <a:ext cx="147328" cy="577282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6" name="Rectangle 880">
                <a:extLst>
                  <a:ext uri="{FF2B5EF4-FFF2-40B4-BE49-F238E27FC236}">
                    <a16:creationId xmlns:a16="http://schemas.microsoft.com/office/drawing/2014/main" id="{62A4ADE5-A9F8-7545-8779-94DCD72918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800000">
                <a:off x="2672201" y="2787414"/>
                <a:ext cx="66541" cy="857951"/>
              </a:xfrm>
              <a:prstGeom prst="rect">
                <a:avLst/>
              </a:prstGeom>
              <a:solidFill>
                <a:srgbClr val="93D2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7" name="Line 881">
                <a:extLst>
                  <a:ext uri="{FF2B5EF4-FFF2-40B4-BE49-F238E27FC236}">
                    <a16:creationId xmlns:a16="http://schemas.microsoft.com/office/drawing/2014/main" id="{308A6614-BA75-A148-BDE5-F1B517A081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76659" y="2804049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8" name="Line 882">
                <a:extLst>
                  <a:ext uri="{FF2B5EF4-FFF2-40B4-BE49-F238E27FC236}">
                    <a16:creationId xmlns:a16="http://schemas.microsoft.com/office/drawing/2014/main" id="{63978B76-FEA9-A14C-9604-BB5752188A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V="1">
                <a:off x="2738029" y="2768617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9" name="Line 882">
                <a:extLst>
                  <a:ext uri="{FF2B5EF4-FFF2-40B4-BE49-F238E27FC236}">
                    <a16:creationId xmlns:a16="http://schemas.microsoft.com/office/drawing/2014/main" id="{0B264414-2156-BB4E-A192-C75CEBA35A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50720" y="2747479"/>
                <a:ext cx="166195" cy="553247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0" name="Line 884">
                <a:extLst>
                  <a:ext uri="{FF2B5EF4-FFF2-40B4-BE49-F238E27FC236}">
                    <a16:creationId xmlns:a16="http://schemas.microsoft.com/office/drawing/2014/main" id="{5A390CFC-319D-DC44-805F-0C8E361805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2464718" y="2850001"/>
                <a:ext cx="0" cy="103603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1" name="Oval 885">
                <a:extLst>
                  <a:ext uri="{FF2B5EF4-FFF2-40B4-BE49-F238E27FC236}">
                    <a16:creationId xmlns:a16="http://schemas.microsoft.com/office/drawing/2014/main" id="{E9C8A768-5490-5447-AFFA-0875D2F89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9415" y="2958866"/>
                <a:ext cx="31996" cy="70709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D6F36FAD-BB31-1F43-A2BE-F4A0BF12C6C2}"/>
                  </a:ext>
                </a:extLst>
              </p:cNvPr>
              <p:cNvGrpSpPr/>
              <p:nvPr/>
            </p:nvGrpSpPr>
            <p:grpSpPr>
              <a:xfrm>
                <a:off x="2874612" y="3158422"/>
                <a:ext cx="114261" cy="962935"/>
                <a:chOff x="5166044" y="2085068"/>
                <a:chExt cx="114261" cy="962935"/>
              </a:xfrm>
            </p:grpSpPr>
            <p:sp>
              <p:nvSpPr>
                <p:cNvPr id="67" name="Oval 878">
                  <a:extLst>
                    <a:ext uri="{FF2B5EF4-FFF2-40B4-BE49-F238E27FC236}">
                      <a16:creationId xmlns:a16="http://schemas.microsoft.com/office/drawing/2014/main" id="{A584E646-C4D7-394F-B2A2-2780BFFA4D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6044" y="2998083"/>
                  <a:ext cx="110510" cy="499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0D41650C-DBD2-BD4D-B0C1-7835337BC755}"/>
                    </a:ext>
                  </a:extLst>
                </p:cNvPr>
                <p:cNvGrpSpPr/>
                <p:nvPr/>
              </p:nvGrpSpPr>
              <p:grpSpPr>
                <a:xfrm>
                  <a:off x="5166154" y="2106857"/>
                  <a:ext cx="114151" cy="914400"/>
                  <a:chOff x="5166154" y="2106857"/>
                  <a:chExt cx="114151" cy="1132631"/>
                </a:xfrm>
              </p:grpSpPr>
              <p:sp>
                <p:nvSpPr>
                  <p:cNvPr id="70" name="Rectangle 880">
                    <a:extLst>
                      <a:ext uri="{FF2B5EF4-FFF2-40B4-BE49-F238E27FC236}">
                        <a16:creationId xmlns:a16="http://schemas.microsoft.com/office/drawing/2014/main" id="{B7F5B98B-1583-C242-80C4-10DE04D80C5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66155" y="2106857"/>
                    <a:ext cx="109828" cy="1132631"/>
                  </a:xfrm>
                  <a:prstGeom prst="rect">
                    <a:avLst/>
                  </a:prstGeom>
                  <a:solidFill>
                    <a:srgbClr val="93D2F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71" name="Line 881">
                    <a:extLst>
                      <a:ext uri="{FF2B5EF4-FFF2-40B4-BE49-F238E27FC236}">
                        <a16:creationId xmlns:a16="http://schemas.microsoft.com/office/drawing/2014/main" id="{1529A8F3-8F10-984E-9928-54EF2CDA56E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66154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72" name="Line 882">
                    <a:extLst>
                      <a:ext uri="{FF2B5EF4-FFF2-40B4-BE49-F238E27FC236}">
                        <a16:creationId xmlns:a16="http://schemas.microsoft.com/office/drawing/2014/main" id="{BD029D58-967D-1B4C-A6DF-2622E92363E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80305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</p:grpSp>
            <p:sp>
              <p:nvSpPr>
                <p:cNvPr id="69" name="Oval 878">
                  <a:extLst>
                    <a:ext uri="{FF2B5EF4-FFF2-40B4-BE49-F238E27FC236}">
                      <a16:creationId xmlns:a16="http://schemas.microsoft.com/office/drawing/2014/main" id="{09BC1617-16AF-A54F-AF27-AA4219FE06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7662" y="2085068"/>
                  <a:ext cx="110510" cy="457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33C1ECD1-3F0E-294F-882E-D0B272AECCEF}"/>
                  </a:ext>
                </a:extLst>
              </p:cNvPr>
              <p:cNvGrpSpPr/>
              <p:nvPr/>
            </p:nvGrpSpPr>
            <p:grpSpPr>
              <a:xfrm>
                <a:off x="2949280" y="3646999"/>
                <a:ext cx="743865" cy="539042"/>
                <a:chOff x="5686720" y="1648860"/>
                <a:chExt cx="743865" cy="539042"/>
              </a:xfrm>
            </p:grpSpPr>
            <p:sp>
              <p:nvSpPr>
                <p:cNvPr id="64" name="Freeform 860">
                  <a:extLst>
                    <a:ext uri="{FF2B5EF4-FFF2-40B4-BE49-F238E27FC236}">
                      <a16:creationId xmlns:a16="http://schemas.microsoft.com/office/drawing/2014/main" id="{7DCFE105-CE28-7E43-A9DE-15A1F5EE73F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686720" y="1648860"/>
                  <a:ext cx="743865" cy="18071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65" name="Rectangle 864">
                  <a:extLst>
                    <a:ext uri="{FF2B5EF4-FFF2-40B4-BE49-F238E27FC236}">
                      <a16:creationId xmlns:a16="http://schemas.microsoft.com/office/drawing/2014/main" id="{30685B7D-43F6-6C4E-BF97-3065B895FD0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686720" y="1829582"/>
                  <a:ext cx="557094" cy="358320"/>
                </a:xfrm>
                <a:prstGeom prst="rect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66" name="Freeform 865">
                  <a:extLst>
                    <a:ext uri="{FF2B5EF4-FFF2-40B4-BE49-F238E27FC236}">
                      <a16:creationId xmlns:a16="http://schemas.microsoft.com/office/drawing/2014/main" id="{5E38EC98-2FB3-0E46-870F-FA1BDF94193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6243814" y="1648860"/>
                  <a:ext cx="186771" cy="539037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</p:grp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03881FAF-9567-C240-B459-C02B532066F9}"/>
              </a:ext>
            </a:extLst>
          </p:cNvPr>
          <p:cNvCxnSpPr>
            <a:cxnSpLocks/>
            <a:stCxn id="82" idx="2"/>
          </p:cNvCxnSpPr>
          <p:nvPr/>
        </p:nvCxnSpPr>
        <p:spPr>
          <a:xfrm>
            <a:off x="10224939" y="2674280"/>
            <a:ext cx="0" cy="54864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Rectangle 4">
            <a:extLst>
              <a:ext uri="{FF2B5EF4-FFF2-40B4-BE49-F238E27FC236}">
                <a16:creationId xmlns:a16="http://schemas.microsoft.com/office/drawing/2014/main" id="{85BFE57D-E62A-5740-BACD-6B5074018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7691" y="1875553"/>
            <a:ext cx="1694496" cy="7987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ingdings" charset="2"/>
              <a:buChar char="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 Grande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Grande" charset="0"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–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Times-Roman" charset="0"/>
              <a:buChar char="•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Times-Roman" charset="0"/>
              <a:buChar char="-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1800" i="1" kern="0" dirty="0">
                <a:solidFill>
                  <a:srgbClr val="21985D"/>
                </a:solidFill>
                <a:latin typeface="Times New Roman" charset="0"/>
              </a:rPr>
              <a:t>only resolver: causal link from a new action</a:t>
            </a:r>
            <a:endParaRPr lang="en-US" sz="1800" i="1" kern="0" dirty="0">
              <a:solidFill>
                <a:srgbClr val="21985D"/>
              </a:solidFill>
              <a:latin typeface="Calibri" panose="020F0502020204030204" pitchFamily="34" charset="0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2BC336A8-858E-6B40-9ABF-A9B85AB466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02" y="282734"/>
            <a:ext cx="4025894" cy="2657718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26B33C5B-ADD5-2B48-B5C0-2E5D78671AAF}"/>
              </a:ext>
            </a:extLst>
          </p:cNvPr>
          <p:cNvSpPr/>
          <p:nvPr/>
        </p:nvSpPr>
        <p:spPr>
          <a:xfrm>
            <a:off x="5415812" y="1844731"/>
            <a:ext cx="998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select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→</a:t>
            </a:r>
          </a:p>
        </p:txBody>
      </p:sp>
      <p:sp>
        <p:nvSpPr>
          <p:cNvPr id="79" name="Content Placeholder 10">
            <a:extLst>
              <a:ext uri="{FF2B5EF4-FFF2-40B4-BE49-F238E27FC236}">
                <a16:creationId xmlns:a16="http://schemas.microsoft.com/office/drawing/2014/main" id="{1BBA0F9B-A0B8-8A4E-8708-8E266E5697F3}"/>
              </a:ext>
            </a:extLst>
          </p:cNvPr>
          <p:cNvSpPr txBox="1">
            <a:spLocks/>
          </p:cNvSpPr>
          <p:nvPr/>
        </p:nvSpPr>
        <p:spPr bwMode="auto">
          <a:xfrm>
            <a:off x="52252" y="5694553"/>
            <a:ext cx="4866269" cy="972061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1440" tIns="44450" rIns="45720" bIns="44450" numCol="1" anchor="t" anchorCtr="0" compatLnSpc="1">
            <a:prstTxWarp prst="textNoShape">
              <a:avLst/>
            </a:prstTxWarp>
            <a:spAutoFit/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move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r, d, 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</a:t>
            </a:r>
          </a:p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pre: loc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</a:t>
            </a:r>
            <a:r>
              <a:rPr lang="en-US" sz="1800" dirty="0">
                <a:latin typeface="Calibri"/>
                <a:ea typeface="Times New Roman"/>
              </a:rPr>
              <a:t> 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dirty="0">
                <a:latin typeface="Calibri" panose="020F0502020204030204" pitchFamily="34" charset="0"/>
                <a:ea typeface="Times New Roman"/>
              </a:rPr>
              <a:t>nil</a:t>
            </a:r>
          </a:p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eff: loc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←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 </a:t>
            </a:r>
            <a:r>
              <a:rPr lang="en-US" sz="1800" dirty="0">
                <a:latin typeface="Calibri"/>
                <a:ea typeface="Times New Roman"/>
              </a:rPr>
              <a:t>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 </a:t>
            </a:r>
            <a:r>
              <a:rPr lang="en-US" sz="1800" dirty="0">
                <a:latin typeface="Calibri"/>
                <a:ea typeface="Times New Roman"/>
              </a:rPr>
              <a:t>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dirty="0">
                <a:latin typeface="Calibri" panose="020F0502020204030204" pitchFamily="34" charset="0"/>
                <a:ea typeface="Times New Roman"/>
              </a:rPr>
              <a:t>nil</a:t>
            </a:r>
            <a:endParaRPr lang="en-US" sz="1800" dirty="0"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227914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C3831A-B9E6-AD4B-89B3-C4B0D2097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165" y="1529660"/>
            <a:ext cx="8267700" cy="4292600"/>
          </a:xfrm>
          <a:prstGeom prst="rect">
            <a:avLst/>
          </a:prstGeom>
        </p:spPr>
      </p:pic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101601"/>
            <a:ext cx="8839200" cy="591969"/>
          </a:xfrm>
        </p:spPr>
        <p:txBody>
          <a:bodyPr/>
          <a:lstStyle/>
          <a:p>
            <a:pPr eaLnBrk="1" hangingPunct="1"/>
            <a:r>
              <a:rPr lang="en-US" dirty="0"/>
              <a:t>PSP Algorithm</a:t>
            </a:r>
          </a:p>
        </p:txBody>
      </p:sp>
      <p:sp>
        <p:nvSpPr>
          <p:cNvPr id="73" name="Rectangle 18">
            <a:extLst>
              <a:ext uri="{FF2B5EF4-FFF2-40B4-BE49-F238E27FC236}">
                <a16:creationId xmlns:a16="http://schemas.microsoft.com/office/drawing/2014/main" id="{78F99393-2C09-464E-80D4-3F422C92933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3014" y="3294183"/>
            <a:ext cx="2794225" cy="732638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5 open goals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1 threat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FE1CD63-5908-F544-ACC4-5417737CE659}"/>
              </a:ext>
            </a:extLst>
          </p:cNvPr>
          <p:cNvGrpSpPr/>
          <p:nvPr/>
        </p:nvGrpSpPr>
        <p:grpSpPr>
          <a:xfrm>
            <a:off x="8108554" y="159840"/>
            <a:ext cx="4083446" cy="1447896"/>
            <a:chOff x="7396981" y="580295"/>
            <a:chExt cx="4083446" cy="1447896"/>
          </a:xfrm>
        </p:grpSpPr>
        <p:sp>
          <p:nvSpPr>
            <p:cNvPr id="12" name="Freeform 860">
              <a:extLst>
                <a:ext uri="{FF2B5EF4-FFF2-40B4-BE49-F238E27FC236}">
                  <a16:creationId xmlns:a16="http://schemas.microsoft.com/office/drawing/2014/main" id="{FBC6109A-CB69-AA46-AEE0-9D8C30E9F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0427" y="733923"/>
              <a:ext cx="1661204" cy="30930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2120058A-2F2A-264E-9894-05BBFAE6694E}"/>
                </a:ext>
              </a:extLst>
            </p:cNvPr>
            <p:cNvSpPr/>
            <p:nvPr/>
          </p:nvSpPr>
          <p:spPr>
            <a:xfrm>
              <a:off x="10041897" y="738723"/>
              <a:ext cx="1438530" cy="870293"/>
            </a:xfrm>
            <a:prstGeom prst="parallelogram">
              <a:avLst>
                <a:gd name="adj" fmla="val 96255"/>
              </a:avLst>
            </a:prstGeom>
            <a:solidFill>
              <a:srgbClr val="CEC8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860">
              <a:extLst>
                <a:ext uri="{FF2B5EF4-FFF2-40B4-BE49-F238E27FC236}">
                  <a16:creationId xmlns:a16="http://schemas.microsoft.com/office/drawing/2014/main" id="{331468D2-AA60-AC46-9FEC-EB80D364C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9355" y="1551927"/>
              <a:ext cx="1283768" cy="309433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0BF101C9-92F5-7D40-ACDD-F664BA621418}"/>
                </a:ext>
              </a:extLst>
            </p:cNvPr>
            <p:cNvSpPr/>
            <p:nvPr/>
          </p:nvSpPr>
          <p:spPr>
            <a:xfrm>
              <a:off x="8167017" y="693258"/>
              <a:ext cx="1438530" cy="870293"/>
            </a:xfrm>
            <a:prstGeom prst="parallelogram">
              <a:avLst>
                <a:gd name="adj" fmla="val 96255"/>
              </a:avLst>
            </a:prstGeom>
            <a:solidFill>
              <a:srgbClr val="CEC8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891">
              <a:extLst>
                <a:ext uri="{FF2B5EF4-FFF2-40B4-BE49-F238E27FC236}">
                  <a16:creationId xmlns:a16="http://schemas.microsoft.com/office/drawing/2014/main" id="{B800E513-BD8E-2447-AC79-584969EED2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12748" y="1362505"/>
              <a:ext cx="65" cy="261610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7" name="Freeform 860">
              <a:extLst>
                <a:ext uri="{FF2B5EF4-FFF2-40B4-BE49-F238E27FC236}">
                  <a16:creationId xmlns:a16="http://schemas.microsoft.com/office/drawing/2014/main" id="{37EB0412-C1C7-9544-851F-4A4911133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6658" y="754217"/>
              <a:ext cx="515721" cy="282492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4C2EF56A-C5FE-AA4F-842E-E8B454980A05}"/>
                </a:ext>
              </a:extLst>
            </p:cNvPr>
            <p:cNvSpPr/>
            <p:nvPr/>
          </p:nvSpPr>
          <p:spPr>
            <a:xfrm>
              <a:off x="7396981" y="1486795"/>
              <a:ext cx="1847859" cy="540484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d1   </a:t>
              </a:r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F6D31E8E-7DA7-D645-A6DD-9DCB5D3C83F7}"/>
                </a:ext>
              </a:extLst>
            </p:cNvPr>
            <p:cNvSpPr/>
            <p:nvPr/>
          </p:nvSpPr>
          <p:spPr>
            <a:xfrm>
              <a:off x="9511907" y="1487707"/>
              <a:ext cx="1847859" cy="540484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d2   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39E5A46-61EA-0547-B169-E99B0B2288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921852" y="686883"/>
              <a:ext cx="1169897" cy="1107954"/>
              <a:chOff x="6282020" y="2522140"/>
              <a:chExt cx="1671281" cy="1582792"/>
            </a:xfrm>
          </p:grpSpPr>
          <p:sp>
            <p:nvSpPr>
              <p:cNvPr id="21" name="Line 882">
                <a:extLst>
                  <a:ext uri="{FF2B5EF4-FFF2-40B4-BE49-F238E27FC236}">
                    <a16:creationId xmlns:a16="http://schemas.microsoft.com/office/drawing/2014/main" id="{4DD21D42-57EB-BE48-B8F1-AAE77612A9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H="1" flipV="1">
                <a:off x="7230186" y="2543278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2" name="Oval 859">
                <a:extLst>
                  <a:ext uri="{FF2B5EF4-FFF2-40B4-BE49-F238E27FC236}">
                    <a16:creationId xmlns:a16="http://schemas.microsoft.com/office/drawing/2014/main" id="{729AFEFA-7C60-3947-9C97-317EDB7597C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756317" y="3797039"/>
                <a:ext cx="137823" cy="1512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3" name="Oval 861">
                <a:extLst>
                  <a:ext uri="{FF2B5EF4-FFF2-40B4-BE49-F238E27FC236}">
                    <a16:creationId xmlns:a16="http://schemas.microsoft.com/office/drawing/2014/main" id="{789C4768-BD89-B24E-BC71-385CD14A473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282021" y="3950986"/>
                <a:ext cx="142659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4" name="Oval 862">
                <a:extLst>
                  <a:ext uri="{FF2B5EF4-FFF2-40B4-BE49-F238E27FC236}">
                    <a16:creationId xmlns:a16="http://schemas.microsoft.com/office/drawing/2014/main" id="{3C7B62F4-3DE7-E74D-8265-D223DA53FDE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597526" y="3950986"/>
                <a:ext cx="137823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5" name="Oval 863">
                <a:extLst>
                  <a:ext uri="{FF2B5EF4-FFF2-40B4-BE49-F238E27FC236}">
                    <a16:creationId xmlns:a16="http://schemas.microsoft.com/office/drawing/2014/main" id="{9C027757-1E27-D741-9A76-F49BF0413AB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457285" y="3948285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6" name="Oval 863">
                <a:extLst>
                  <a:ext uri="{FF2B5EF4-FFF2-40B4-BE49-F238E27FC236}">
                    <a16:creationId xmlns:a16="http://schemas.microsoft.com/office/drawing/2014/main" id="{604E013E-6891-C74E-ACC7-DCDA59DB42F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866501" y="3950166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799691AE-D355-F848-9B93-871B9363D42B}"/>
                  </a:ext>
                </a:extLst>
              </p:cNvPr>
              <p:cNvGrpSpPr/>
              <p:nvPr/>
            </p:nvGrpSpPr>
            <p:grpSpPr>
              <a:xfrm>
                <a:off x="6282020" y="3409248"/>
                <a:ext cx="1671281" cy="539042"/>
                <a:chOff x="1320274" y="4580303"/>
                <a:chExt cx="1671281" cy="467246"/>
              </a:xfrm>
              <a:solidFill>
                <a:srgbClr val="93D2FE"/>
              </a:solidFill>
            </p:grpSpPr>
            <p:sp>
              <p:nvSpPr>
                <p:cNvPr id="42" name="Freeform 860">
                  <a:extLst>
                    <a:ext uri="{FF2B5EF4-FFF2-40B4-BE49-F238E27FC236}">
                      <a16:creationId xmlns:a16="http://schemas.microsoft.com/office/drawing/2014/main" id="{D9DD7E99-3CD4-7040-8500-916089E93B7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3" name="Rectangle 864">
                  <a:extLst>
                    <a:ext uri="{FF2B5EF4-FFF2-40B4-BE49-F238E27FC236}">
                      <a16:creationId xmlns:a16="http://schemas.microsoft.com/office/drawing/2014/main" id="{C4E7D216-C003-DC4C-9598-8627A97DFBB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r2</a:t>
                  </a:r>
                </a:p>
              </p:txBody>
            </p:sp>
            <p:sp>
              <p:nvSpPr>
                <p:cNvPr id="44" name="Freeform 865">
                  <a:extLst>
                    <a:ext uri="{FF2B5EF4-FFF2-40B4-BE49-F238E27FC236}">
                      <a16:creationId xmlns:a16="http://schemas.microsoft.com/office/drawing/2014/main" id="{00309F8A-3645-E74E-BE80-7CA1606C7BC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5" name="Freeform 866">
                  <a:extLst>
                    <a:ext uri="{FF2B5EF4-FFF2-40B4-BE49-F238E27FC236}">
                      <a16:creationId xmlns:a16="http://schemas.microsoft.com/office/drawing/2014/main" id="{1705BDEB-F6EA-ED4F-9A7B-89DE2F18C60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sp>
            <p:nvSpPr>
              <p:cNvPr id="28" name="Oval 878">
                <a:extLst>
                  <a:ext uri="{FF2B5EF4-FFF2-40B4-BE49-F238E27FC236}">
                    <a16:creationId xmlns:a16="http://schemas.microsoft.com/office/drawing/2014/main" id="{0D5FB30B-9FE9-F443-87A9-2962E68CC37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800000" flipH="1">
                <a:off x="7440506" y="2600189"/>
                <a:ext cx="69069" cy="39007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9" name="Line 882">
                <a:extLst>
                  <a:ext uri="{FF2B5EF4-FFF2-40B4-BE49-F238E27FC236}">
                    <a16:creationId xmlns:a16="http://schemas.microsoft.com/office/drawing/2014/main" id="{99669042-37B2-814C-9264-D1AA9BE3B5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151300" y="2522140"/>
                <a:ext cx="166195" cy="553247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0" name="Line 882">
                <a:extLst>
                  <a:ext uri="{FF2B5EF4-FFF2-40B4-BE49-F238E27FC236}">
                    <a16:creationId xmlns:a16="http://schemas.microsoft.com/office/drawing/2014/main" id="{2B1739E2-D1C4-234C-942B-CC8A49857D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162894" y="2525247"/>
                <a:ext cx="147328" cy="577282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1" name="Line 884">
                <a:extLst>
                  <a:ext uri="{FF2B5EF4-FFF2-40B4-BE49-F238E27FC236}">
                    <a16:creationId xmlns:a16="http://schemas.microsoft.com/office/drawing/2014/main" id="{25A7CE36-08FD-184D-91BB-CD3DF7B2C6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7503497" y="2624662"/>
                <a:ext cx="0" cy="103603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2" name="Oval 885">
                <a:extLst>
                  <a:ext uri="{FF2B5EF4-FFF2-40B4-BE49-F238E27FC236}">
                    <a16:creationId xmlns:a16="http://schemas.microsoft.com/office/drawing/2014/main" id="{E19C9B28-9FF4-5B4B-999F-2F75DECBE1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7486804" y="2733527"/>
                <a:ext cx="31996" cy="70709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18F859A6-1860-F34D-A767-B62598AA70BF}"/>
                  </a:ext>
                </a:extLst>
              </p:cNvPr>
              <p:cNvGrpSpPr/>
              <p:nvPr/>
            </p:nvGrpSpPr>
            <p:grpSpPr>
              <a:xfrm>
                <a:off x="6963930" y="2918321"/>
                <a:ext cx="114261" cy="962935"/>
                <a:chOff x="5166044" y="2085068"/>
                <a:chExt cx="114261" cy="962935"/>
              </a:xfrm>
            </p:grpSpPr>
            <p:sp>
              <p:nvSpPr>
                <p:cNvPr id="36" name="Oval 878">
                  <a:extLst>
                    <a:ext uri="{FF2B5EF4-FFF2-40B4-BE49-F238E27FC236}">
                      <a16:creationId xmlns:a16="http://schemas.microsoft.com/office/drawing/2014/main" id="{11356890-5362-9E44-99AC-F94E7679F7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6044" y="2998083"/>
                  <a:ext cx="110510" cy="499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C3B2230D-2672-E143-904B-CCD354A35B08}"/>
                    </a:ext>
                  </a:extLst>
                </p:cNvPr>
                <p:cNvGrpSpPr/>
                <p:nvPr/>
              </p:nvGrpSpPr>
              <p:grpSpPr>
                <a:xfrm>
                  <a:off x="5166154" y="2106857"/>
                  <a:ext cx="114151" cy="914400"/>
                  <a:chOff x="5166154" y="2106857"/>
                  <a:chExt cx="114151" cy="1132631"/>
                </a:xfrm>
              </p:grpSpPr>
              <p:sp>
                <p:nvSpPr>
                  <p:cNvPr id="39" name="Rectangle 880">
                    <a:extLst>
                      <a:ext uri="{FF2B5EF4-FFF2-40B4-BE49-F238E27FC236}">
                        <a16:creationId xmlns:a16="http://schemas.microsoft.com/office/drawing/2014/main" id="{5D1E7A4F-CDE5-054B-95B3-9630B9561FD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66155" y="2106857"/>
                    <a:ext cx="109828" cy="1132631"/>
                  </a:xfrm>
                  <a:prstGeom prst="rect">
                    <a:avLst/>
                  </a:prstGeom>
                  <a:solidFill>
                    <a:srgbClr val="93D2F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40" name="Line 881">
                    <a:extLst>
                      <a:ext uri="{FF2B5EF4-FFF2-40B4-BE49-F238E27FC236}">
                        <a16:creationId xmlns:a16="http://schemas.microsoft.com/office/drawing/2014/main" id="{0E520838-5148-474A-A920-B8D3E35F87B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66154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41" name="Line 882">
                    <a:extLst>
                      <a:ext uri="{FF2B5EF4-FFF2-40B4-BE49-F238E27FC236}">
                        <a16:creationId xmlns:a16="http://schemas.microsoft.com/office/drawing/2014/main" id="{7804E4BD-101B-6740-AFF7-DE32F764698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80305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</p:grpSp>
            <p:sp>
              <p:nvSpPr>
                <p:cNvPr id="38" name="Oval 878">
                  <a:extLst>
                    <a:ext uri="{FF2B5EF4-FFF2-40B4-BE49-F238E27FC236}">
                      <a16:creationId xmlns:a16="http://schemas.microsoft.com/office/drawing/2014/main" id="{8F083D48-8335-D444-AD29-34CE6CAF9A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7662" y="2085068"/>
                  <a:ext cx="110510" cy="457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sp>
            <p:nvSpPr>
              <p:cNvPr id="34" name="Rectangle 880">
                <a:extLst>
                  <a:ext uri="{FF2B5EF4-FFF2-40B4-BE49-F238E27FC236}">
                    <a16:creationId xmlns:a16="http://schemas.microsoft.com/office/drawing/2014/main" id="{2AEB2923-084F-BA4B-AF6E-34F4681F8F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00000" flipH="1">
                <a:off x="7229473" y="2562075"/>
                <a:ext cx="66541" cy="857951"/>
              </a:xfrm>
              <a:prstGeom prst="rect">
                <a:avLst/>
              </a:prstGeom>
              <a:solidFill>
                <a:srgbClr val="93D2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5" name="Line 881">
                <a:extLst>
                  <a:ext uri="{FF2B5EF4-FFF2-40B4-BE49-F238E27FC236}">
                    <a16:creationId xmlns:a16="http://schemas.microsoft.com/office/drawing/2014/main" id="{A98839EF-09A8-4E46-BDE9-43E1427885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291556" y="2578710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</p:grpSp>
        <p:sp>
          <p:nvSpPr>
            <p:cNvPr id="46" name="Parallelogram 45">
              <a:extLst>
                <a:ext uri="{FF2B5EF4-FFF2-40B4-BE49-F238E27FC236}">
                  <a16:creationId xmlns:a16="http://schemas.microsoft.com/office/drawing/2014/main" id="{F20A068A-CC32-3A4B-95C3-AC733BCE0A9D}"/>
                </a:ext>
              </a:extLst>
            </p:cNvPr>
            <p:cNvSpPr/>
            <p:nvPr/>
          </p:nvSpPr>
          <p:spPr>
            <a:xfrm>
              <a:off x="8244088" y="580295"/>
              <a:ext cx="1847859" cy="540484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d3   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BC55319-BAEB-5948-A26E-25BEDD4CBCB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01168" y="693504"/>
              <a:ext cx="1174071" cy="1116643"/>
              <a:chOff x="2015901" y="2747479"/>
              <a:chExt cx="1677244" cy="1595204"/>
            </a:xfrm>
          </p:grpSpPr>
          <p:sp>
            <p:nvSpPr>
              <p:cNvPr id="48" name="Oval 859">
                <a:extLst>
                  <a:ext uri="{FF2B5EF4-FFF2-40B4-BE49-F238E27FC236}">
                    <a16:creationId xmlns:a16="http://schemas.microsoft.com/office/drawing/2014/main" id="{298A0544-7F71-DF48-85DC-EF33D20D393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17327" y="4034790"/>
                <a:ext cx="137823" cy="1512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9" name="Oval 861">
                <a:extLst>
                  <a:ext uri="{FF2B5EF4-FFF2-40B4-BE49-F238E27FC236}">
                    <a16:creationId xmlns:a16="http://schemas.microsoft.com/office/drawing/2014/main" id="{EE7C6671-37D1-FC4F-A4E4-E42BD7186CF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43031" y="4188737"/>
                <a:ext cx="142659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0" name="Oval 862">
                <a:extLst>
                  <a:ext uri="{FF2B5EF4-FFF2-40B4-BE49-F238E27FC236}">
                    <a16:creationId xmlns:a16="http://schemas.microsoft.com/office/drawing/2014/main" id="{9F2E3AB4-033B-B546-8B20-19DB8E0DAE4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58536" y="4188737"/>
                <a:ext cx="137823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1" name="Oval 863">
                <a:extLst>
                  <a:ext uri="{FF2B5EF4-FFF2-40B4-BE49-F238E27FC236}">
                    <a16:creationId xmlns:a16="http://schemas.microsoft.com/office/drawing/2014/main" id="{75155785-310B-1D4E-9FE7-B4248564C2E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193788" y="4186036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2" name="Oval 863">
                <a:extLst>
                  <a:ext uri="{FF2B5EF4-FFF2-40B4-BE49-F238E27FC236}">
                    <a16:creationId xmlns:a16="http://schemas.microsoft.com/office/drawing/2014/main" id="{4A96390B-FC0E-EF45-855D-AACFF2FD85A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27511" y="4187917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3" name="Freeform 866">
                <a:extLst>
                  <a:ext uri="{FF2B5EF4-FFF2-40B4-BE49-F238E27FC236}">
                    <a16:creationId xmlns:a16="http://schemas.microsoft.com/office/drawing/2014/main" id="{A0C9BCA4-F369-EA4A-BDEF-CAA301A6887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015901" y="3991061"/>
                <a:ext cx="1114187" cy="194966"/>
              </a:xfrm>
              <a:custGeom>
                <a:avLst/>
                <a:gdLst>
                  <a:gd name="T0" fmla="*/ 0 w 288"/>
                  <a:gd name="T1" fmla="*/ 449 h 48"/>
                  <a:gd name="T2" fmla="*/ 2608 w 288"/>
                  <a:gd name="T3" fmla="*/ 449 h 48"/>
                  <a:gd name="T4" fmla="*/ 3133 w 288"/>
                  <a:gd name="T5" fmla="*/ 0 h 48"/>
                  <a:gd name="T6" fmla="*/ 524 w 288"/>
                  <a:gd name="T7" fmla="*/ 0 h 48"/>
                  <a:gd name="T8" fmla="*/ 0 w 288"/>
                  <a:gd name="T9" fmla="*/ 449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8"/>
                  <a:gd name="T16" fmla="*/ 0 h 48"/>
                  <a:gd name="T17" fmla="*/ 288 w 288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8" h="48">
                    <a:moveTo>
                      <a:pt x="0" y="48"/>
                    </a:moveTo>
                    <a:lnTo>
                      <a:pt x="240" y="48"/>
                    </a:lnTo>
                    <a:lnTo>
                      <a:pt x="288" y="0"/>
                    </a:lnTo>
                    <a:lnTo>
                      <a:pt x="48" y="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4" name="Oval 878">
                <a:extLst>
                  <a:ext uri="{FF2B5EF4-FFF2-40B4-BE49-F238E27FC236}">
                    <a16:creationId xmlns:a16="http://schemas.microsoft.com/office/drawing/2014/main" id="{724B16E3-99A2-9449-93A4-CDDD7D24E40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9800000">
                <a:off x="2458640" y="2825528"/>
                <a:ext cx="69069" cy="39007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5" name="Line 882">
                <a:extLst>
                  <a:ext uri="{FF2B5EF4-FFF2-40B4-BE49-F238E27FC236}">
                    <a16:creationId xmlns:a16="http://schemas.microsoft.com/office/drawing/2014/main" id="{E05A6A14-C317-A04E-91DD-1126BBF74F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57993" y="2750586"/>
                <a:ext cx="147328" cy="577282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6" name="Rectangle 880">
                <a:extLst>
                  <a:ext uri="{FF2B5EF4-FFF2-40B4-BE49-F238E27FC236}">
                    <a16:creationId xmlns:a16="http://schemas.microsoft.com/office/drawing/2014/main" id="{62A4ADE5-A9F8-7545-8779-94DCD72918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800000">
                <a:off x="2672201" y="2787414"/>
                <a:ext cx="66541" cy="857951"/>
              </a:xfrm>
              <a:prstGeom prst="rect">
                <a:avLst/>
              </a:prstGeom>
              <a:solidFill>
                <a:srgbClr val="93D2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7" name="Line 881">
                <a:extLst>
                  <a:ext uri="{FF2B5EF4-FFF2-40B4-BE49-F238E27FC236}">
                    <a16:creationId xmlns:a16="http://schemas.microsoft.com/office/drawing/2014/main" id="{308A6614-BA75-A148-BDE5-F1B517A081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76659" y="2804049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8" name="Line 882">
                <a:extLst>
                  <a:ext uri="{FF2B5EF4-FFF2-40B4-BE49-F238E27FC236}">
                    <a16:creationId xmlns:a16="http://schemas.microsoft.com/office/drawing/2014/main" id="{63978B76-FEA9-A14C-9604-BB5752188A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V="1">
                <a:off x="2738029" y="2768617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9" name="Line 882">
                <a:extLst>
                  <a:ext uri="{FF2B5EF4-FFF2-40B4-BE49-F238E27FC236}">
                    <a16:creationId xmlns:a16="http://schemas.microsoft.com/office/drawing/2014/main" id="{0B264414-2156-BB4E-A192-C75CEBA35A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50720" y="2747479"/>
                <a:ext cx="166195" cy="553247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0" name="Line 884">
                <a:extLst>
                  <a:ext uri="{FF2B5EF4-FFF2-40B4-BE49-F238E27FC236}">
                    <a16:creationId xmlns:a16="http://schemas.microsoft.com/office/drawing/2014/main" id="{5A390CFC-319D-DC44-805F-0C8E361805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2464718" y="2850001"/>
                <a:ext cx="0" cy="103603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1" name="Oval 885">
                <a:extLst>
                  <a:ext uri="{FF2B5EF4-FFF2-40B4-BE49-F238E27FC236}">
                    <a16:creationId xmlns:a16="http://schemas.microsoft.com/office/drawing/2014/main" id="{E9C8A768-5490-5447-AFFA-0875D2F89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9415" y="2958866"/>
                <a:ext cx="31996" cy="70709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D6F36FAD-BB31-1F43-A2BE-F4A0BF12C6C2}"/>
                  </a:ext>
                </a:extLst>
              </p:cNvPr>
              <p:cNvGrpSpPr/>
              <p:nvPr/>
            </p:nvGrpSpPr>
            <p:grpSpPr>
              <a:xfrm>
                <a:off x="2874612" y="3158422"/>
                <a:ext cx="114261" cy="962935"/>
                <a:chOff x="5166044" y="2085068"/>
                <a:chExt cx="114261" cy="962935"/>
              </a:xfrm>
            </p:grpSpPr>
            <p:sp>
              <p:nvSpPr>
                <p:cNvPr id="67" name="Oval 878">
                  <a:extLst>
                    <a:ext uri="{FF2B5EF4-FFF2-40B4-BE49-F238E27FC236}">
                      <a16:creationId xmlns:a16="http://schemas.microsoft.com/office/drawing/2014/main" id="{A584E646-C4D7-394F-B2A2-2780BFFA4D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6044" y="2998083"/>
                  <a:ext cx="110510" cy="499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0D41650C-DBD2-BD4D-B0C1-7835337BC755}"/>
                    </a:ext>
                  </a:extLst>
                </p:cNvPr>
                <p:cNvGrpSpPr/>
                <p:nvPr/>
              </p:nvGrpSpPr>
              <p:grpSpPr>
                <a:xfrm>
                  <a:off x="5166154" y="2106857"/>
                  <a:ext cx="114151" cy="914400"/>
                  <a:chOff x="5166154" y="2106857"/>
                  <a:chExt cx="114151" cy="1132631"/>
                </a:xfrm>
              </p:grpSpPr>
              <p:sp>
                <p:nvSpPr>
                  <p:cNvPr id="70" name="Rectangle 880">
                    <a:extLst>
                      <a:ext uri="{FF2B5EF4-FFF2-40B4-BE49-F238E27FC236}">
                        <a16:creationId xmlns:a16="http://schemas.microsoft.com/office/drawing/2014/main" id="{B7F5B98B-1583-C242-80C4-10DE04D80C5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66155" y="2106857"/>
                    <a:ext cx="109828" cy="1132631"/>
                  </a:xfrm>
                  <a:prstGeom prst="rect">
                    <a:avLst/>
                  </a:prstGeom>
                  <a:solidFill>
                    <a:srgbClr val="93D2F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71" name="Line 881">
                    <a:extLst>
                      <a:ext uri="{FF2B5EF4-FFF2-40B4-BE49-F238E27FC236}">
                        <a16:creationId xmlns:a16="http://schemas.microsoft.com/office/drawing/2014/main" id="{1529A8F3-8F10-984E-9928-54EF2CDA56E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66154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72" name="Line 882">
                    <a:extLst>
                      <a:ext uri="{FF2B5EF4-FFF2-40B4-BE49-F238E27FC236}">
                        <a16:creationId xmlns:a16="http://schemas.microsoft.com/office/drawing/2014/main" id="{BD029D58-967D-1B4C-A6DF-2622E92363E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80305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</p:grpSp>
            <p:sp>
              <p:nvSpPr>
                <p:cNvPr id="69" name="Oval 878">
                  <a:extLst>
                    <a:ext uri="{FF2B5EF4-FFF2-40B4-BE49-F238E27FC236}">
                      <a16:creationId xmlns:a16="http://schemas.microsoft.com/office/drawing/2014/main" id="{09BC1617-16AF-A54F-AF27-AA4219FE06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7662" y="2085068"/>
                  <a:ext cx="110510" cy="457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33C1ECD1-3F0E-294F-882E-D0B272AECCEF}"/>
                  </a:ext>
                </a:extLst>
              </p:cNvPr>
              <p:cNvGrpSpPr/>
              <p:nvPr/>
            </p:nvGrpSpPr>
            <p:grpSpPr>
              <a:xfrm>
                <a:off x="2949280" y="3646999"/>
                <a:ext cx="743865" cy="539042"/>
                <a:chOff x="5686720" y="1648860"/>
                <a:chExt cx="743865" cy="539042"/>
              </a:xfrm>
            </p:grpSpPr>
            <p:sp>
              <p:nvSpPr>
                <p:cNvPr id="64" name="Freeform 860">
                  <a:extLst>
                    <a:ext uri="{FF2B5EF4-FFF2-40B4-BE49-F238E27FC236}">
                      <a16:creationId xmlns:a16="http://schemas.microsoft.com/office/drawing/2014/main" id="{7DCFE105-CE28-7E43-A9DE-15A1F5EE73F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686720" y="1648860"/>
                  <a:ext cx="743865" cy="18071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65" name="Rectangle 864">
                  <a:extLst>
                    <a:ext uri="{FF2B5EF4-FFF2-40B4-BE49-F238E27FC236}">
                      <a16:creationId xmlns:a16="http://schemas.microsoft.com/office/drawing/2014/main" id="{30685B7D-43F6-6C4E-BF97-3065B895FD0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686720" y="1829582"/>
                  <a:ext cx="557094" cy="358320"/>
                </a:xfrm>
                <a:prstGeom prst="rect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66" name="Freeform 865">
                  <a:extLst>
                    <a:ext uri="{FF2B5EF4-FFF2-40B4-BE49-F238E27FC236}">
                      <a16:creationId xmlns:a16="http://schemas.microsoft.com/office/drawing/2014/main" id="{5E38EC98-2FB3-0E46-870F-FA1BDF94193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6243814" y="1648860"/>
                  <a:ext cx="186771" cy="539037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</p:grp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4616423F-3A0F-3741-AD99-3ABE551EE613}"/>
              </a:ext>
            </a:extLst>
          </p:cNvPr>
          <p:cNvCxnSpPr>
            <a:cxnSpLocks/>
          </p:cNvCxnSpPr>
          <p:nvPr/>
        </p:nvCxnSpPr>
        <p:spPr>
          <a:xfrm>
            <a:off x="5718048" y="1701440"/>
            <a:ext cx="553925" cy="456973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Rectangle 4">
            <a:extLst>
              <a:ext uri="{FF2B5EF4-FFF2-40B4-BE49-F238E27FC236}">
                <a16:creationId xmlns:a16="http://schemas.microsoft.com/office/drawing/2014/main" id="{97B0BDC5-4B99-3948-BCED-DA6A12745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397" y="902713"/>
            <a:ext cx="1694496" cy="7987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ingdings" charset="2"/>
              <a:buChar char="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 Grande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Grande" charset="0"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–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Times-Roman" charset="0"/>
              <a:buChar char="•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Times-Roman" charset="0"/>
              <a:buChar char="-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1800" i="1" kern="0" dirty="0">
                <a:solidFill>
                  <a:srgbClr val="21985D"/>
                </a:solidFill>
                <a:latin typeface="Times New Roman" charset="0"/>
              </a:rPr>
              <a:t>only resolver: causal link from a new action</a:t>
            </a:r>
            <a:endParaRPr lang="en-US" sz="1800" i="1" kern="0" dirty="0">
              <a:solidFill>
                <a:srgbClr val="21985D"/>
              </a:solidFill>
              <a:latin typeface="Calibri" panose="020F0502020204030204" pitchFamily="34" charset="0"/>
            </a:endParaRPr>
          </a:p>
        </p:txBody>
      </p:sp>
      <p:sp>
        <p:nvSpPr>
          <p:cNvPr id="74" name="Rectangle 18">
            <a:extLst>
              <a:ext uri="{FF2B5EF4-FFF2-40B4-BE49-F238E27FC236}">
                <a16:creationId xmlns:a16="http://schemas.microsoft.com/office/drawing/2014/main" id="{16D4B118-DC88-6A4F-BC34-5CAD4F518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8864" y="6126479"/>
            <a:ext cx="5323569" cy="5241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ingdings" charset="2"/>
              <a:buChar char="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 Grande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Grande" charset="0"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–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Times-Roman" charset="0"/>
              <a:buChar char="•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Times-Roman" charset="0"/>
              <a:buChar char="-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b="1" kern="0" dirty="0">
                <a:latin typeface="Times New Roman" charset="0"/>
              </a:rPr>
              <a:t>Poll</a:t>
            </a:r>
            <a:r>
              <a:rPr lang="en-US" kern="0" dirty="0">
                <a:latin typeface="Times New Roman" charset="0"/>
              </a:rPr>
              <a:t>: does </a:t>
            </a:r>
            <a:r>
              <a:rPr lang="en-US" i="1" kern="0" dirty="0">
                <a:latin typeface="Times New Roman" charset="0"/>
              </a:rPr>
              <a:t>a</a:t>
            </a:r>
            <a:r>
              <a:rPr lang="en-US" kern="0" baseline="-25000" dirty="0">
                <a:latin typeface="Times New Roman" charset="0"/>
              </a:rPr>
              <a:t>3</a:t>
            </a:r>
            <a:r>
              <a:rPr lang="en-US" kern="0" dirty="0">
                <a:latin typeface="Times New Roman" charset="0"/>
              </a:rPr>
              <a:t> threaten </a:t>
            </a:r>
            <a:r>
              <a:rPr lang="en-US" i="1" kern="0" dirty="0">
                <a:latin typeface="Times New Roman" charset="0"/>
              </a:rPr>
              <a:t>a</a:t>
            </a:r>
            <a:r>
              <a:rPr lang="en-US" kern="0" baseline="-25000" dirty="0">
                <a:latin typeface="Times New Roman" charset="0"/>
              </a:rPr>
              <a:t>1</a:t>
            </a:r>
            <a:r>
              <a:rPr lang="en-US" kern="0" dirty="0">
                <a:latin typeface="Times New Roman" charset="0"/>
              </a:rPr>
              <a:t>’s precondition </a:t>
            </a:r>
            <a:r>
              <a:rPr lang="en-US" kern="0" dirty="0">
                <a:latin typeface="Calibri" panose="020F0502020204030204" pitchFamily="34" charset="0"/>
              </a:rPr>
              <a:t>loc(r1)=</a:t>
            </a:r>
            <a:r>
              <a:rPr lang="en-US" i="1" kern="0" dirty="0">
                <a:latin typeface="Times New Roman" charset="0"/>
              </a:rPr>
              <a:t>d</a:t>
            </a:r>
            <a:r>
              <a:rPr lang="en-US" kern="0" dirty="0">
                <a:latin typeface="Times New Roman" charset="0"/>
              </a:rPr>
              <a:t>?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B106B66A-F223-8646-8B17-EDB350E430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02" y="282734"/>
            <a:ext cx="4025894" cy="2657718"/>
          </a:xfrm>
          <a:prstGeom prst="rect">
            <a:avLst/>
          </a:prstGeom>
        </p:spPr>
      </p:pic>
      <p:sp>
        <p:nvSpPr>
          <p:cNvPr id="76" name="Rectangle 4">
            <a:extLst>
              <a:ext uri="{FF2B5EF4-FFF2-40B4-BE49-F238E27FC236}">
                <a16:creationId xmlns:a16="http://schemas.microsoft.com/office/drawing/2014/main" id="{F439D3E5-6EA5-6B4D-B247-2DBEB5466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1935" y="3563476"/>
            <a:ext cx="771700" cy="3003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ingdings" charset="2"/>
              <a:buChar char="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 Grande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Grande" charset="0"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–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Times-Roman" charset="0"/>
              <a:buChar char="•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Times-Roman" charset="0"/>
              <a:buChar char="-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7937" indent="0">
              <a:lnSpc>
                <a:spcPct val="90000"/>
              </a:lnSpc>
              <a:buNone/>
            </a:pPr>
            <a:r>
              <a:rPr lang="en-US" sz="1800" dirty="0">
                <a:solidFill>
                  <a:srgbClr val="FF0000"/>
                </a:solidFill>
                <a:latin typeface="Times New Roman" charset="0"/>
              </a:rPr>
              <a:t>threat</a:t>
            </a:r>
            <a:endParaRPr lang="en-US" sz="1800" kern="0" baseline="-25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34E78E4-1BE6-694A-A5F5-91BA401673D8}"/>
              </a:ext>
            </a:extLst>
          </p:cNvPr>
          <p:cNvSpPr/>
          <p:nvPr/>
        </p:nvSpPr>
        <p:spPr>
          <a:xfrm>
            <a:off x="6631098" y="1067362"/>
            <a:ext cx="71045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select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↓</a:t>
            </a:r>
          </a:p>
        </p:txBody>
      </p:sp>
      <p:sp>
        <p:nvSpPr>
          <p:cNvPr id="82" name="Content Placeholder 10">
            <a:extLst>
              <a:ext uri="{FF2B5EF4-FFF2-40B4-BE49-F238E27FC236}">
                <a16:creationId xmlns:a16="http://schemas.microsoft.com/office/drawing/2014/main" id="{3F996C45-7BD4-2D4C-A4DB-9131F502A90A}"/>
              </a:ext>
            </a:extLst>
          </p:cNvPr>
          <p:cNvSpPr txBox="1">
            <a:spLocks/>
          </p:cNvSpPr>
          <p:nvPr/>
        </p:nvSpPr>
        <p:spPr bwMode="auto">
          <a:xfrm>
            <a:off x="52252" y="5694553"/>
            <a:ext cx="4866269" cy="972061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1440" tIns="44450" rIns="45720" bIns="44450" numCol="1" anchor="t" anchorCtr="0" compatLnSpc="1">
            <a:prstTxWarp prst="textNoShape">
              <a:avLst/>
            </a:prstTxWarp>
            <a:spAutoFit/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move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r, d, 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</a:t>
            </a:r>
          </a:p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pre: loc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</a:t>
            </a:r>
            <a:r>
              <a:rPr lang="en-US" sz="1800" dirty="0">
                <a:latin typeface="Calibri"/>
                <a:ea typeface="Times New Roman"/>
              </a:rPr>
              <a:t> 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dirty="0">
                <a:latin typeface="Calibri" panose="020F0502020204030204" pitchFamily="34" charset="0"/>
                <a:ea typeface="Times New Roman"/>
              </a:rPr>
              <a:t>nil</a:t>
            </a:r>
          </a:p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eff: loc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←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 </a:t>
            </a:r>
            <a:r>
              <a:rPr lang="en-US" sz="1800" dirty="0">
                <a:latin typeface="Calibri"/>
                <a:ea typeface="Times New Roman"/>
              </a:rPr>
              <a:t>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 </a:t>
            </a:r>
            <a:r>
              <a:rPr lang="en-US" sz="1800" dirty="0">
                <a:latin typeface="Calibri"/>
                <a:ea typeface="Times New Roman"/>
              </a:rPr>
              <a:t>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dirty="0">
                <a:latin typeface="Calibri" panose="020F0502020204030204" pitchFamily="34" charset="0"/>
                <a:ea typeface="Times New Roman"/>
              </a:rPr>
              <a:t>nil</a:t>
            </a:r>
            <a:endParaRPr lang="en-US" sz="1800" dirty="0"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70763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10D0FC-681D-C04A-97B4-70B6BEA7E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391" y="1528809"/>
            <a:ext cx="8267700" cy="4292600"/>
          </a:xfrm>
          <a:prstGeom prst="rect">
            <a:avLst/>
          </a:prstGeom>
        </p:spPr>
      </p:pic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101601"/>
            <a:ext cx="8839200" cy="591969"/>
          </a:xfrm>
        </p:spPr>
        <p:txBody>
          <a:bodyPr/>
          <a:lstStyle/>
          <a:p>
            <a:pPr eaLnBrk="1" hangingPunct="1"/>
            <a:r>
              <a:rPr lang="en-US" dirty="0"/>
              <a:t>PSP Algorithm</a:t>
            </a:r>
          </a:p>
        </p:txBody>
      </p:sp>
      <p:sp>
        <p:nvSpPr>
          <p:cNvPr id="73" name="Rectangle 18">
            <a:extLst>
              <a:ext uri="{FF2B5EF4-FFF2-40B4-BE49-F238E27FC236}">
                <a16:creationId xmlns:a16="http://schemas.microsoft.com/office/drawing/2014/main" id="{65DEAE67-64A0-724A-BF2C-5C339AF1D3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3014" y="3294183"/>
            <a:ext cx="2794225" cy="732638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4 open goals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2 threats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FE1CD63-5908-F544-ACC4-5417737CE659}"/>
              </a:ext>
            </a:extLst>
          </p:cNvPr>
          <p:cNvGrpSpPr/>
          <p:nvPr/>
        </p:nvGrpSpPr>
        <p:grpSpPr>
          <a:xfrm>
            <a:off x="8108554" y="159840"/>
            <a:ext cx="4083446" cy="1447896"/>
            <a:chOff x="7396981" y="580295"/>
            <a:chExt cx="4083446" cy="1447896"/>
          </a:xfrm>
        </p:grpSpPr>
        <p:sp>
          <p:nvSpPr>
            <p:cNvPr id="12" name="Freeform 860">
              <a:extLst>
                <a:ext uri="{FF2B5EF4-FFF2-40B4-BE49-F238E27FC236}">
                  <a16:creationId xmlns:a16="http://schemas.microsoft.com/office/drawing/2014/main" id="{FBC6109A-CB69-AA46-AEE0-9D8C30E9F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0427" y="733923"/>
              <a:ext cx="1661204" cy="30930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2120058A-2F2A-264E-9894-05BBFAE6694E}"/>
                </a:ext>
              </a:extLst>
            </p:cNvPr>
            <p:cNvSpPr/>
            <p:nvPr/>
          </p:nvSpPr>
          <p:spPr>
            <a:xfrm>
              <a:off x="10041897" y="738723"/>
              <a:ext cx="1438530" cy="870293"/>
            </a:xfrm>
            <a:prstGeom prst="parallelogram">
              <a:avLst>
                <a:gd name="adj" fmla="val 96255"/>
              </a:avLst>
            </a:prstGeom>
            <a:solidFill>
              <a:srgbClr val="CEC8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860">
              <a:extLst>
                <a:ext uri="{FF2B5EF4-FFF2-40B4-BE49-F238E27FC236}">
                  <a16:creationId xmlns:a16="http://schemas.microsoft.com/office/drawing/2014/main" id="{331468D2-AA60-AC46-9FEC-EB80D364C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9355" y="1551927"/>
              <a:ext cx="1283768" cy="309433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0BF101C9-92F5-7D40-ACDD-F664BA621418}"/>
                </a:ext>
              </a:extLst>
            </p:cNvPr>
            <p:cNvSpPr/>
            <p:nvPr/>
          </p:nvSpPr>
          <p:spPr>
            <a:xfrm>
              <a:off x="8167017" y="693258"/>
              <a:ext cx="1438530" cy="870293"/>
            </a:xfrm>
            <a:prstGeom prst="parallelogram">
              <a:avLst>
                <a:gd name="adj" fmla="val 96255"/>
              </a:avLst>
            </a:prstGeom>
            <a:solidFill>
              <a:srgbClr val="CEC8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891">
              <a:extLst>
                <a:ext uri="{FF2B5EF4-FFF2-40B4-BE49-F238E27FC236}">
                  <a16:creationId xmlns:a16="http://schemas.microsoft.com/office/drawing/2014/main" id="{B800E513-BD8E-2447-AC79-584969EED2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12748" y="1362505"/>
              <a:ext cx="65" cy="261610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7" name="Freeform 860">
              <a:extLst>
                <a:ext uri="{FF2B5EF4-FFF2-40B4-BE49-F238E27FC236}">
                  <a16:creationId xmlns:a16="http://schemas.microsoft.com/office/drawing/2014/main" id="{37EB0412-C1C7-9544-851F-4A4911133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6658" y="754217"/>
              <a:ext cx="515721" cy="282492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4C2EF56A-C5FE-AA4F-842E-E8B454980A05}"/>
                </a:ext>
              </a:extLst>
            </p:cNvPr>
            <p:cNvSpPr/>
            <p:nvPr/>
          </p:nvSpPr>
          <p:spPr>
            <a:xfrm>
              <a:off x="7396981" y="1486795"/>
              <a:ext cx="1847859" cy="540484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d1   </a:t>
              </a:r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F6D31E8E-7DA7-D645-A6DD-9DCB5D3C83F7}"/>
                </a:ext>
              </a:extLst>
            </p:cNvPr>
            <p:cNvSpPr/>
            <p:nvPr/>
          </p:nvSpPr>
          <p:spPr>
            <a:xfrm>
              <a:off x="9511907" y="1487707"/>
              <a:ext cx="1847859" cy="540484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d2   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39E5A46-61EA-0547-B169-E99B0B2288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921852" y="686883"/>
              <a:ext cx="1169897" cy="1107954"/>
              <a:chOff x="6282020" y="2522140"/>
              <a:chExt cx="1671281" cy="1582792"/>
            </a:xfrm>
          </p:grpSpPr>
          <p:sp>
            <p:nvSpPr>
              <p:cNvPr id="21" name="Line 882">
                <a:extLst>
                  <a:ext uri="{FF2B5EF4-FFF2-40B4-BE49-F238E27FC236}">
                    <a16:creationId xmlns:a16="http://schemas.microsoft.com/office/drawing/2014/main" id="{4DD21D42-57EB-BE48-B8F1-AAE77612A9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H="1" flipV="1">
                <a:off x="7230186" y="2543278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2" name="Oval 859">
                <a:extLst>
                  <a:ext uri="{FF2B5EF4-FFF2-40B4-BE49-F238E27FC236}">
                    <a16:creationId xmlns:a16="http://schemas.microsoft.com/office/drawing/2014/main" id="{729AFEFA-7C60-3947-9C97-317EDB7597C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756317" y="3797039"/>
                <a:ext cx="137823" cy="1512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3" name="Oval 861">
                <a:extLst>
                  <a:ext uri="{FF2B5EF4-FFF2-40B4-BE49-F238E27FC236}">
                    <a16:creationId xmlns:a16="http://schemas.microsoft.com/office/drawing/2014/main" id="{789C4768-BD89-B24E-BC71-385CD14A473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282021" y="3950986"/>
                <a:ext cx="142659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4" name="Oval 862">
                <a:extLst>
                  <a:ext uri="{FF2B5EF4-FFF2-40B4-BE49-F238E27FC236}">
                    <a16:creationId xmlns:a16="http://schemas.microsoft.com/office/drawing/2014/main" id="{3C7B62F4-3DE7-E74D-8265-D223DA53FDE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597526" y="3950986"/>
                <a:ext cx="137823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5" name="Oval 863">
                <a:extLst>
                  <a:ext uri="{FF2B5EF4-FFF2-40B4-BE49-F238E27FC236}">
                    <a16:creationId xmlns:a16="http://schemas.microsoft.com/office/drawing/2014/main" id="{9C027757-1E27-D741-9A76-F49BF0413AB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457285" y="3948285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6" name="Oval 863">
                <a:extLst>
                  <a:ext uri="{FF2B5EF4-FFF2-40B4-BE49-F238E27FC236}">
                    <a16:creationId xmlns:a16="http://schemas.microsoft.com/office/drawing/2014/main" id="{604E013E-6891-C74E-ACC7-DCDA59DB42F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866501" y="3950166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799691AE-D355-F848-9B93-871B9363D42B}"/>
                  </a:ext>
                </a:extLst>
              </p:cNvPr>
              <p:cNvGrpSpPr/>
              <p:nvPr/>
            </p:nvGrpSpPr>
            <p:grpSpPr>
              <a:xfrm>
                <a:off x="6282020" y="3409248"/>
                <a:ext cx="1671281" cy="539042"/>
                <a:chOff x="1320274" y="4580303"/>
                <a:chExt cx="1671281" cy="467246"/>
              </a:xfrm>
              <a:solidFill>
                <a:srgbClr val="93D2FE"/>
              </a:solidFill>
            </p:grpSpPr>
            <p:sp>
              <p:nvSpPr>
                <p:cNvPr id="42" name="Freeform 860">
                  <a:extLst>
                    <a:ext uri="{FF2B5EF4-FFF2-40B4-BE49-F238E27FC236}">
                      <a16:creationId xmlns:a16="http://schemas.microsoft.com/office/drawing/2014/main" id="{D9DD7E99-3CD4-7040-8500-916089E93B7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3" name="Rectangle 864">
                  <a:extLst>
                    <a:ext uri="{FF2B5EF4-FFF2-40B4-BE49-F238E27FC236}">
                      <a16:creationId xmlns:a16="http://schemas.microsoft.com/office/drawing/2014/main" id="{C4E7D216-C003-DC4C-9598-8627A97DFBB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r2</a:t>
                  </a:r>
                </a:p>
              </p:txBody>
            </p:sp>
            <p:sp>
              <p:nvSpPr>
                <p:cNvPr id="44" name="Freeform 865">
                  <a:extLst>
                    <a:ext uri="{FF2B5EF4-FFF2-40B4-BE49-F238E27FC236}">
                      <a16:creationId xmlns:a16="http://schemas.microsoft.com/office/drawing/2014/main" id="{00309F8A-3645-E74E-BE80-7CA1606C7BC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5" name="Freeform 866">
                  <a:extLst>
                    <a:ext uri="{FF2B5EF4-FFF2-40B4-BE49-F238E27FC236}">
                      <a16:creationId xmlns:a16="http://schemas.microsoft.com/office/drawing/2014/main" id="{1705BDEB-F6EA-ED4F-9A7B-89DE2F18C60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sp>
            <p:nvSpPr>
              <p:cNvPr id="28" name="Oval 878">
                <a:extLst>
                  <a:ext uri="{FF2B5EF4-FFF2-40B4-BE49-F238E27FC236}">
                    <a16:creationId xmlns:a16="http://schemas.microsoft.com/office/drawing/2014/main" id="{0D5FB30B-9FE9-F443-87A9-2962E68CC37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800000" flipH="1">
                <a:off x="7440506" y="2600189"/>
                <a:ext cx="69069" cy="39007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9" name="Line 882">
                <a:extLst>
                  <a:ext uri="{FF2B5EF4-FFF2-40B4-BE49-F238E27FC236}">
                    <a16:creationId xmlns:a16="http://schemas.microsoft.com/office/drawing/2014/main" id="{99669042-37B2-814C-9264-D1AA9BE3B5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151300" y="2522140"/>
                <a:ext cx="166195" cy="553247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0" name="Line 882">
                <a:extLst>
                  <a:ext uri="{FF2B5EF4-FFF2-40B4-BE49-F238E27FC236}">
                    <a16:creationId xmlns:a16="http://schemas.microsoft.com/office/drawing/2014/main" id="{2B1739E2-D1C4-234C-942B-CC8A49857D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162894" y="2525247"/>
                <a:ext cx="147328" cy="577282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1" name="Line 884">
                <a:extLst>
                  <a:ext uri="{FF2B5EF4-FFF2-40B4-BE49-F238E27FC236}">
                    <a16:creationId xmlns:a16="http://schemas.microsoft.com/office/drawing/2014/main" id="{25A7CE36-08FD-184D-91BB-CD3DF7B2C6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7503497" y="2624662"/>
                <a:ext cx="0" cy="103603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2" name="Oval 885">
                <a:extLst>
                  <a:ext uri="{FF2B5EF4-FFF2-40B4-BE49-F238E27FC236}">
                    <a16:creationId xmlns:a16="http://schemas.microsoft.com/office/drawing/2014/main" id="{E19C9B28-9FF4-5B4B-999F-2F75DECBE1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7486804" y="2733527"/>
                <a:ext cx="31996" cy="70709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18F859A6-1860-F34D-A767-B62598AA70BF}"/>
                  </a:ext>
                </a:extLst>
              </p:cNvPr>
              <p:cNvGrpSpPr/>
              <p:nvPr/>
            </p:nvGrpSpPr>
            <p:grpSpPr>
              <a:xfrm>
                <a:off x="6963930" y="2918321"/>
                <a:ext cx="114261" cy="962935"/>
                <a:chOff x="5166044" y="2085068"/>
                <a:chExt cx="114261" cy="962935"/>
              </a:xfrm>
            </p:grpSpPr>
            <p:sp>
              <p:nvSpPr>
                <p:cNvPr id="36" name="Oval 878">
                  <a:extLst>
                    <a:ext uri="{FF2B5EF4-FFF2-40B4-BE49-F238E27FC236}">
                      <a16:creationId xmlns:a16="http://schemas.microsoft.com/office/drawing/2014/main" id="{11356890-5362-9E44-99AC-F94E7679F7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6044" y="2998083"/>
                  <a:ext cx="110510" cy="499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C3B2230D-2672-E143-904B-CCD354A35B08}"/>
                    </a:ext>
                  </a:extLst>
                </p:cNvPr>
                <p:cNvGrpSpPr/>
                <p:nvPr/>
              </p:nvGrpSpPr>
              <p:grpSpPr>
                <a:xfrm>
                  <a:off x="5166154" y="2106857"/>
                  <a:ext cx="114151" cy="914400"/>
                  <a:chOff x="5166154" y="2106857"/>
                  <a:chExt cx="114151" cy="1132631"/>
                </a:xfrm>
              </p:grpSpPr>
              <p:sp>
                <p:nvSpPr>
                  <p:cNvPr id="39" name="Rectangle 880">
                    <a:extLst>
                      <a:ext uri="{FF2B5EF4-FFF2-40B4-BE49-F238E27FC236}">
                        <a16:creationId xmlns:a16="http://schemas.microsoft.com/office/drawing/2014/main" id="{5D1E7A4F-CDE5-054B-95B3-9630B9561FD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66155" y="2106857"/>
                    <a:ext cx="109828" cy="1132631"/>
                  </a:xfrm>
                  <a:prstGeom prst="rect">
                    <a:avLst/>
                  </a:prstGeom>
                  <a:solidFill>
                    <a:srgbClr val="93D2F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40" name="Line 881">
                    <a:extLst>
                      <a:ext uri="{FF2B5EF4-FFF2-40B4-BE49-F238E27FC236}">
                        <a16:creationId xmlns:a16="http://schemas.microsoft.com/office/drawing/2014/main" id="{0E520838-5148-474A-A920-B8D3E35F87B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66154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41" name="Line 882">
                    <a:extLst>
                      <a:ext uri="{FF2B5EF4-FFF2-40B4-BE49-F238E27FC236}">
                        <a16:creationId xmlns:a16="http://schemas.microsoft.com/office/drawing/2014/main" id="{7804E4BD-101B-6740-AFF7-DE32F764698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80305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</p:grpSp>
            <p:sp>
              <p:nvSpPr>
                <p:cNvPr id="38" name="Oval 878">
                  <a:extLst>
                    <a:ext uri="{FF2B5EF4-FFF2-40B4-BE49-F238E27FC236}">
                      <a16:creationId xmlns:a16="http://schemas.microsoft.com/office/drawing/2014/main" id="{8F083D48-8335-D444-AD29-34CE6CAF9A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7662" y="2085068"/>
                  <a:ext cx="110510" cy="457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sp>
            <p:nvSpPr>
              <p:cNvPr id="34" name="Rectangle 880">
                <a:extLst>
                  <a:ext uri="{FF2B5EF4-FFF2-40B4-BE49-F238E27FC236}">
                    <a16:creationId xmlns:a16="http://schemas.microsoft.com/office/drawing/2014/main" id="{2AEB2923-084F-BA4B-AF6E-34F4681F8F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00000" flipH="1">
                <a:off x="7229473" y="2562075"/>
                <a:ext cx="66541" cy="857951"/>
              </a:xfrm>
              <a:prstGeom prst="rect">
                <a:avLst/>
              </a:prstGeom>
              <a:solidFill>
                <a:srgbClr val="93D2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5" name="Line 881">
                <a:extLst>
                  <a:ext uri="{FF2B5EF4-FFF2-40B4-BE49-F238E27FC236}">
                    <a16:creationId xmlns:a16="http://schemas.microsoft.com/office/drawing/2014/main" id="{A98839EF-09A8-4E46-BDE9-43E1427885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291556" y="2578710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</p:grpSp>
        <p:sp>
          <p:nvSpPr>
            <p:cNvPr id="46" name="Parallelogram 45">
              <a:extLst>
                <a:ext uri="{FF2B5EF4-FFF2-40B4-BE49-F238E27FC236}">
                  <a16:creationId xmlns:a16="http://schemas.microsoft.com/office/drawing/2014/main" id="{F20A068A-CC32-3A4B-95C3-AC733BCE0A9D}"/>
                </a:ext>
              </a:extLst>
            </p:cNvPr>
            <p:cNvSpPr/>
            <p:nvPr/>
          </p:nvSpPr>
          <p:spPr>
            <a:xfrm>
              <a:off x="8244088" y="580295"/>
              <a:ext cx="1847859" cy="540484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d3   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BC55319-BAEB-5948-A26E-25BEDD4CBCB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01168" y="693504"/>
              <a:ext cx="1174071" cy="1116643"/>
              <a:chOff x="2015901" y="2747479"/>
              <a:chExt cx="1677244" cy="1595204"/>
            </a:xfrm>
          </p:grpSpPr>
          <p:sp>
            <p:nvSpPr>
              <p:cNvPr id="48" name="Oval 859">
                <a:extLst>
                  <a:ext uri="{FF2B5EF4-FFF2-40B4-BE49-F238E27FC236}">
                    <a16:creationId xmlns:a16="http://schemas.microsoft.com/office/drawing/2014/main" id="{298A0544-7F71-DF48-85DC-EF33D20D393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17327" y="4034790"/>
                <a:ext cx="137823" cy="1512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9" name="Oval 861">
                <a:extLst>
                  <a:ext uri="{FF2B5EF4-FFF2-40B4-BE49-F238E27FC236}">
                    <a16:creationId xmlns:a16="http://schemas.microsoft.com/office/drawing/2014/main" id="{EE7C6671-37D1-FC4F-A4E4-E42BD7186CF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43031" y="4188737"/>
                <a:ext cx="142659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0" name="Oval 862">
                <a:extLst>
                  <a:ext uri="{FF2B5EF4-FFF2-40B4-BE49-F238E27FC236}">
                    <a16:creationId xmlns:a16="http://schemas.microsoft.com/office/drawing/2014/main" id="{9F2E3AB4-033B-B546-8B20-19DB8E0DAE4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58536" y="4188737"/>
                <a:ext cx="137823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1" name="Oval 863">
                <a:extLst>
                  <a:ext uri="{FF2B5EF4-FFF2-40B4-BE49-F238E27FC236}">
                    <a16:creationId xmlns:a16="http://schemas.microsoft.com/office/drawing/2014/main" id="{75155785-310B-1D4E-9FE7-B4248564C2E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193788" y="4186036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2" name="Oval 863">
                <a:extLst>
                  <a:ext uri="{FF2B5EF4-FFF2-40B4-BE49-F238E27FC236}">
                    <a16:creationId xmlns:a16="http://schemas.microsoft.com/office/drawing/2014/main" id="{4A96390B-FC0E-EF45-855D-AACFF2FD85A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27511" y="4187917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3" name="Freeform 866">
                <a:extLst>
                  <a:ext uri="{FF2B5EF4-FFF2-40B4-BE49-F238E27FC236}">
                    <a16:creationId xmlns:a16="http://schemas.microsoft.com/office/drawing/2014/main" id="{A0C9BCA4-F369-EA4A-BDEF-CAA301A6887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015901" y="3991061"/>
                <a:ext cx="1114187" cy="194966"/>
              </a:xfrm>
              <a:custGeom>
                <a:avLst/>
                <a:gdLst>
                  <a:gd name="T0" fmla="*/ 0 w 288"/>
                  <a:gd name="T1" fmla="*/ 449 h 48"/>
                  <a:gd name="T2" fmla="*/ 2608 w 288"/>
                  <a:gd name="T3" fmla="*/ 449 h 48"/>
                  <a:gd name="T4" fmla="*/ 3133 w 288"/>
                  <a:gd name="T5" fmla="*/ 0 h 48"/>
                  <a:gd name="T6" fmla="*/ 524 w 288"/>
                  <a:gd name="T7" fmla="*/ 0 h 48"/>
                  <a:gd name="T8" fmla="*/ 0 w 288"/>
                  <a:gd name="T9" fmla="*/ 449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8"/>
                  <a:gd name="T16" fmla="*/ 0 h 48"/>
                  <a:gd name="T17" fmla="*/ 288 w 288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8" h="48">
                    <a:moveTo>
                      <a:pt x="0" y="48"/>
                    </a:moveTo>
                    <a:lnTo>
                      <a:pt x="240" y="48"/>
                    </a:lnTo>
                    <a:lnTo>
                      <a:pt x="288" y="0"/>
                    </a:lnTo>
                    <a:lnTo>
                      <a:pt x="48" y="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4" name="Oval 878">
                <a:extLst>
                  <a:ext uri="{FF2B5EF4-FFF2-40B4-BE49-F238E27FC236}">
                    <a16:creationId xmlns:a16="http://schemas.microsoft.com/office/drawing/2014/main" id="{724B16E3-99A2-9449-93A4-CDDD7D24E40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9800000">
                <a:off x="2458640" y="2825528"/>
                <a:ext cx="69069" cy="39007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5" name="Line 882">
                <a:extLst>
                  <a:ext uri="{FF2B5EF4-FFF2-40B4-BE49-F238E27FC236}">
                    <a16:creationId xmlns:a16="http://schemas.microsoft.com/office/drawing/2014/main" id="{E05A6A14-C317-A04E-91DD-1126BBF74F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57993" y="2750586"/>
                <a:ext cx="147328" cy="577282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6" name="Rectangle 880">
                <a:extLst>
                  <a:ext uri="{FF2B5EF4-FFF2-40B4-BE49-F238E27FC236}">
                    <a16:creationId xmlns:a16="http://schemas.microsoft.com/office/drawing/2014/main" id="{62A4ADE5-A9F8-7545-8779-94DCD72918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800000">
                <a:off x="2672201" y="2787414"/>
                <a:ext cx="66541" cy="857951"/>
              </a:xfrm>
              <a:prstGeom prst="rect">
                <a:avLst/>
              </a:prstGeom>
              <a:solidFill>
                <a:srgbClr val="93D2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7" name="Line 881">
                <a:extLst>
                  <a:ext uri="{FF2B5EF4-FFF2-40B4-BE49-F238E27FC236}">
                    <a16:creationId xmlns:a16="http://schemas.microsoft.com/office/drawing/2014/main" id="{308A6614-BA75-A148-BDE5-F1B517A081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76659" y="2804049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8" name="Line 882">
                <a:extLst>
                  <a:ext uri="{FF2B5EF4-FFF2-40B4-BE49-F238E27FC236}">
                    <a16:creationId xmlns:a16="http://schemas.microsoft.com/office/drawing/2014/main" id="{63978B76-FEA9-A14C-9604-BB5752188A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V="1">
                <a:off x="2738029" y="2768617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9" name="Line 882">
                <a:extLst>
                  <a:ext uri="{FF2B5EF4-FFF2-40B4-BE49-F238E27FC236}">
                    <a16:creationId xmlns:a16="http://schemas.microsoft.com/office/drawing/2014/main" id="{0B264414-2156-BB4E-A192-C75CEBA35A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50720" y="2747479"/>
                <a:ext cx="166195" cy="553247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0" name="Line 884">
                <a:extLst>
                  <a:ext uri="{FF2B5EF4-FFF2-40B4-BE49-F238E27FC236}">
                    <a16:creationId xmlns:a16="http://schemas.microsoft.com/office/drawing/2014/main" id="{5A390CFC-319D-DC44-805F-0C8E361805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2464718" y="2850001"/>
                <a:ext cx="0" cy="103603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1" name="Oval 885">
                <a:extLst>
                  <a:ext uri="{FF2B5EF4-FFF2-40B4-BE49-F238E27FC236}">
                    <a16:creationId xmlns:a16="http://schemas.microsoft.com/office/drawing/2014/main" id="{E9C8A768-5490-5447-AFFA-0875D2F89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9415" y="2958866"/>
                <a:ext cx="31996" cy="70709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D6F36FAD-BB31-1F43-A2BE-F4A0BF12C6C2}"/>
                  </a:ext>
                </a:extLst>
              </p:cNvPr>
              <p:cNvGrpSpPr/>
              <p:nvPr/>
            </p:nvGrpSpPr>
            <p:grpSpPr>
              <a:xfrm>
                <a:off x="2874612" y="3158422"/>
                <a:ext cx="114261" cy="962935"/>
                <a:chOff x="5166044" y="2085068"/>
                <a:chExt cx="114261" cy="962935"/>
              </a:xfrm>
            </p:grpSpPr>
            <p:sp>
              <p:nvSpPr>
                <p:cNvPr id="67" name="Oval 878">
                  <a:extLst>
                    <a:ext uri="{FF2B5EF4-FFF2-40B4-BE49-F238E27FC236}">
                      <a16:creationId xmlns:a16="http://schemas.microsoft.com/office/drawing/2014/main" id="{A584E646-C4D7-394F-B2A2-2780BFFA4D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6044" y="2998083"/>
                  <a:ext cx="110510" cy="499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0D41650C-DBD2-BD4D-B0C1-7835337BC755}"/>
                    </a:ext>
                  </a:extLst>
                </p:cNvPr>
                <p:cNvGrpSpPr/>
                <p:nvPr/>
              </p:nvGrpSpPr>
              <p:grpSpPr>
                <a:xfrm>
                  <a:off x="5166154" y="2106857"/>
                  <a:ext cx="114151" cy="914400"/>
                  <a:chOff x="5166154" y="2106857"/>
                  <a:chExt cx="114151" cy="1132631"/>
                </a:xfrm>
              </p:grpSpPr>
              <p:sp>
                <p:nvSpPr>
                  <p:cNvPr id="70" name="Rectangle 880">
                    <a:extLst>
                      <a:ext uri="{FF2B5EF4-FFF2-40B4-BE49-F238E27FC236}">
                        <a16:creationId xmlns:a16="http://schemas.microsoft.com/office/drawing/2014/main" id="{B7F5B98B-1583-C242-80C4-10DE04D80C5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66155" y="2106857"/>
                    <a:ext cx="109828" cy="1132631"/>
                  </a:xfrm>
                  <a:prstGeom prst="rect">
                    <a:avLst/>
                  </a:prstGeom>
                  <a:solidFill>
                    <a:srgbClr val="93D2F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71" name="Line 881">
                    <a:extLst>
                      <a:ext uri="{FF2B5EF4-FFF2-40B4-BE49-F238E27FC236}">
                        <a16:creationId xmlns:a16="http://schemas.microsoft.com/office/drawing/2014/main" id="{1529A8F3-8F10-984E-9928-54EF2CDA56E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66154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72" name="Line 882">
                    <a:extLst>
                      <a:ext uri="{FF2B5EF4-FFF2-40B4-BE49-F238E27FC236}">
                        <a16:creationId xmlns:a16="http://schemas.microsoft.com/office/drawing/2014/main" id="{BD029D58-967D-1B4C-A6DF-2622E92363E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80305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</p:grpSp>
            <p:sp>
              <p:nvSpPr>
                <p:cNvPr id="69" name="Oval 878">
                  <a:extLst>
                    <a:ext uri="{FF2B5EF4-FFF2-40B4-BE49-F238E27FC236}">
                      <a16:creationId xmlns:a16="http://schemas.microsoft.com/office/drawing/2014/main" id="{09BC1617-16AF-A54F-AF27-AA4219FE06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7662" y="2085068"/>
                  <a:ext cx="110510" cy="457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33C1ECD1-3F0E-294F-882E-D0B272AECCEF}"/>
                  </a:ext>
                </a:extLst>
              </p:cNvPr>
              <p:cNvGrpSpPr/>
              <p:nvPr/>
            </p:nvGrpSpPr>
            <p:grpSpPr>
              <a:xfrm>
                <a:off x="2949280" y="3646999"/>
                <a:ext cx="743865" cy="539042"/>
                <a:chOff x="5686720" y="1648860"/>
                <a:chExt cx="743865" cy="539042"/>
              </a:xfrm>
            </p:grpSpPr>
            <p:sp>
              <p:nvSpPr>
                <p:cNvPr id="64" name="Freeform 860">
                  <a:extLst>
                    <a:ext uri="{FF2B5EF4-FFF2-40B4-BE49-F238E27FC236}">
                      <a16:creationId xmlns:a16="http://schemas.microsoft.com/office/drawing/2014/main" id="{7DCFE105-CE28-7E43-A9DE-15A1F5EE73F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686720" y="1648860"/>
                  <a:ext cx="743865" cy="18071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65" name="Rectangle 864">
                  <a:extLst>
                    <a:ext uri="{FF2B5EF4-FFF2-40B4-BE49-F238E27FC236}">
                      <a16:creationId xmlns:a16="http://schemas.microsoft.com/office/drawing/2014/main" id="{30685B7D-43F6-6C4E-BF97-3065B895FD0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686720" y="1829582"/>
                  <a:ext cx="557094" cy="358320"/>
                </a:xfrm>
                <a:prstGeom prst="rect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66" name="Freeform 865">
                  <a:extLst>
                    <a:ext uri="{FF2B5EF4-FFF2-40B4-BE49-F238E27FC236}">
                      <a16:creationId xmlns:a16="http://schemas.microsoft.com/office/drawing/2014/main" id="{5E38EC98-2FB3-0E46-870F-FA1BDF94193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6243814" y="1648860"/>
                  <a:ext cx="186771" cy="539037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</p:grpSp>
      <p:sp>
        <p:nvSpPr>
          <p:cNvPr id="78" name="Rectangle 4">
            <a:extLst>
              <a:ext uri="{FF2B5EF4-FFF2-40B4-BE49-F238E27FC236}">
                <a16:creationId xmlns:a16="http://schemas.microsoft.com/office/drawing/2014/main" id="{C6FD2C84-2644-3642-8444-14E03499B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460" y="2971350"/>
            <a:ext cx="716221" cy="3390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ingdings" charset="2"/>
              <a:buChar char="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 Grande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Grande" charset="0"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–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Times-Roman" charset="0"/>
              <a:buChar char="•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Times-Roman" charset="0"/>
              <a:buChar char="-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7937" indent="0">
              <a:lnSpc>
                <a:spcPct val="90000"/>
              </a:lnSpc>
              <a:buNone/>
            </a:pPr>
            <a:r>
              <a:rPr lang="en-US" sz="1800" dirty="0">
                <a:solidFill>
                  <a:srgbClr val="FF0000"/>
                </a:solidFill>
                <a:latin typeface="Times New Roman" charset="0"/>
              </a:rPr>
              <a:t>threat</a:t>
            </a:r>
            <a:endParaRPr lang="en-US" sz="1800" kern="0" baseline="-25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0" name="Rectangle 4">
            <a:extLst>
              <a:ext uri="{FF2B5EF4-FFF2-40B4-BE49-F238E27FC236}">
                <a16:creationId xmlns:a16="http://schemas.microsoft.com/office/drawing/2014/main" id="{77C88D6A-2807-3146-A4B3-E0DC098E4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6739" y="900642"/>
            <a:ext cx="2471889" cy="5434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ingdings" charset="2"/>
              <a:buChar char="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 Grande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Grande" charset="0"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–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Times-Roman" charset="0"/>
              <a:buChar char="•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Times-Roman" charset="0"/>
              <a:buChar char="-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7937" indent="0">
              <a:lnSpc>
                <a:spcPct val="90000"/>
              </a:lnSpc>
              <a:buNone/>
            </a:pPr>
            <a:r>
              <a:rPr lang="en-US" sz="1800" i="1" dirty="0">
                <a:solidFill>
                  <a:srgbClr val="21985D"/>
                </a:solidFill>
                <a:latin typeface="Times New Roman" charset="0"/>
              </a:rPr>
              <a:t>causal link from a</a:t>
            </a:r>
            <a:r>
              <a:rPr lang="en-US" sz="1800" baseline="-25000" dirty="0">
                <a:solidFill>
                  <a:srgbClr val="21985D"/>
                </a:solidFill>
                <a:latin typeface="Times New Roman" charset="0"/>
              </a:rPr>
              <a:t>0</a:t>
            </a:r>
            <a:r>
              <a:rPr lang="en-US" sz="1800" i="1" baseline="-25000" dirty="0">
                <a:solidFill>
                  <a:srgbClr val="21985D"/>
                </a:solidFill>
                <a:latin typeface="Times New Roman" charset="0"/>
              </a:rPr>
              <a:t> </a:t>
            </a:r>
            <a:r>
              <a:rPr lang="en-US" sz="1800" i="1" dirty="0">
                <a:solidFill>
                  <a:srgbClr val="21985D"/>
                </a:solidFill>
                <a:latin typeface="Times New Roman" charset="0"/>
              </a:rPr>
              <a:t>, with substitution d←</a:t>
            </a:r>
            <a:r>
              <a:rPr lang="en-US" sz="1800" dirty="0">
                <a:solidFill>
                  <a:srgbClr val="21985D"/>
                </a:solidFill>
                <a:latin typeface="Calibri" panose="020F0502020204030204" pitchFamily="34" charset="0"/>
              </a:rPr>
              <a:t>d1</a:t>
            </a:r>
            <a:endParaRPr lang="en-US" sz="1800" i="1" kern="0" baseline="-25000" dirty="0">
              <a:solidFill>
                <a:srgbClr val="21985D"/>
              </a:solidFill>
              <a:latin typeface="Calibri" panose="020F0502020204030204" pitchFamily="34" charset="0"/>
            </a:endParaRP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4C216CF2-CC6A-824F-B2E8-93D9334BF457}"/>
              </a:ext>
            </a:extLst>
          </p:cNvPr>
          <p:cNvCxnSpPr>
            <a:cxnSpLocks/>
            <a:stCxn id="80" idx="2"/>
          </p:cNvCxnSpPr>
          <p:nvPr/>
        </p:nvCxnSpPr>
        <p:spPr>
          <a:xfrm>
            <a:off x="5752684" y="1444124"/>
            <a:ext cx="160436" cy="421252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4" name="Picture 73">
            <a:extLst>
              <a:ext uri="{FF2B5EF4-FFF2-40B4-BE49-F238E27FC236}">
                <a16:creationId xmlns:a16="http://schemas.microsoft.com/office/drawing/2014/main" id="{664F436C-C3F3-9B42-AF3E-FB34D57F42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02" y="282734"/>
            <a:ext cx="4025894" cy="2657718"/>
          </a:xfrm>
          <a:prstGeom prst="rect">
            <a:avLst/>
          </a:prstGeom>
        </p:spPr>
      </p:pic>
      <p:sp>
        <p:nvSpPr>
          <p:cNvPr id="76" name="Rectangle 4">
            <a:extLst>
              <a:ext uri="{FF2B5EF4-FFF2-40B4-BE49-F238E27FC236}">
                <a16:creationId xmlns:a16="http://schemas.microsoft.com/office/drawing/2014/main" id="{B2CDDF08-3B99-2E4E-9429-82F5724BA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1935" y="3563476"/>
            <a:ext cx="771700" cy="3003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ingdings" charset="2"/>
              <a:buChar char="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 Grande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Grande" charset="0"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–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Times-Roman" charset="0"/>
              <a:buChar char="•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Times-Roman" charset="0"/>
              <a:buChar char="-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7937" indent="0">
              <a:lnSpc>
                <a:spcPct val="90000"/>
              </a:lnSpc>
              <a:buNone/>
            </a:pPr>
            <a:r>
              <a:rPr lang="en-US" sz="1800" dirty="0">
                <a:solidFill>
                  <a:srgbClr val="FF0000"/>
                </a:solidFill>
                <a:latin typeface="Times New Roman" charset="0"/>
              </a:rPr>
              <a:t>threat</a:t>
            </a:r>
            <a:endParaRPr lang="en-US" sz="1800" kern="0" baseline="-25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62423A9-1ECB-ED46-8664-343E2564E712}"/>
              </a:ext>
            </a:extLst>
          </p:cNvPr>
          <p:cNvSpPr/>
          <p:nvPr/>
        </p:nvSpPr>
        <p:spPr>
          <a:xfrm>
            <a:off x="5314229" y="2586441"/>
            <a:ext cx="71045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select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↓</a:t>
            </a:r>
          </a:p>
        </p:txBody>
      </p:sp>
      <p:sp>
        <p:nvSpPr>
          <p:cNvPr id="81" name="Content Placeholder 10">
            <a:extLst>
              <a:ext uri="{FF2B5EF4-FFF2-40B4-BE49-F238E27FC236}">
                <a16:creationId xmlns:a16="http://schemas.microsoft.com/office/drawing/2014/main" id="{35250C51-6409-9143-99E2-DD1DE5963A03}"/>
              </a:ext>
            </a:extLst>
          </p:cNvPr>
          <p:cNvSpPr txBox="1">
            <a:spLocks/>
          </p:cNvSpPr>
          <p:nvPr/>
        </p:nvSpPr>
        <p:spPr bwMode="auto">
          <a:xfrm>
            <a:off x="52252" y="5694553"/>
            <a:ext cx="4866269" cy="972061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1440" tIns="44450" rIns="45720" bIns="44450" numCol="1" anchor="t" anchorCtr="0" compatLnSpc="1">
            <a:prstTxWarp prst="textNoShape">
              <a:avLst/>
            </a:prstTxWarp>
            <a:spAutoFit/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move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r, d, 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</a:t>
            </a:r>
          </a:p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pre: loc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</a:t>
            </a:r>
            <a:r>
              <a:rPr lang="en-US" sz="1800" dirty="0">
                <a:latin typeface="Calibri"/>
                <a:ea typeface="Times New Roman"/>
              </a:rPr>
              <a:t> 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dirty="0">
                <a:latin typeface="Calibri" panose="020F0502020204030204" pitchFamily="34" charset="0"/>
                <a:ea typeface="Times New Roman"/>
              </a:rPr>
              <a:t>nil</a:t>
            </a:r>
          </a:p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eff: loc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←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 </a:t>
            </a:r>
            <a:r>
              <a:rPr lang="en-US" sz="1800" dirty="0">
                <a:latin typeface="Calibri"/>
                <a:ea typeface="Times New Roman"/>
              </a:rPr>
              <a:t>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 </a:t>
            </a:r>
            <a:r>
              <a:rPr lang="en-US" sz="1800" dirty="0">
                <a:latin typeface="Calibri"/>
                <a:ea typeface="Times New Roman"/>
              </a:rPr>
              <a:t>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dirty="0">
                <a:latin typeface="Calibri" panose="020F0502020204030204" pitchFamily="34" charset="0"/>
                <a:ea typeface="Times New Roman"/>
              </a:rPr>
              <a:t>nil</a:t>
            </a:r>
            <a:endParaRPr lang="en-US" sz="18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75" name="Rectangle 18">
            <a:extLst>
              <a:ext uri="{FF2B5EF4-FFF2-40B4-BE49-F238E27FC236}">
                <a16:creationId xmlns:a16="http://schemas.microsoft.com/office/drawing/2014/main" id="{72E35809-94A0-A148-8F5E-2042F97F7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002" y="5943600"/>
            <a:ext cx="7307770" cy="3975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</p:spPr>
        <p:txBody>
          <a:bodyPr vert="horz" wrap="none" lIns="90487" tIns="44450" rIns="45720" bIns="4445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ingdings" charset="2"/>
              <a:buChar char="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 Grande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Grande" charset="0"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–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Times-Roman" charset="0"/>
              <a:buChar char="•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Times-Roman" charset="0"/>
              <a:buChar char="-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b="1" kern="0" dirty="0">
                <a:latin typeface="Times New Roman" charset="0"/>
              </a:rPr>
              <a:t>Poll</a:t>
            </a:r>
            <a:r>
              <a:rPr lang="en-US" kern="0" dirty="0">
                <a:latin typeface="Times New Roman" charset="0"/>
              </a:rPr>
              <a:t>: does </a:t>
            </a:r>
            <a:r>
              <a:rPr lang="en-US" i="1" kern="0" dirty="0">
                <a:latin typeface="Times New Roman" charset="0"/>
              </a:rPr>
              <a:t>a</a:t>
            </a:r>
            <a:r>
              <a:rPr lang="en-US" kern="0" baseline="-25000" dirty="0">
                <a:latin typeface="Times New Roman" charset="0"/>
              </a:rPr>
              <a:t>3</a:t>
            </a:r>
            <a:r>
              <a:rPr lang="en-US" kern="0" dirty="0">
                <a:latin typeface="Times New Roman" charset="0"/>
              </a:rPr>
              <a:t> threaten the causal link for </a:t>
            </a:r>
            <a:r>
              <a:rPr lang="en-US" i="1" kern="0" dirty="0" err="1">
                <a:latin typeface="Times New Roman" charset="0"/>
              </a:rPr>
              <a:t>a</a:t>
            </a:r>
            <a:r>
              <a:rPr lang="en-US" i="1" kern="0" baseline="-25000" dirty="0" err="1">
                <a:latin typeface="Times New Roman" charset="0"/>
              </a:rPr>
              <a:t>g</a:t>
            </a:r>
            <a:r>
              <a:rPr lang="en-US" kern="0" dirty="0" err="1">
                <a:latin typeface="Times New Roman" charset="0"/>
              </a:rPr>
              <a:t>’s</a:t>
            </a:r>
            <a:r>
              <a:rPr lang="en-US" kern="0" dirty="0">
                <a:latin typeface="Times New Roman" charset="0"/>
              </a:rPr>
              <a:t> precondition </a:t>
            </a:r>
            <a:r>
              <a:rPr lang="en-US" kern="0" dirty="0">
                <a:latin typeface="Calibri" panose="020F0502020204030204" pitchFamily="34" charset="0"/>
              </a:rPr>
              <a:t>loc(r1)=d2</a:t>
            </a:r>
            <a:r>
              <a:rPr lang="en-US" kern="0" dirty="0">
                <a:latin typeface="Times New Roman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361178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3D6F4EC-611D-7D44-BFF6-DC781E308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064" y="1530894"/>
            <a:ext cx="8267700" cy="4292600"/>
          </a:xfrm>
          <a:prstGeom prst="rect">
            <a:avLst/>
          </a:prstGeom>
        </p:spPr>
      </p:pic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101601"/>
            <a:ext cx="8839200" cy="591969"/>
          </a:xfrm>
        </p:spPr>
        <p:txBody>
          <a:bodyPr/>
          <a:lstStyle/>
          <a:p>
            <a:pPr eaLnBrk="1" hangingPunct="1"/>
            <a:r>
              <a:rPr lang="en-US" dirty="0"/>
              <a:t>PSP Algorithm</a:t>
            </a:r>
          </a:p>
        </p:txBody>
      </p:sp>
      <p:sp>
        <p:nvSpPr>
          <p:cNvPr id="73" name="Rectangle 18">
            <a:extLst>
              <a:ext uri="{FF2B5EF4-FFF2-40B4-BE49-F238E27FC236}">
                <a16:creationId xmlns:a16="http://schemas.microsoft.com/office/drawing/2014/main" id="{65DEAE67-64A0-724A-BF2C-5C339AF1D3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3014" y="3294183"/>
            <a:ext cx="2794225" cy="1264754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4 open goals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1 threat</a:t>
            </a:r>
            <a:br>
              <a:rPr lang="en-US" baseline="-25000" dirty="0">
                <a:latin typeface="Times New Roman" charset="0"/>
              </a:rPr>
            </a:br>
            <a:endParaRPr lang="en-US" baseline="-25000" dirty="0">
              <a:latin typeface="Times New Roman" charset="0"/>
            </a:endParaRPr>
          </a:p>
          <a:p>
            <a:pPr marL="349250" lvl="1" indent="0">
              <a:buNone/>
            </a:pPr>
            <a:r>
              <a:rPr lang="en-US" dirty="0">
                <a:solidFill>
                  <a:srgbClr val="21985D"/>
                </a:solidFill>
                <a:latin typeface="Times New Roman" charset="0"/>
              </a:rPr>
              <a:t>Constraint: </a:t>
            </a:r>
            <a:r>
              <a:rPr lang="en-US" i="1" dirty="0">
                <a:solidFill>
                  <a:srgbClr val="21985D"/>
                </a:solidFill>
                <a:latin typeface="Times New Roman" charset="0"/>
              </a:rPr>
              <a:t>r</a:t>
            </a:r>
            <a:r>
              <a:rPr lang="en-US" dirty="0">
                <a:solidFill>
                  <a:srgbClr val="21985D"/>
                </a:solidFill>
                <a:latin typeface="Times New Roman" charset="0"/>
              </a:rPr>
              <a:t> ≠ </a:t>
            </a:r>
            <a:r>
              <a:rPr lang="en-US" dirty="0">
                <a:solidFill>
                  <a:srgbClr val="21985D"/>
                </a:solidFill>
                <a:latin typeface="Calibri" panose="020F0502020204030204" pitchFamily="34" charset="0"/>
              </a:rPr>
              <a:t>r1</a:t>
            </a:r>
            <a:endParaRPr lang="en-US" dirty="0">
              <a:solidFill>
                <a:srgbClr val="00B700"/>
              </a:solidFill>
              <a:latin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FE1CD63-5908-F544-ACC4-5417737CE659}"/>
              </a:ext>
            </a:extLst>
          </p:cNvPr>
          <p:cNvGrpSpPr/>
          <p:nvPr/>
        </p:nvGrpSpPr>
        <p:grpSpPr>
          <a:xfrm>
            <a:off x="8108554" y="159840"/>
            <a:ext cx="4083446" cy="1447896"/>
            <a:chOff x="7396981" y="580295"/>
            <a:chExt cx="4083446" cy="1447896"/>
          </a:xfrm>
        </p:grpSpPr>
        <p:sp>
          <p:nvSpPr>
            <p:cNvPr id="12" name="Freeform 860">
              <a:extLst>
                <a:ext uri="{FF2B5EF4-FFF2-40B4-BE49-F238E27FC236}">
                  <a16:creationId xmlns:a16="http://schemas.microsoft.com/office/drawing/2014/main" id="{FBC6109A-CB69-AA46-AEE0-9D8C30E9F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0427" y="733923"/>
              <a:ext cx="1661204" cy="30930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2120058A-2F2A-264E-9894-05BBFAE6694E}"/>
                </a:ext>
              </a:extLst>
            </p:cNvPr>
            <p:cNvSpPr/>
            <p:nvPr/>
          </p:nvSpPr>
          <p:spPr>
            <a:xfrm>
              <a:off x="10041897" y="738723"/>
              <a:ext cx="1438530" cy="870293"/>
            </a:xfrm>
            <a:prstGeom prst="parallelogram">
              <a:avLst>
                <a:gd name="adj" fmla="val 96255"/>
              </a:avLst>
            </a:prstGeom>
            <a:solidFill>
              <a:srgbClr val="CEC8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860">
              <a:extLst>
                <a:ext uri="{FF2B5EF4-FFF2-40B4-BE49-F238E27FC236}">
                  <a16:creationId xmlns:a16="http://schemas.microsoft.com/office/drawing/2014/main" id="{331468D2-AA60-AC46-9FEC-EB80D364C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9355" y="1551927"/>
              <a:ext cx="1283768" cy="309433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0BF101C9-92F5-7D40-ACDD-F664BA621418}"/>
                </a:ext>
              </a:extLst>
            </p:cNvPr>
            <p:cNvSpPr/>
            <p:nvPr/>
          </p:nvSpPr>
          <p:spPr>
            <a:xfrm>
              <a:off x="8167017" y="693258"/>
              <a:ext cx="1438530" cy="870293"/>
            </a:xfrm>
            <a:prstGeom prst="parallelogram">
              <a:avLst>
                <a:gd name="adj" fmla="val 96255"/>
              </a:avLst>
            </a:prstGeom>
            <a:solidFill>
              <a:srgbClr val="CEC8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891">
              <a:extLst>
                <a:ext uri="{FF2B5EF4-FFF2-40B4-BE49-F238E27FC236}">
                  <a16:creationId xmlns:a16="http://schemas.microsoft.com/office/drawing/2014/main" id="{B800E513-BD8E-2447-AC79-584969EED2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12748" y="1362505"/>
              <a:ext cx="65" cy="261610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7" name="Freeform 860">
              <a:extLst>
                <a:ext uri="{FF2B5EF4-FFF2-40B4-BE49-F238E27FC236}">
                  <a16:creationId xmlns:a16="http://schemas.microsoft.com/office/drawing/2014/main" id="{37EB0412-C1C7-9544-851F-4A4911133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6658" y="754217"/>
              <a:ext cx="515721" cy="282492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4C2EF56A-C5FE-AA4F-842E-E8B454980A05}"/>
                </a:ext>
              </a:extLst>
            </p:cNvPr>
            <p:cNvSpPr/>
            <p:nvPr/>
          </p:nvSpPr>
          <p:spPr>
            <a:xfrm>
              <a:off x="7396981" y="1486795"/>
              <a:ext cx="1847859" cy="540484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d1   </a:t>
              </a:r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F6D31E8E-7DA7-D645-A6DD-9DCB5D3C83F7}"/>
                </a:ext>
              </a:extLst>
            </p:cNvPr>
            <p:cNvSpPr/>
            <p:nvPr/>
          </p:nvSpPr>
          <p:spPr>
            <a:xfrm>
              <a:off x="9511907" y="1487707"/>
              <a:ext cx="1847859" cy="540484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d2   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39E5A46-61EA-0547-B169-E99B0B2288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921852" y="686883"/>
              <a:ext cx="1169897" cy="1107954"/>
              <a:chOff x="6282020" y="2522140"/>
              <a:chExt cx="1671281" cy="1582792"/>
            </a:xfrm>
          </p:grpSpPr>
          <p:sp>
            <p:nvSpPr>
              <p:cNvPr id="21" name="Line 882">
                <a:extLst>
                  <a:ext uri="{FF2B5EF4-FFF2-40B4-BE49-F238E27FC236}">
                    <a16:creationId xmlns:a16="http://schemas.microsoft.com/office/drawing/2014/main" id="{4DD21D42-57EB-BE48-B8F1-AAE77612A9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H="1" flipV="1">
                <a:off x="7230186" y="2543278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2" name="Oval 859">
                <a:extLst>
                  <a:ext uri="{FF2B5EF4-FFF2-40B4-BE49-F238E27FC236}">
                    <a16:creationId xmlns:a16="http://schemas.microsoft.com/office/drawing/2014/main" id="{729AFEFA-7C60-3947-9C97-317EDB7597C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756317" y="3797039"/>
                <a:ext cx="137823" cy="1512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3" name="Oval 861">
                <a:extLst>
                  <a:ext uri="{FF2B5EF4-FFF2-40B4-BE49-F238E27FC236}">
                    <a16:creationId xmlns:a16="http://schemas.microsoft.com/office/drawing/2014/main" id="{789C4768-BD89-B24E-BC71-385CD14A473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282021" y="3950986"/>
                <a:ext cx="142659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4" name="Oval 862">
                <a:extLst>
                  <a:ext uri="{FF2B5EF4-FFF2-40B4-BE49-F238E27FC236}">
                    <a16:creationId xmlns:a16="http://schemas.microsoft.com/office/drawing/2014/main" id="{3C7B62F4-3DE7-E74D-8265-D223DA53FDE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597526" y="3950986"/>
                <a:ext cx="137823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5" name="Oval 863">
                <a:extLst>
                  <a:ext uri="{FF2B5EF4-FFF2-40B4-BE49-F238E27FC236}">
                    <a16:creationId xmlns:a16="http://schemas.microsoft.com/office/drawing/2014/main" id="{9C027757-1E27-D741-9A76-F49BF0413AB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457285" y="3948285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6" name="Oval 863">
                <a:extLst>
                  <a:ext uri="{FF2B5EF4-FFF2-40B4-BE49-F238E27FC236}">
                    <a16:creationId xmlns:a16="http://schemas.microsoft.com/office/drawing/2014/main" id="{604E013E-6891-C74E-ACC7-DCDA59DB42F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866501" y="3950166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799691AE-D355-F848-9B93-871B9363D42B}"/>
                  </a:ext>
                </a:extLst>
              </p:cNvPr>
              <p:cNvGrpSpPr/>
              <p:nvPr/>
            </p:nvGrpSpPr>
            <p:grpSpPr>
              <a:xfrm>
                <a:off x="6282020" y="3409248"/>
                <a:ext cx="1671281" cy="539042"/>
                <a:chOff x="1320274" y="4580303"/>
                <a:chExt cx="1671281" cy="467246"/>
              </a:xfrm>
              <a:solidFill>
                <a:srgbClr val="93D2FE"/>
              </a:solidFill>
            </p:grpSpPr>
            <p:sp>
              <p:nvSpPr>
                <p:cNvPr id="42" name="Freeform 860">
                  <a:extLst>
                    <a:ext uri="{FF2B5EF4-FFF2-40B4-BE49-F238E27FC236}">
                      <a16:creationId xmlns:a16="http://schemas.microsoft.com/office/drawing/2014/main" id="{D9DD7E99-3CD4-7040-8500-916089E93B7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3" name="Rectangle 864">
                  <a:extLst>
                    <a:ext uri="{FF2B5EF4-FFF2-40B4-BE49-F238E27FC236}">
                      <a16:creationId xmlns:a16="http://schemas.microsoft.com/office/drawing/2014/main" id="{C4E7D216-C003-DC4C-9598-8627A97DFBB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r2</a:t>
                  </a:r>
                </a:p>
              </p:txBody>
            </p:sp>
            <p:sp>
              <p:nvSpPr>
                <p:cNvPr id="44" name="Freeform 865">
                  <a:extLst>
                    <a:ext uri="{FF2B5EF4-FFF2-40B4-BE49-F238E27FC236}">
                      <a16:creationId xmlns:a16="http://schemas.microsoft.com/office/drawing/2014/main" id="{00309F8A-3645-E74E-BE80-7CA1606C7BC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5" name="Freeform 866">
                  <a:extLst>
                    <a:ext uri="{FF2B5EF4-FFF2-40B4-BE49-F238E27FC236}">
                      <a16:creationId xmlns:a16="http://schemas.microsoft.com/office/drawing/2014/main" id="{1705BDEB-F6EA-ED4F-9A7B-89DE2F18C60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sp>
            <p:nvSpPr>
              <p:cNvPr id="28" name="Oval 878">
                <a:extLst>
                  <a:ext uri="{FF2B5EF4-FFF2-40B4-BE49-F238E27FC236}">
                    <a16:creationId xmlns:a16="http://schemas.microsoft.com/office/drawing/2014/main" id="{0D5FB30B-9FE9-F443-87A9-2962E68CC37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800000" flipH="1">
                <a:off x="7440506" y="2600189"/>
                <a:ext cx="69069" cy="39007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9" name="Line 882">
                <a:extLst>
                  <a:ext uri="{FF2B5EF4-FFF2-40B4-BE49-F238E27FC236}">
                    <a16:creationId xmlns:a16="http://schemas.microsoft.com/office/drawing/2014/main" id="{99669042-37B2-814C-9264-D1AA9BE3B5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151300" y="2522140"/>
                <a:ext cx="166195" cy="553247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0" name="Line 882">
                <a:extLst>
                  <a:ext uri="{FF2B5EF4-FFF2-40B4-BE49-F238E27FC236}">
                    <a16:creationId xmlns:a16="http://schemas.microsoft.com/office/drawing/2014/main" id="{2B1739E2-D1C4-234C-942B-CC8A49857D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162894" y="2525247"/>
                <a:ext cx="147328" cy="577282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1" name="Line 884">
                <a:extLst>
                  <a:ext uri="{FF2B5EF4-FFF2-40B4-BE49-F238E27FC236}">
                    <a16:creationId xmlns:a16="http://schemas.microsoft.com/office/drawing/2014/main" id="{25A7CE36-08FD-184D-91BB-CD3DF7B2C6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7503497" y="2624662"/>
                <a:ext cx="0" cy="103603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2" name="Oval 885">
                <a:extLst>
                  <a:ext uri="{FF2B5EF4-FFF2-40B4-BE49-F238E27FC236}">
                    <a16:creationId xmlns:a16="http://schemas.microsoft.com/office/drawing/2014/main" id="{E19C9B28-9FF4-5B4B-999F-2F75DECBE1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7486804" y="2733527"/>
                <a:ext cx="31996" cy="70709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18F859A6-1860-F34D-A767-B62598AA70BF}"/>
                  </a:ext>
                </a:extLst>
              </p:cNvPr>
              <p:cNvGrpSpPr/>
              <p:nvPr/>
            </p:nvGrpSpPr>
            <p:grpSpPr>
              <a:xfrm>
                <a:off x="6963930" y="2918321"/>
                <a:ext cx="114261" cy="962935"/>
                <a:chOff x="5166044" y="2085068"/>
                <a:chExt cx="114261" cy="962935"/>
              </a:xfrm>
            </p:grpSpPr>
            <p:sp>
              <p:nvSpPr>
                <p:cNvPr id="36" name="Oval 878">
                  <a:extLst>
                    <a:ext uri="{FF2B5EF4-FFF2-40B4-BE49-F238E27FC236}">
                      <a16:creationId xmlns:a16="http://schemas.microsoft.com/office/drawing/2014/main" id="{11356890-5362-9E44-99AC-F94E7679F7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6044" y="2998083"/>
                  <a:ext cx="110510" cy="499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C3B2230D-2672-E143-904B-CCD354A35B08}"/>
                    </a:ext>
                  </a:extLst>
                </p:cNvPr>
                <p:cNvGrpSpPr/>
                <p:nvPr/>
              </p:nvGrpSpPr>
              <p:grpSpPr>
                <a:xfrm>
                  <a:off x="5166154" y="2106857"/>
                  <a:ext cx="114151" cy="914400"/>
                  <a:chOff x="5166154" y="2106857"/>
                  <a:chExt cx="114151" cy="1132631"/>
                </a:xfrm>
              </p:grpSpPr>
              <p:sp>
                <p:nvSpPr>
                  <p:cNvPr id="39" name="Rectangle 880">
                    <a:extLst>
                      <a:ext uri="{FF2B5EF4-FFF2-40B4-BE49-F238E27FC236}">
                        <a16:creationId xmlns:a16="http://schemas.microsoft.com/office/drawing/2014/main" id="{5D1E7A4F-CDE5-054B-95B3-9630B9561FD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66155" y="2106857"/>
                    <a:ext cx="109828" cy="1132631"/>
                  </a:xfrm>
                  <a:prstGeom prst="rect">
                    <a:avLst/>
                  </a:prstGeom>
                  <a:solidFill>
                    <a:srgbClr val="93D2F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40" name="Line 881">
                    <a:extLst>
                      <a:ext uri="{FF2B5EF4-FFF2-40B4-BE49-F238E27FC236}">
                        <a16:creationId xmlns:a16="http://schemas.microsoft.com/office/drawing/2014/main" id="{0E520838-5148-474A-A920-B8D3E35F87B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66154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41" name="Line 882">
                    <a:extLst>
                      <a:ext uri="{FF2B5EF4-FFF2-40B4-BE49-F238E27FC236}">
                        <a16:creationId xmlns:a16="http://schemas.microsoft.com/office/drawing/2014/main" id="{7804E4BD-101B-6740-AFF7-DE32F764698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80305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</p:grpSp>
            <p:sp>
              <p:nvSpPr>
                <p:cNvPr id="38" name="Oval 878">
                  <a:extLst>
                    <a:ext uri="{FF2B5EF4-FFF2-40B4-BE49-F238E27FC236}">
                      <a16:creationId xmlns:a16="http://schemas.microsoft.com/office/drawing/2014/main" id="{8F083D48-8335-D444-AD29-34CE6CAF9A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7662" y="2085068"/>
                  <a:ext cx="110510" cy="457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sp>
            <p:nvSpPr>
              <p:cNvPr id="34" name="Rectangle 880">
                <a:extLst>
                  <a:ext uri="{FF2B5EF4-FFF2-40B4-BE49-F238E27FC236}">
                    <a16:creationId xmlns:a16="http://schemas.microsoft.com/office/drawing/2014/main" id="{2AEB2923-084F-BA4B-AF6E-34F4681F8F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00000" flipH="1">
                <a:off x="7229473" y="2562075"/>
                <a:ext cx="66541" cy="857951"/>
              </a:xfrm>
              <a:prstGeom prst="rect">
                <a:avLst/>
              </a:prstGeom>
              <a:solidFill>
                <a:srgbClr val="93D2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5" name="Line 881">
                <a:extLst>
                  <a:ext uri="{FF2B5EF4-FFF2-40B4-BE49-F238E27FC236}">
                    <a16:creationId xmlns:a16="http://schemas.microsoft.com/office/drawing/2014/main" id="{A98839EF-09A8-4E46-BDE9-43E1427885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291556" y="2578710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</p:grpSp>
        <p:sp>
          <p:nvSpPr>
            <p:cNvPr id="46" name="Parallelogram 45">
              <a:extLst>
                <a:ext uri="{FF2B5EF4-FFF2-40B4-BE49-F238E27FC236}">
                  <a16:creationId xmlns:a16="http://schemas.microsoft.com/office/drawing/2014/main" id="{F20A068A-CC32-3A4B-95C3-AC733BCE0A9D}"/>
                </a:ext>
              </a:extLst>
            </p:cNvPr>
            <p:cNvSpPr/>
            <p:nvPr/>
          </p:nvSpPr>
          <p:spPr>
            <a:xfrm>
              <a:off x="8244088" y="580295"/>
              <a:ext cx="1847859" cy="540484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d3   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BC55319-BAEB-5948-A26E-25BEDD4CBCB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01168" y="693504"/>
              <a:ext cx="1174071" cy="1116643"/>
              <a:chOff x="2015901" y="2747479"/>
              <a:chExt cx="1677244" cy="1595204"/>
            </a:xfrm>
          </p:grpSpPr>
          <p:sp>
            <p:nvSpPr>
              <p:cNvPr id="48" name="Oval 859">
                <a:extLst>
                  <a:ext uri="{FF2B5EF4-FFF2-40B4-BE49-F238E27FC236}">
                    <a16:creationId xmlns:a16="http://schemas.microsoft.com/office/drawing/2014/main" id="{298A0544-7F71-DF48-85DC-EF33D20D393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17327" y="4034790"/>
                <a:ext cx="137823" cy="1512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9" name="Oval 861">
                <a:extLst>
                  <a:ext uri="{FF2B5EF4-FFF2-40B4-BE49-F238E27FC236}">
                    <a16:creationId xmlns:a16="http://schemas.microsoft.com/office/drawing/2014/main" id="{EE7C6671-37D1-FC4F-A4E4-E42BD7186CF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43031" y="4188737"/>
                <a:ext cx="142659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0" name="Oval 862">
                <a:extLst>
                  <a:ext uri="{FF2B5EF4-FFF2-40B4-BE49-F238E27FC236}">
                    <a16:creationId xmlns:a16="http://schemas.microsoft.com/office/drawing/2014/main" id="{9F2E3AB4-033B-B546-8B20-19DB8E0DAE4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58536" y="4188737"/>
                <a:ext cx="137823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1" name="Oval 863">
                <a:extLst>
                  <a:ext uri="{FF2B5EF4-FFF2-40B4-BE49-F238E27FC236}">
                    <a16:creationId xmlns:a16="http://schemas.microsoft.com/office/drawing/2014/main" id="{75155785-310B-1D4E-9FE7-B4248564C2E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193788" y="4186036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2" name="Oval 863">
                <a:extLst>
                  <a:ext uri="{FF2B5EF4-FFF2-40B4-BE49-F238E27FC236}">
                    <a16:creationId xmlns:a16="http://schemas.microsoft.com/office/drawing/2014/main" id="{4A96390B-FC0E-EF45-855D-AACFF2FD85A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27511" y="4187917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3" name="Freeform 866">
                <a:extLst>
                  <a:ext uri="{FF2B5EF4-FFF2-40B4-BE49-F238E27FC236}">
                    <a16:creationId xmlns:a16="http://schemas.microsoft.com/office/drawing/2014/main" id="{A0C9BCA4-F369-EA4A-BDEF-CAA301A6887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015901" y="3991061"/>
                <a:ext cx="1114187" cy="194966"/>
              </a:xfrm>
              <a:custGeom>
                <a:avLst/>
                <a:gdLst>
                  <a:gd name="T0" fmla="*/ 0 w 288"/>
                  <a:gd name="T1" fmla="*/ 449 h 48"/>
                  <a:gd name="T2" fmla="*/ 2608 w 288"/>
                  <a:gd name="T3" fmla="*/ 449 h 48"/>
                  <a:gd name="T4" fmla="*/ 3133 w 288"/>
                  <a:gd name="T5" fmla="*/ 0 h 48"/>
                  <a:gd name="T6" fmla="*/ 524 w 288"/>
                  <a:gd name="T7" fmla="*/ 0 h 48"/>
                  <a:gd name="T8" fmla="*/ 0 w 288"/>
                  <a:gd name="T9" fmla="*/ 449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8"/>
                  <a:gd name="T16" fmla="*/ 0 h 48"/>
                  <a:gd name="T17" fmla="*/ 288 w 288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8" h="48">
                    <a:moveTo>
                      <a:pt x="0" y="48"/>
                    </a:moveTo>
                    <a:lnTo>
                      <a:pt x="240" y="48"/>
                    </a:lnTo>
                    <a:lnTo>
                      <a:pt x="288" y="0"/>
                    </a:lnTo>
                    <a:lnTo>
                      <a:pt x="48" y="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4" name="Oval 878">
                <a:extLst>
                  <a:ext uri="{FF2B5EF4-FFF2-40B4-BE49-F238E27FC236}">
                    <a16:creationId xmlns:a16="http://schemas.microsoft.com/office/drawing/2014/main" id="{724B16E3-99A2-9449-93A4-CDDD7D24E40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9800000">
                <a:off x="2458640" y="2825528"/>
                <a:ext cx="69069" cy="39007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5" name="Line 882">
                <a:extLst>
                  <a:ext uri="{FF2B5EF4-FFF2-40B4-BE49-F238E27FC236}">
                    <a16:creationId xmlns:a16="http://schemas.microsoft.com/office/drawing/2014/main" id="{E05A6A14-C317-A04E-91DD-1126BBF74F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57993" y="2750586"/>
                <a:ext cx="147328" cy="577282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6" name="Rectangle 880">
                <a:extLst>
                  <a:ext uri="{FF2B5EF4-FFF2-40B4-BE49-F238E27FC236}">
                    <a16:creationId xmlns:a16="http://schemas.microsoft.com/office/drawing/2014/main" id="{62A4ADE5-A9F8-7545-8779-94DCD72918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800000">
                <a:off x="2672201" y="2787414"/>
                <a:ext cx="66541" cy="857951"/>
              </a:xfrm>
              <a:prstGeom prst="rect">
                <a:avLst/>
              </a:prstGeom>
              <a:solidFill>
                <a:srgbClr val="93D2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7" name="Line 881">
                <a:extLst>
                  <a:ext uri="{FF2B5EF4-FFF2-40B4-BE49-F238E27FC236}">
                    <a16:creationId xmlns:a16="http://schemas.microsoft.com/office/drawing/2014/main" id="{308A6614-BA75-A148-BDE5-F1B517A081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76659" y="2804049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8" name="Line 882">
                <a:extLst>
                  <a:ext uri="{FF2B5EF4-FFF2-40B4-BE49-F238E27FC236}">
                    <a16:creationId xmlns:a16="http://schemas.microsoft.com/office/drawing/2014/main" id="{63978B76-FEA9-A14C-9604-BB5752188A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V="1">
                <a:off x="2738029" y="2768617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9" name="Line 882">
                <a:extLst>
                  <a:ext uri="{FF2B5EF4-FFF2-40B4-BE49-F238E27FC236}">
                    <a16:creationId xmlns:a16="http://schemas.microsoft.com/office/drawing/2014/main" id="{0B264414-2156-BB4E-A192-C75CEBA35A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50720" y="2747479"/>
                <a:ext cx="166195" cy="553247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0" name="Line 884">
                <a:extLst>
                  <a:ext uri="{FF2B5EF4-FFF2-40B4-BE49-F238E27FC236}">
                    <a16:creationId xmlns:a16="http://schemas.microsoft.com/office/drawing/2014/main" id="{5A390CFC-319D-DC44-805F-0C8E361805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2464718" y="2850001"/>
                <a:ext cx="0" cy="103603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1" name="Oval 885">
                <a:extLst>
                  <a:ext uri="{FF2B5EF4-FFF2-40B4-BE49-F238E27FC236}">
                    <a16:creationId xmlns:a16="http://schemas.microsoft.com/office/drawing/2014/main" id="{E9C8A768-5490-5447-AFFA-0875D2F89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9415" y="2958866"/>
                <a:ext cx="31996" cy="70709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D6F36FAD-BB31-1F43-A2BE-F4A0BF12C6C2}"/>
                  </a:ext>
                </a:extLst>
              </p:cNvPr>
              <p:cNvGrpSpPr/>
              <p:nvPr/>
            </p:nvGrpSpPr>
            <p:grpSpPr>
              <a:xfrm>
                <a:off x="2874612" y="3158422"/>
                <a:ext cx="114261" cy="962935"/>
                <a:chOff x="5166044" y="2085068"/>
                <a:chExt cx="114261" cy="962935"/>
              </a:xfrm>
            </p:grpSpPr>
            <p:sp>
              <p:nvSpPr>
                <p:cNvPr id="67" name="Oval 878">
                  <a:extLst>
                    <a:ext uri="{FF2B5EF4-FFF2-40B4-BE49-F238E27FC236}">
                      <a16:creationId xmlns:a16="http://schemas.microsoft.com/office/drawing/2014/main" id="{A584E646-C4D7-394F-B2A2-2780BFFA4D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6044" y="2998083"/>
                  <a:ext cx="110510" cy="499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0D41650C-DBD2-BD4D-B0C1-7835337BC755}"/>
                    </a:ext>
                  </a:extLst>
                </p:cNvPr>
                <p:cNvGrpSpPr/>
                <p:nvPr/>
              </p:nvGrpSpPr>
              <p:grpSpPr>
                <a:xfrm>
                  <a:off x="5166154" y="2106857"/>
                  <a:ext cx="114151" cy="914400"/>
                  <a:chOff x="5166154" y="2106857"/>
                  <a:chExt cx="114151" cy="1132631"/>
                </a:xfrm>
              </p:grpSpPr>
              <p:sp>
                <p:nvSpPr>
                  <p:cNvPr id="70" name="Rectangle 880">
                    <a:extLst>
                      <a:ext uri="{FF2B5EF4-FFF2-40B4-BE49-F238E27FC236}">
                        <a16:creationId xmlns:a16="http://schemas.microsoft.com/office/drawing/2014/main" id="{B7F5B98B-1583-C242-80C4-10DE04D80C5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66155" y="2106857"/>
                    <a:ext cx="109828" cy="1132631"/>
                  </a:xfrm>
                  <a:prstGeom prst="rect">
                    <a:avLst/>
                  </a:prstGeom>
                  <a:solidFill>
                    <a:srgbClr val="93D2F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71" name="Line 881">
                    <a:extLst>
                      <a:ext uri="{FF2B5EF4-FFF2-40B4-BE49-F238E27FC236}">
                        <a16:creationId xmlns:a16="http://schemas.microsoft.com/office/drawing/2014/main" id="{1529A8F3-8F10-984E-9928-54EF2CDA56E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66154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72" name="Line 882">
                    <a:extLst>
                      <a:ext uri="{FF2B5EF4-FFF2-40B4-BE49-F238E27FC236}">
                        <a16:creationId xmlns:a16="http://schemas.microsoft.com/office/drawing/2014/main" id="{BD029D58-967D-1B4C-A6DF-2622E92363E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80305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</p:grpSp>
            <p:sp>
              <p:nvSpPr>
                <p:cNvPr id="69" name="Oval 878">
                  <a:extLst>
                    <a:ext uri="{FF2B5EF4-FFF2-40B4-BE49-F238E27FC236}">
                      <a16:creationId xmlns:a16="http://schemas.microsoft.com/office/drawing/2014/main" id="{09BC1617-16AF-A54F-AF27-AA4219FE06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7662" y="2085068"/>
                  <a:ext cx="110510" cy="457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33C1ECD1-3F0E-294F-882E-D0B272AECCEF}"/>
                  </a:ext>
                </a:extLst>
              </p:cNvPr>
              <p:cNvGrpSpPr/>
              <p:nvPr/>
            </p:nvGrpSpPr>
            <p:grpSpPr>
              <a:xfrm>
                <a:off x="2949280" y="3646999"/>
                <a:ext cx="743865" cy="539042"/>
                <a:chOff x="5686720" y="1648860"/>
                <a:chExt cx="743865" cy="539042"/>
              </a:xfrm>
            </p:grpSpPr>
            <p:sp>
              <p:nvSpPr>
                <p:cNvPr id="64" name="Freeform 860">
                  <a:extLst>
                    <a:ext uri="{FF2B5EF4-FFF2-40B4-BE49-F238E27FC236}">
                      <a16:creationId xmlns:a16="http://schemas.microsoft.com/office/drawing/2014/main" id="{7DCFE105-CE28-7E43-A9DE-15A1F5EE73F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686720" y="1648860"/>
                  <a:ext cx="743865" cy="18071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65" name="Rectangle 864">
                  <a:extLst>
                    <a:ext uri="{FF2B5EF4-FFF2-40B4-BE49-F238E27FC236}">
                      <a16:creationId xmlns:a16="http://schemas.microsoft.com/office/drawing/2014/main" id="{30685B7D-43F6-6C4E-BF97-3065B895FD0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686720" y="1829582"/>
                  <a:ext cx="557094" cy="358320"/>
                </a:xfrm>
                <a:prstGeom prst="rect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66" name="Freeform 865">
                  <a:extLst>
                    <a:ext uri="{FF2B5EF4-FFF2-40B4-BE49-F238E27FC236}">
                      <a16:creationId xmlns:a16="http://schemas.microsoft.com/office/drawing/2014/main" id="{5E38EC98-2FB3-0E46-870F-FA1BDF94193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6243814" y="1648860"/>
                  <a:ext cx="186771" cy="539037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</p:grpSp>
      <p:sp>
        <p:nvSpPr>
          <p:cNvPr id="78" name="Rectangle 4">
            <a:extLst>
              <a:ext uri="{FF2B5EF4-FFF2-40B4-BE49-F238E27FC236}">
                <a16:creationId xmlns:a16="http://schemas.microsoft.com/office/drawing/2014/main" id="{C6FD2C84-2644-3642-8444-14E03499B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460" y="2971350"/>
            <a:ext cx="716221" cy="3390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ingdings" charset="2"/>
              <a:buChar char="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 Grande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Grande" charset="0"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–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Times-Roman" charset="0"/>
              <a:buChar char="•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Times-Roman" charset="0"/>
              <a:buChar char="-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7937" indent="0">
              <a:lnSpc>
                <a:spcPct val="90000"/>
              </a:lnSpc>
              <a:buNone/>
            </a:pPr>
            <a:r>
              <a:rPr lang="en-US" sz="1800" strike="sngStrike" dirty="0">
                <a:solidFill>
                  <a:srgbClr val="00B700"/>
                </a:solidFill>
                <a:latin typeface="Times New Roman" charset="0"/>
              </a:rPr>
              <a:t>threat</a:t>
            </a:r>
            <a:endParaRPr lang="en-US" sz="1800" strike="sngStrike" kern="0" dirty="0">
              <a:solidFill>
                <a:srgbClr val="00B7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664F436C-C3F3-9B42-AF3E-FB34D57F42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02" y="282734"/>
            <a:ext cx="4025894" cy="2657718"/>
          </a:xfrm>
          <a:prstGeom prst="rect">
            <a:avLst/>
          </a:prstGeom>
        </p:spPr>
      </p:pic>
      <p:sp>
        <p:nvSpPr>
          <p:cNvPr id="76" name="Rectangle 4">
            <a:extLst>
              <a:ext uri="{FF2B5EF4-FFF2-40B4-BE49-F238E27FC236}">
                <a16:creationId xmlns:a16="http://schemas.microsoft.com/office/drawing/2014/main" id="{B2CDDF08-3B99-2E4E-9429-82F5724BA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1935" y="3563476"/>
            <a:ext cx="771700" cy="3003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ingdings" charset="2"/>
              <a:buChar char="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 Grande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Grande" charset="0"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–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Times-Roman" charset="0"/>
              <a:buChar char="•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Times-Roman" charset="0"/>
              <a:buChar char="-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7937" indent="0">
              <a:lnSpc>
                <a:spcPct val="90000"/>
              </a:lnSpc>
              <a:buNone/>
            </a:pPr>
            <a:r>
              <a:rPr lang="en-US" sz="1800" dirty="0">
                <a:solidFill>
                  <a:srgbClr val="FF0000"/>
                </a:solidFill>
                <a:latin typeface="Times New Roman" charset="0"/>
              </a:rPr>
              <a:t>threat</a:t>
            </a:r>
            <a:endParaRPr lang="en-US" sz="1800" kern="0" baseline="-25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62423A9-1ECB-ED46-8664-343E2564E712}"/>
              </a:ext>
            </a:extLst>
          </p:cNvPr>
          <p:cNvSpPr/>
          <p:nvPr/>
        </p:nvSpPr>
        <p:spPr>
          <a:xfrm>
            <a:off x="5888995" y="3553093"/>
            <a:ext cx="71045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select</a:t>
            </a:r>
          </a:p>
          <a:p>
            <a:pPr algn="ctr"/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↓</a:t>
            </a:r>
          </a:p>
        </p:txBody>
      </p:sp>
      <p:sp>
        <p:nvSpPr>
          <p:cNvPr id="84" name="Content Placeholder 10">
            <a:extLst>
              <a:ext uri="{FF2B5EF4-FFF2-40B4-BE49-F238E27FC236}">
                <a16:creationId xmlns:a16="http://schemas.microsoft.com/office/drawing/2014/main" id="{354AED1A-5697-9C49-A98C-5BC40303DAFF}"/>
              </a:ext>
            </a:extLst>
          </p:cNvPr>
          <p:cNvSpPr txBox="1">
            <a:spLocks/>
          </p:cNvSpPr>
          <p:nvPr/>
        </p:nvSpPr>
        <p:spPr bwMode="auto">
          <a:xfrm>
            <a:off x="52252" y="5694553"/>
            <a:ext cx="4866269" cy="972061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1440" tIns="44450" rIns="45720" bIns="44450" numCol="1" anchor="t" anchorCtr="0" compatLnSpc="1">
            <a:prstTxWarp prst="textNoShape">
              <a:avLst/>
            </a:prstTxWarp>
            <a:spAutoFit/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move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r, d, 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</a:t>
            </a:r>
          </a:p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pre: loc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</a:t>
            </a:r>
            <a:r>
              <a:rPr lang="en-US" sz="1800" dirty="0">
                <a:latin typeface="Calibri"/>
                <a:ea typeface="Times New Roman"/>
              </a:rPr>
              <a:t> 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dirty="0">
                <a:latin typeface="Calibri" panose="020F0502020204030204" pitchFamily="34" charset="0"/>
                <a:ea typeface="Times New Roman"/>
              </a:rPr>
              <a:t>nil</a:t>
            </a:r>
          </a:p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eff: loc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←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 </a:t>
            </a:r>
            <a:r>
              <a:rPr lang="en-US" sz="1800" dirty="0">
                <a:latin typeface="Calibri"/>
                <a:ea typeface="Times New Roman"/>
              </a:rPr>
              <a:t>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 </a:t>
            </a:r>
            <a:r>
              <a:rPr lang="en-US" sz="1800" dirty="0">
                <a:latin typeface="Calibri"/>
                <a:ea typeface="Times New Roman"/>
              </a:rPr>
              <a:t>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dirty="0">
                <a:latin typeface="Calibri" panose="020F0502020204030204" pitchFamily="34" charset="0"/>
                <a:ea typeface="Times New Roman"/>
              </a:rPr>
              <a:t>nil</a:t>
            </a:r>
            <a:endParaRPr lang="en-US" sz="1800" dirty="0"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566849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5FE385-5CE5-644B-927C-A0FE851EE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450" y="1527843"/>
            <a:ext cx="8267700" cy="4292600"/>
          </a:xfrm>
          <a:prstGeom prst="rect">
            <a:avLst/>
          </a:prstGeom>
        </p:spPr>
      </p:pic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101601"/>
            <a:ext cx="8839200" cy="591969"/>
          </a:xfrm>
        </p:spPr>
        <p:txBody>
          <a:bodyPr/>
          <a:lstStyle/>
          <a:p>
            <a:pPr eaLnBrk="1" hangingPunct="1"/>
            <a:r>
              <a:rPr lang="en-US" dirty="0"/>
              <a:t>PSP Algorithm</a:t>
            </a:r>
          </a:p>
        </p:txBody>
      </p:sp>
      <p:sp>
        <p:nvSpPr>
          <p:cNvPr id="74" name="Rectangle 18">
            <a:extLst>
              <a:ext uri="{FF2B5EF4-FFF2-40B4-BE49-F238E27FC236}">
                <a16:creationId xmlns:a16="http://schemas.microsoft.com/office/drawing/2014/main" id="{0EEDCED6-3885-8D42-A86D-6E4F2D738C9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3014" y="3294182"/>
            <a:ext cx="2794225" cy="1251691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3 open goals</a:t>
            </a:r>
          </a:p>
          <a:p>
            <a:r>
              <a:rPr lang="en-US" dirty="0">
                <a:latin typeface="Times New Roman" charset="0"/>
              </a:rPr>
              <a:t>1 threat</a:t>
            </a:r>
            <a:br>
              <a:rPr lang="en-US" baseline="-25000" dirty="0">
                <a:latin typeface="Times New Roman" charset="0"/>
              </a:rPr>
            </a:br>
            <a:endParaRPr lang="en-US" baseline="-25000" dirty="0">
              <a:latin typeface="Times New Roman" charset="0"/>
            </a:endParaRPr>
          </a:p>
          <a:p>
            <a:pPr marL="349250" lvl="1" indent="0">
              <a:buNone/>
            </a:pPr>
            <a:r>
              <a:rPr lang="en-US" strike="sngStrike" dirty="0">
                <a:solidFill>
                  <a:srgbClr val="21985D"/>
                </a:solidFill>
                <a:latin typeface="Times New Roman" charset="0"/>
              </a:rPr>
              <a:t>Constraint: </a:t>
            </a:r>
            <a:r>
              <a:rPr lang="en-US" i="1" strike="sngStrike" dirty="0">
                <a:solidFill>
                  <a:srgbClr val="21985D"/>
                </a:solidFill>
                <a:latin typeface="Times New Roman" charset="0"/>
              </a:rPr>
              <a:t>r</a:t>
            </a:r>
            <a:r>
              <a:rPr lang="en-US" strike="sngStrike" dirty="0">
                <a:solidFill>
                  <a:srgbClr val="21985D"/>
                </a:solidFill>
                <a:latin typeface="Times New Roman" charset="0"/>
              </a:rPr>
              <a:t> ≠ </a:t>
            </a:r>
            <a:r>
              <a:rPr lang="en-US" strike="sngStrike" dirty="0">
                <a:solidFill>
                  <a:srgbClr val="21985D"/>
                </a:solidFill>
                <a:latin typeface="Calibri" panose="020F0502020204030204" pitchFamily="34" charset="0"/>
              </a:rPr>
              <a:t>r1</a:t>
            </a:r>
            <a:endParaRPr lang="en-US" strike="sngStrike" dirty="0">
              <a:solidFill>
                <a:srgbClr val="00B700"/>
              </a:solidFill>
              <a:latin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FE1CD63-5908-F544-ACC4-5417737CE659}"/>
              </a:ext>
            </a:extLst>
          </p:cNvPr>
          <p:cNvGrpSpPr/>
          <p:nvPr/>
        </p:nvGrpSpPr>
        <p:grpSpPr>
          <a:xfrm>
            <a:off x="8108554" y="159840"/>
            <a:ext cx="4083446" cy="1447896"/>
            <a:chOff x="7396981" y="580295"/>
            <a:chExt cx="4083446" cy="1447896"/>
          </a:xfrm>
        </p:grpSpPr>
        <p:sp>
          <p:nvSpPr>
            <p:cNvPr id="12" name="Freeform 860">
              <a:extLst>
                <a:ext uri="{FF2B5EF4-FFF2-40B4-BE49-F238E27FC236}">
                  <a16:creationId xmlns:a16="http://schemas.microsoft.com/office/drawing/2014/main" id="{FBC6109A-CB69-AA46-AEE0-9D8C30E9F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0427" y="733923"/>
              <a:ext cx="1661204" cy="30930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2120058A-2F2A-264E-9894-05BBFAE6694E}"/>
                </a:ext>
              </a:extLst>
            </p:cNvPr>
            <p:cNvSpPr/>
            <p:nvPr/>
          </p:nvSpPr>
          <p:spPr>
            <a:xfrm>
              <a:off x="10041897" y="738723"/>
              <a:ext cx="1438530" cy="870293"/>
            </a:xfrm>
            <a:prstGeom prst="parallelogram">
              <a:avLst>
                <a:gd name="adj" fmla="val 96255"/>
              </a:avLst>
            </a:prstGeom>
            <a:solidFill>
              <a:srgbClr val="CEC8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860">
              <a:extLst>
                <a:ext uri="{FF2B5EF4-FFF2-40B4-BE49-F238E27FC236}">
                  <a16:creationId xmlns:a16="http://schemas.microsoft.com/office/drawing/2014/main" id="{331468D2-AA60-AC46-9FEC-EB80D364C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9355" y="1551927"/>
              <a:ext cx="1283768" cy="309433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0BF101C9-92F5-7D40-ACDD-F664BA621418}"/>
                </a:ext>
              </a:extLst>
            </p:cNvPr>
            <p:cNvSpPr/>
            <p:nvPr/>
          </p:nvSpPr>
          <p:spPr>
            <a:xfrm>
              <a:off x="8167017" y="693258"/>
              <a:ext cx="1438530" cy="870293"/>
            </a:xfrm>
            <a:prstGeom prst="parallelogram">
              <a:avLst>
                <a:gd name="adj" fmla="val 96255"/>
              </a:avLst>
            </a:prstGeom>
            <a:solidFill>
              <a:srgbClr val="CEC8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891">
              <a:extLst>
                <a:ext uri="{FF2B5EF4-FFF2-40B4-BE49-F238E27FC236}">
                  <a16:creationId xmlns:a16="http://schemas.microsoft.com/office/drawing/2014/main" id="{B800E513-BD8E-2447-AC79-584969EED2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12748" y="1362505"/>
              <a:ext cx="65" cy="261610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7" name="Freeform 860">
              <a:extLst>
                <a:ext uri="{FF2B5EF4-FFF2-40B4-BE49-F238E27FC236}">
                  <a16:creationId xmlns:a16="http://schemas.microsoft.com/office/drawing/2014/main" id="{37EB0412-C1C7-9544-851F-4A4911133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6658" y="754217"/>
              <a:ext cx="515721" cy="282492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4C2EF56A-C5FE-AA4F-842E-E8B454980A05}"/>
                </a:ext>
              </a:extLst>
            </p:cNvPr>
            <p:cNvSpPr/>
            <p:nvPr/>
          </p:nvSpPr>
          <p:spPr>
            <a:xfrm>
              <a:off x="7396981" y="1486795"/>
              <a:ext cx="1847859" cy="540484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d1   </a:t>
              </a:r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F6D31E8E-7DA7-D645-A6DD-9DCB5D3C83F7}"/>
                </a:ext>
              </a:extLst>
            </p:cNvPr>
            <p:cNvSpPr/>
            <p:nvPr/>
          </p:nvSpPr>
          <p:spPr>
            <a:xfrm>
              <a:off x="9511907" y="1487707"/>
              <a:ext cx="1847859" cy="540484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d2   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39E5A46-61EA-0547-B169-E99B0B2288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921852" y="686883"/>
              <a:ext cx="1169897" cy="1107954"/>
              <a:chOff x="6282020" y="2522140"/>
              <a:chExt cx="1671281" cy="1582792"/>
            </a:xfrm>
          </p:grpSpPr>
          <p:sp>
            <p:nvSpPr>
              <p:cNvPr id="21" name="Line 882">
                <a:extLst>
                  <a:ext uri="{FF2B5EF4-FFF2-40B4-BE49-F238E27FC236}">
                    <a16:creationId xmlns:a16="http://schemas.microsoft.com/office/drawing/2014/main" id="{4DD21D42-57EB-BE48-B8F1-AAE77612A9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H="1" flipV="1">
                <a:off x="7230186" y="2543278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2" name="Oval 859">
                <a:extLst>
                  <a:ext uri="{FF2B5EF4-FFF2-40B4-BE49-F238E27FC236}">
                    <a16:creationId xmlns:a16="http://schemas.microsoft.com/office/drawing/2014/main" id="{729AFEFA-7C60-3947-9C97-317EDB7597C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756317" y="3797039"/>
                <a:ext cx="137823" cy="1512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3" name="Oval 861">
                <a:extLst>
                  <a:ext uri="{FF2B5EF4-FFF2-40B4-BE49-F238E27FC236}">
                    <a16:creationId xmlns:a16="http://schemas.microsoft.com/office/drawing/2014/main" id="{789C4768-BD89-B24E-BC71-385CD14A473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282021" y="3950986"/>
                <a:ext cx="142659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4" name="Oval 862">
                <a:extLst>
                  <a:ext uri="{FF2B5EF4-FFF2-40B4-BE49-F238E27FC236}">
                    <a16:creationId xmlns:a16="http://schemas.microsoft.com/office/drawing/2014/main" id="{3C7B62F4-3DE7-E74D-8265-D223DA53FDE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597526" y="3950986"/>
                <a:ext cx="137823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5" name="Oval 863">
                <a:extLst>
                  <a:ext uri="{FF2B5EF4-FFF2-40B4-BE49-F238E27FC236}">
                    <a16:creationId xmlns:a16="http://schemas.microsoft.com/office/drawing/2014/main" id="{9C027757-1E27-D741-9A76-F49BF0413AB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457285" y="3948285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6" name="Oval 863">
                <a:extLst>
                  <a:ext uri="{FF2B5EF4-FFF2-40B4-BE49-F238E27FC236}">
                    <a16:creationId xmlns:a16="http://schemas.microsoft.com/office/drawing/2014/main" id="{604E013E-6891-C74E-ACC7-DCDA59DB42F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866501" y="3950166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799691AE-D355-F848-9B93-871B9363D42B}"/>
                  </a:ext>
                </a:extLst>
              </p:cNvPr>
              <p:cNvGrpSpPr/>
              <p:nvPr/>
            </p:nvGrpSpPr>
            <p:grpSpPr>
              <a:xfrm>
                <a:off x="6282020" y="3409248"/>
                <a:ext cx="1671281" cy="539042"/>
                <a:chOff x="1320274" y="4580303"/>
                <a:chExt cx="1671281" cy="467246"/>
              </a:xfrm>
              <a:solidFill>
                <a:srgbClr val="93D2FE"/>
              </a:solidFill>
            </p:grpSpPr>
            <p:sp>
              <p:nvSpPr>
                <p:cNvPr id="42" name="Freeform 860">
                  <a:extLst>
                    <a:ext uri="{FF2B5EF4-FFF2-40B4-BE49-F238E27FC236}">
                      <a16:creationId xmlns:a16="http://schemas.microsoft.com/office/drawing/2014/main" id="{D9DD7E99-3CD4-7040-8500-916089E93B7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3" name="Rectangle 864">
                  <a:extLst>
                    <a:ext uri="{FF2B5EF4-FFF2-40B4-BE49-F238E27FC236}">
                      <a16:creationId xmlns:a16="http://schemas.microsoft.com/office/drawing/2014/main" id="{C4E7D216-C003-DC4C-9598-8627A97DFBB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r2</a:t>
                  </a:r>
                </a:p>
              </p:txBody>
            </p:sp>
            <p:sp>
              <p:nvSpPr>
                <p:cNvPr id="44" name="Freeform 865">
                  <a:extLst>
                    <a:ext uri="{FF2B5EF4-FFF2-40B4-BE49-F238E27FC236}">
                      <a16:creationId xmlns:a16="http://schemas.microsoft.com/office/drawing/2014/main" id="{00309F8A-3645-E74E-BE80-7CA1606C7BC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5" name="Freeform 866">
                  <a:extLst>
                    <a:ext uri="{FF2B5EF4-FFF2-40B4-BE49-F238E27FC236}">
                      <a16:creationId xmlns:a16="http://schemas.microsoft.com/office/drawing/2014/main" id="{1705BDEB-F6EA-ED4F-9A7B-89DE2F18C60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sp>
            <p:nvSpPr>
              <p:cNvPr id="28" name="Oval 878">
                <a:extLst>
                  <a:ext uri="{FF2B5EF4-FFF2-40B4-BE49-F238E27FC236}">
                    <a16:creationId xmlns:a16="http://schemas.microsoft.com/office/drawing/2014/main" id="{0D5FB30B-9FE9-F443-87A9-2962E68CC37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800000" flipH="1">
                <a:off x="7440506" y="2600189"/>
                <a:ext cx="69069" cy="39007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9" name="Line 882">
                <a:extLst>
                  <a:ext uri="{FF2B5EF4-FFF2-40B4-BE49-F238E27FC236}">
                    <a16:creationId xmlns:a16="http://schemas.microsoft.com/office/drawing/2014/main" id="{99669042-37B2-814C-9264-D1AA9BE3B5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151300" y="2522140"/>
                <a:ext cx="166195" cy="553247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0" name="Line 882">
                <a:extLst>
                  <a:ext uri="{FF2B5EF4-FFF2-40B4-BE49-F238E27FC236}">
                    <a16:creationId xmlns:a16="http://schemas.microsoft.com/office/drawing/2014/main" id="{2B1739E2-D1C4-234C-942B-CC8A49857D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162894" y="2525247"/>
                <a:ext cx="147328" cy="577282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1" name="Line 884">
                <a:extLst>
                  <a:ext uri="{FF2B5EF4-FFF2-40B4-BE49-F238E27FC236}">
                    <a16:creationId xmlns:a16="http://schemas.microsoft.com/office/drawing/2014/main" id="{25A7CE36-08FD-184D-91BB-CD3DF7B2C6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7503497" y="2624662"/>
                <a:ext cx="0" cy="103603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2" name="Oval 885">
                <a:extLst>
                  <a:ext uri="{FF2B5EF4-FFF2-40B4-BE49-F238E27FC236}">
                    <a16:creationId xmlns:a16="http://schemas.microsoft.com/office/drawing/2014/main" id="{E19C9B28-9FF4-5B4B-999F-2F75DECBE1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7486804" y="2733527"/>
                <a:ext cx="31996" cy="70709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18F859A6-1860-F34D-A767-B62598AA70BF}"/>
                  </a:ext>
                </a:extLst>
              </p:cNvPr>
              <p:cNvGrpSpPr/>
              <p:nvPr/>
            </p:nvGrpSpPr>
            <p:grpSpPr>
              <a:xfrm>
                <a:off x="6963930" y="2918321"/>
                <a:ext cx="114261" cy="962935"/>
                <a:chOff x="5166044" y="2085068"/>
                <a:chExt cx="114261" cy="962935"/>
              </a:xfrm>
            </p:grpSpPr>
            <p:sp>
              <p:nvSpPr>
                <p:cNvPr id="36" name="Oval 878">
                  <a:extLst>
                    <a:ext uri="{FF2B5EF4-FFF2-40B4-BE49-F238E27FC236}">
                      <a16:creationId xmlns:a16="http://schemas.microsoft.com/office/drawing/2014/main" id="{11356890-5362-9E44-99AC-F94E7679F7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6044" y="2998083"/>
                  <a:ext cx="110510" cy="499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C3B2230D-2672-E143-904B-CCD354A35B08}"/>
                    </a:ext>
                  </a:extLst>
                </p:cNvPr>
                <p:cNvGrpSpPr/>
                <p:nvPr/>
              </p:nvGrpSpPr>
              <p:grpSpPr>
                <a:xfrm>
                  <a:off x="5166154" y="2106857"/>
                  <a:ext cx="114151" cy="914400"/>
                  <a:chOff x="5166154" y="2106857"/>
                  <a:chExt cx="114151" cy="1132631"/>
                </a:xfrm>
              </p:grpSpPr>
              <p:sp>
                <p:nvSpPr>
                  <p:cNvPr id="39" name="Rectangle 880">
                    <a:extLst>
                      <a:ext uri="{FF2B5EF4-FFF2-40B4-BE49-F238E27FC236}">
                        <a16:creationId xmlns:a16="http://schemas.microsoft.com/office/drawing/2014/main" id="{5D1E7A4F-CDE5-054B-95B3-9630B9561FD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66155" y="2106857"/>
                    <a:ext cx="109828" cy="1132631"/>
                  </a:xfrm>
                  <a:prstGeom prst="rect">
                    <a:avLst/>
                  </a:prstGeom>
                  <a:solidFill>
                    <a:srgbClr val="93D2F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40" name="Line 881">
                    <a:extLst>
                      <a:ext uri="{FF2B5EF4-FFF2-40B4-BE49-F238E27FC236}">
                        <a16:creationId xmlns:a16="http://schemas.microsoft.com/office/drawing/2014/main" id="{0E520838-5148-474A-A920-B8D3E35F87B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66154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41" name="Line 882">
                    <a:extLst>
                      <a:ext uri="{FF2B5EF4-FFF2-40B4-BE49-F238E27FC236}">
                        <a16:creationId xmlns:a16="http://schemas.microsoft.com/office/drawing/2014/main" id="{7804E4BD-101B-6740-AFF7-DE32F764698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80305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</p:grpSp>
            <p:sp>
              <p:nvSpPr>
                <p:cNvPr id="38" name="Oval 878">
                  <a:extLst>
                    <a:ext uri="{FF2B5EF4-FFF2-40B4-BE49-F238E27FC236}">
                      <a16:creationId xmlns:a16="http://schemas.microsoft.com/office/drawing/2014/main" id="{8F083D48-8335-D444-AD29-34CE6CAF9A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7662" y="2085068"/>
                  <a:ext cx="110510" cy="457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sp>
            <p:nvSpPr>
              <p:cNvPr id="34" name="Rectangle 880">
                <a:extLst>
                  <a:ext uri="{FF2B5EF4-FFF2-40B4-BE49-F238E27FC236}">
                    <a16:creationId xmlns:a16="http://schemas.microsoft.com/office/drawing/2014/main" id="{2AEB2923-084F-BA4B-AF6E-34F4681F8F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00000" flipH="1">
                <a:off x="7229473" y="2562075"/>
                <a:ext cx="66541" cy="857951"/>
              </a:xfrm>
              <a:prstGeom prst="rect">
                <a:avLst/>
              </a:prstGeom>
              <a:solidFill>
                <a:srgbClr val="93D2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5" name="Line 881">
                <a:extLst>
                  <a:ext uri="{FF2B5EF4-FFF2-40B4-BE49-F238E27FC236}">
                    <a16:creationId xmlns:a16="http://schemas.microsoft.com/office/drawing/2014/main" id="{A98839EF-09A8-4E46-BDE9-43E1427885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291556" y="2578710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</p:grpSp>
        <p:sp>
          <p:nvSpPr>
            <p:cNvPr id="46" name="Parallelogram 45">
              <a:extLst>
                <a:ext uri="{FF2B5EF4-FFF2-40B4-BE49-F238E27FC236}">
                  <a16:creationId xmlns:a16="http://schemas.microsoft.com/office/drawing/2014/main" id="{F20A068A-CC32-3A4B-95C3-AC733BCE0A9D}"/>
                </a:ext>
              </a:extLst>
            </p:cNvPr>
            <p:cNvSpPr/>
            <p:nvPr/>
          </p:nvSpPr>
          <p:spPr>
            <a:xfrm>
              <a:off x="8244088" y="580295"/>
              <a:ext cx="1847859" cy="540484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d3   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BC55319-BAEB-5948-A26E-25BEDD4CBCB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01168" y="693504"/>
              <a:ext cx="1174071" cy="1116643"/>
              <a:chOff x="2015901" y="2747479"/>
              <a:chExt cx="1677244" cy="1595204"/>
            </a:xfrm>
          </p:grpSpPr>
          <p:sp>
            <p:nvSpPr>
              <p:cNvPr id="48" name="Oval 859">
                <a:extLst>
                  <a:ext uri="{FF2B5EF4-FFF2-40B4-BE49-F238E27FC236}">
                    <a16:creationId xmlns:a16="http://schemas.microsoft.com/office/drawing/2014/main" id="{298A0544-7F71-DF48-85DC-EF33D20D393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17327" y="4034790"/>
                <a:ext cx="137823" cy="1512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9" name="Oval 861">
                <a:extLst>
                  <a:ext uri="{FF2B5EF4-FFF2-40B4-BE49-F238E27FC236}">
                    <a16:creationId xmlns:a16="http://schemas.microsoft.com/office/drawing/2014/main" id="{EE7C6671-37D1-FC4F-A4E4-E42BD7186CF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43031" y="4188737"/>
                <a:ext cx="142659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0" name="Oval 862">
                <a:extLst>
                  <a:ext uri="{FF2B5EF4-FFF2-40B4-BE49-F238E27FC236}">
                    <a16:creationId xmlns:a16="http://schemas.microsoft.com/office/drawing/2014/main" id="{9F2E3AB4-033B-B546-8B20-19DB8E0DAE4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58536" y="4188737"/>
                <a:ext cx="137823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1" name="Oval 863">
                <a:extLst>
                  <a:ext uri="{FF2B5EF4-FFF2-40B4-BE49-F238E27FC236}">
                    <a16:creationId xmlns:a16="http://schemas.microsoft.com/office/drawing/2014/main" id="{75155785-310B-1D4E-9FE7-B4248564C2E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193788" y="4186036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2" name="Oval 863">
                <a:extLst>
                  <a:ext uri="{FF2B5EF4-FFF2-40B4-BE49-F238E27FC236}">
                    <a16:creationId xmlns:a16="http://schemas.microsoft.com/office/drawing/2014/main" id="{4A96390B-FC0E-EF45-855D-AACFF2FD85A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27511" y="4187917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3" name="Freeform 866">
                <a:extLst>
                  <a:ext uri="{FF2B5EF4-FFF2-40B4-BE49-F238E27FC236}">
                    <a16:creationId xmlns:a16="http://schemas.microsoft.com/office/drawing/2014/main" id="{A0C9BCA4-F369-EA4A-BDEF-CAA301A6887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015901" y="3991061"/>
                <a:ext cx="1114187" cy="194966"/>
              </a:xfrm>
              <a:custGeom>
                <a:avLst/>
                <a:gdLst>
                  <a:gd name="T0" fmla="*/ 0 w 288"/>
                  <a:gd name="T1" fmla="*/ 449 h 48"/>
                  <a:gd name="T2" fmla="*/ 2608 w 288"/>
                  <a:gd name="T3" fmla="*/ 449 h 48"/>
                  <a:gd name="T4" fmla="*/ 3133 w 288"/>
                  <a:gd name="T5" fmla="*/ 0 h 48"/>
                  <a:gd name="T6" fmla="*/ 524 w 288"/>
                  <a:gd name="T7" fmla="*/ 0 h 48"/>
                  <a:gd name="T8" fmla="*/ 0 w 288"/>
                  <a:gd name="T9" fmla="*/ 449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8"/>
                  <a:gd name="T16" fmla="*/ 0 h 48"/>
                  <a:gd name="T17" fmla="*/ 288 w 288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8" h="48">
                    <a:moveTo>
                      <a:pt x="0" y="48"/>
                    </a:moveTo>
                    <a:lnTo>
                      <a:pt x="240" y="48"/>
                    </a:lnTo>
                    <a:lnTo>
                      <a:pt x="288" y="0"/>
                    </a:lnTo>
                    <a:lnTo>
                      <a:pt x="48" y="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4" name="Oval 878">
                <a:extLst>
                  <a:ext uri="{FF2B5EF4-FFF2-40B4-BE49-F238E27FC236}">
                    <a16:creationId xmlns:a16="http://schemas.microsoft.com/office/drawing/2014/main" id="{724B16E3-99A2-9449-93A4-CDDD7D24E40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9800000">
                <a:off x="2458640" y="2825528"/>
                <a:ext cx="69069" cy="39007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5" name="Line 882">
                <a:extLst>
                  <a:ext uri="{FF2B5EF4-FFF2-40B4-BE49-F238E27FC236}">
                    <a16:creationId xmlns:a16="http://schemas.microsoft.com/office/drawing/2014/main" id="{E05A6A14-C317-A04E-91DD-1126BBF74F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57993" y="2750586"/>
                <a:ext cx="147328" cy="577282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6" name="Rectangle 880">
                <a:extLst>
                  <a:ext uri="{FF2B5EF4-FFF2-40B4-BE49-F238E27FC236}">
                    <a16:creationId xmlns:a16="http://schemas.microsoft.com/office/drawing/2014/main" id="{62A4ADE5-A9F8-7545-8779-94DCD72918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800000">
                <a:off x="2672201" y="2787414"/>
                <a:ext cx="66541" cy="857951"/>
              </a:xfrm>
              <a:prstGeom prst="rect">
                <a:avLst/>
              </a:prstGeom>
              <a:solidFill>
                <a:srgbClr val="93D2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7" name="Line 881">
                <a:extLst>
                  <a:ext uri="{FF2B5EF4-FFF2-40B4-BE49-F238E27FC236}">
                    <a16:creationId xmlns:a16="http://schemas.microsoft.com/office/drawing/2014/main" id="{308A6614-BA75-A148-BDE5-F1B517A081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76659" y="2804049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8" name="Line 882">
                <a:extLst>
                  <a:ext uri="{FF2B5EF4-FFF2-40B4-BE49-F238E27FC236}">
                    <a16:creationId xmlns:a16="http://schemas.microsoft.com/office/drawing/2014/main" id="{63978B76-FEA9-A14C-9604-BB5752188A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V="1">
                <a:off x="2738029" y="2768617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9" name="Line 882">
                <a:extLst>
                  <a:ext uri="{FF2B5EF4-FFF2-40B4-BE49-F238E27FC236}">
                    <a16:creationId xmlns:a16="http://schemas.microsoft.com/office/drawing/2014/main" id="{0B264414-2156-BB4E-A192-C75CEBA35A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50720" y="2747479"/>
                <a:ext cx="166195" cy="553247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0" name="Line 884">
                <a:extLst>
                  <a:ext uri="{FF2B5EF4-FFF2-40B4-BE49-F238E27FC236}">
                    <a16:creationId xmlns:a16="http://schemas.microsoft.com/office/drawing/2014/main" id="{5A390CFC-319D-DC44-805F-0C8E361805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2464718" y="2850001"/>
                <a:ext cx="0" cy="103603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1" name="Oval 885">
                <a:extLst>
                  <a:ext uri="{FF2B5EF4-FFF2-40B4-BE49-F238E27FC236}">
                    <a16:creationId xmlns:a16="http://schemas.microsoft.com/office/drawing/2014/main" id="{E9C8A768-5490-5447-AFFA-0875D2F89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9415" y="2958866"/>
                <a:ext cx="31996" cy="70709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D6F36FAD-BB31-1F43-A2BE-F4A0BF12C6C2}"/>
                  </a:ext>
                </a:extLst>
              </p:cNvPr>
              <p:cNvGrpSpPr/>
              <p:nvPr/>
            </p:nvGrpSpPr>
            <p:grpSpPr>
              <a:xfrm>
                <a:off x="2874612" y="3158422"/>
                <a:ext cx="114261" cy="962935"/>
                <a:chOff x="5166044" y="2085068"/>
                <a:chExt cx="114261" cy="962935"/>
              </a:xfrm>
            </p:grpSpPr>
            <p:sp>
              <p:nvSpPr>
                <p:cNvPr id="67" name="Oval 878">
                  <a:extLst>
                    <a:ext uri="{FF2B5EF4-FFF2-40B4-BE49-F238E27FC236}">
                      <a16:creationId xmlns:a16="http://schemas.microsoft.com/office/drawing/2014/main" id="{A584E646-C4D7-394F-B2A2-2780BFFA4D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6044" y="2998083"/>
                  <a:ext cx="110510" cy="499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0D41650C-DBD2-BD4D-B0C1-7835337BC755}"/>
                    </a:ext>
                  </a:extLst>
                </p:cNvPr>
                <p:cNvGrpSpPr/>
                <p:nvPr/>
              </p:nvGrpSpPr>
              <p:grpSpPr>
                <a:xfrm>
                  <a:off x="5166154" y="2106857"/>
                  <a:ext cx="114151" cy="914400"/>
                  <a:chOff x="5166154" y="2106857"/>
                  <a:chExt cx="114151" cy="1132631"/>
                </a:xfrm>
              </p:grpSpPr>
              <p:sp>
                <p:nvSpPr>
                  <p:cNvPr id="70" name="Rectangle 880">
                    <a:extLst>
                      <a:ext uri="{FF2B5EF4-FFF2-40B4-BE49-F238E27FC236}">
                        <a16:creationId xmlns:a16="http://schemas.microsoft.com/office/drawing/2014/main" id="{B7F5B98B-1583-C242-80C4-10DE04D80C5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66155" y="2106857"/>
                    <a:ext cx="109828" cy="1132631"/>
                  </a:xfrm>
                  <a:prstGeom prst="rect">
                    <a:avLst/>
                  </a:prstGeom>
                  <a:solidFill>
                    <a:srgbClr val="93D2F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71" name="Line 881">
                    <a:extLst>
                      <a:ext uri="{FF2B5EF4-FFF2-40B4-BE49-F238E27FC236}">
                        <a16:creationId xmlns:a16="http://schemas.microsoft.com/office/drawing/2014/main" id="{1529A8F3-8F10-984E-9928-54EF2CDA56E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66154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72" name="Line 882">
                    <a:extLst>
                      <a:ext uri="{FF2B5EF4-FFF2-40B4-BE49-F238E27FC236}">
                        <a16:creationId xmlns:a16="http://schemas.microsoft.com/office/drawing/2014/main" id="{BD029D58-967D-1B4C-A6DF-2622E92363E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80305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</p:grpSp>
            <p:sp>
              <p:nvSpPr>
                <p:cNvPr id="69" name="Oval 878">
                  <a:extLst>
                    <a:ext uri="{FF2B5EF4-FFF2-40B4-BE49-F238E27FC236}">
                      <a16:creationId xmlns:a16="http://schemas.microsoft.com/office/drawing/2014/main" id="{09BC1617-16AF-A54F-AF27-AA4219FE06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7662" y="2085068"/>
                  <a:ext cx="110510" cy="457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33C1ECD1-3F0E-294F-882E-D0B272AECCEF}"/>
                  </a:ext>
                </a:extLst>
              </p:cNvPr>
              <p:cNvGrpSpPr/>
              <p:nvPr/>
            </p:nvGrpSpPr>
            <p:grpSpPr>
              <a:xfrm>
                <a:off x="2949280" y="3646999"/>
                <a:ext cx="743865" cy="539042"/>
                <a:chOff x="5686720" y="1648860"/>
                <a:chExt cx="743865" cy="539042"/>
              </a:xfrm>
            </p:grpSpPr>
            <p:sp>
              <p:nvSpPr>
                <p:cNvPr id="64" name="Freeform 860">
                  <a:extLst>
                    <a:ext uri="{FF2B5EF4-FFF2-40B4-BE49-F238E27FC236}">
                      <a16:creationId xmlns:a16="http://schemas.microsoft.com/office/drawing/2014/main" id="{7DCFE105-CE28-7E43-A9DE-15A1F5EE73F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686720" y="1648860"/>
                  <a:ext cx="743865" cy="18071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65" name="Rectangle 864">
                  <a:extLst>
                    <a:ext uri="{FF2B5EF4-FFF2-40B4-BE49-F238E27FC236}">
                      <a16:creationId xmlns:a16="http://schemas.microsoft.com/office/drawing/2014/main" id="{30685B7D-43F6-6C4E-BF97-3065B895FD0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686720" y="1829582"/>
                  <a:ext cx="557094" cy="358320"/>
                </a:xfrm>
                <a:prstGeom prst="rect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66" name="Freeform 865">
                  <a:extLst>
                    <a:ext uri="{FF2B5EF4-FFF2-40B4-BE49-F238E27FC236}">
                      <a16:creationId xmlns:a16="http://schemas.microsoft.com/office/drawing/2014/main" id="{5E38EC98-2FB3-0E46-870F-FA1BDF94193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6243814" y="1648860"/>
                  <a:ext cx="186771" cy="539037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</p:grpSp>
      <p:sp>
        <p:nvSpPr>
          <p:cNvPr id="75" name="Rectangle 4">
            <a:extLst>
              <a:ext uri="{FF2B5EF4-FFF2-40B4-BE49-F238E27FC236}">
                <a16:creationId xmlns:a16="http://schemas.microsoft.com/office/drawing/2014/main" id="{63355A72-47A3-454F-9E59-73E193E42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6599" y="5973904"/>
            <a:ext cx="2321020" cy="6330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ingdings" charset="2"/>
              <a:buChar char="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 Grande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Grande" charset="0"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–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Times-Roman" charset="0"/>
              <a:buChar char="•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Times-Roman" charset="0"/>
              <a:buChar char="-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7937" indent="0">
              <a:lnSpc>
                <a:spcPct val="90000"/>
              </a:lnSpc>
              <a:buNone/>
            </a:pPr>
            <a:r>
              <a:rPr lang="en-US" sz="1800" i="1" dirty="0">
                <a:solidFill>
                  <a:srgbClr val="21985D"/>
                </a:solidFill>
                <a:latin typeface="Times New Roman" charset="0"/>
              </a:rPr>
              <a:t>causal link from a</a:t>
            </a:r>
            <a:r>
              <a:rPr lang="en-US" sz="1800" baseline="-25000" dirty="0">
                <a:solidFill>
                  <a:srgbClr val="21985D"/>
                </a:solidFill>
                <a:latin typeface="Times New Roman" charset="0"/>
              </a:rPr>
              <a:t>0</a:t>
            </a:r>
            <a:r>
              <a:rPr lang="en-US" sz="1800" i="1" baseline="-25000" dirty="0">
                <a:solidFill>
                  <a:srgbClr val="21985D"/>
                </a:solidFill>
                <a:latin typeface="Times New Roman" charset="0"/>
              </a:rPr>
              <a:t> </a:t>
            </a:r>
            <a:r>
              <a:rPr lang="en-US" sz="1800" i="1" dirty="0">
                <a:solidFill>
                  <a:srgbClr val="21985D"/>
                </a:solidFill>
                <a:latin typeface="Times New Roman" charset="0"/>
              </a:rPr>
              <a:t>with substitution r←</a:t>
            </a:r>
            <a:r>
              <a:rPr lang="en-US" sz="1800" dirty="0">
                <a:solidFill>
                  <a:srgbClr val="21985D"/>
                </a:solidFill>
                <a:latin typeface="Calibri" panose="020F0502020204030204" pitchFamily="34" charset="0"/>
              </a:rPr>
              <a:t>r2</a:t>
            </a:r>
            <a:endParaRPr lang="en-US" sz="1800" i="1" kern="0" baseline="-25000" dirty="0">
              <a:solidFill>
                <a:srgbClr val="21985D"/>
              </a:solidFill>
              <a:latin typeface="Calibri" panose="020F0502020204030204" pitchFamily="34" charset="0"/>
            </a:endParaRP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45C2D993-2EA7-D246-9C46-1650D34D247B}"/>
              </a:ext>
            </a:extLst>
          </p:cNvPr>
          <p:cNvCxnSpPr>
            <a:cxnSpLocks/>
          </p:cNvCxnSpPr>
          <p:nvPr/>
        </p:nvCxnSpPr>
        <p:spPr>
          <a:xfrm flipH="1" flipV="1">
            <a:off x="5404574" y="4189037"/>
            <a:ext cx="348308" cy="1821424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7" name="Picture 76">
            <a:extLst>
              <a:ext uri="{FF2B5EF4-FFF2-40B4-BE49-F238E27FC236}">
                <a16:creationId xmlns:a16="http://schemas.microsoft.com/office/drawing/2014/main" id="{0C19E6B5-1228-3543-9E01-49CC83F0F1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02" y="282734"/>
            <a:ext cx="4025894" cy="2657718"/>
          </a:xfrm>
          <a:prstGeom prst="rect">
            <a:avLst/>
          </a:prstGeom>
        </p:spPr>
      </p:pic>
      <p:sp>
        <p:nvSpPr>
          <p:cNvPr id="78" name="Rectangle 4">
            <a:extLst>
              <a:ext uri="{FF2B5EF4-FFF2-40B4-BE49-F238E27FC236}">
                <a16:creationId xmlns:a16="http://schemas.microsoft.com/office/drawing/2014/main" id="{AC33242D-AC51-7949-9A94-13E6E30B7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1935" y="3563476"/>
            <a:ext cx="771700" cy="3003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ingdings" charset="2"/>
              <a:buChar char="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 Grande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Grande" charset="0"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–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Times-Roman" charset="0"/>
              <a:buChar char="•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Times-Roman" charset="0"/>
              <a:buChar char="-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7937" indent="0">
              <a:lnSpc>
                <a:spcPct val="90000"/>
              </a:lnSpc>
              <a:buNone/>
            </a:pPr>
            <a:r>
              <a:rPr lang="en-US" sz="1800" dirty="0">
                <a:solidFill>
                  <a:srgbClr val="FF0000"/>
                </a:solidFill>
                <a:latin typeface="Times New Roman" charset="0"/>
              </a:rPr>
              <a:t>threat</a:t>
            </a:r>
            <a:endParaRPr lang="en-US" sz="1800" kern="0" baseline="-25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EEE9A2A-4272-A649-8E36-3DFE101DFD6A}"/>
              </a:ext>
            </a:extLst>
          </p:cNvPr>
          <p:cNvSpPr/>
          <p:nvPr/>
        </p:nvSpPr>
        <p:spPr>
          <a:xfrm>
            <a:off x="8590085" y="3529840"/>
            <a:ext cx="998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select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→</a:t>
            </a:r>
          </a:p>
        </p:txBody>
      </p:sp>
      <p:sp>
        <p:nvSpPr>
          <p:cNvPr id="86" name="Content Placeholder 10">
            <a:extLst>
              <a:ext uri="{FF2B5EF4-FFF2-40B4-BE49-F238E27FC236}">
                <a16:creationId xmlns:a16="http://schemas.microsoft.com/office/drawing/2014/main" id="{00B6C670-26F0-7A4A-8929-65CFA09F15AD}"/>
              </a:ext>
            </a:extLst>
          </p:cNvPr>
          <p:cNvSpPr txBox="1">
            <a:spLocks/>
          </p:cNvSpPr>
          <p:nvPr/>
        </p:nvSpPr>
        <p:spPr bwMode="auto">
          <a:xfrm>
            <a:off x="52252" y="5694553"/>
            <a:ext cx="4866269" cy="972061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1440" tIns="44450" rIns="45720" bIns="44450" numCol="1" anchor="t" anchorCtr="0" compatLnSpc="1">
            <a:prstTxWarp prst="textNoShape">
              <a:avLst/>
            </a:prstTxWarp>
            <a:spAutoFit/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move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r, d, 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</a:t>
            </a:r>
          </a:p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pre: loc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</a:t>
            </a:r>
            <a:r>
              <a:rPr lang="en-US" sz="1800" dirty="0">
                <a:latin typeface="Calibri"/>
                <a:ea typeface="Times New Roman"/>
              </a:rPr>
              <a:t> 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dirty="0">
                <a:latin typeface="Calibri" panose="020F0502020204030204" pitchFamily="34" charset="0"/>
                <a:ea typeface="Times New Roman"/>
              </a:rPr>
              <a:t>nil</a:t>
            </a:r>
          </a:p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eff: loc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←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 </a:t>
            </a:r>
            <a:r>
              <a:rPr lang="en-US" sz="1800" dirty="0">
                <a:latin typeface="Calibri"/>
                <a:ea typeface="Times New Roman"/>
              </a:rPr>
              <a:t>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 </a:t>
            </a:r>
            <a:r>
              <a:rPr lang="en-US" sz="1800" dirty="0">
                <a:latin typeface="Calibri"/>
                <a:ea typeface="Times New Roman"/>
              </a:rPr>
              <a:t>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dirty="0">
                <a:latin typeface="Calibri" panose="020F0502020204030204" pitchFamily="34" charset="0"/>
                <a:ea typeface="Times New Roman"/>
              </a:rPr>
              <a:t>nil</a:t>
            </a:r>
            <a:endParaRPr lang="en-US" sz="1800" dirty="0"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02426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AE4C72-D04E-4C4D-8869-A2DC5F606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064" y="1530894"/>
            <a:ext cx="8267700" cy="4292600"/>
          </a:xfrm>
          <a:prstGeom prst="rect">
            <a:avLst/>
          </a:prstGeom>
        </p:spPr>
      </p:pic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101601"/>
            <a:ext cx="8839200" cy="591969"/>
          </a:xfrm>
        </p:spPr>
        <p:txBody>
          <a:bodyPr/>
          <a:lstStyle/>
          <a:p>
            <a:pPr eaLnBrk="1" hangingPunct="1"/>
            <a:r>
              <a:rPr lang="en-US" dirty="0"/>
              <a:t>PSP Algorithm</a:t>
            </a:r>
          </a:p>
        </p:txBody>
      </p:sp>
      <p:sp>
        <p:nvSpPr>
          <p:cNvPr id="74" name="Rectangle 18">
            <a:extLst>
              <a:ext uri="{FF2B5EF4-FFF2-40B4-BE49-F238E27FC236}">
                <a16:creationId xmlns:a16="http://schemas.microsoft.com/office/drawing/2014/main" id="{0EEDCED6-3885-8D42-A86D-6E4F2D738C9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3014" y="3294183"/>
            <a:ext cx="2794225" cy="732638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3 open goals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no threats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FE1CD63-5908-F544-ACC4-5417737CE659}"/>
              </a:ext>
            </a:extLst>
          </p:cNvPr>
          <p:cNvGrpSpPr/>
          <p:nvPr/>
        </p:nvGrpSpPr>
        <p:grpSpPr>
          <a:xfrm>
            <a:off x="8108554" y="159840"/>
            <a:ext cx="4083446" cy="1447896"/>
            <a:chOff x="7396981" y="580295"/>
            <a:chExt cx="4083446" cy="1447896"/>
          </a:xfrm>
        </p:grpSpPr>
        <p:sp>
          <p:nvSpPr>
            <p:cNvPr id="12" name="Freeform 860">
              <a:extLst>
                <a:ext uri="{FF2B5EF4-FFF2-40B4-BE49-F238E27FC236}">
                  <a16:creationId xmlns:a16="http://schemas.microsoft.com/office/drawing/2014/main" id="{FBC6109A-CB69-AA46-AEE0-9D8C30E9F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0427" y="733923"/>
              <a:ext cx="1661204" cy="30930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2120058A-2F2A-264E-9894-05BBFAE6694E}"/>
                </a:ext>
              </a:extLst>
            </p:cNvPr>
            <p:cNvSpPr/>
            <p:nvPr/>
          </p:nvSpPr>
          <p:spPr>
            <a:xfrm>
              <a:off x="10041897" y="738723"/>
              <a:ext cx="1438530" cy="870293"/>
            </a:xfrm>
            <a:prstGeom prst="parallelogram">
              <a:avLst>
                <a:gd name="adj" fmla="val 96255"/>
              </a:avLst>
            </a:prstGeom>
            <a:solidFill>
              <a:srgbClr val="CEC8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860">
              <a:extLst>
                <a:ext uri="{FF2B5EF4-FFF2-40B4-BE49-F238E27FC236}">
                  <a16:creationId xmlns:a16="http://schemas.microsoft.com/office/drawing/2014/main" id="{331468D2-AA60-AC46-9FEC-EB80D364C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9355" y="1551927"/>
              <a:ext cx="1283768" cy="309433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0BF101C9-92F5-7D40-ACDD-F664BA621418}"/>
                </a:ext>
              </a:extLst>
            </p:cNvPr>
            <p:cNvSpPr/>
            <p:nvPr/>
          </p:nvSpPr>
          <p:spPr>
            <a:xfrm>
              <a:off x="8167017" y="693258"/>
              <a:ext cx="1438530" cy="870293"/>
            </a:xfrm>
            <a:prstGeom prst="parallelogram">
              <a:avLst>
                <a:gd name="adj" fmla="val 96255"/>
              </a:avLst>
            </a:prstGeom>
            <a:solidFill>
              <a:srgbClr val="CEC8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891">
              <a:extLst>
                <a:ext uri="{FF2B5EF4-FFF2-40B4-BE49-F238E27FC236}">
                  <a16:creationId xmlns:a16="http://schemas.microsoft.com/office/drawing/2014/main" id="{B800E513-BD8E-2447-AC79-584969EED2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12748" y="1362505"/>
              <a:ext cx="65" cy="261610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7" name="Freeform 860">
              <a:extLst>
                <a:ext uri="{FF2B5EF4-FFF2-40B4-BE49-F238E27FC236}">
                  <a16:creationId xmlns:a16="http://schemas.microsoft.com/office/drawing/2014/main" id="{37EB0412-C1C7-9544-851F-4A4911133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6658" y="754217"/>
              <a:ext cx="515721" cy="282492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4C2EF56A-C5FE-AA4F-842E-E8B454980A05}"/>
                </a:ext>
              </a:extLst>
            </p:cNvPr>
            <p:cNvSpPr/>
            <p:nvPr/>
          </p:nvSpPr>
          <p:spPr>
            <a:xfrm>
              <a:off x="7396981" y="1486795"/>
              <a:ext cx="1847859" cy="540484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d1   </a:t>
              </a:r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F6D31E8E-7DA7-D645-A6DD-9DCB5D3C83F7}"/>
                </a:ext>
              </a:extLst>
            </p:cNvPr>
            <p:cNvSpPr/>
            <p:nvPr/>
          </p:nvSpPr>
          <p:spPr>
            <a:xfrm>
              <a:off x="9511907" y="1487707"/>
              <a:ext cx="1847859" cy="540484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d2   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39E5A46-61EA-0547-B169-E99B0B2288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921852" y="686883"/>
              <a:ext cx="1169897" cy="1107954"/>
              <a:chOff x="6282020" y="2522140"/>
              <a:chExt cx="1671281" cy="1582792"/>
            </a:xfrm>
          </p:grpSpPr>
          <p:sp>
            <p:nvSpPr>
              <p:cNvPr id="21" name="Line 882">
                <a:extLst>
                  <a:ext uri="{FF2B5EF4-FFF2-40B4-BE49-F238E27FC236}">
                    <a16:creationId xmlns:a16="http://schemas.microsoft.com/office/drawing/2014/main" id="{4DD21D42-57EB-BE48-B8F1-AAE77612A9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H="1" flipV="1">
                <a:off x="7230186" y="2543278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2" name="Oval 859">
                <a:extLst>
                  <a:ext uri="{FF2B5EF4-FFF2-40B4-BE49-F238E27FC236}">
                    <a16:creationId xmlns:a16="http://schemas.microsoft.com/office/drawing/2014/main" id="{729AFEFA-7C60-3947-9C97-317EDB7597C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756317" y="3797039"/>
                <a:ext cx="137823" cy="1512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3" name="Oval 861">
                <a:extLst>
                  <a:ext uri="{FF2B5EF4-FFF2-40B4-BE49-F238E27FC236}">
                    <a16:creationId xmlns:a16="http://schemas.microsoft.com/office/drawing/2014/main" id="{789C4768-BD89-B24E-BC71-385CD14A473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282021" y="3950986"/>
                <a:ext cx="142659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4" name="Oval 862">
                <a:extLst>
                  <a:ext uri="{FF2B5EF4-FFF2-40B4-BE49-F238E27FC236}">
                    <a16:creationId xmlns:a16="http://schemas.microsoft.com/office/drawing/2014/main" id="{3C7B62F4-3DE7-E74D-8265-D223DA53FDE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597526" y="3950986"/>
                <a:ext cx="137823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5" name="Oval 863">
                <a:extLst>
                  <a:ext uri="{FF2B5EF4-FFF2-40B4-BE49-F238E27FC236}">
                    <a16:creationId xmlns:a16="http://schemas.microsoft.com/office/drawing/2014/main" id="{9C027757-1E27-D741-9A76-F49BF0413AB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457285" y="3948285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6" name="Oval 863">
                <a:extLst>
                  <a:ext uri="{FF2B5EF4-FFF2-40B4-BE49-F238E27FC236}">
                    <a16:creationId xmlns:a16="http://schemas.microsoft.com/office/drawing/2014/main" id="{604E013E-6891-C74E-ACC7-DCDA59DB42F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866501" y="3950166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799691AE-D355-F848-9B93-871B9363D42B}"/>
                  </a:ext>
                </a:extLst>
              </p:cNvPr>
              <p:cNvGrpSpPr/>
              <p:nvPr/>
            </p:nvGrpSpPr>
            <p:grpSpPr>
              <a:xfrm>
                <a:off x="6282020" y="3409248"/>
                <a:ext cx="1671281" cy="539042"/>
                <a:chOff x="1320274" y="4580303"/>
                <a:chExt cx="1671281" cy="467246"/>
              </a:xfrm>
              <a:solidFill>
                <a:srgbClr val="93D2FE"/>
              </a:solidFill>
            </p:grpSpPr>
            <p:sp>
              <p:nvSpPr>
                <p:cNvPr id="42" name="Freeform 860">
                  <a:extLst>
                    <a:ext uri="{FF2B5EF4-FFF2-40B4-BE49-F238E27FC236}">
                      <a16:creationId xmlns:a16="http://schemas.microsoft.com/office/drawing/2014/main" id="{D9DD7E99-3CD4-7040-8500-916089E93B7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3" name="Rectangle 864">
                  <a:extLst>
                    <a:ext uri="{FF2B5EF4-FFF2-40B4-BE49-F238E27FC236}">
                      <a16:creationId xmlns:a16="http://schemas.microsoft.com/office/drawing/2014/main" id="{C4E7D216-C003-DC4C-9598-8627A97DFBB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r2</a:t>
                  </a:r>
                </a:p>
              </p:txBody>
            </p:sp>
            <p:sp>
              <p:nvSpPr>
                <p:cNvPr id="44" name="Freeform 865">
                  <a:extLst>
                    <a:ext uri="{FF2B5EF4-FFF2-40B4-BE49-F238E27FC236}">
                      <a16:creationId xmlns:a16="http://schemas.microsoft.com/office/drawing/2014/main" id="{00309F8A-3645-E74E-BE80-7CA1606C7BC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5" name="Freeform 866">
                  <a:extLst>
                    <a:ext uri="{FF2B5EF4-FFF2-40B4-BE49-F238E27FC236}">
                      <a16:creationId xmlns:a16="http://schemas.microsoft.com/office/drawing/2014/main" id="{1705BDEB-F6EA-ED4F-9A7B-89DE2F18C60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sp>
            <p:nvSpPr>
              <p:cNvPr id="28" name="Oval 878">
                <a:extLst>
                  <a:ext uri="{FF2B5EF4-FFF2-40B4-BE49-F238E27FC236}">
                    <a16:creationId xmlns:a16="http://schemas.microsoft.com/office/drawing/2014/main" id="{0D5FB30B-9FE9-F443-87A9-2962E68CC37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800000" flipH="1">
                <a:off x="7440506" y="2600189"/>
                <a:ext cx="69069" cy="39007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9" name="Line 882">
                <a:extLst>
                  <a:ext uri="{FF2B5EF4-FFF2-40B4-BE49-F238E27FC236}">
                    <a16:creationId xmlns:a16="http://schemas.microsoft.com/office/drawing/2014/main" id="{99669042-37B2-814C-9264-D1AA9BE3B5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151300" y="2522140"/>
                <a:ext cx="166195" cy="553247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0" name="Line 882">
                <a:extLst>
                  <a:ext uri="{FF2B5EF4-FFF2-40B4-BE49-F238E27FC236}">
                    <a16:creationId xmlns:a16="http://schemas.microsoft.com/office/drawing/2014/main" id="{2B1739E2-D1C4-234C-942B-CC8A49857D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162894" y="2525247"/>
                <a:ext cx="147328" cy="577282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1" name="Line 884">
                <a:extLst>
                  <a:ext uri="{FF2B5EF4-FFF2-40B4-BE49-F238E27FC236}">
                    <a16:creationId xmlns:a16="http://schemas.microsoft.com/office/drawing/2014/main" id="{25A7CE36-08FD-184D-91BB-CD3DF7B2C6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7503497" y="2624662"/>
                <a:ext cx="0" cy="103603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2" name="Oval 885">
                <a:extLst>
                  <a:ext uri="{FF2B5EF4-FFF2-40B4-BE49-F238E27FC236}">
                    <a16:creationId xmlns:a16="http://schemas.microsoft.com/office/drawing/2014/main" id="{E19C9B28-9FF4-5B4B-999F-2F75DECBE1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7486804" y="2733527"/>
                <a:ext cx="31996" cy="70709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18F859A6-1860-F34D-A767-B62598AA70BF}"/>
                  </a:ext>
                </a:extLst>
              </p:cNvPr>
              <p:cNvGrpSpPr/>
              <p:nvPr/>
            </p:nvGrpSpPr>
            <p:grpSpPr>
              <a:xfrm>
                <a:off x="6963930" y="2918321"/>
                <a:ext cx="114261" cy="962935"/>
                <a:chOff x="5166044" y="2085068"/>
                <a:chExt cx="114261" cy="962935"/>
              </a:xfrm>
            </p:grpSpPr>
            <p:sp>
              <p:nvSpPr>
                <p:cNvPr id="36" name="Oval 878">
                  <a:extLst>
                    <a:ext uri="{FF2B5EF4-FFF2-40B4-BE49-F238E27FC236}">
                      <a16:creationId xmlns:a16="http://schemas.microsoft.com/office/drawing/2014/main" id="{11356890-5362-9E44-99AC-F94E7679F7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6044" y="2998083"/>
                  <a:ext cx="110510" cy="499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C3B2230D-2672-E143-904B-CCD354A35B08}"/>
                    </a:ext>
                  </a:extLst>
                </p:cNvPr>
                <p:cNvGrpSpPr/>
                <p:nvPr/>
              </p:nvGrpSpPr>
              <p:grpSpPr>
                <a:xfrm>
                  <a:off x="5166154" y="2106857"/>
                  <a:ext cx="114151" cy="914400"/>
                  <a:chOff x="5166154" y="2106857"/>
                  <a:chExt cx="114151" cy="1132631"/>
                </a:xfrm>
              </p:grpSpPr>
              <p:sp>
                <p:nvSpPr>
                  <p:cNvPr id="39" name="Rectangle 880">
                    <a:extLst>
                      <a:ext uri="{FF2B5EF4-FFF2-40B4-BE49-F238E27FC236}">
                        <a16:creationId xmlns:a16="http://schemas.microsoft.com/office/drawing/2014/main" id="{5D1E7A4F-CDE5-054B-95B3-9630B9561FD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66155" y="2106857"/>
                    <a:ext cx="109828" cy="1132631"/>
                  </a:xfrm>
                  <a:prstGeom prst="rect">
                    <a:avLst/>
                  </a:prstGeom>
                  <a:solidFill>
                    <a:srgbClr val="93D2F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40" name="Line 881">
                    <a:extLst>
                      <a:ext uri="{FF2B5EF4-FFF2-40B4-BE49-F238E27FC236}">
                        <a16:creationId xmlns:a16="http://schemas.microsoft.com/office/drawing/2014/main" id="{0E520838-5148-474A-A920-B8D3E35F87B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66154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41" name="Line 882">
                    <a:extLst>
                      <a:ext uri="{FF2B5EF4-FFF2-40B4-BE49-F238E27FC236}">
                        <a16:creationId xmlns:a16="http://schemas.microsoft.com/office/drawing/2014/main" id="{7804E4BD-101B-6740-AFF7-DE32F764698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80305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</p:grpSp>
            <p:sp>
              <p:nvSpPr>
                <p:cNvPr id="38" name="Oval 878">
                  <a:extLst>
                    <a:ext uri="{FF2B5EF4-FFF2-40B4-BE49-F238E27FC236}">
                      <a16:creationId xmlns:a16="http://schemas.microsoft.com/office/drawing/2014/main" id="{8F083D48-8335-D444-AD29-34CE6CAF9A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7662" y="2085068"/>
                  <a:ext cx="110510" cy="457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sp>
            <p:nvSpPr>
              <p:cNvPr id="34" name="Rectangle 880">
                <a:extLst>
                  <a:ext uri="{FF2B5EF4-FFF2-40B4-BE49-F238E27FC236}">
                    <a16:creationId xmlns:a16="http://schemas.microsoft.com/office/drawing/2014/main" id="{2AEB2923-084F-BA4B-AF6E-34F4681F8F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00000" flipH="1">
                <a:off x="7229473" y="2562075"/>
                <a:ext cx="66541" cy="857951"/>
              </a:xfrm>
              <a:prstGeom prst="rect">
                <a:avLst/>
              </a:prstGeom>
              <a:solidFill>
                <a:srgbClr val="93D2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5" name="Line 881">
                <a:extLst>
                  <a:ext uri="{FF2B5EF4-FFF2-40B4-BE49-F238E27FC236}">
                    <a16:creationId xmlns:a16="http://schemas.microsoft.com/office/drawing/2014/main" id="{A98839EF-09A8-4E46-BDE9-43E1427885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291556" y="2578710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</p:grpSp>
        <p:sp>
          <p:nvSpPr>
            <p:cNvPr id="46" name="Parallelogram 45">
              <a:extLst>
                <a:ext uri="{FF2B5EF4-FFF2-40B4-BE49-F238E27FC236}">
                  <a16:creationId xmlns:a16="http://schemas.microsoft.com/office/drawing/2014/main" id="{F20A068A-CC32-3A4B-95C3-AC733BCE0A9D}"/>
                </a:ext>
              </a:extLst>
            </p:cNvPr>
            <p:cNvSpPr/>
            <p:nvPr/>
          </p:nvSpPr>
          <p:spPr>
            <a:xfrm>
              <a:off x="8244088" y="580295"/>
              <a:ext cx="1847859" cy="540484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d3   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BC55319-BAEB-5948-A26E-25BEDD4CBCB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01168" y="693504"/>
              <a:ext cx="1174071" cy="1116643"/>
              <a:chOff x="2015901" y="2747479"/>
              <a:chExt cx="1677244" cy="1595204"/>
            </a:xfrm>
          </p:grpSpPr>
          <p:sp>
            <p:nvSpPr>
              <p:cNvPr id="48" name="Oval 859">
                <a:extLst>
                  <a:ext uri="{FF2B5EF4-FFF2-40B4-BE49-F238E27FC236}">
                    <a16:creationId xmlns:a16="http://schemas.microsoft.com/office/drawing/2014/main" id="{298A0544-7F71-DF48-85DC-EF33D20D393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17327" y="4034790"/>
                <a:ext cx="137823" cy="1512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9" name="Oval 861">
                <a:extLst>
                  <a:ext uri="{FF2B5EF4-FFF2-40B4-BE49-F238E27FC236}">
                    <a16:creationId xmlns:a16="http://schemas.microsoft.com/office/drawing/2014/main" id="{EE7C6671-37D1-FC4F-A4E4-E42BD7186CF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43031" y="4188737"/>
                <a:ext cx="142659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0" name="Oval 862">
                <a:extLst>
                  <a:ext uri="{FF2B5EF4-FFF2-40B4-BE49-F238E27FC236}">
                    <a16:creationId xmlns:a16="http://schemas.microsoft.com/office/drawing/2014/main" id="{9F2E3AB4-033B-B546-8B20-19DB8E0DAE4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58536" y="4188737"/>
                <a:ext cx="137823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1" name="Oval 863">
                <a:extLst>
                  <a:ext uri="{FF2B5EF4-FFF2-40B4-BE49-F238E27FC236}">
                    <a16:creationId xmlns:a16="http://schemas.microsoft.com/office/drawing/2014/main" id="{75155785-310B-1D4E-9FE7-B4248564C2E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193788" y="4186036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2" name="Oval 863">
                <a:extLst>
                  <a:ext uri="{FF2B5EF4-FFF2-40B4-BE49-F238E27FC236}">
                    <a16:creationId xmlns:a16="http://schemas.microsoft.com/office/drawing/2014/main" id="{4A96390B-FC0E-EF45-855D-AACFF2FD85A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27511" y="4187917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3" name="Freeform 866">
                <a:extLst>
                  <a:ext uri="{FF2B5EF4-FFF2-40B4-BE49-F238E27FC236}">
                    <a16:creationId xmlns:a16="http://schemas.microsoft.com/office/drawing/2014/main" id="{A0C9BCA4-F369-EA4A-BDEF-CAA301A6887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015901" y="3991061"/>
                <a:ext cx="1114187" cy="194966"/>
              </a:xfrm>
              <a:custGeom>
                <a:avLst/>
                <a:gdLst>
                  <a:gd name="T0" fmla="*/ 0 w 288"/>
                  <a:gd name="T1" fmla="*/ 449 h 48"/>
                  <a:gd name="T2" fmla="*/ 2608 w 288"/>
                  <a:gd name="T3" fmla="*/ 449 h 48"/>
                  <a:gd name="T4" fmla="*/ 3133 w 288"/>
                  <a:gd name="T5" fmla="*/ 0 h 48"/>
                  <a:gd name="T6" fmla="*/ 524 w 288"/>
                  <a:gd name="T7" fmla="*/ 0 h 48"/>
                  <a:gd name="T8" fmla="*/ 0 w 288"/>
                  <a:gd name="T9" fmla="*/ 449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8"/>
                  <a:gd name="T16" fmla="*/ 0 h 48"/>
                  <a:gd name="T17" fmla="*/ 288 w 288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8" h="48">
                    <a:moveTo>
                      <a:pt x="0" y="48"/>
                    </a:moveTo>
                    <a:lnTo>
                      <a:pt x="240" y="48"/>
                    </a:lnTo>
                    <a:lnTo>
                      <a:pt x="288" y="0"/>
                    </a:lnTo>
                    <a:lnTo>
                      <a:pt x="48" y="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4" name="Oval 878">
                <a:extLst>
                  <a:ext uri="{FF2B5EF4-FFF2-40B4-BE49-F238E27FC236}">
                    <a16:creationId xmlns:a16="http://schemas.microsoft.com/office/drawing/2014/main" id="{724B16E3-99A2-9449-93A4-CDDD7D24E40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9800000">
                <a:off x="2458640" y="2825528"/>
                <a:ext cx="69069" cy="39007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5" name="Line 882">
                <a:extLst>
                  <a:ext uri="{FF2B5EF4-FFF2-40B4-BE49-F238E27FC236}">
                    <a16:creationId xmlns:a16="http://schemas.microsoft.com/office/drawing/2014/main" id="{E05A6A14-C317-A04E-91DD-1126BBF74F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57993" y="2750586"/>
                <a:ext cx="147328" cy="577282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6" name="Rectangle 880">
                <a:extLst>
                  <a:ext uri="{FF2B5EF4-FFF2-40B4-BE49-F238E27FC236}">
                    <a16:creationId xmlns:a16="http://schemas.microsoft.com/office/drawing/2014/main" id="{62A4ADE5-A9F8-7545-8779-94DCD72918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800000">
                <a:off x="2672201" y="2787414"/>
                <a:ext cx="66541" cy="857951"/>
              </a:xfrm>
              <a:prstGeom prst="rect">
                <a:avLst/>
              </a:prstGeom>
              <a:solidFill>
                <a:srgbClr val="93D2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7" name="Line 881">
                <a:extLst>
                  <a:ext uri="{FF2B5EF4-FFF2-40B4-BE49-F238E27FC236}">
                    <a16:creationId xmlns:a16="http://schemas.microsoft.com/office/drawing/2014/main" id="{308A6614-BA75-A148-BDE5-F1B517A081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76659" y="2804049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8" name="Line 882">
                <a:extLst>
                  <a:ext uri="{FF2B5EF4-FFF2-40B4-BE49-F238E27FC236}">
                    <a16:creationId xmlns:a16="http://schemas.microsoft.com/office/drawing/2014/main" id="{63978B76-FEA9-A14C-9604-BB5752188A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V="1">
                <a:off x="2738029" y="2768617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9" name="Line 882">
                <a:extLst>
                  <a:ext uri="{FF2B5EF4-FFF2-40B4-BE49-F238E27FC236}">
                    <a16:creationId xmlns:a16="http://schemas.microsoft.com/office/drawing/2014/main" id="{0B264414-2156-BB4E-A192-C75CEBA35A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50720" y="2747479"/>
                <a:ext cx="166195" cy="553247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0" name="Line 884">
                <a:extLst>
                  <a:ext uri="{FF2B5EF4-FFF2-40B4-BE49-F238E27FC236}">
                    <a16:creationId xmlns:a16="http://schemas.microsoft.com/office/drawing/2014/main" id="{5A390CFC-319D-DC44-805F-0C8E361805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2464718" y="2850001"/>
                <a:ext cx="0" cy="103603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1" name="Oval 885">
                <a:extLst>
                  <a:ext uri="{FF2B5EF4-FFF2-40B4-BE49-F238E27FC236}">
                    <a16:creationId xmlns:a16="http://schemas.microsoft.com/office/drawing/2014/main" id="{E9C8A768-5490-5447-AFFA-0875D2F89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9415" y="2958866"/>
                <a:ext cx="31996" cy="70709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D6F36FAD-BB31-1F43-A2BE-F4A0BF12C6C2}"/>
                  </a:ext>
                </a:extLst>
              </p:cNvPr>
              <p:cNvGrpSpPr/>
              <p:nvPr/>
            </p:nvGrpSpPr>
            <p:grpSpPr>
              <a:xfrm>
                <a:off x="2874612" y="3158422"/>
                <a:ext cx="114261" cy="962935"/>
                <a:chOff x="5166044" y="2085068"/>
                <a:chExt cx="114261" cy="962935"/>
              </a:xfrm>
            </p:grpSpPr>
            <p:sp>
              <p:nvSpPr>
                <p:cNvPr id="67" name="Oval 878">
                  <a:extLst>
                    <a:ext uri="{FF2B5EF4-FFF2-40B4-BE49-F238E27FC236}">
                      <a16:creationId xmlns:a16="http://schemas.microsoft.com/office/drawing/2014/main" id="{A584E646-C4D7-394F-B2A2-2780BFFA4D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6044" y="2998083"/>
                  <a:ext cx="110510" cy="499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0D41650C-DBD2-BD4D-B0C1-7835337BC755}"/>
                    </a:ext>
                  </a:extLst>
                </p:cNvPr>
                <p:cNvGrpSpPr/>
                <p:nvPr/>
              </p:nvGrpSpPr>
              <p:grpSpPr>
                <a:xfrm>
                  <a:off x="5166154" y="2106857"/>
                  <a:ext cx="114151" cy="914400"/>
                  <a:chOff x="5166154" y="2106857"/>
                  <a:chExt cx="114151" cy="1132631"/>
                </a:xfrm>
              </p:grpSpPr>
              <p:sp>
                <p:nvSpPr>
                  <p:cNvPr id="70" name="Rectangle 880">
                    <a:extLst>
                      <a:ext uri="{FF2B5EF4-FFF2-40B4-BE49-F238E27FC236}">
                        <a16:creationId xmlns:a16="http://schemas.microsoft.com/office/drawing/2014/main" id="{B7F5B98B-1583-C242-80C4-10DE04D80C5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66155" y="2106857"/>
                    <a:ext cx="109828" cy="1132631"/>
                  </a:xfrm>
                  <a:prstGeom prst="rect">
                    <a:avLst/>
                  </a:prstGeom>
                  <a:solidFill>
                    <a:srgbClr val="93D2F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71" name="Line 881">
                    <a:extLst>
                      <a:ext uri="{FF2B5EF4-FFF2-40B4-BE49-F238E27FC236}">
                        <a16:creationId xmlns:a16="http://schemas.microsoft.com/office/drawing/2014/main" id="{1529A8F3-8F10-984E-9928-54EF2CDA56E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66154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72" name="Line 882">
                    <a:extLst>
                      <a:ext uri="{FF2B5EF4-FFF2-40B4-BE49-F238E27FC236}">
                        <a16:creationId xmlns:a16="http://schemas.microsoft.com/office/drawing/2014/main" id="{BD029D58-967D-1B4C-A6DF-2622E92363E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80305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</p:grpSp>
            <p:sp>
              <p:nvSpPr>
                <p:cNvPr id="69" name="Oval 878">
                  <a:extLst>
                    <a:ext uri="{FF2B5EF4-FFF2-40B4-BE49-F238E27FC236}">
                      <a16:creationId xmlns:a16="http://schemas.microsoft.com/office/drawing/2014/main" id="{09BC1617-16AF-A54F-AF27-AA4219FE06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7662" y="2085068"/>
                  <a:ext cx="110510" cy="457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33C1ECD1-3F0E-294F-882E-D0B272AECCEF}"/>
                  </a:ext>
                </a:extLst>
              </p:cNvPr>
              <p:cNvGrpSpPr/>
              <p:nvPr/>
            </p:nvGrpSpPr>
            <p:grpSpPr>
              <a:xfrm>
                <a:off x="2949280" y="3646999"/>
                <a:ext cx="743865" cy="539042"/>
                <a:chOff x="5686720" y="1648860"/>
                <a:chExt cx="743865" cy="539042"/>
              </a:xfrm>
            </p:grpSpPr>
            <p:sp>
              <p:nvSpPr>
                <p:cNvPr id="64" name="Freeform 860">
                  <a:extLst>
                    <a:ext uri="{FF2B5EF4-FFF2-40B4-BE49-F238E27FC236}">
                      <a16:creationId xmlns:a16="http://schemas.microsoft.com/office/drawing/2014/main" id="{7DCFE105-CE28-7E43-A9DE-15A1F5EE73F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686720" y="1648860"/>
                  <a:ext cx="743865" cy="18071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65" name="Rectangle 864">
                  <a:extLst>
                    <a:ext uri="{FF2B5EF4-FFF2-40B4-BE49-F238E27FC236}">
                      <a16:creationId xmlns:a16="http://schemas.microsoft.com/office/drawing/2014/main" id="{30685B7D-43F6-6C4E-BF97-3065B895FD0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686720" y="1829582"/>
                  <a:ext cx="557094" cy="358320"/>
                </a:xfrm>
                <a:prstGeom prst="rect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66" name="Freeform 865">
                  <a:extLst>
                    <a:ext uri="{FF2B5EF4-FFF2-40B4-BE49-F238E27FC236}">
                      <a16:creationId xmlns:a16="http://schemas.microsoft.com/office/drawing/2014/main" id="{5E38EC98-2FB3-0E46-870F-FA1BDF94193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6243814" y="1648860"/>
                  <a:ext cx="186771" cy="539037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0C19E6B5-1228-3543-9E01-49CC83F0F1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02" y="282734"/>
            <a:ext cx="4025894" cy="2657718"/>
          </a:xfrm>
          <a:prstGeom prst="rect">
            <a:avLst/>
          </a:prstGeom>
        </p:spPr>
      </p:pic>
      <p:sp>
        <p:nvSpPr>
          <p:cNvPr id="78" name="Rectangle 4">
            <a:extLst>
              <a:ext uri="{FF2B5EF4-FFF2-40B4-BE49-F238E27FC236}">
                <a16:creationId xmlns:a16="http://schemas.microsoft.com/office/drawing/2014/main" id="{AC33242D-AC51-7949-9A94-13E6E30B7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1935" y="3563476"/>
            <a:ext cx="771700" cy="3003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ingdings" charset="2"/>
              <a:buChar char="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 Grande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Grande" charset="0"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–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Times-Roman" charset="0"/>
              <a:buChar char="•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Times-Roman" charset="0"/>
              <a:buChar char="-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7937" indent="0">
              <a:lnSpc>
                <a:spcPct val="90000"/>
              </a:lnSpc>
              <a:buNone/>
            </a:pPr>
            <a:r>
              <a:rPr lang="en-US" sz="1800" strike="sngStrike" dirty="0">
                <a:solidFill>
                  <a:srgbClr val="00B700"/>
                </a:solidFill>
                <a:latin typeface="Times New Roman" charset="0"/>
              </a:rPr>
              <a:t>threat</a:t>
            </a:r>
            <a:endParaRPr lang="en-US" sz="1800" strike="sngStrike" kern="0" dirty="0">
              <a:solidFill>
                <a:srgbClr val="00B7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60E6DAB-0B01-BF4C-86F4-3BE77A24B46D}"/>
              </a:ext>
            </a:extLst>
          </p:cNvPr>
          <p:cNvSpPr/>
          <p:nvPr/>
        </p:nvSpPr>
        <p:spPr>
          <a:xfrm>
            <a:off x="9809318" y="4247050"/>
            <a:ext cx="1056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← select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80" name="Rectangle 4">
            <a:extLst>
              <a:ext uri="{FF2B5EF4-FFF2-40B4-BE49-F238E27FC236}">
                <a16:creationId xmlns:a16="http://schemas.microsoft.com/office/drawing/2014/main" id="{F173CE37-4F28-2140-B6EC-DF30E2A50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0128" y="6224970"/>
            <a:ext cx="2936912" cy="3587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ingdings" charset="2"/>
              <a:buChar char="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 Grande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Grande" charset="0"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–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Times-Roman" charset="0"/>
              <a:buChar char="•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Times-Roman" charset="0"/>
              <a:buChar char="-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7937" indent="0">
              <a:lnSpc>
                <a:spcPct val="90000"/>
              </a:lnSpc>
              <a:buNone/>
            </a:pPr>
            <a:r>
              <a:rPr lang="en-US" sz="1800" i="1" dirty="0">
                <a:solidFill>
                  <a:srgbClr val="21985D"/>
                </a:solidFill>
                <a:latin typeface="Times New Roman" charset="0"/>
              </a:rPr>
              <a:t>ordering constraint a</a:t>
            </a:r>
            <a:r>
              <a:rPr lang="en-US" sz="1800" baseline="-25000" dirty="0">
                <a:solidFill>
                  <a:srgbClr val="21985D"/>
                </a:solidFill>
                <a:latin typeface="Times New Roman" charset="0"/>
              </a:rPr>
              <a:t>3</a:t>
            </a:r>
            <a:r>
              <a:rPr lang="en-US" sz="1800" dirty="0">
                <a:solidFill>
                  <a:srgbClr val="21985D"/>
                </a:solidFill>
                <a:latin typeface="Times New Roman" charset="0"/>
              </a:rPr>
              <a:t> ≺ </a:t>
            </a:r>
            <a:r>
              <a:rPr lang="en-US" sz="1800" i="1" dirty="0">
                <a:solidFill>
                  <a:srgbClr val="21985D"/>
                </a:solidFill>
                <a:latin typeface="Times New Roman" charset="0"/>
              </a:rPr>
              <a:t>a</a:t>
            </a:r>
            <a:r>
              <a:rPr lang="en-US" sz="1800" baseline="-25000" dirty="0">
                <a:solidFill>
                  <a:srgbClr val="21985D"/>
                </a:solidFill>
                <a:latin typeface="Times New Roman" charset="0"/>
              </a:rPr>
              <a:t>2</a:t>
            </a:r>
            <a:endParaRPr lang="en-US" sz="1800" kern="0" baseline="-25000" dirty="0">
              <a:solidFill>
                <a:srgbClr val="21985D"/>
              </a:solidFill>
              <a:latin typeface="Calibri" panose="020F0502020204030204" pitchFamily="34" charset="0"/>
            </a:endParaRP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FE841AE6-7D3D-2548-BB5D-BBF7BDA71F23}"/>
              </a:ext>
            </a:extLst>
          </p:cNvPr>
          <p:cNvCxnSpPr>
            <a:cxnSpLocks/>
          </p:cNvCxnSpPr>
          <p:nvPr/>
        </p:nvCxnSpPr>
        <p:spPr>
          <a:xfrm flipH="1" flipV="1">
            <a:off x="8451669" y="4859383"/>
            <a:ext cx="222939" cy="1402144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Content Placeholder 10">
            <a:extLst>
              <a:ext uri="{FF2B5EF4-FFF2-40B4-BE49-F238E27FC236}">
                <a16:creationId xmlns:a16="http://schemas.microsoft.com/office/drawing/2014/main" id="{6352C4D5-F382-6744-9926-975B85015AD4}"/>
              </a:ext>
            </a:extLst>
          </p:cNvPr>
          <p:cNvSpPr txBox="1">
            <a:spLocks/>
          </p:cNvSpPr>
          <p:nvPr/>
        </p:nvSpPr>
        <p:spPr bwMode="auto">
          <a:xfrm>
            <a:off x="52252" y="5694553"/>
            <a:ext cx="4866269" cy="972061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1440" tIns="44450" rIns="45720" bIns="44450" numCol="1" anchor="t" anchorCtr="0" compatLnSpc="1">
            <a:prstTxWarp prst="textNoShape">
              <a:avLst/>
            </a:prstTxWarp>
            <a:spAutoFit/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move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r, d, 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</a:t>
            </a:r>
          </a:p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pre: loc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</a:t>
            </a:r>
            <a:r>
              <a:rPr lang="en-US" sz="1800" dirty="0">
                <a:latin typeface="Calibri"/>
                <a:ea typeface="Times New Roman"/>
              </a:rPr>
              <a:t> 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dirty="0">
                <a:latin typeface="Calibri" panose="020F0502020204030204" pitchFamily="34" charset="0"/>
                <a:ea typeface="Times New Roman"/>
              </a:rPr>
              <a:t>nil</a:t>
            </a:r>
          </a:p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eff: loc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←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 </a:t>
            </a:r>
            <a:r>
              <a:rPr lang="en-US" sz="1800" dirty="0">
                <a:latin typeface="Calibri"/>
                <a:ea typeface="Times New Roman"/>
              </a:rPr>
              <a:t>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 </a:t>
            </a:r>
            <a:r>
              <a:rPr lang="en-US" sz="1800" dirty="0">
                <a:latin typeface="Calibri"/>
                <a:ea typeface="Times New Roman"/>
              </a:rPr>
              <a:t>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dirty="0">
                <a:latin typeface="Calibri" panose="020F0502020204030204" pitchFamily="34" charset="0"/>
                <a:ea typeface="Times New Roman"/>
              </a:rPr>
              <a:t>nil</a:t>
            </a:r>
            <a:endParaRPr lang="en-US" sz="1800" dirty="0"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394176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554961-70C7-4443-BF1F-C1CC6421E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064" y="1530895"/>
            <a:ext cx="8267700" cy="4292600"/>
          </a:xfrm>
          <a:prstGeom prst="rect">
            <a:avLst/>
          </a:prstGeom>
        </p:spPr>
      </p:pic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101601"/>
            <a:ext cx="8839200" cy="591969"/>
          </a:xfrm>
        </p:spPr>
        <p:txBody>
          <a:bodyPr/>
          <a:lstStyle/>
          <a:p>
            <a:pPr eaLnBrk="1" hangingPunct="1"/>
            <a:r>
              <a:rPr lang="en-US" dirty="0"/>
              <a:t>PSP Algorithm</a:t>
            </a:r>
          </a:p>
        </p:txBody>
      </p:sp>
      <p:sp>
        <p:nvSpPr>
          <p:cNvPr id="74" name="Rectangle 18">
            <a:extLst>
              <a:ext uri="{FF2B5EF4-FFF2-40B4-BE49-F238E27FC236}">
                <a16:creationId xmlns:a16="http://schemas.microsoft.com/office/drawing/2014/main" id="{5250B968-EDFC-824A-AA58-CD6A1882E8B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3014" y="3294183"/>
            <a:ext cx="2794225" cy="732638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2 open goals</a:t>
            </a:r>
          </a:p>
          <a:p>
            <a:r>
              <a:rPr lang="en-US" dirty="0">
                <a:latin typeface="Times New Roman" charset="0"/>
              </a:rPr>
              <a:t>no threats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FE1CD63-5908-F544-ACC4-5417737CE659}"/>
              </a:ext>
            </a:extLst>
          </p:cNvPr>
          <p:cNvGrpSpPr/>
          <p:nvPr/>
        </p:nvGrpSpPr>
        <p:grpSpPr>
          <a:xfrm>
            <a:off x="8108554" y="159840"/>
            <a:ext cx="4083446" cy="1447896"/>
            <a:chOff x="7396981" y="580295"/>
            <a:chExt cx="4083446" cy="1447896"/>
          </a:xfrm>
        </p:grpSpPr>
        <p:sp>
          <p:nvSpPr>
            <p:cNvPr id="12" name="Freeform 860">
              <a:extLst>
                <a:ext uri="{FF2B5EF4-FFF2-40B4-BE49-F238E27FC236}">
                  <a16:creationId xmlns:a16="http://schemas.microsoft.com/office/drawing/2014/main" id="{FBC6109A-CB69-AA46-AEE0-9D8C30E9F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0427" y="733923"/>
              <a:ext cx="1661204" cy="30930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2120058A-2F2A-264E-9894-05BBFAE6694E}"/>
                </a:ext>
              </a:extLst>
            </p:cNvPr>
            <p:cNvSpPr/>
            <p:nvPr/>
          </p:nvSpPr>
          <p:spPr>
            <a:xfrm>
              <a:off x="10041897" y="738723"/>
              <a:ext cx="1438530" cy="870293"/>
            </a:xfrm>
            <a:prstGeom prst="parallelogram">
              <a:avLst>
                <a:gd name="adj" fmla="val 96255"/>
              </a:avLst>
            </a:prstGeom>
            <a:solidFill>
              <a:srgbClr val="CEC8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860">
              <a:extLst>
                <a:ext uri="{FF2B5EF4-FFF2-40B4-BE49-F238E27FC236}">
                  <a16:creationId xmlns:a16="http://schemas.microsoft.com/office/drawing/2014/main" id="{331468D2-AA60-AC46-9FEC-EB80D364C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9355" y="1551927"/>
              <a:ext cx="1283768" cy="309433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0BF101C9-92F5-7D40-ACDD-F664BA621418}"/>
                </a:ext>
              </a:extLst>
            </p:cNvPr>
            <p:cNvSpPr/>
            <p:nvPr/>
          </p:nvSpPr>
          <p:spPr>
            <a:xfrm>
              <a:off x="8167017" y="693258"/>
              <a:ext cx="1438530" cy="870293"/>
            </a:xfrm>
            <a:prstGeom prst="parallelogram">
              <a:avLst>
                <a:gd name="adj" fmla="val 96255"/>
              </a:avLst>
            </a:prstGeom>
            <a:solidFill>
              <a:srgbClr val="CEC8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891">
              <a:extLst>
                <a:ext uri="{FF2B5EF4-FFF2-40B4-BE49-F238E27FC236}">
                  <a16:creationId xmlns:a16="http://schemas.microsoft.com/office/drawing/2014/main" id="{B800E513-BD8E-2447-AC79-584969EED2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12748" y="1362505"/>
              <a:ext cx="65" cy="261610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7" name="Freeform 860">
              <a:extLst>
                <a:ext uri="{FF2B5EF4-FFF2-40B4-BE49-F238E27FC236}">
                  <a16:creationId xmlns:a16="http://schemas.microsoft.com/office/drawing/2014/main" id="{37EB0412-C1C7-9544-851F-4A4911133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6658" y="754217"/>
              <a:ext cx="515721" cy="282492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4C2EF56A-C5FE-AA4F-842E-E8B454980A05}"/>
                </a:ext>
              </a:extLst>
            </p:cNvPr>
            <p:cNvSpPr/>
            <p:nvPr/>
          </p:nvSpPr>
          <p:spPr>
            <a:xfrm>
              <a:off x="7396981" y="1486795"/>
              <a:ext cx="1847859" cy="540484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d1   </a:t>
              </a:r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F6D31E8E-7DA7-D645-A6DD-9DCB5D3C83F7}"/>
                </a:ext>
              </a:extLst>
            </p:cNvPr>
            <p:cNvSpPr/>
            <p:nvPr/>
          </p:nvSpPr>
          <p:spPr>
            <a:xfrm>
              <a:off x="9511907" y="1487707"/>
              <a:ext cx="1847859" cy="540484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d2   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39E5A46-61EA-0547-B169-E99B0B2288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921852" y="686883"/>
              <a:ext cx="1169897" cy="1107954"/>
              <a:chOff x="6282020" y="2522140"/>
              <a:chExt cx="1671281" cy="1582792"/>
            </a:xfrm>
          </p:grpSpPr>
          <p:sp>
            <p:nvSpPr>
              <p:cNvPr id="21" name="Line 882">
                <a:extLst>
                  <a:ext uri="{FF2B5EF4-FFF2-40B4-BE49-F238E27FC236}">
                    <a16:creationId xmlns:a16="http://schemas.microsoft.com/office/drawing/2014/main" id="{4DD21D42-57EB-BE48-B8F1-AAE77612A9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H="1" flipV="1">
                <a:off x="7230186" y="2543278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2" name="Oval 859">
                <a:extLst>
                  <a:ext uri="{FF2B5EF4-FFF2-40B4-BE49-F238E27FC236}">
                    <a16:creationId xmlns:a16="http://schemas.microsoft.com/office/drawing/2014/main" id="{729AFEFA-7C60-3947-9C97-317EDB7597C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756317" y="3797039"/>
                <a:ext cx="137823" cy="1512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3" name="Oval 861">
                <a:extLst>
                  <a:ext uri="{FF2B5EF4-FFF2-40B4-BE49-F238E27FC236}">
                    <a16:creationId xmlns:a16="http://schemas.microsoft.com/office/drawing/2014/main" id="{789C4768-BD89-B24E-BC71-385CD14A473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282021" y="3950986"/>
                <a:ext cx="142659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4" name="Oval 862">
                <a:extLst>
                  <a:ext uri="{FF2B5EF4-FFF2-40B4-BE49-F238E27FC236}">
                    <a16:creationId xmlns:a16="http://schemas.microsoft.com/office/drawing/2014/main" id="{3C7B62F4-3DE7-E74D-8265-D223DA53FDE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597526" y="3950986"/>
                <a:ext cx="137823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5" name="Oval 863">
                <a:extLst>
                  <a:ext uri="{FF2B5EF4-FFF2-40B4-BE49-F238E27FC236}">
                    <a16:creationId xmlns:a16="http://schemas.microsoft.com/office/drawing/2014/main" id="{9C027757-1E27-D741-9A76-F49BF0413AB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457285" y="3948285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6" name="Oval 863">
                <a:extLst>
                  <a:ext uri="{FF2B5EF4-FFF2-40B4-BE49-F238E27FC236}">
                    <a16:creationId xmlns:a16="http://schemas.microsoft.com/office/drawing/2014/main" id="{604E013E-6891-C74E-ACC7-DCDA59DB42F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866501" y="3950166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799691AE-D355-F848-9B93-871B9363D42B}"/>
                  </a:ext>
                </a:extLst>
              </p:cNvPr>
              <p:cNvGrpSpPr/>
              <p:nvPr/>
            </p:nvGrpSpPr>
            <p:grpSpPr>
              <a:xfrm>
                <a:off x="6282020" y="3409248"/>
                <a:ext cx="1671281" cy="539042"/>
                <a:chOff x="1320274" y="4580303"/>
                <a:chExt cx="1671281" cy="467246"/>
              </a:xfrm>
              <a:solidFill>
                <a:srgbClr val="93D2FE"/>
              </a:solidFill>
            </p:grpSpPr>
            <p:sp>
              <p:nvSpPr>
                <p:cNvPr id="42" name="Freeform 860">
                  <a:extLst>
                    <a:ext uri="{FF2B5EF4-FFF2-40B4-BE49-F238E27FC236}">
                      <a16:creationId xmlns:a16="http://schemas.microsoft.com/office/drawing/2014/main" id="{D9DD7E99-3CD4-7040-8500-916089E93B7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3" name="Rectangle 864">
                  <a:extLst>
                    <a:ext uri="{FF2B5EF4-FFF2-40B4-BE49-F238E27FC236}">
                      <a16:creationId xmlns:a16="http://schemas.microsoft.com/office/drawing/2014/main" id="{C4E7D216-C003-DC4C-9598-8627A97DFBB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r2</a:t>
                  </a:r>
                </a:p>
              </p:txBody>
            </p:sp>
            <p:sp>
              <p:nvSpPr>
                <p:cNvPr id="44" name="Freeform 865">
                  <a:extLst>
                    <a:ext uri="{FF2B5EF4-FFF2-40B4-BE49-F238E27FC236}">
                      <a16:creationId xmlns:a16="http://schemas.microsoft.com/office/drawing/2014/main" id="{00309F8A-3645-E74E-BE80-7CA1606C7BC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5" name="Freeform 866">
                  <a:extLst>
                    <a:ext uri="{FF2B5EF4-FFF2-40B4-BE49-F238E27FC236}">
                      <a16:creationId xmlns:a16="http://schemas.microsoft.com/office/drawing/2014/main" id="{1705BDEB-F6EA-ED4F-9A7B-89DE2F18C60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sp>
            <p:nvSpPr>
              <p:cNvPr id="28" name="Oval 878">
                <a:extLst>
                  <a:ext uri="{FF2B5EF4-FFF2-40B4-BE49-F238E27FC236}">
                    <a16:creationId xmlns:a16="http://schemas.microsoft.com/office/drawing/2014/main" id="{0D5FB30B-9FE9-F443-87A9-2962E68CC37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800000" flipH="1">
                <a:off x="7440506" y="2600189"/>
                <a:ext cx="69069" cy="39007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9" name="Line 882">
                <a:extLst>
                  <a:ext uri="{FF2B5EF4-FFF2-40B4-BE49-F238E27FC236}">
                    <a16:creationId xmlns:a16="http://schemas.microsoft.com/office/drawing/2014/main" id="{99669042-37B2-814C-9264-D1AA9BE3B5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151300" y="2522140"/>
                <a:ext cx="166195" cy="553247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0" name="Line 882">
                <a:extLst>
                  <a:ext uri="{FF2B5EF4-FFF2-40B4-BE49-F238E27FC236}">
                    <a16:creationId xmlns:a16="http://schemas.microsoft.com/office/drawing/2014/main" id="{2B1739E2-D1C4-234C-942B-CC8A49857D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162894" y="2525247"/>
                <a:ext cx="147328" cy="577282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1" name="Line 884">
                <a:extLst>
                  <a:ext uri="{FF2B5EF4-FFF2-40B4-BE49-F238E27FC236}">
                    <a16:creationId xmlns:a16="http://schemas.microsoft.com/office/drawing/2014/main" id="{25A7CE36-08FD-184D-91BB-CD3DF7B2C6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7503497" y="2624662"/>
                <a:ext cx="0" cy="103603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2" name="Oval 885">
                <a:extLst>
                  <a:ext uri="{FF2B5EF4-FFF2-40B4-BE49-F238E27FC236}">
                    <a16:creationId xmlns:a16="http://schemas.microsoft.com/office/drawing/2014/main" id="{E19C9B28-9FF4-5B4B-999F-2F75DECBE1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7486804" y="2733527"/>
                <a:ext cx="31996" cy="70709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18F859A6-1860-F34D-A767-B62598AA70BF}"/>
                  </a:ext>
                </a:extLst>
              </p:cNvPr>
              <p:cNvGrpSpPr/>
              <p:nvPr/>
            </p:nvGrpSpPr>
            <p:grpSpPr>
              <a:xfrm>
                <a:off x="6963930" y="2918321"/>
                <a:ext cx="114261" cy="962935"/>
                <a:chOff x="5166044" y="2085068"/>
                <a:chExt cx="114261" cy="962935"/>
              </a:xfrm>
            </p:grpSpPr>
            <p:sp>
              <p:nvSpPr>
                <p:cNvPr id="36" name="Oval 878">
                  <a:extLst>
                    <a:ext uri="{FF2B5EF4-FFF2-40B4-BE49-F238E27FC236}">
                      <a16:creationId xmlns:a16="http://schemas.microsoft.com/office/drawing/2014/main" id="{11356890-5362-9E44-99AC-F94E7679F7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6044" y="2998083"/>
                  <a:ext cx="110510" cy="499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C3B2230D-2672-E143-904B-CCD354A35B08}"/>
                    </a:ext>
                  </a:extLst>
                </p:cNvPr>
                <p:cNvGrpSpPr/>
                <p:nvPr/>
              </p:nvGrpSpPr>
              <p:grpSpPr>
                <a:xfrm>
                  <a:off x="5166154" y="2106857"/>
                  <a:ext cx="114151" cy="914400"/>
                  <a:chOff x="5166154" y="2106857"/>
                  <a:chExt cx="114151" cy="1132631"/>
                </a:xfrm>
              </p:grpSpPr>
              <p:sp>
                <p:nvSpPr>
                  <p:cNvPr id="39" name="Rectangle 880">
                    <a:extLst>
                      <a:ext uri="{FF2B5EF4-FFF2-40B4-BE49-F238E27FC236}">
                        <a16:creationId xmlns:a16="http://schemas.microsoft.com/office/drawing/2014/main" id="{5D1E7A4F-CDE5-054B-95B3-9630B9561FD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66155" y="2106857"/>
                    <a:ext cx="109828" cy="1132631"/>
                  </a:xfrm>
                  <a:prstGeom prst="rect">
                    <a:avLst/>
                  </a:prstGeom>
                  <a:solidFill>
                    <a:srgbClr val="93D2F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40" name="Line 881">
                    <a:extLst>
                      <a:ext uri="{FF2B5EF4-FFF2-40B4-BE49-F238E27FC236}">
                        <a16:creationId xmlns:a16="http://schemas.microsoft.com/office/drawing/2014/main" id="{0E520838-5148-474A-A920-B8D3E35F87B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66154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41" name="Line 882">
                    <a:extLst>
                      <a:ext uri="{FF2B5EF4-FFF2-40B4-BE49-F238E27FC236}">
                        <a16:creationId xmlns:a16="http://schemas.microsoft.com/office/drawing/2014/main" id="{7804E4BD-101B-6740-AFF7-DE32F764698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80305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</p:grpSp>
            <p:sp>
              <p:nvSpPr>
                <p:cNvPr id="38" name="Oval 878">
                  <a:extLst>
                    <a:ext uri="{FF2B5EF4-FFF2-40B4-BE49-F238E27FC236}">
                      <a16:creationId xmlns:a16="http://schemas.microsoft.com/office/drawing/2014/main" id="{8F083D48-8335-D444-AD29-34CE6CAF9A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7662" y="2085068"/>
                  <a:ext cx="110510" cy="457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sp>
            <p:nvSpPr>
              <p:cNvPr id="34" name="Rectangle 880">
                <a:extLst>
                  <a:ext uri="{FF2B5EF4-FFF2-40B4-BE49-F238E27FC236}">
                    <a16:creationId xmlns:a16="http://schemas.microsoft.com/office/drawing/2014/main" id="{2AEB2923-084F-BA4B-AF6E-34F4681F8F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00000" flipH="1">
                <a:off x="7229473" y="2562075"/>
                <a:ext cx="66541" cy="857951"/>
              </a:xfrm>
              <a:prstGeom prst="rect">
                <a:avLst/>
              </a:prstGeom>
              <a:solidFill>
                <a:srgbClr val="93D2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5" name="Line 881">
                <a:extLst>
                  <a:ext uri="{FF2B5EF4-FFF2-40B4-BE49-F238E27FC236}">
                    <a16:creationId xmlns:a16="http://schemas.microsoft.com/office/drawing/2014/main" id="{A98839EF-09A8-4E46-BDE9-43E1427885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291556" y="2578710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</p:grpSp>
        <p:sp>
          <p:nvSpPr>
            <p:cNvPr id="46" name="Parallelogram 45">
              <a:extLst>
                <a:ext uri="{FF2B5EF4-FFF2-40B4-BE49-F238E27FC236}">
                  <a16:creationId xmlns:a16="http://schemas.microsoft.com/office/drawing/2014/main" id="{F20A068A-CC32-3A4B-95C3-AC733BCE0A9D}"/>
                </a:ext>
              </a:extLst>
            </p:cNvPr>
            <p:cNvSpPr/>
            <p:nvPr/>
          </p:nvSpPr>
          <p:spPr>
            <a:xfrm>
              <a:off x="8244088" y="580295"/>
              <a:ext cx="1847859" cy="540484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d3   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BC55319-BAEB-5948-A26E-25BEDD4CBCB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01168" y="693504"/>
              <a:ext cx="1174071" cy="1116643"/>
              <a:chOff x="2015901" y="2747479"/>
              <a:chExt cx="1677244" cy="1595204"/>
            </a:xfrm>
          </p:grpSpPr>
          <p:sp>
            <p:nvSpPr>
              <p:cNvPr id="48" name="Oval 859">
                <a:extLst>
                  <a:ext uri="{FF2B5EF4-FFF2-40B4-BE49-F238E27FC236}">
                    <a16:creationId xmlns:a16="http://schemas.microsoft.com/office/drawing/2014/main" id="{298A0544-7F71-DF48-85DC-EF33D20D393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17327" y="4034790"/>
                <a:ext cx="137823" cy="1512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9" name="Oval 861">
                <a:extLst>
                  <a:ext uri="{FF2B5EF4-FFF2-40B4-BE49-F238E27FC236}">
                    <a16:creationId xmlns:a16="http://schemas.microsoft.com/office/drawing/2014/main" id="{EE7C6671-37D1-FC4F-A4E4-E42BD7186CF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43031" y="4188737"/>
                <a:ext cx="142659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0" name="Oval 862">
                <a:extLst>
                  <a:ext uri="{FF2B5EF4-FFF2-40B4-BE49-F238E27FC236}">
                    <a16:creationId xmlns:a16="http://schemas.microsoft.com/office/drawing/2014/main" id="{9F2E3AB4-033B-B546-8B20-19DB8E0DAE4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58536" y="4188737"/>
                <a:ext cx="137823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1" name="Oval 863">
                <a:extLst>
                  <a:ext uri="{FF2B5EF4-FFF2-40B4-BE49-F238E27FC236}">
                    <a16:creationId xmlns:a16="http://schemas.microsoft.com/office/drawing/2014/main" id="{75155785-310B-1D4E-9FE7-B4248564C2E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193788" y="4186036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2" name="Oval 863">
                <a:extLst>
                  <a:ext uri="{FF2B5EF4-FFF2-40B4-BE49-F238E27FC236}">
                    <a16:creationId xmlns:a16="http://schemas.microsoft.com/office/drawing/2014/main" id="{4A96390B-FC0E-EF45-855D-AACFF2FD85A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27511" y="4187917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3" name="Freeform 866">
                <a:extLst>
                  <a:ext uri="{FF2B5EF4-FFF2-40B4-BE49-F238E27FC236}">
                    <a16:creationId xmlns:a16="http://schemas.microsoft.com/office/drawing/2014/main" id="{A0C9BCA4-F369-EA4A-BDEF-CAA301A6887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015901" y="3991061"/>
                <a:ext cx="1114187" cy="194966"/>
              </a:xfrm>
              <a:custGeom>
                <a:avLst/>
                <a:gdLst>
                  <a:gd name="T0" fmla="*/ 0 w 288"/>
                  <a:gd name="T1" fmla="*/ 449 h 48"/>
                  <a:gd name="T2" fmla="*/ 2608 w 288"/>
                  <a:gd name="T3" fmla="*/ 449 h 48"/>
                  <a:gd name="T4" fmla="*/ 3133 w 288"/>
                  <a:gd name="T5" fmla="*/ 0 h 48"/>
                  <a:gd name="T6" fmla="*/ 524 w 288"/>
                  <a:gd name="T7" fmla="*/ 0 h 48"/>
                  <a:gd name="T8" fmla="*/ 0 w 288"/>
                  <a:gd name="T9" fmla="*/ 449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8"/>
                  <a:gd name="T16" fmla="*/ 0 h 48"/>
                  <a:gd name="T17" fmla="*/ 288 w 288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8" h="48">
                    <a:moveTo>
                      <a:pt x="0" y="48"/>
                    </a:moveTo>
                    <a:lnTo>
                      <a:pt x="240" y="48"/>
                    </a:lnTo>
                    <a:lnTo>
                      <a:pt x="288" y="0"/>
                    </a:lnTo>
                    <a:lnTo>
                      <a:pt x="48" y="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4" name="Oval 878">
                <a:extLst>
                  <a:ext uri="{FF2B5EF4-FFF2-40B4-BE49-F238E27FC236}">
                    <a16:creationId xmlns:a16="http://schemas.microsoft.com/office/drawing/2014/main" id="{724B16E3-99A2-9449-93A4-CDDD7D24E40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9800000">
                <a:off x="2458640" y="2825528"/>
                <a:ext cx="69069" cy="39007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5" name="Line 882">
                <a:extLst>
                  <a:ext uri="{FF2B5EF4-FFF2-40B4-BE49-F238E27FC236}">
                    <a16:creationId xmlns:a16="http://schemas.microsoft.com/office/drawing/2014/main" id="{E05A6A14-C317-A04E-91DD-1126BBF74F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57993" y="2750586"/>
                <a:ext cx="147328" cy="577282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6" name="Rectangle 880">
                <a:extLst>
                  <a:ext uri="{FF2B5EF4-FFF2-40B4-BE49-F238E27FC236}">
                    <a16:creationId xmlns:a16="http://schemas.microsoft.com/office/drawing/2014/main" id="{62A4ADE5-A9F8-7545-8779-94DCD72918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800000">
                <a:off x="2672201" y="2787414"/>
                <a:ext cx="66541" cy="857951"/>
              </a:xfrm>
              <a:prstGeom prst="rect">
                <a:avLst/>
              </a:prstGeom>
              <a:solidFill>
                <a:srgbClr val="93D2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7" name="Line 881">
                <a:extLst>
                  <a:ext uri="{FF2B5EF4-FFF2-40B4-BE49-F238E27FC236}">
                    <a16:creationId xmlns:a16="http://schemas.microsoft.com/office/drawing/2014/main" id="{308A6614-BA75-A148-BDE5-F1B517A081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76659" y="2804049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8" name="Line 882">
                <a:extLst>
                  <a:ext uri="{FF2B5EF4-FFF2-40B4-BE49-F238E27FC236}">
                    <a16:creationId xmlns:a16="http://schemas.microsoft.com/office/drawing/2014/main" id="{63978B76-FEA9-A14C-9604-BB5752188A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V="1">
                <a:off x="2738029" y="2768617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9" name="Line 882">
                <a:extLst>
                  <a:ext uri="{FF2B5EF4-FFF2-40B4-BE49-F238E27FC236}">
                    <a16:creationId xmlns:a16="http://schemas.microsoft.com/office/drawing/2014/main" id="{0B264414-2156-BB4E-A192-C75CEBA35A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50720" y="2747479"/>
                <a:ext cx="166195" cy="553247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0" name="Line 884">
                <a:extLst>
                  <a:ext uri="{FF2B5EF4-FFF2-40B4-BE49-F238E27FC236}">
                    <a16:creationId xmlns:a16="http://schemas.microsoft.com/office/drawing/2014/main" id="{5A390CFC-319D-DC44-805F-0C8E361805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2464718" y="2850001"/>
                <a:ext cx="0" cy="103603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1" name="Oval 885">
                <a:extLst>
                  <a:ext uri="{FF2B5EF4-FFF2-40B4-BE49-F238E27FC236}">
                    <a16:creationId xmlns:a16="http://schemas.microsoft.com/office/drawing/2014/main" id="{E9C8A768-5490-5447-AFFA-0875D2F89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9415" y="2958866"/>
                <a:ext cx="31996" cy="70709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D6F36FAD-BB31-1F43-A2BE-F4A0BF12C6C2}"/>
                  </a:ext>
                </a:extLst>
              </p:cNvPr>
              <p:cNvGrpSpPr/>
              <p:nvPr/>
            </p:nvGrpSpPr>
            <p:grpSpPr>
              <a:xfrm>
                <a:off x="2874612" y="3158422"/>
                <a:ext cx="114261" cy="962935"/>
                <a:chOff x="5166044" y="2085068"/>
                <a:chExt cx="114261" cy="962935"/>
              </a:xfrm>
            </p:grpSpPr>
            <p:sp>
              <p:nvSpPr>
                <p:cNvPr id="67" name="Oval 878">
                  <a:extLst>
                    <a:ext uri="{FF2B5EF4-FFF2-40B4-BE49-F238E27FC236}">
                      <a16:creationId xmlns:a16="http://schemas.microsoft.com/office/drawing/2014/main" id="{A584E646-C4D7-394F-B2A2-2780BFFA4D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6044" y="2998083"/>
                  <a:ext cx="110510" cy="499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0D41650C-DBD2-BD4D-B0C1-7835337BC755}"/>
                    </a:ext>
                  </a:extLst>
                </p:cNvPr>
                <p:cNvGrpSpPr/>
                <p:nvPr/>
              </p:nvGrpSpPr>
              <p:grpSpPr>
                <a:xfrm>
                  <a:off x="5166154" y="2106857"/>
                  <a:ext cx="114151" cy="914400"/>
                  <a:chOff x="5166154" y="2106857"/>
                  <a:chExt cx="114151" cy="1132631"/>
                </a:xfrm>
              </p:grpSpPr>
              <p:sp>
                <p:nvSpPr>
                  <p:cNvPr id="70" name="Rectangle 880">
                    <a:extLst>
                      <a:ext uri="{FF2B5EF4-FFF2-40B4-BE49-F238E27FC236}">
                        <a16:creationId xmlns:a16="http://schemas.microsoft.com/office/drawing/2014/main" id="{B7F5B98B-1583-C242-80C4-10DE04D80C5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66155" y="2106857"/>
                    <a:ext cx="109828" cy="1132631"/>
                  </a:xfrm>
                  <a:prstGeom prst="rect">
                    <a:avLst/>
                  </a:prstGeom>
                  <a:solidFill>
                    <a:srgbClr val="93D2F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71" name="Line 881">
                    <a:extLst>
                      <a:ext uri="{FF2B5EF4-FFF2-40B4-BE49-F238E27FC236}">
                        <a16:creationId xmlns:a16="http://schemas.microsoft.com/office/drawing/2014/main" id="{1529A8F3-8F10-984E-9928-54EF2CDA56E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66154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72" name="Line 882">
                    <a:extLst>
                      <a:ext uri="{FF2B5EF4-FFF2-40B4-BE49-F238E27FC236}">
                        <a16:creationId xmlns:a16="http://schemas.microsoft.com/office/drawing/2014/main" id="{BD029D58-967D-1B4C-A6DF-2622E92363E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80305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</p:grpSp>
            <p:sp>
              <p:nvSpPr>
                <p:cNvPr id="69" name="Oval 878">
                  <a:extLst>
                    <a:ext uri="{FF2B5EF4-FFF2-40B4-BE49-F238E27FC236}">
                      <a16:creationId xmlns:a16="http://schemas.microsoft.com/office/drawing/2014/main" id="{09BC1617-16AF-A54F-AF27-AA4219FE06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7662" y="2085068"/>
                  <a:ext cx="110510" cy="457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33C1ECD1-3F0E-294F-882E-D0B272AECCEF}"/>
                  </a:ext>
                </a:extLst>
              </p:cNvPr>
              <p:cNvGrpSpPr/>
              <p:nvPr/>
            </p:nvGrpSpPr>
            <p:grpSpPr>
              <a:xfrm>
                <a:off x="2949280" y="3646999"/>
                <a:ext cx="743865" cy="539042"/>
                <a:chOff x="5686720" y="1648860"/>
                <a:chExt cx="743865" cy="539042"/>
              </a:xfrm>
            </p:grpSpPr>
            <p:sp>
              <p:nvSpPr>
                <p:cNvPr id="64" name="Freeform 860">
                  <a:extLst>
                    <a:ext uri="{FF2B5EF4-FFF2-40B4-BE49-F238E27FC236}">
                      <a16:creationId xmlns:a16="http://schemas.microsoft.com/office/drawing/2014/main" id="{7DCFE105-CE28-7E43-A9DE-15A1F5EE73F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686720" y="1648860"/>
                  <a:ext cx="743865" cy="18071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65" name="Rectangle 864">
                  <a:extLst>
                    <a:ext uri="{FF2B5EF4-FFF2-40B4-BE49-F238E27FC236}">
                      <a16:creationId xmlns:a16="http://schemas.microsoft.com/office/drawing/2014/main" id="{30685B7D-43F6-6C4E-BF97-3065B895FD0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686720" y="1829582"/>
                  <a:ext cx="557094" cy="358320"/>
                </a:xfrm>
                <a:prstGeom prst="rect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66" name="Freeform 865">
                  <a:extLst>
                    <a:ext uri="{FF2B5EF4-FFF2-40B4-BE49-F238E27FC236}">
                      <a16:creationId xmlns:a16="http://schemas.microsoft.com/office/drawing/2014/main" id="{5E38EC98-2FB3-0E46-870F-FA1BDF94193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6243814" y="1648860"/>
                  <a:ext cx="186771" cy="539037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</p:grpSp>
      <p:sp>
        <p:nvSpPr>
          <p:cNvPr id="78" name="Rectangle 4">
            <a:extLst>
              <a:ext uri="{FF2B5EF4-FFF2-40B4-BE49-F238E27FC236}">
                <a16:creationId xmlns:a16="http://schemas.microsoft.com/office/drawing/2014/main" id="{80989933-A7C8-8A44-B2EB-50089D193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5501" y="6024661"/>
            <a:ext cx="2458872" cy="6330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ingdings" charset="2"/>
              <a:buChar char="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 Grande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Grande" charset="0"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–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Times-Roman" charset="0"/>
              <a:buChar char="•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Times-Roman" charset="0"/>
              <a:buChar char="-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7937" indent="0">
              <a:lnSpc>
                <a:spcPct val="90000"/>
              </a:lnSpc>
              <a:buNone/>
            </a:pPr>
            <a:r>
              <a:rPr lang="en-US" sz="1800" i="1" dirty="0">
                <a:solidFill>
                  <a:srgbClr val="21985D"/>
                </a:solidFill>
                <a:latin typeface="Times New Roman" charset="0"/>
              </a:rPr>
              <a:t>causal link from a</a:t>
            </a:r>
            <a:r>
              <a:rPr lang="en-US" sz="1800" baseline="-25000" dirty="0">
                <a:solidFill>
                  <a:srgbClr val="21985D"/>
                </a:solidFill>
                <a:latin typeface="Times New Roman" charset="0"/>
              </a:rPr>
              <a:t>3</a:t>
            </a:r>
            <a:r>
              <a:rPr lang="en-US" sz="1800" i="1" baseline="-25000" dirty="0">
                <a:solidFill>
                  <a:srgbClr val="21985D"/>
                </a:solidFill>
                <a:latin typeface="Times New Roman" charset="0"/>
              </a:rPr>
              <a:t> </a:t>
            </a:r>
            <a:br>
              <a:rPr lang="en-US" sz="1800" i="1" baseline="-25000" dirty="0">
                <a:solidFill>
                  <a:srgbClr val="21985D"/>
                </a:solidFill>
                <a:latin typeface="Times New Roman" charset="0"/>
              </a:rPr>
            </a:br>
            <a:r>
              <a:rPr lang="en-US" sz="1800" i="1" dirty="0">
                <a:solidFill>
                  <a:srgbClr val="21985D"/>
                </a:solidFill>
                <a:latin typeface="Times New Roman" charset="0"/>
              </a:rPr>
              <a:t>with substitution d′′← d′</a:t>
            </a:r>
            <a:endParaRPr lang="en-US" sz="1800" i="1" kern="0" baseline="-25000" dirty="0">
              <a:solidFill>
                <a:srgbClr val="21985D"/>
              </a:solidFill>
              <a:latin typeface="Calibri" panose="020F0502020204030204" pitchFamily="34" charset="0"/>
            </a:endParaRP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82EC6362-BD2F-0E47-90AB-546C747B9639}"/>
              </a:ext>
            </a:extLst>
          </p:cNvPr>
          <p:cNvCxnSpPr>
            <a:cxnSpLocks/>
            <a:stCxn id="78" idx="0"/>
          </p:cNvCxnSpPr>
          <p:nvPr/>
        </p:nvCxnSpPr>
        <p:spPr>
          <a:xfrm flipH="1" flipV="1">
            <a:off x="8245714" y="4991100"/>
            <a:ext cx="669223" cy="1033561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5" name="Picture 74">
            <a:extLst>
              <a:ext uri="{FF2B5EF4-FFF2-40B4-BE49-F238E27FC236}">
                <a16:creationId xmlns:a16="http://schemas.microsoft.com/office/drawing/2014/main" id="{21236462-0F9C-0F45-B59D-AF18DC3F00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02" y="282734"/>
            <a:ext cx="4025894" cy="2657718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03656A4B-4C91-CB4F-8029-F79860C4423E}"/>
              </a:ext>
            </a:extLst>
          </p:cNvPr>
          <p:cNvSpPr/>
          <p:nvPr/>
        </p:nvSpPr>
        <p:spPr>
          <a:xfrm>
            <a:off x="8512863" y="3576109"/>
            <a:ext cx="71045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select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↓</a:t>
            </a:r>
          </a:p>
        </p:txBody>
      </p:sp>
      <p:sp>
        <p:nvSpPr>
          <p:cNvPr id="81" name="Content Placeholder 10">
            <a:extLst>
              <a:ext uri="{FF2B5EF4-FFF2-40B4-BE49-F238E27FC236}">
                <a16:creationId xmlns:a16="http://schemas.microsoft.com/office/drawing/2014/main" id="{3CCDF981-D901-2E42-B032-66DB5E14DBCF}"/>
              </a:ext>
            </a:extLst>
          </p:cNvPr>
          <p:cNvSpPr txBox="1">
            <a:spLocks/>
          </p:cNvSpPr>
          <p:nvPr/>
        </p:nvSpPr>
        <p:spPr bwMode="auto">
          <a:xfrm>
            <a:off x="52252" y="5694553"/>
            <a:ext cx="4866269" cy="972061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1440" tIns="44450" rIns="45720" bIns="44450" numCol="1" anchor="t" anchorCtr="0" compatLnSpc="1">
            <a:prstTxWarp prst="textNoShape">
              <a:avLst/>
            </a:prstTxWarp>
            <a:spAutoFit/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move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r, d, 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</a:t>
            </a:r>
          </a:p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pre: loc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</a:t>
            </a:r>
            <a:r>
              <a:rPr lang="en-US" sz="1800" dirty="0">
                <a:latin typeface="Calibri"/>
                <a:ea typeface="Times New Roman"/>
              </a:rPr>
              <a:t> 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dirty="0">
                <a:latin typeface="Calibri" panose="020F0502020204030204" pitchFamily="34" charset="0"/>
                <a:ea typeface="Times New Roman"/>
              </a:rPr>
              <a:t>nil</a:t>
            </a:r>
          </a:p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eff: loc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←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 </a:t>
            </a:r>
            <a:r>
              <a:rPr lang="en-US" sz="1800" dirty="0">
                <a:latin typeface="Calibri"/>
                <a:ea typeface="Times New Roman"/>
              </a:rPr>
              <a:t>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 </a:t>
            </a:r>
            <a:r>
              <a:rPr lang="en-US" sz="1800" dirty="0">
                <a:latin typeface="Calibri"/>
                <a:ea typeface="Times New Roman"/>
              </a:rPr>
              <a:t>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dirty="0">
                <a:latin typeface="Calibri" panose="020F0502020204030204" pitchFamily="34" charset="0"/>
                <a:ea typeface="Times New Roman"/>
              </a:rPr>
              <a:t>nil</a:t>
            </a:r>
            <a:endParaRPr lang="en-US" sz="1800" dirty="0"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68197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BC74A16-606D-744C-8743-D9E4934E8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325" y="1534894"/>
            <a:ext cx="8267700" cy="4292600"/>
          </a:xfrm>
          <a:prstGeom prst="rect">
            <a:avLst/>
          </a:prstGeom>
        </p:spPr>
      </p:pic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101601"/>
            <a:ext cx="8839200" cy="591969"/>
          </a:xfrm>
        </p:spPr>
        <p:txBody>
          <a:bodyPr/>
          <a:lstStyle/>
          <a:p>
            <a:pPr eaLnBrk="1" hangingPunct="1"/>
            <a:r>
              <a:rPr lang="en-US" dirty="0"/>
              <a:t>PSP Algorithm</a:t>
            </a:r>
          </a:p>
        </p:txBody>
      </p:sp>
      <p:sp>
        <p:nvSpPr>
          <p:cNvPr id="73" name="Rectangle 18">
            <a:extLst>
              <a:ext uri="{FF2B5EF4-FFF2-40B4-BE49-F238E27FC236}">
                <a16:creationId xmlns:a16="http://schemas.microsoft.com/office/drawing/2014/main" id="{B266655D-5F3C-2043-BCA9-8E09F332C2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3014" y="3294183"/>
            <a:ext cx="2794225" cy="732638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1 open goal</a:t>
            </a:r>
          </a:p>
          <a:p>
            <a:r>
              <a:rPr lang="en-US" dirty="0">
                <a:latin typeface="Times New Roman" charset="0"/>
              </a:rPr>
              <a:t>no threats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FE1CD63-5908-F544-ACC4-5417737CE659}"/>
              </a:ext>
            </a:extLst>
          </p:cNvPr>
          <p:cNvGrpSpPr/>
          <p:nvPr/>
        </p:nvGrpSpPr>
        <p:grpSpPr>
          <a:xfrm>
            <a:off x="8108554" y="159840"/>
            <a:ext cx="4083446" cy="1447896"/>
            <a:chOff x="7396981" y="580295"/>
            <a:chExt cx="4083446" cy="1447896"/>
          </a:xfrm>
        </p:grpSpPr>
        <p:sp>
          <p:nvSpPr>
            <p:cNvPr id="12" name="Freeform 860">
              <a:extLst>
                <a:ext uri="{FF2B5EF4-FFF2-40B4-BE49-F238E27FC236}">
                  <a16:creationId xmlns:a16="http://schemas.microsoft.com/office/drawing/2014/main" id="{FBC6109A-CB69-AA46-AEE0-9D8C30E9F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0427" y="733923"/>
              <a:ext cx="1661204" cy="30930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2120058A-2F2A-264E-9894-05BBFAE6694E}"/>
                </a:ext>
              </a:extLst>
            </p:cNvPr>
            <p:cNvSpPr/>
            <p:nvPr/>
          </p:nvSpPr>
          <p:spPr>
            <a:xfrm>
              <a:off x="10041897" y="738723"/>
              <a:ext cx="1438530" cy="870293"/>
            </a:xfrm>
            <a:prstGeom prst="parallelogram">
              <a:avLst>
                <a:gd name="adj" fmla="val 96255"/>
              </a:avLst>
            </a:prstGeom>
            <a:solidFill>
              <a:srgbClr val="CEC8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860">
              <a:extLst>
                <a:ext uri="{FF2B5EF4-FFF2-40B4-BE49-F238E27FC236}">
                  <a16:creationId xmlns:a16="http://schemas.microsoft.com/office/drawing/2014/main" id="{331468D2-AA60-AC46-9FEC-EB80D364C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9355" y="1551927"/>
              <a:ext cx="1283768" cy="309433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0BF101C9-92F5-7D40-ACDD-F664BA621418}"/>
                </a:ext>
              </a:extLst>
            </p:cNvPr>
            <p:cNvSpPr/>
            <p:nvPr/>
          </p:nvSpPr>
          <p:spPr>
            <a:xfrm>
              <a:off x="8167017" y="693258"/>
              <a:ext cx="1438530" cy="870293"/>
            </a:xfrm>
            <a:prstGeom prst="parallelogram">
              <a:avLst>
                <a:gd name="adj" fmla="val 96255"/>
              </a:avLst>
            </a:prstGeom>
            <a:solidFill>
              <a:srgbClr val="CEC8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891">
              <a:extLst>
                <a:ext uri="{FF2B5EF4-FFF2-40B4-BE49-F238E27FC236}">
                  <a16:creationId xmlns:a16="http://schemas.microsoft.com/office/drawing/2014/main" id="{B800E513-BD8E-2447-AC79-584969EED2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12748" y="1362505"/>
              <a:ext cx="65" cy="261610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7" name="Freeform 860">
              <a:extLst>
                <a:ext uri="{FF2B5EF4-FFF2-40B4-BE49-F238E27FC236}">
                  <a16:creationId xmlns:a16="http://schemas.microsoft.com/office/drawing/2014/main" id="{37EB0412-C1C7-9544-851F-4A4911133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6658" y="754217"/>
              <a:ext cx="515721" cy="282492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4C2EF56A-C5FE-AA4F-842E-E8B454980A05}"/>
                </a:ext>
              </a:extLst>
            </p:cNvPr>
            <p:cNvSpPr/>
            <p:nvPr/>
          </p:nvSpPr>
          <p:spPr>
            <a:xfrm>
              <a:off x="7396981" y="1486795"/>
              <a:ext cx="1847859" cy="540484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d1   </a:t>
              </a:r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F6D31E8E-7DA7-D645-A6DD-9DCB5D3C83F7}"/>
                </a:ext>
              </a:extLst>
            </p:cNvPr>
            <p:cNvSpPr/>
            <p:nvPr/>
          </p:nvSpPr>
          <p:spPr>
            <a:xfrm>
              <a:off x="9511907" y="1487707"/>
              <a:ext cx="1847859" cy="540484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d2   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39E5A46-61EA-0547-B169-E99B0B2288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921852" y="686883"/>
              <a:ext cx="1169897" cy="1107954"/>
              <a:chOff x="6282020" y="2522140"/>
              <a:chExt cx="1671281" cy="1582792"/>
            </a:xfrm>
          </p:grpSpPr>
          <p:sp>
            <p:nvSpPr>
              <p:cNvPr id="21" name="Line 882">
                <a:extLst>
                  <a:ext uri="{FF2B5EF4-FFF2-40B4-BE49-F238E27FC236}">
                    <a16:creationId xmlns:a16="http://schemas.microsoft.com/office/drawing/2014/main" id="{4DD21D42-57EB-BE48-B8F1-AAE77612A9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H="1" flipV="1">
                <a:off x="7230186" y="2543278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2" name="Oval 859">
                <a:extLst>
                  <a:ext uri="{FF2B5EF4-FFF2-40B4-BE49-F238E27FC236}">
                    <a16:creationId xmlns:a16="http://schemas.microsoft.com/office/drawing/2014/main" id="{729AFEFA-7C60-3947-9C97-317EDB7597C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756317" y="3797039"/>
                <a:ext cx="137823" cy="1512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3" name="Oval 861">
                <a:extLst>
                  <a:ext uri="{FF2B5EF4-FFF2-40B4-BE49-F238E27FC236}">
                    <a16:creationId xmlns:a16="http://schemas.microsoft.com/office/drawing/2014/main" id="{789C4768-BD89-B24E-BC71-385CD14A473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282021" y="3950986"/>
                <a:ext cx="142659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4" name="Oval 862">
                <a:extLst>
                  <a:ext uri="{FF2B5EF4-FFF2-40B4-BE49-F238E27FC236}">
                    <a16:creationId xmlns:a16="http://schemas.microsoft.com/office/drawing/2014/main" id="{3C7B62F4-3DE7-E74D-8265-D223DA53FDE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597526" y="3950986"/>
                <a:ext cx="137823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5" name="Oval 863">
                <a:extLst>
                  <a:ext uri="{FF2B5EF4-FFF2-40B4-BE49-F238E27FC236}">
                    <a16:creationId xmlns:a16="http://schemas.microsoft.com/office/drawing/2014/main" id="{9C027757-1E27-D741-9A76-F49BF0413AB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457285" y="3948285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6" name="Oval 863">
                <a:extLst>
                  <a:ext uri="{FF2B5EF4-FFF2-40B4-BE49-F238E27FC236}">
                    <a16:creationId xmlns:a16="http://schemas.microsoft.com/office/drawing/2014/main" id="{604E013E-6891-C74E-ACC7-DCDA59DB42F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866501" y="3950166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799691AE-D355-F848-9B93-871B9363D42B}"/>
                  </a:ext>
                </a:extLst>
              </p:cNvPr>
              <p:cNvGrpSpPr/>
              <p:nvPr/>
            </p:nvGrpSpPr>
            <p:grpSpPr>
              <a:xfrm>
                <a:off x="6282020" y="3409248"/>
                <a:ext cx="1671281" cy="539042"/>
                <a:chOff x="1320274" y="4580303"/>
                <a:chExt cx="1671281" cy="467246"/>
              </a:xfrm>
              <a:solidFill>
                <a:srgbClr val="93D2FE"/>
              </a:solidFill>
            </p:grpSpPr>
            <p:sp>
              <p:nvSpPr>
                <p:cNvPr id="42" name="Freeform 860">
                  <a:extLst>
                    <a:ext uri="{FF2B5EF4-FFF2-40B4-BE49-F238E27FC236}">
                      <a16:creationId xmlns:a16="http://schemas.microsoft.com/office/drawing/2014/main" id="{D9DD7E99-3CD4-7040-8500-916089E93B7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3" name="Rectangle 864">
                  <a:extLst>
                    <a:ext uri="{FF2B5EF4-FFF2-40B4-BE49-F238E27FC236}">
                      <a16:creationId xmlns:a16="http://schemas.microsoft.com/office/drawing/2014/main" id="{C4E7D216-C003-DC4C-9598-8627A97DFBB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r2</a:t>
                  </a:r>
                </a:p>
              </p:txBody>
            </p:sp>
            <p:sp>
              <p:nvSpPr>
                <p:cNvPr id="44" name="Freeform 865">
                  <a:extLst>
                    <a:ext uri="{FF2B5EF4-FFF2-40B4-BE49-F238E27FC236}">
                      <a16:creationId xmlns:a16="http://schemas.microsoft.com/office/drawing/2014/main" id="{00309F8A-3645-E74E-BE80-7CA1606C7BC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5" name="Freeform 866">
                  <a:extLst>
                    <a:ext uri="{FF2B5EF4-FFF2-40B4-BE49-F238E27FC236}">
                      <a16:creationId xmlns:a16="http://schemas.microsoft.com/office/drawing/2014/main" id="{1705BDEB-F6EA-ED4F-9A7B-89DE2F18C60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sp>
            <p:nvSpPr>
              <p:cNvPr id="28" name="Oval 878">
                <a:extLst>
                  <a:ext uri="{FF2B5EF4-FFF2-40B4-BE49-F238E27FC236}">
                    <a16:creationId xmlns:a16="http://schemas.microsoft.com/office/drawing/2014/main" id="{0D5FB30B-9FE9-F443-87A9-2962E68CC37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800000" flipH="1">
                <a:off x="7440506" y="2600189"/>
                <a:ext cx="69069" cy="39007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9" name="Line 882">
                <a:extLst>
                  <a:ext uri="{FF2B5EF4-FFF2-40B4-BE49-F238E27FC236}">
                    <a16:creationId xmlns:a16="http://schemas.microsoft.com/office/drawing/2014/main" id="{99669042-37B2-814C-9264-D1AA9BE3B5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151300" y="2522140"/>
                <a:ext cx="166195" cy="553247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0" name="Line 882">
                <a:extLst>
                  <a:ext uri="{FF2B5EF4-FFF2-40B4-BE49-F238E27FC236}">
                    <a16:creationId xmlns:a16="http://schemas.microsoft.com/office/drawing/2014/main" id="{2B1739E2-D1C4-234C-942B-CC8A49857D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162894" y="2525247"/>
                <a:ext cx="147328" cy="577282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1" name="Line 884">
                <a:extLst>
                  <a:ext uri="{FF2B5EF4-FFF2-40B4-BE49-F238E27FC236}">
                    <a16:creationId xmlns:a16="http://schemas.microsoft.com/office/drawing/2014/main" id="{25A7CE36-08FD-184D-91BB-CD3DF7B2C6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7503497" y="2624662"/>
                <a:ext cx="0" cy="103603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2" name="Oval 885">
                <a:extLst>
                  <a:ext uri="{FF2B5EF4-FFF2-40B4-BE49-F238E27FC236}">
                    <a16:creationId xmlns:a16="http://schemas.microsoft.com/office/drawing/2014/main" id="{E19C9B28-9FF4-5B4B-999F-2F75DECBE1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7486804" y="2733527"/>
                <a:ext cx="31996" cy="70709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18F859A6-1860-F34D-A767-B62598AA70BF}"/>
                  </a:ext>
                </a:extLst>
              </p:cNvPr>
              <p:cNvGrpSpPr/>
              <p:nvPr/>
            </p:nvGrpSpPr>
            <p:grpSpPr>
              <a:xfrm>
                <a:off x="6963930" y="2918321"/>
                <a:ext cx="114261" cy="962935"/>
                <a:chOff x="5166044" y="2085068"/>
                <a:chExt cx="114261" cy="962935"/>
              </a:xfrm>
            </p:grpSpPr>
            <p:sp>
              <p:nvSpPr>
                <p:cNvPr id="36" name="Oval 878">
                  <a:extLst>
                    <a:ext uri="{FF2B5EF4-FFF2-40B4-BE49-F238E27FC236}">
                      <a16:creationId xmlns:a16="http://schemas.microsoft.com/office/drawing/2014/main" id="{11356890-5362-9E44-99AC-F94E7679F7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6044" y="2998083"/>
                  <a:ext cx="110510" cy="499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C3B2230D-2672-E143-904B-CCD354A35B08}"/>
                    </a:ext>
                  </a:extLst>
                </p:cNvPr>
                <p:cNvGrpSpPr/>
                <p:nvPr/>
              </p:nvGrpSpPr>
              <p:grpSpPr>
                <a:xfrm>
                  <a:off x="5166154" y="2106857"/>
                  <a:ext cx="114151" cy="914400"/>
                  <a:chOff x="5166154" y="2106857"/>
                  <a:chExt cx="114151" cy="1132631"/>
                </a:xfrm>
              </p:grpSpPr>
              <p:sp>
                <p:nvSpPr>
                  <p:cNvPr id="39" name="Rectangle 880">
                    <a:extLst>
                      <a:ext uri="{FF2B5EF4-FFF2-40B4-BE49-F238E27FC236}">
                        <a16:creationId xmlns:a16="http://schemas.microsoft.com/office/drawing/2014/main" id="{5D1E7A4F-CDE5-054B-95B3-9630B9561FD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66155" y="2106857"/>
                    <a:ext cx="109828" cy="1132631"/>
                  </a:xfrm>
                  <a:prstGeom prst="rect">
                    <a:avLst/>
                  </a:prstGeom>
                  <a:solidFill>
                    <a:srgbClr val="93D2F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40" name="Line 881">
                    <a:extLst>
                      <a:ext uri="{FF2B5EF4-FFF2-40B4-BE49-F238E27FC236}">
                        <a16:creationId xmlns:a16="http://schemas.microsoft.com/office/drawing/2014/main" id="{0E520838-5148-474A-A920-B8D3E35F87B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66154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41" name="Line 882">
                    <a:extLst>
                      <a:ext uri="{FF2B5EF4-FFF2-40B4-BE49-F238E27FC236}">
                        <a16:creationId xmlns:a16="http://schemas.microsoft.com/office/drawing/2014/main" id="{7804E4BD-101B-6740-AFF7-DE32F764698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80305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</p:grpSp>
            <p:sp>
              <p:nvSpPr>
                <p:cNvPr id="38" name="Oval 878">
                  <a:extLst>
                    <a:ext uri="{FF2B5EF4-FFF2-40B4-BE49-F238E27FC236}">
                      <a16:creationId xmlns:a16="http://schemas.microsoft.com/office/drawing/2014/main" id="{8F083D48-8335-D444-AD29-34CE6CAF9A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7662" y="2085068"/>
                  <a:ext cx="110510" cy="457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sp>
            <p:nvSpPr>
              <p:cNvPr id="34" name="Rectangle 880">
                <a:extLst>
                  <a:ext uri="{FF2B5EF4-FFF2-40B4-BE49-F238E27FC236}">
                    <a16:creationId xmlns:a16="http://schemas.microsoft.com/office/drawing/2014/main" id="{2AEB2923-084F-BA4B-AF6E-34F4681F8F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00000" flipH="1">
                <a:off x="7229473" y="2562075"/>
                <a:ext cx="66541" cy="857951"/>
              </a:xfrm>
              <a:prstGeom prst="rect">
                <a:avLst/>
              </a:prstGeom>
              <a:solidFill>
                <a:srgbClr val="93D2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5" name="Line 881">
                <a:extLst>
                  <a:ext uri="{FF2B5EF4-FFF2-40B4-BE49-F238E27FC236}">
                    <a16:creationId xmlns:a16="http://schemas.microsoft.com/office/drawing/2014/main" id="{A98839EF-09A8-4E46-BDE9-43E1427885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291556" y="2578710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</p:grpSp>
        <p:sp>
          <p:nvSpPr>
            <p:cNvPr id="46" name="Parallelogram 45">
              <a:extLst>
                <a:ext uri="{FF2B5EF4-FFF2-40B4-BE49-F238E27FC236}">
                  <a16:creationId xmlns:a16="http://schemas.microsoft.com/office/drawing/2014/main" id="{F20A068A-CC32-3A4B-95C3-AC733BCE0A9D}"/>
                </a:ext>
              </a:extLst>
            </p:cNvPr>
            <p:cNvSpPr/>
            <p:nvPr/>
          </p:nvSpPr>
          <p:spPr>
            <a:xfrm>
              <a:off x="8244088" y="580295"/>
              <a:ext cx="1847859" cy="540484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d3   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BC55319-BAEB-5948-A26E-25BEDD4CBCB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01168" y="693504"/>
              <a:ext cx="1174071" cy="1116643"/>
              <a:chOff x="2015901" y="2747479"/>
              <a:chExt cx="1677244" cy="1595204"/>
            </a:xfrm>
          </p:grpSpPr>
          <p:sp>
            <p:nvSpPr>
              <p:cNvPr id="48" name="Oval 859">
                <a:extLst>
                  <a:ext uri="{FF2B5EF4-FFF2-40B4-BE49-F238E27FC236}">
                    <a16:creationId xmlns:a16="http://schemas.microsoft.com/office/drawing/2014/main" id="{298A0544-7F71-DF48-85DC-EF33D20D393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17327" y="4034790"/>
                <a:ext cx="137823" cy="1512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9" name="Oval 861">
                <a:extLst>
                  <a:ext uri="{FF2B5EF4-FFF2-40B4-BE49-F238E27FC236}">
                    <a16:creationId xmlns:a16="http://schemas.microsoft.com/office/drawing/2014/main" id="{EE7C6671-37D1-FC4F-A4E4-E42BD7186CF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43031" y="4188737"/>
                <a:ext cx="142659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0" name="Oval 862">
                <a:extLst>
                  <a:ext uri="{FF2B5EF4-FFF2-40B4-BE49-F238E27FC236}">
                    <a16:creationId xmlns:a16="http://schemas.microsoft.com/office/drawing/2014/main" id="{9F2E3AB4-033B-B546-8B20-19DB8E0DAE4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58536" y="4188737"/>
                <a:ext cx="137823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1" name="Oval 863">
                <a:extLst>
                  <a:ext uri="{FF2B5EF4-FFF2-40B4-BE49-F238E27FC236}">
                    <a16:creationId xmlns:a16="http://schemas.microsoft.com/office/drawing/2014/main" id="{75155785-310B-1D4E-9FE7-B4248564C2E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193788" y="4186036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2" name="Oval 863">
                <a:extLst>
                  <a:ext uri="{FF2B5EF4-FFF2-40B4-BE49-F238E27FC236}">
                    <a16:creationId xmlns:a16="http://schemas.microsoft.com/office/drawing/2014/main" id="{4A96390B-FC0E-EF45-855D-AACFF2FD85A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27511" y="4187917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3" name="Freeform 866">
                <a:extLst>
                  <a:ext uri="{FF2B5EF4-FFF2-40B4-BE49-F238E27FC236}">
                    <a16:creationId xmlns:a16="http://schemas.microsoft.com/office/drawing/2014/main" id="{A0C9BCA4-F369-EA4A-BDEF-CAA301A6887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015901" y="3991061"/>
                <a:ext cx="1114187" cy="194966"/>
              </a:xfrm>
              <a:custGeom>
                <a:avLst/>
                <a:gdLst>
                  <a:gd name="T0" fmla="*/ 0 w 288"/>
                  <a:gd name="T1" fmla="*/ 449 h 48"/>
                  <a:gd name="T2" fmla="*/ 2608 w 288"/>
                  <a:gd name="T3" fmla="*/ 449 h 48"/>
                  <a:gd name="T4" fmla="*/ 3133 w 288"/>
                  <a:gd name="T5" fmla="*/ 0 h 48"/>
                  <a:gd name="T6" fmla="*/ 524 w 288"/>
                  <a:gd name="T7" fmla="*/ 0 h 48"/>
                  <a:gd name="T8" fmla="*/ 0 w 288"/>
                  <a:gd name="T9" fmla="*/ 449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8"/>
                  <a:gd name="T16" fmla="*/ 0 h 48"/>
                  <a:gd name="T17" fmla="*/ 288 w 288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8" h="48">
                    <a:moveTo>
                      <a:pt x="0" y="48"/>
                    </a:moveTo>
                    <a:lnTo>
                      <a:pt x="240" y="48"/>
                    </a:lnTo>
                    <a:lnTo>
                      <a:pt x="288" y="0"/>
                    </a:lnTo>
                    <a:lnTo>
                      <a:pt x="48" y="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4" name="Oval 878">
                <a:extLst>
                  <a:ext uri="{FF2B5EF4-FFF2-40B4-BE49-F238E27FC236}">
                    <a16:creationId xmlns:a16="http://schemas.microsoft.com/office/drawing/2014/main" id="{724B16E3-99A2-9449-93A4-CDDD7D24E40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9800000">
                <a:off x="2458640" y="2825528"/>
                <a:ext cx="69069" cy="39007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5" name="Line 882">
                <a:extLst>
                  <a:ext uri="{FF2B5EF4-FFF2-40B4-BE49-F238E27FC236}">
                    <a16:creationId xmlns:a16="http://schemas.microsoft.com/office/drawing/2014/main" id="{E05A6A14-C317-A04E-91DD-1126BBF74F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57993" y="2750586"/>
                <a:ext cx="147328" cy="577282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6" name="Rectangle 880">
                <a:extLst>
                  <a:ext uri="{FF2B5EF4-FFF2-40B4-BE49-F238E27FC236}">
                    <a16:creationId xmlns:a16="http://schemas.microsoft.com/office/drawing/2014/main" id="{62A4ADE5-A9F8-7545-8779-94DCD72918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800000">
                <a:off x="2672201" y="2787414"/>
                <a:ext cx="66541" cy="857951"/>
              </a:xfrm>
              <a:prstGeom prst="rect">
                <a:avLst/>
              </a:prstGeom>
              <a:solidFill>
                <a:srgbClr val="93D2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7" name="Line 881">
                <a:extLst>
                  <a:ext uri="{FF2B5EF4-FFF2-40B4-BE49-F238E27FC236}">
                    <a16:creationId xmlns:a16="http://schemas.microsoft.com/office/drawing/2014/main" id="{308A6614-BA75-A148-BDE5-F1B517A081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76659" y="2804049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8" name="Line 882">
                <a:extLst>
                  <a:ext uri="{FF2B5EF4-FFF2-40B4-BE49-F238E27FC236}">
                    <a16:creationId xmlns:a16="http://schemas.microsoft.com/office/drawing/2014/main" id="{63978B76-FEA9-A14C-9604-BB5752188A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V="1">
                <a:off x="2738029" y="2768617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9" name="Line 882">
                <a:extLst>
                  <a:ext uri="{FF2B5EF4-FFF2-40B4-BE49-F238E27FC236}">
                    <a16:creationId xmlns:a16="http://schemas.microsoft.com/office/drawing/2014/main" id="{0B264414-2156-BB4E-A192-C75CEBA35A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50720" y="2747479"/>
                <a:ext cx="166195" cy="553247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0" name="Line 884">
                <a:extLst>
                  <a:ext uri="{FF2B5EF4-FFF2-40B4-BE49-F238E27FC236}">
                    <a16:creationId xmlns:a16="http://schemas.microsoft.com/office/drawing/2014/main" id="{5A390CFC-319D-DC44-805F-0C8E361805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2464718" y="2850001"/>
                <a:ext cx="0" cy="103603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1" name="Oval 885">
                <a:extLst>
                  <a:ext uri="{FF2B5EF4-FFF2-40B4-BE49-F238E27FC236}">
                    <a16:creationId xmlns:a16="http://schemas.microsoft.com/office/drawing/2014/main" id="{E9C8A768-5490-5447-AFFA-0875D2F89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9415" y="2958866"/>
                <a:ext cx="31996" cy="70709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D6F36FAD-BB31-1F43-A2BE-F4A0BF12C6C2}"/>
                  </a:ext>
                </a:extLst>
              </p:cNvPr>
              <p:cNvGrpSpPr/>
              <p:nvPr/>
            </p:nvGrpSpPr>
            <p:grpSpPr>
              <a:xfrm>
                <a:off x="2874612" y="3158422"/>
                <a:ext cx="114261" cy="962935"/>
                <a:chOff x="5166044" y="2085068"/>
                <a:chExt cx="114261" cy="962935"/>
              </a:xfrm>
            </p:grpSpPr>
            <p:sp>
              <p:nvSpPr>
                <p:cNvPr id="67" name="Oval 878">
                  <a:extLst>
                    <a:ext uri="{FF2B5EF4-FFF2-40B4-BE49-F238E27FC236}">
                      <a16:creationId xmlns:a16="http://schemas.microsoft.com/office/drawing/2014/main" id="{A584E646-C4D7-394F-B2A2-2780BFFA4D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6044" y="2998083"/>
                  <a:ext cx="110510" cy="499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0D41650C-DBD2-BD4D-B0C1-7835337BC755}"/>
                    </a:ext>
                  </a:extLst>
                </p:cNvPr>
                <p:cNvGrpSpPr/>
                <p:nvPr/>
              </p:nvGrpSpPr>
              <p:grpSpPr>
                <a:xfrm>
                  <a:off x="5166154" y="2106857"/>
                  <a:ext cx="114151" cy="914400"/>
                  <a:chOff x="5166154" y="2106857"/>
                  <a:chExt cx="114151" cy="1132631"/>
                </a:xfrm>
              </p:grpSpPr>
              <p:sp>
                <p:nvSpPr>
                  <p:cNvPr id="70" name="Rectangle 880">
                    <a:extLst>
                      <a:ext uri="{FF2B5EF4-FFF2-40B4-BE49-F238E27FC236}">
                        <a16:creationId xmlns:a16="http://schemas.microsoft.com/office/drawing/2014/main" id="{B7F5B98B-1583-C242-80C4-10DE04D80C5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66155" y="2106857"/>
                    <a:ext cx="109828" cy="1132631"/>
                  </a:xfrm>
                  <a:prstGeom prst="rect">
                    <a:avLst/>
                  </a:prstGeom>
                  <a:solidFill>
                    <a:srgbClr val="93D2F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71" name="Line 881">
                    <a:extLst>
                      <a:ext uri="{FF2B5EF4-FFF2-40B4-BE49-F238E27FC236}">
                        <a16:creationId xmlns:a16="http://schemas.microsoft.com/office/drawing/2014/main" id="{1529A8F3-8F10-984E-9928-54EF2CDA56E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66154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72" name="Line 882">
                    <a:extLst>
                      <a:ext uri="{FF2B5EF4-FFF2-40B4-BE49-F238E27FC236}">
                        <a16:creationId xmlns:a16="http://schemas.microsoft.com/office/drawing/2014/main" id="{BD029D58-967D-1B4C-A6DF-2622E92363E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80305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</p:grpSp>
            <p:sp>
              <p:nvSpPr>
                <p:cNvPr id="69" name="Oval 878">
                  <a:extLst>
                    <a:ext uri="{FF2B5EF4-FFF2-40B4-BE49-F238E27FC236}">
                      <a16:creationId xmlns:a16="http://schemas.microsoft.com/office/drawing/2014/main" id="{09BC1617-16AF-A54F-AF27-AA4219FE06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7662" y="2085068"/>
                  <a:ext cx="110510" cy="457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33C1ECD1-3F0E-294F-882E-D0B272AECCEF}"/>
                  </a:ext>
                </a:extLst>
              </p:cNvPr>
              <p:cNvGrpSpPr/>
              <p:nvPr/>
            </p:nvGrpSpPr>
            <p:grpSpPr>
              <a:xfrm>
                <a:off x="2949280" y="3646999"/>
                <a:ext cx="743865" cy="539042"/>
                <a:chOff x="5686720" y="1648860"/>
                <a:chExt cx="743865" cy="539042"/>
              </a:xfrm>
            </p:grpSpPr>
            <p:sp>
              <p:nvSpPr>
                <p:cNvPr id="64" name="Freeform 860">
                  <a:extLst>
                    <a:ext uri="{FF2B5EF4-FFF2-40B4-BE49-F238E27FC236}">
                      <a16:creationId xmlns:a16="http://schemas.microsoft.com/office/drawing/2014/main" id="{7DCFE105-CE28-7E43-A9DE-15A1F5EE73F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686720" y="1648860"/>
                  <a:ext cx="743865" cy="18071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65" name="Rectangle 864">
                  <a:extLst>
                    <a:ext uri="{FF2B5EF4-FFF2-40B4-BE49-F238E27FC236}">
                      <a16:creationId xmlns:a16="http://schemas.microsoft.com/office/drawing/2014/main" id="{30685B7D-43F6-6C4E-BF97-3065B895FD0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686720" y="1829582"/>
                  <a:ext cx="557094" cy="358320"/>
                </a:xfrm>
                <a:prstGeom prst="rect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66" name="Freeform 865">
                  <a:extLst>
                    <a:ext uri="{FF2B5EF4-FFF2-40B4-BE49-F238E27FC236}">
                      <a16:creationId xmlns:a16="http://schemas.microsoft.com/office/drawing/2014/main" id="{5E38EC98-2FB3-0E46-870F-FA1BDF94193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6243814" y="1648860"/>
                  <a:ext cx="186771" cy="539037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</p:grpSp>
      <p:sp>
        <p:nvSpPr>
          <p:cNvPr id="74" name="Rectangle 4">
            <a:extLst>
              <a:ext uri="{FF2B5EF4-FFF2-40B4-BE49-F238E27FC236}">
                <a16:creationId xmlns:a16="http://schemas.microsoft.com/office/drawing/2014/main" id="{35C8FAC8-F7A7-F14B-A688-8F92D9157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7125" y="2097187"/>
            <a:ext cx="1932323" cy="3390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ingdings" charset="2"/>
              <a:buChar char="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 Grande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Grande" charset="0"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–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Times-Roman" charset="0"/>
              <a:buChar char="•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Times-Roman" charset="0"/>
              <a:buChar char="-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7937" indent="0">
              <a:lnSpc>
                <a:spcPct val="90000"/>
              </a:lnSpc>
              <a:buNone/>
            </a:pPr>
            <a:r>
              <a:rPr lang="en-US" sz="1800" i="1" dirty="0">
                <a:solidFill>
                  <a:srgbClr val="21985D"/>
                </a:solidFill>
                <a:latin typeface="Times New Roman" charset="0"/>
              </a:rPr>
              <a:t>causal link from a</a:t>
            </a:r>
            <a:r>
              <a:rPr lang="en-US" sz="1800" baseline="-25000" dirty="0">
                <a:solidFill>
                  <a:srgbClr val="21985D"/>
                </a:solidFill>
                <a:latin typeface="Times New Roman" charset="0"/>
              </a:rPr>
              <a:t>1</a:t>
            </a:r>
            <a:endParaRPr lang="en-US" sz="1800" i="1" kern="0" baseline="-25000" dirty="0">
              <a:solidFill>
                <a:srgbClr val="21985D"/>
              </a:solidFill>
              <a:latin typeface="Calibri" panose="020F0502020204030204" pitchFamily="34" charset="0"/>
            </a:endParaRP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2F4960A5-97BB-C148-98F1-AB22D5B08196}"/>
              </a:ext>
            </a:extLst>
          </p:cNvPr>
          <p:cNvCxnSpPr>
            <a:cxnSpLocks/>
          </p:cNvCxnSpPr>
          <p:nvPr/>
        </p:nvCxnSpPr>
        <p:spPr>
          <a:xfrm flipH="1">
            <a:off x="9361089" y="2432640"/>
            <a:ext cx="1392382" cy="73180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6" name="Picture 75">
            <a:extLst>
              <a:ext uri="{FF2B5EF4-FFF2-40B4-BE49-F238E27FC236}">
                <a16:creationId xmlns:a16="http://schemas.microsoft.com/office/drawing/2014/main" id="{5D0C1A84-5D5B-CF4E-852D-75E32361D0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02" y="282734"/>
            <a:ext cx="4025894" cy="2657718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C4D705F9-EB6B-AB42-882A-621F9BB01ED2}"/>
              </a:ext>
            </a:extLst>
          </p:cNvPr>
          <p:cNvSpPr/>
          <p:nvPr/>
        </p:nvSpPr>
        <p:spPr>
          <a:xfrm>
            <a:off x="6838244" y="3853108"/>
            <a:ext cx="71045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select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↓</a:t>
            </a:r>
          </a:p>
        </p:txBody>
      </p:sp>
      <p:sp>
        <p:nvSpPr>
          <p:cNvPr id="79" name="Content Placeholder 10">
            <a:extLst>
              <a:ext uri="{FF2B5EF4-FFF2-40B4-BE49-F238E27FC236}">
                <a16:creationId xmlns:a16="http://schemas.microsoft.com/office/drawing/2014/main" id="{B471251F-4124-9346-8F22-3A31942BC6F0}"/>
              </a:ext>
            </a:extLst>
          </p:cNvPr>
          <p:cNvSpPr txBox="1">
            <a:spLocks/>
          </p:cNvSpPr>
          <p:nvPr/>
        </p:nvSpPr>
        <p:spPr bwMode="auto">
          <a:xfrm>
            <a:off x="52252" y="5694553"/>
            <a:ext cx="4866269" cy="972061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1440" tIns="44450" rIns="45720" bIns="44450" numCol="1" anchor="t" anchorCtr="0" compatLnSpc="1">
            <a:prstTxWarp prst="textNoShape">
              <a:avLst/>
            </a:prstTxWarp>
            <a:spAutoFit/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move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r, d, 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</a:t>
            </a:r>
          </a:p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pre: loc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</a:t>
            </a:r>
            <a:r>
              <a:rPr lang="en-US" sz="1800" dirty="0">
                <a:latin typeface="Calibri"/>
                <a:ea typeface="Times New Roman"/>
              </a:rPr>
              <a:t> 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dirty="0">
                <a:latin typeface="Calibri" panose="020F0502020204030204" pitchFamily="34" charset="0"/>
                <a:ea typeface="Times New Roman"/>
              </a:rPr>
              <a:t>nil</a:t>
            </a:r>
          </a:p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eff: loc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←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 </a:t>
            </a:r>
            <a:r>
              <a:rPr lang="en-US" sz="1800" dirty="0">
                <a:latin typeface="Calibri"/>
                <a:ea typeface="Times New Roman"/>
              </a:rPr>
              <a:t>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 </a:t>
            </a:r>
            <a:r>
              <a:rPr lang="en-US" sz="1800" dirty="0">
                <a:latin typeface="Calibri"/>
                <a:ea typeface="Times New Roman"/>
              </a:rPr>
              <a:t>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dirty="0">
                <a:latin typeface="Calibri" panose="020F0502020204030204" pitchFamily="34" charset="0"/>
                <a:ea typeface="Times New Roman"/>
              </a:rPr>
              <a:t>nil</a:t>
            </a:r>
            <a:endParaRPr lang="en-US" sz="1800" dirty="0"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645792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EB6724-3909-5D4E-AAC3-7A270CBA0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8760" y="1537490"/>
            <a:ext cx="8267700" cy="4279900"/>
          </a:xfrm>
          <a:prstGeom prst="rect">
            <a:avLst/>
          </a:prstGeom>
        </p:spPr>
      </p:pic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101601"/>
            <a:ext cx="8839200" cy="591969"/>
          </a:xfrm>
        </p:spPr>
        <p:txBody>
          <a:bodyPr/>
          <a:lstStyle/>
          <a:p>
            <a:pPr eaLnBrk="1" hangingPunct="1"/>
            <a:r>
              <a:rPr lang="en-US" dirty="0"/>
              <a:t>PSP Algorithm</a:t>
            </a:r>
          </a:p>
        </p:txBody>
      </p:sp>
      <p:sp>
        <p:nvSpPr>
          <p:cNvPr id="77" name="Rectangle 18">
            <a:extLst>
              <a:ext uri="{FF2B5EF4-FFF2-40B4-BE49-F238E27FC236}">
                <a16:creationId xmlns:a16="http://schemas.microsoft.com/office/drawing/2014/main" id="{A11D2012-6357-414E-ADE9-71739184335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3014" y="3294182"/>
            <a:ext cx="2001963" cy="1277817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no open goals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no threats</a:t>
            </a:r>
            <a:br>
              <a:rPr lang="en-US" baseline="-25000" dirty="0">
                <a:latin typeface="Times New Roman" charset="0"/>
              </a:rPr>
            </a:br>
            <a:endParaRPr lang="en-US" baseline="-25000" dirty="0">
              <a:latin typeface="Times New Roman" charset="0"/>
            </a:endParaRPr>
          </a:p>
          <a:p>
            <a:pPr eaLnBrk="1" hangingPunct="1"/>
            <a:r>
              <a:rPr lang="en-US" dirty="0">
                <a:latin typeface="Times New Roman" charset="0"/>
              </a:rPr>
              <a:t>we’re done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FE1CD63-5908-F544-ACC4-5417737CE659}"/>
              </a:ext>
            </a:extLst>
          </p:cNvPr>
          <p:cNvGrpSpPr/>
          <p:nvPr/>
        </p:nvGrpSpPr>
        <p:grpSpPr>
          <a:xfrm>
            <a:off x="8108554" y="159840"/>
            <a:ext cx="4083446" cy="1447896"/>
            <a:chOff x="7396981" y="580295"/>
            <a:chExt cx="4083446" cy="1447896"/>
          </a:xfrm>
        </p:grpSpPr>
        <p:sp>
          <p:nvSpPr>
            <p:cNvPr id="12" name="Freeform 860">
              <a:extLst>
                <a:ext uri="{FF2B5EF4-FFF2-40B4-BE49-F238E27FC236}">
                  <a16:creationId xmlns:a16="http://schemas.microsoft.com/office/drawing/2014/main" id="{FBC6109A-CB69-AA46-AEE0-9D8C30E9F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0427" y="733923"/>
              <a:ext cx="1661204" cy="30930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2120058A-2F2A-264E-9894-05BBFAE6694E}"/>
                </a:ext>
              </a:extLst>
            </p:cNvPr>
            <p:cNvSpPr/>
            <p:nvPr/>
          </p:nvSpPr>
          <p:spPr>
            <a:xfrm>
              <a:off x="10041897" y="738723"/>
              <a:ext cx="1438530" cy="870293"/>
            </a:xfrm>
            <a:prstGeom prst="parallelogram">
              <a:avLst>
                <a:gd name="adj" fmla="val 96255"/>
              </a:avLst>
            </a:prstGeom>
            <a:solidFill>
              <a:srgbClr val="CEC8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860">
              <a:extLst>
                <a:ext uri="{FF2B5EF4-FFF2-40B4-BE49-F238E27FC236}">
                  <a16:creationId xmlns:a16="http://schemas.microsoft.com/office/drawing/2014/main" id="{331468D2-AA60-AC46-9FEC-EB80D364C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9355" y="1551927"/>
              <a:ext cx="1283768" cy="309433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0BF101C9-92F5-7D40-ACDD-F664BA621418}"/>
                </a:ext>
              </a:extLst>
            </p:cNvPr>
            <p:cNvSpPr/>
            <p:nvPr/>
          </p:nvSpPr>
          <p:spPr>
            <a:xfrm>
              <a:off x="8167017" y="693258"/>
              <a:ext cx="1438530" cy="870293"/>
            </a:xfrm>
            <a:prstGeom prst="parallelogram">
              <a:avLst>
                <a:gd name="adj" fmla="val 96255"/>
              </a:avLst>
            </a:prstGeom>
            <a:solidFill>
              <a:srgbClr val="CEC8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891">
              <a:extLst>
                <a:ext uri="{FF2B5EF4-FFF2-40B4-BE49-F238E27FC236}">
                  <a16:creationId xmlns:a16="http://schemas.microsoft.com/office/drawing/2014/main" id="{B800E513-BD8E-2447-AC79-584969EED2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12748" y="1362505"/>
              <a:ext cx="65" cy="261610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7" name="Freeform 860">
              <a:extLst>
                <a:ext uri="{FF2B5EF4-FFF2-40B4-BE49-F238E27FC236}">
                  <a16:creationId xmlns:a16="http://schemas.microsoft.com/office/drawing/2014/main" id="{37EB0412-C1C7-9544-851F-4A4911133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6658" y="754217"/>
              <a:ext cx="515721" cy="282492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4C2EF56A-C5FE-AA4F-842E-E8B454980A05}"/>
                </a:ext>
              </a:extLst>
            </p:cNvPr>
            <p:cNvSpPr/>
            <p:nvPr/>
          </p:nvSpPr>
          <p:spPr>
            <a:xfrm>
              <a:off x="7396981" y="1486795"/>
              <a:ext cx="1847859" cy="540484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d1   </a:t>
              </a:r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F6D31E8E-7DA7-D645-A6DD-9DCB5D3C83F7}"/>
                </a:ext>
              </a:extLst>
            </p:cNvPr>
            <p:cNvSpPr/>
            <p:nvPr/>
          </p:nvSpPr>
          <p:spPr>
            <a:xfrm>
              <a:off x="9511907" y="1487707"/>
              <a:ext cx="1847859" cy="540484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d2   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39E5A46-61EA-0547-B169-E99B0B2288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921852" y="686883"/>
              <a:ext cx="1169897" cy="1107954"/>
              <a:chOff x="6282020" y="2522140"/>
              <a:chExt cx="1671281" cy="1582792"/>
            </a:xfrm>
          </p:grpSpPr>
          <p:sp>
            <p:nvSpPr>
              <p:cNvPr id="21" name="Line 882">
                <a:extLst>
                  <a:ext uri="{FF2B5EF4-FFF2-40B4-BE49-F238E27FC236}">
                    <a16:creationId xmlns:a16="http://schemas.microsoft.com/office/drawing/2014/main" id="{4DD21D42-57EB-BE48-B8F1-AAE77612A9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H="1" flipV="1">
                <a:off x="7230186" y="2543278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2" name="Oval 859">
                <a:extLst>
                  <a:ext uri="{FF2B5EF4-FFF2-40B4-BE49-F238E27FC236}">
                    <a16:creationId xmlns:a16="http://schemas.microsoft.com/office/drawing/2014/main" id="{729AFEFA-7C60-3947-9C97-317EDB7597C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756317" y="3797039"/>
                <a:ext cx="137823" cy="1512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3" name="Oval 861">
                <a:extLst>
                  <a:ext uri="{FF2B5EF4-FFF2-40B4-BE49-F238E27FC236}">
                    <a16:creationId xmlns:a16="http://schemas.microsoft.com/office/drawing/2014/main" id="{789C4768-BD89-B24E-BC71-385CD14A473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282021" y="3950986"/>
                <a:ext cx="142659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4" name="Oval 862">
                <a:extLst>
                  <a:ext uri="{FF2B5EF4-FFF2-40B4-BE49-F238E27FC236}">
                    <a16:creationId xmlns:a16="http://schemas.microsoft.com/office/drawing/2014/main" id="{3C7B62F4-3DE7-E74D-8265-D223DA53FDE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597526" y="3950986"/>
                <a:ext cx="137823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5" name="Oval 863">
                <a:extLst>
                  <a:ext uri="{FF2B5EF4-FFF2-40B4-BE49-F238E27FC236}">
                    <a16:creationId xmlns:a16="http://schemas.microsoft.com/office/drawing/2014/main" id="{9C027757-1E27-D741-9A76-F49BF0413AB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457285" y="3948285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6" name="Oval 863">
                <a:extLst>
                  <a:ext uri="{FF2B5EF4-FFF2-40B4-BE49-F238E27FC236}">
                    <a16:creationId xmlns:a16="http://schemas.microsoft.com/office/drawing/2014/main" id="{604E013E-6891-C74E-ACC7-DCDA59DB42F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866501" y="3950166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799691AE-D355-F848-9B93-871B9363D42B}"/>
                  </a:ext>
                </a:extLst>
              </p:cNvPr>
              <p:cNvGrpSpPr/>
              <p:nvPr/>
            </p:nvGrpSpPr>
            <p:grpSpPr>
              <a:xfrm>
                <a:off x="6282020" y="3409248"/>
                <a:ext cx="1671281" cy="539042"/>
                <a:chOff x="1320274" y="4580303"/>
                <a:chExt cx="1671281" cy="467246"/>
              </a:xfrm>
              <a:solidFill>
                <a:srgbClr val="93D2FE"/>
              </a:solidFill>
            </p:grpSpPr>
            <p:sp>
              <p:nvSpPr>
                <p:cNvPr id="42" name="Freeform 860">
                  <a:extLst>
                    <a:ext uri="{FF2B5EF4-FFF2-40B4-BE49-F238E27FC236}">
                      <a16:creationId xmlns:a16="http://schemas.microsoft.com/office/drawing/2014/main" id="{D9DD7E99-3CD4-7040-8500-916089E93B7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3" name="Rectangle 864">
                  <a:extLst>
                    <a:ext uri="{FF2B5EF4-FFF2-40B4-BE49-F238E27FC236}">
                      <a16:creationId xmlns:a16="http://schemas.microsoft.com/office/drawing/2014/main" id="{C4E7D216-C003-DC4C-9598-8627A97DFBB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r2</a:t>
                  </a:r>
                </a:p>
              </p:txBody>
            </p:sp>
            <p:sp>
              <p:nvSpPr>
                <p:cNvPr id="44" name="Freeform 865">
                  <a:extLst>
                    <a:ext uri="{FF2B5EF4-FFF2-40B4-BE49-F238E27FC236}">
                      <a16:creationId xmlns:a16="http://schemas.microsoft.com/office/drawing/2014/main" id="{00309F8A-3645-E74E-BE80-7CA1606C7BC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5" name="Freeform 866">
                  <a:extLst>
                    <a:ext uri="{FF2B5EF4-FFF2-40B4-BE49-F238E27FC236}">
                      <a16:creationId xmlns:a16="http://schemas.microsoft.com/office/drawing/2014/main" id="{1705BDEB-F6EA-ED4F-9A7B-89DE2F18C60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sp>
            <p:nvSpPr>
              <p:cNvPr id="28" name="Oval 878">
                <a:extLst>
                  <a:ext uri="{FF2B5EF4-FFF2-40B4-BE49-F238E27FC236}">
                    <a16:creationId xmlns:a16="http://schemas.microsoft.com/office/drawing/2014/main" id="{0D5FB30B-9FE9-F443-87A9-2962E68CC37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800000" flipH="1">
                <a:off x="7440506" y="2600189"/>
                <a:ext cx="69069" cy="39007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9" name="Line 882">
                <a:extLst>
                  <a:ext uri="{FF2B5EF4-FFF2-40B4-BE49-F238E27FC236}">
                    <a16:creationId xmlns:a16="http://schemas.microsoft.com/office/drawing/2014/main" id="{99669042-37B2-814C-9264-D1AA9BE3B5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151300" y="2522140"/>
                <a:ext cx="166195" cy="553247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0" name="Line 882">
                <a:extLst>
                  <a:ext uri="{FF2B5EF4-FFF2-40B4-BE49-F238E27FC236}">
                    <a16:creationId xmlns:a16="http://schemas.microsoft.com/office/drawing/2014/main" id="{2B1739E2-D1C4-234C-942B-CC8A49857D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162894" y="2525247"/>
                <a:ext cx="147328" cy="577282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1" name="Line 884">
                <a:extLst>
                  <a:ext uri="{FF2B5EF4-FFF2-40B4-BE49-F238E27FC236}">
                    <a16:creationId xmlns:a16="http://schemas.microsoft.com/office/drawing/2014/main" id="{25A7CE36-08FD-184D-91BB-CD3DF7B2C6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7503497" y="2624662"/>
                <a:ext cx="0" cy="103603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2" name="Oval 885">
                <a:extLst>
                  <a:ext uri="{FF2B5EF4-FFF2-40B4-BE49-F238E27FC236}">
                    <a16:creationId xmlns:a16="http://schemas.microsoft.com/office/drawing/2014/main" id="{E19C9B28-9FF4-5B4B-999F-2F75DECBE1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7486804" y="2733527"/>
                <a:ext cx="31996" cy="70709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18F859A6-1860-F34D-A767-B62598AA70BF}"/>
                  </a:ext>
                </a:extLst>
              </p:cNvPr>
              <p:cNvGrpSpPr/>
              <p:nvPr/>
            </p:nvGrpSpPr>
            <p:grpSpPr>
              <a:xfrm>
                <a:off x="6963930" y="2918321"/>
                <a:ext cx="114261" cy="962935"/>
                <a:chOff x="5166044" y="2085068"/>
                <a:chExt cx="114261" cy="962935"/>
              </a:xfrm>
            </p:grpSpPr>
            <p:sp>
              <p:nvSpPr>
                <p:cNvPr id="36" name="Oval 878">
                  <a:extLst>
                    <a:ext uri="{FF2B5EF4-FFF2-40B4-BE49-F238E27FC236}">
                      <a16:creationId xmlns:a16="http://schemas.microsoft.com/office/drawing/2014/main" id="{11356890-5362-9E44-99AC-F94E7679F7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6044" y="2998083"/>
                  <a:ext cx="110510" cy="499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C3B2230D-2672-E143-904B-CCD354A35B08}"/>
                    </a:ext>
                  </a:extLst>
                </p:cNvPr>
                <p:cNvGrpSpPr/>
                <p:nvPr/>
              </p:nvGrpSpPr>
              <p:grpSpPr>
                <a:xfrm>
                  <a:off x="5166154" y="2106857"/>
                  <a:ext cx="114151" cy="914400"/>
                  <a:chOff x="5166154" y="2106857"/>
                  <a:chExt cx="114151" cy="1132631"/>
                </a:xfrm>
              </p:grpSpPr>
              <p:sp>
                <p:nvSpPr>
                  <p:cNvPr id="39" name="Rectangle 880">
                    <a:extLst>
                      <a:ext uri="{FF2B5EF4-FFF2-40B4-BE49-F238E27FC236}">
                        <a16:creationId xmlns:a16="http://schemas.microsoft.com/office/drawing/2014/main" id="{5D1E7A4F-CDE5-054B-95B3-9630B9561FD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66155" y="2106857"/>
                    <a:ext cx="109828" cy="1132631"/>
                  </a:xfrm>
                  <a:prstGeom prst="rect">
                    <a:avLst/>
                  </a:prstGeom>
                  <a:solidFill>
                    <a:srgbClr val="93D2F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40" name="Line 881">
                    <a:extLst>
                      <a:ext uri="{FF2B5EF4-FFF2-40B4-BE49-F238E27FC236}">
                        <a16:creationId xmlns:a16="http://schemas.microsoft.com/office/drawing/2014/main" id="{0E520838-5148-474A-A920-B8D3E35F87B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66154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41" name="Line 882">
                    <a:extLst>
                      <a:ext uri="{FF2B5EF4-FFF2-40B4-BE49-F238E27FC236}">
                        <a16:creationId xmlns:a16="http://schemas.microsoft.com/office/drawing/2014/main" id="{7804E4BD-101B-6740-AFF7-DE32F764698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80305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</p:grpSp>
            <p:sp>
              <p:nvSpPr>
                <p:cNvPr id="38" name="Oval 878">
                  <a:extLst>
                    <a:ext uri="{FF2B5EF4-FFF2-40B4-BE49-F238E27FC236}">
                      <a16:creationId xmlns:a16="http://schemas.microsoft.com/office/drawing/2014/main" id="{8F083D48-8335-D444-AD29-34CE6CAF9A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7662" y="2085068"/>
                  <a:ext cx="110510" cy="457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sp>
            <p:nvSpPr>
              <p:cNvPr id="34" name="Rectangle 880">
                <a:extLst>
                  <a:ext uri="{FF2B5EF4-FFF2-40B4-BE49-F238E27FC236}">
                    <a16:creationId xmlns:a16="http://schemas.microsoft.com/office/drawing/2014/main" id="{2AEB2923-084F-BA4B-AF6E-34F4681F8F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00000" flipH="1">
                <a:off x="7229473" y="2562075"/>
                <a:ext cx="66541" cy="857951"/>
              </a:xfrm>
              <a:prstGeom prst="rect">
                <a:avLst/>
              </a:prstGeom>
              <a:solidFill>
                <a:srgbClr val="93D2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5" name="Line 881">
                <a:extLst>
                  <a:ext uri="{FF2B5EF4-FFF2-40B4-BE49-F238E27FC236}">
                    <a16:creationId xmlns:a16="http://schemas.microsoft.com/office/drawing/2014/main" id="{A98839EF-09A8-4E46-BDE9-43E1427885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291556" y="2578710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</p:grpSp>
        <p:sp>
          <p:nvSpPr>
            <p:cNvPr id="46" name="Parallelogram 45">
              <a:extLst>
                <a:ext uri="{FF2B5EF4-FFF2-40B4-BE49-F238E27FC236}">
                  <a16:creationId xmlns:a16="http://schemas.microsoft.com/office/drawing/2014/main" id="{F20A068A-CC32-3A4B-95C3-AC733BCE0A9D}"/>
                </a:ext>
              </a:extLst>
            </p:cNvPr>
            <p:cNvSpPr/>
            <p:nvPr/>
          </p:nvSpPr>
          <p:spPr>
            <a:xfrm>
              <a:off x="8244088" y="580295"/>
              <a:ext cx="1847859" cy="540484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d3   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BC55319-BAEB-5948-A26E-25BEDD4CBCB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01168" y="693504"/>
              <a:ext cx="1174071" cy="1116643"/>
              <a:chOff x="2015901" y="2747479"/>
              <a:chExt cx="1677244" cy="1595204"/>
            </a:xfrm>
          </p:grpSpPr>
          <p:sp>
            <p:nvSpPr>
              <p:cNvPr id="48" name="Oval 859">
                <a:extLst>
                  <a:ext uri="{FF2B5EF4-FFF2-40B4-BE49-F238E27FC236}">
                    <a16:creationId xmlns:a16="http://schemas.microsoft.com/office/drawing/2014/main" id="{298A0544-7F71-DF48-85DC-EF33D20D393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17327" y="4034790"/>
                <a:ext cx="137823" cy="1512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9" name="Oval 861">
                <a:extLst>
                  <a:ext uri="{FF2B5EF4-FFF2-40B4-BE49-F238E27FC236}">
                    <a16:creationId xmlns:a16="http://schemas.microsoft.com/office/drawing/2014/main" id="{EE7C6671-37D1-FC4F-A4E4-E42BD7186CF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43031" y="4188737"/>
                <a:ext cx="142659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0" name="Oval 862">
                <a:extLst>
                  <a:ext uri="{FF2B5EF4-FFF2-40B4-BE49-F238E27FC236}">
                    <a16:creationId xmlns:a16="http://schemas.microsoft.com/office/drawing/2014/main" id="{9F2E3AB4-033B-B546-8B20-19DB8E0DAE4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58536" y="4188737"/>
                <a:ext cx="137823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1" name="Oval 863">
                <a:extLst>
                  <a:ext uri="{FF2B5EF4-FFF2-40B4-BE49-F238E27FC236}">
                    <a16:creationId xmlns:a16="http://schemas.microsoft.com/office/drawing/2014/main" id="{75155785-310B-1D4E-9FE7-B4248564C2E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193788" y="4186036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2" name="Oval 863">
                <a:extLst>
                  <a:ext uri="{FF2B5EF4-FFF2-40B4-BE49-F238E27FC236}">
                    <a16:creationId xmlns:a16="http://schemas.microsoft.com/office/drawing/2014/main" id="{4A96390B-FC0E-EF45-855D-AACFF2FD85A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27511" y="4187917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3" name="Freeform 866">
                <a:extLst>
                  <a:ext uri="{FF2B5EF4-FFF2-40B4-BE49-F238E27FC236}">
                    <a16:creationId xmlns:a16="http://schemas.microsoft.com/office/drawing/2014/main" id="{A0C9BCA4-F369-EA4A-BDEF-CAA301A6887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015901" y="3991061"/>
                <a:ext cx="1114187" cy="194966"/>
              </a:xfrm>
              <a:custGeom>
                <a:avLst/>
                <a:gdLst>
                  <a:gd name="T0" fmla="*/ 0 w 288"/>
                  <a:gd name="T1" fmla="*/ 449 h 48"/>
                  <a:gd name="T2" fmla="*/ 2608 w 288"/>
                  <a:gd name="T3" fmla="*/ 449 h 48"/>
                  <a:gd name="T4" fmla="*/ 3133 w 288"/>
                  <a:gd name="T5" fmla="*/ 0 h 48"/>
                  <a:gd name="T6" fmla="*/ 524 w 288"/>
                  <a:gd name="T7" fmla="*/ 0 h 48"/>
                  <a:gd name="T8" fmla="*/ 0 w 288"/>
                  <a:gd name="T9" fmla="*/ 449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8"/>
                  <a:gd name="T16" fmla="*/ 0 h 48"/>
                  <a:gd name="T17" fmla="*/ 288 w 288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8" h="48">
                    <a:moveTo>
                      <a:pt x="0" y="48"/>
                    </a:moveTo>
                    <a:lnTo>
                      <a:pt x="240" y="48"/>
                    </a:lnTo>
                    <a:lnTo>
                      <a:pt x="288" y="0"/>
                    </a:lnTo>
                    <a:lnTo>
                      <a:pt x="48" y="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4" name="Oval 878">
                <a:extLst>
                  <a:ext uri="{FF2B5EF4-FFF2-40B4-BE49-F238E27FC236}">
                    <a16:creationId xmlns:a16="http://schemas.microsoft.com/office/drawing/2014/main" id="{724B16E3-99A2-9449-93A4-CDDD7D24E40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9800000">
                <a:off x="2458640" y="2825528"/>
                <a:ext cx="69069" cy="39007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5" name="Line 882">
                <a:extLst>
                  <a:ext uri="{FF2B5EF4-FFF2-40B4-BE49-F238E27FC236}">
                    <a16:creationId xmlns:a16="http://schemas.microsoft.com/office/drawing/2014/main" id="{E05A6A14-C317-A04E-91DD-1126BBF74F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57993" y="2750586"/>
                <a:ext cx="147328" cy="577282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6" name="Rectangle 880">
                <a:extLst>
                  <a:ext uri="{FF2B5EF4-FFF2-40B4-BE49-F238E27FC236}">
                    <a16:creationId xmlns:a16="http://schemas.microsoft.com/office/drawing/2014/main" id="{62A4ADE5-A9F8-7545-8779-94DCD72918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800000">
                <a:off x="2672201" y="2787414"/>
                <a:ext cx="66541" cy="857951"/>
              </a:xfrm>
              <a:prstGeom prst="rect">
                <a:avLst/>
              </a:prstGeom>
              <a:solidFill>
                <a:srgbClr val="93D2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7" name="Line 881">
                <a:extLst>
                  <a:ext uri="{FF2B5EF4-FFF2-40B4-BE49-F238E27FC236}">
                    <a16:creationId xmlns:a16="http://schemas.microsoft.com/office/drawing/2014/main" id="{308A6614-BA75-A148-BDE5-F1B517A081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76659" y="2804049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8" name="Line 882">
                <a:extLst>
                  <a:ext uri="{FF2B5EF4-FFF2-40B4-BE49-F238E27FC236}">
                    <a16:creationId xmlns:a16="http://schemas.microsoft.com/office/drawing/2014/main" id="{63978B76-FEA9-A14C-9604-BB5752188A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V="1">
                <a:off x="2738029" y="2768617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9" name="Line 882">
                <a:extLst>
                  <a:ext uri="{FF2B5EF4-FFF2-40B4-BE49-F238E27FC236}">
                    <a16:creationId xmlns:a16="http://schemas.microsoft.com/office/drawing/2014/main" id="{0B264414-2156-BB4E-A192-C75CEBA35A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50720" y="2747479"/>
                <a:ext cx="166195" cy="553247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0" name="Line 884">
                <a:extLst>
                  <a:ext uri="{FF2B5EF4-FFF2-40B4-BE49-F238E27FC236}">
                    <a16:creationId xmlns:a16="http://schemas.microsoft.com/office/drawing/2014/main" id="{5A390CFC-319D-DC44-805F-0C8E361805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2464718" y="2850001"/>
                <a:ext cx="0" cy="103603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1" name="Oval 885">
                <a:extLst>
                  <a:ext uri="{FF2B5EF4-FFF2-40B4-BE49-F238E27FC236}">
                    <a16:creationId xmlns:a16="http://schemas.microsoft.com/office/drawing/2014/main" id="{E9C8A768-5490-5447-AFFA-0875D2F89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9415" y="2958866"/>
                <a:ext cx="31996" cy="70709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D6F36FAD-BB31-1F43-A2BE-F4A0BF12C6C2}"/>
                  </a:ext>
                </a:extLst>
              </p:cNvPr>
              <p:cNvGrpSpPr/>
              <p:nvPr/>
            </p:nvGrpSpPr>
            <p:grpSpPr>
              <a:xfrm>
                <a:off x="2874612" y="3158422"/>
                <a:ext cx="114261" cy="962935"/>
                <a:chOff x="5166044" y="2085068"/>
                <a:chExt cx="114261" cy="962935"/>
              </a:xfrm>
            </p:grpSpPr>
            <p:sp>
              <p:nvSpPr>
                <p:cNvPr id="67" name="Oval 878">
                  <a:extLst>
                    <a:ext uri="{FF2B5EF4-FFF2-40B4-BE49-F238E27FC236}">
                      <a16:creationId xmlns:a16="http://schemas.microsoft.com/office/drawing/2014/main" id="{A584E646-C4D7-394F-B2A2-2780BFFA4D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6044" y="2998083"/>
                  <a:ext cx="110510" cy="499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0D41650C-DBD2-BD4D-B0C1-7835337BC755}"/>
                    </a:ext>
                  </a:extLst>
                </p:cNvPr>
                <p:cNvGrpSpPr/>
                <p:nvPr/>
              </p:nvGrpSpPr>
              <p:grpSpPr>
                <a:xfrm>
                  <a:off x="5166154" y="2106857"/>
                  <a:ext cx="114151" cy="914400"/>
                  <a:chOff x="5166154" y="2106857"/>
                  <a:chExt cx="114151" cy="1132631"/>
                </a:xfrm>
              </p:grpSpPr>
              <p:sp>
                <p:nvSpPr>
                  <p:cNvPr id="70" name="Rectangle 880">
                    <a:extLst>
                      <a:ext uri="{FF2B5EF4-FFF2-40B4-BE49-F238E27FC236}">
                        <a16:creationId xmlns:a16="http://schemas.microsoft.com/office/drawing/2014/main" id="{B7F5B98B-1583-C242-80C4-10DE04D80C5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66155" y="2106857"/>
                    <a:ext cx="109828" cy="1132631"/>
                  </a:xfrm>
                  <a:prstGeom prst="rect">
                    <a:avLst/>
                  </a:prstGeom>
                  <a:solidFill>
                    <a:srgbClr val="93D2F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71" name="Line 881">
                    <a:extLst>
                      <a:ext uri="{FF2B5EF4-FFF2-40B4-BE49-F238E27FC236}">
                        <a16:creationId xmlns:a16="http://schemas.microsoft.com/office/drawing/2014/main" id="{1529A8F3-8F10-984E-9928-54EF2CDA56E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66154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72" name="Line 882">
                    <a:extLst>
                      <a:ext uri="{FF2B5EF4-FFF2-40B4-BE49-F238E27FC236}">
                        <a16:creationId xmlns:a16="http://schemas.microsoft.com/office/drawing/2014/main" id="{BD029D58-967D-1B4C-A6DF-2622E92363E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80305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</p:grpSp>
            <p:sp>
              <p:nvSpPr>
                <p:cNvPr id="69" name="Oval 878">
                  <a:extLst>
                    <a:ext uri="{FF2B5EF4-FFF2-40B4-BE49-F238E27FC236}">
                      <a16:creationId xmlns:a16="http://schemas.microsoft.com/office/drawing/2014/main" id="{09BC1617-16AF-A54F-AF27-AA4219FE06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7662" y="2085068"/>
                  <a:ext cx="110510" cy="457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33C1ECD1-3F0E-294F-882E-D0B272AECCEF}"/>
                  </a:ext>
                </a:extLst>
              </p:cNvPr>
              <p:cNvGrpSpPr/>
              <p:nvPr/>
            </p:nvGrpSpPr>
            <p:grpSpPr>
              <a:xfrm>
                <a:off x="2949280" y="3646999"/>
                <a:ext cx="743865" cy="539042"/>
                <a:chOff x="5686720" y="1648860"/>
                <a:chExt cx="743865" cy="539042"/>
              </a:xfrm>
            </p:grpSpPr>
            <p:sp>
              <p:nvSpPr>
                <p:cNvPr id="64" name="Freeform 860">
                  <a:extLst>
                    <a:ext uri="{FF2B5EF4-FFF2-40B4-BE49-F238E27FC236}">
                      <a16:creationId xmlns:a16="http://schemas.microsoft.com/office/drawing/2014/main" id="{7DCFE105-CE28-7E43-A9DE-15A1F5EE73F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686720" y="1648860"/>
                  <a:ext cx="743865" cy="18071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65" name="Rectangle 864">
                  <a:extLst>
                    <a:ext uri="{FF2B5EF4-FFF2-40B4-BE49-F238E27FC236}">
                      <a16:creationId xmlns:a16="http://schemas.microsoft.com/office/drawing/2014/main" id="{30685B7D-43F6-6C4E-BF97-3065B895FD0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686720" y="1829582"/>
                  <a:ext cx="557094" cy="358320"/>
                </a:xfrm>
                <a:prstGeom prst="rect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66" name="Freeform 865">
                  <a:extLst>
                    <a:ext uri="{FF2B5EF4-FFF2-40B4-BE49-F238E27FC236}">
                      <a16:creationId xmlns:a16="http://schemas.microsoft.com/office/drawing/2014/main" id="{5E38EC98-2FB3-0E46-870F-FA1BDF94193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6243814" y="1648860"/>
                  <a:ext cx="186771" cy="539037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</p:grp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193FD397-3170-0C4E-A723-C598A7E33BE2}"/>
              </a:ext>
            </a:extLst>
          </p:cNvPr>
          <p:cNvCxnSpPr>
            <a:cxnSpLocks/>
          </p:cNvCxnSpPr>
          <p:nvPr/>
        </p:nvCxnSpPr>
        <p:spPr>
          <a:xfrm flipH="1" flipV="1">
            <a:off x="5465135" y="4518834"/>
            <a:ext cx="525000" cy="1367063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4" name="Picture 73">
            <a:extLst>
              <a:ext uri="{FF2B5EF4-FFF2-40B4-BE49-F238E27FC236}">
                <a16:creationId xmlns:a16="http://schemas.microsoft.com/office/drawing/2014/main" id="{9177A96C-EE60-2F4B-8791-3560F38E63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02" y="282734"/>
            <a:ext cx="4025894" cy="2657718"/>
          </a:xfrm>
          <a:prstGeom prst="rect">
            <a:avLst/>
          </a:prstGeom>
        </p:spPr>
      </p:pic>
      <p:sp>
        <p:nvSpPr>
          <p:cNvPr id="78" name="Content Placeholder 10">
            <a:extLst>
              <a:ext uri="{FF2B5EF4-FFF2-40B4-BE49-F238E27FC236}">
                <a16:creationId xmlns:a16="http://schemas.microsoft.com/office/drawing/2014/main" id="{726D6D5D-8FD6-CC4B-BA87-6437F911F1C7}"/>
              </a:ext>
            </a:extLst>
          </p:cNvPr>
          <p:cNvSpPr txBox="1">
            <a:spLocks/>
          </p:cNvSpPr>
          <p:nvPr/>
        </p:nvSpPr>
        <p:spPr bwMode="auto">
          <a:xfrm>
            <a:off x="52252" y="5694553"/>
            <a:ext cx="4866269" cy="972061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1440" tIns="44450" rIns="45720" bIns="44450" numCol="1" anchor="t" anchorCtr="0" compatLnSpc="1">
            <a:prstTxWarp prst="textNoShape">
              <a:avLst/>
            </a:prstTxWarp>
            <a:spAutoFit/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move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r, d, 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</a:t>
            </a:r>
          </a:p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pre: loc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</a:t>
            </a:r>
            <a:r>
              <a:rPr lang="en-US" sz="1800" dirty="0">
                <a:latin typeface="Calibri"/>
                <a:ea typeface="Times New Roman"/>
              </a:rPr>
              <a:t> 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dirty="0">
                <a:latin typeface="Calibri" panose="020F0502020204030204" pitchFamily="34" charset="0"/>
                <a:ea typeface="Times New Roman"/>
              </a:rPr>
              <a:t>nil</a:t>
            </a:r>
          </a:p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eff: loc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←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 </a:t>
            </a:r>
            <a:r>
              <a:rPr lang="en-US" sz="1800" dirty="0">
                <a:latin typeface="Calibri"/>
                <a:ea typeface="Times New Roman"/>
              </a:rPr>
              <a:t>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 </a:t>
            </a:r>
            <a:r>
              <a:rPr lang="en-US" sz="1800" dirty="0">
                <a:latin typeface="Calibri"/>
                <a:ea typeface="Times New Roman"/>
              </a:rPr>
              <a:t>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dirty="0">
                <a:latin typeface="Calibri" panose="020F0502020204030204" pitchFamily="34" charset="0"/>
                <a:ea typeface="Times New Roman"/>
              </a:rPr>
              <a:t>nil</a:t>
            </a:r>
            <a:endParaRPr lang="en-US" sz="18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80" name="Rectangle 4">
            <a:extLst>
              <a:ext uri="{FF2B5EF4-FFF2-40B4-BE49-F238E27FC236}">
                <a16:creationId xmlns:a16="http://schemas.microsoft.com/office/drawing/2014/main" id="{1293C3C2-6BE7-1B4B-B245-D02958C9E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470" y="5885897"/>
            <a:ext cx="2410967" cy="5883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ingdings" charset="2"/>
              <a:buChar char="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 Grande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Grande" charset="0"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–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Times-Roman" charset="0"/>
              <a:buChar char="•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Times-Roman" charset="0"/>
              <a:buChar char="-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7937" indent="0">
              <a:lnSpc>
                <a:spcPct val="90000"/>
              </a:lnSpc>
              <a:buNone/>
            </a:pPr>
            <a:r>
              <a:rPr lang="en-US" sz="1800" i="1" dirty="0">
                <a:solidFill>
                  <a:srgbClr val="21985D"/>
                </a:solidFill>
                <a:latin typeface="Times New Roman" charset="0"/>
              </a:rPr>
              <a:t>causal link from a</a:t>
            </a:r>
            <a:r>
              <a:rPr lang="en-US" sz="1800" baseline="-25000" dirty="0">
                <a:solidFill>
                  <a:srgbClr val="21985D"/>
                </a:solidFill>
                <a:latin typeface="Times New Roman" charset="0"/>
              </a:rPr>
              <a:t>0</a:t>
            </a:r>
            <a:r>
              <a:rPr lang="en-US" sz="1800" i="1" dirty="0">
                <a:solidFill>
                  <a:srgbClr val="21985D"/>
                </a:solidFill>
                <a:latin typeface="Times New Roman" charset="0"/>
              </a:rPr>
              <a:t> </a:t>
            </a:r>
            <a:br>
              <a:rPr lang="en-US" sz="1800" i="1" dirty="0">
                <a:solidFill>
                  <a:srgbClr val="21985D"/>
                </a:solidFill>
                <a:latin typeface="Times New Roman" charset="0"/>
              </a:rPr>
            </a:br>
            <a:r>
              <a:rPr lang="en-US" sz="1800" i="1" dirty="0">
                <a:solidFill>
                  <a:srgbClr val="21985D"/>
                </a:solidFill>
                <a:latin typeface="Times New Roman" charset="0"/>
              </a:rPr>
              <a:t>with substitution d′←</a:t>
            </a:r>
            <a:r>
              <a:rPr lang="en-US" sz="1800" dirty="0">
                <a:solidFill>
                  <a:srgbClr val="21985D"/>
                </a:solidFill>
                <a:latin typeface="Calibri" panose="020F0502020204030204" pitchFamily="34" charset="0"/>
              </a:rPr>
              <a:t>d3</a:t>
            </a:r>
            <a:endParaRPr lang="en-US" sz="1800" kern="0" baseline="-25000" dirty="0">
              <a:solidFill>
                <a:srgbClr val="21985D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2880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C4BEB5-552C-164B-8655-A670261B2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411" y="3726791"/>
            <a:ext cx="8178800" cy="1549400"/>
          </a:xfrm>
          <a:prstGeom prst="rect">
            <a:avLst/>
          </a:prstGeom>
        </p:spPr>
      </p:pic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101601"/>
            <a:ext cx="8839200" cy="591969"/>
          </a:xfrm>
        </p:spPr>
        <p:txBody>
          <a:bodyPr/>
          <a:lstStyle/>
          <a:p>
            <a:pPr eaLnBrk="1" hangingPunct="1"/>
            <a:r>
              <a:rPr lang="en-US" dirty="0"/>
              <a:t>PSP Algorithm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FE1CD63-5908-F544-ACC4-5417737CE659}"/>
              </a:ext>
            </a:extLst>
          </p:cNvPr>
          <p:cNvGrpSpPr/>
          <p:nvPr/>
        </p:nvGrpSpPr>
        <p:grpSpPr>
          <a:xfrm>
            <a:off x="8108554" y="159840"/>
            <a:ext cx="4083446" cy="1447896"/>
            <a:chOff x="7396981" y="580295"/>
            <a:chExt cx="4083446" cy="1447896"/>
          </a:xfrm>
        </p:grpSpPr>
        <p:sp>
          <p:nvSpPr>
            <p:cNvPr id="12" name="Freeform 860">
              <a:extLst>
                <a:ext uri="{FF2B5EF4-FFF2-40B4-BE49-F238E27FC236}">
                  <a16:creationId xmlns:a16="http://schemas.microsoft.com/office/drawing/2014/main" id="{FBC6109A-CB69-AA46-AEE0-9D8C30E9F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0427" y="733923"/>
              <a:ext cx="1661204" cy="30930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2120058A-2F2A-264E-9894-05BBFAE6694E}"/>
                </a:ext>
              </a:extLst>
            </p:cNvPr>
            <p:cNvSpPr/>
            <p:nvPr/>
          </p:nvSpPr>
          <p:spPr>
            <a:xfrm>
              <a:off x="10041897" y="738723"/>
              <a:ext cx="1438530" cy="870293"/>
            </a:xfrm>
            <a:prstGeom prst="parallelogram">
              <a:avLst>
                <a:gd name="adj" fmla="val 96255"/>
              </a:avLst>
            </a:prstGeom>
            <a:solidFill>
              <a:srgbClr val="CEC8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860">
              <a:extLst>
                <a:ext uri="{FF2B5EF4-FFF2-40B4-BE49-F238E27FC236}">
                  <a16:creationId xmlns:a16="http://schemas.microsoft.com/office/drawing/2014/main" id="{331468D2-AA60-AC46-9FEC-EB80D364C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9355" y="1551927"/>
              <a:ext cx="1283768" cy="309433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0BF101C9-92F5-7D40-ACDD-F664BA621418}"/>
                </a:ext>
              </a:extLst>
            </p:cNvPr>
            <p:cNvSpPr/>
            <p:nvPr/>
          </p:nvSpPr>
          <p:spPr>
            <a:xfrm>
              <a:off x="8167017" y="693258"/>
              <a:ext cx="1438530" cy="870293"/>
            </a:xfrm>
            <a:prstGeom prst="parallelogram">
              <a:avLst>
                <a:gd name="adj" fmla="val 96255"/>
              </a:avLst>
            </a:prstGeom>
            <a:solidFill>
              <a:srgbClr val="CEC8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891">
              <a:extLst>
                <a:ext uri="{FF2B5EF4-FFF2-40B4-BE49-F238E27FC236}">
                  <a16:creationId xmlns:a16="http://schemas.microsoft.com/office/drawing/2014/main" id="{B800E513-BD8E-2447-AC79-584969EED2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12748" y="1362505"/>
              <a:ext cx="65" cy="261610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7" name="Freeform 860">
              <a:extLst>
                <a:ext uri="{FF2B5EF4-FFF2-40B4-BE49-F238E27FC236}">
                  <a16:creationId xmlns:a16="http://schemas.microsoft.com/office/drawing/2014/main" id="{37EB0412-C1C7-9544-851F-4A4911133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6658" y="754217"/>
              <a:ext cx="515721" cy="282492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4C2EF56A-C5FE-AA4F-842E-E8B454980A05}"/>
                </a:ext>
              </a:extLst>
            </p:cNvPr>
            <p:cNvSpPr/>
            <p:nvPr/>
          </p:nvSpPr>
          <p:spPr>
            <a:xfrm>
              <a:off x="7396981" y="1486795"/>
              <a:ext cx="1847859" cy="540484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d1   </a:t>
              </a:r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F6D31E8E-7DA7-D645-A6DD-9DCB5D3C83F7}"/>
                </a:ext>
              </a:extLst>
            </p:cNvPr>
            <p:cNvSpPr/>
            <p:nvPr/>
          </p:nvSpPr>
          <p:spPr>
            <a:xfrm>
              <a:off x="9511907" y="1487707"/>
              <a:ext cx="1847859" cy="540484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d2   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39E5A46-61EA-0547-B169-E99B0B2288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921852" y="686883"/>
              <a:ext cx="1169897" cy="1107954"/>
              <a:chOff x="6282020" y="2522140"/>
              <a:chExt cx="1671281" cy="1582792"/>
            </a:xfrm>
          </p:grpSpPr>
          <p:sp>
            <p:nvSpPr>
              <p:cNvPr id="21" name="Line 882">
                <a:extLst>
                  <a:ext uri="{FF2B5EF4-FFF2-40B4-BE49-F238E27FC236}">
                    <a16:creationId xmlns:a16="http://schemas.microsoft.com/office/drawing/2014/main" id="{4DD21D42-57EB-BE48-B8F1-AAE77612A9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H="1" flipV="1">
                <a:off x="7230186" y="2543278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2" name="Oval 859">
                <a:extLst>
                  <a:ext uri="{FF2B5EF4-FFF2-40B4-BE49-F238E27FC236}">
                    <a16:creationId xmlns:a16="http://schemas.microsoft.com/office/drawing/2014/main" id="{729AFEFA-7C60-3947-9C97-317EDB7597C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756317" y="3797039"/>
                <a:ext cx="137823" cy="1512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3" name="Oval 861">
                <a:extLst>
                  <a:ext uri="{FF2B5EF4-FFF2-40B4-BE49-F238E27FC236}">
                    <a16:creationId xmlns:a16="http://schemas.microsoft.com/office/drawing/2014/main" id="{789C4768-BD89-B24E-BC71-385CD14A473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282021" y="3950986"/>
                <a:ext cx="142659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4" name="Oval 862">
                <a:extLst>
                  <a:ext uri="{FF2B5EF4-FFF2-40B4-BE49-F238E27FC236}">
                    <a16:creationId xmlns:a16="http://schemas.microsoft.com/office/drawing/2014/main" id="{3C7B62F4-3DE7-E74D-8265-D223DA53FDE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597526" y="3950986"/>
                <a:ext cx="137823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5" name="Oval 863">
                <a:extLst>
                  <a:ext uri="{FF2B5EF4-FFF2-40B4-BE49-F238E27FC236}">
                    <a16:creationId xmlns:a16="http://schemas.microsoft.com/office/drawing/2014/main" id="{9C027757-1E27-D741-9A76-F49BF0413AB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457285" y="3948285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6" name="Oval 863">
                <a:extLst>
                  <a:ext uri="{FF2B5EF4-FFF2-40B4-BE49-F238E27FC236}">
                    <a16:creationId xmlns:a16="http://schemas.microsoft.com/office/drawing/2014/main" id="{604E013E-6891-C74E-ACC7-DCDA59DB42F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866501" y="3950166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799691AE-D355-F848-9B93-871B9363D42B}"/>
                  </a:ext>
                </a:extLst>
              </p:cNvPr>
              <p:cNvGrpSpPr/>
              <p:nvPr/>
            </p:nvGrpSpPr>
            <p:grpSpPr>
              <a:xfrm>
                <a:off x="6282020" y="3409248"/>
                <a:ext cx="1671281" cy="539042"/>
                <a:chOff x="1320274" y="4580303"/>
                <a:chExt cx="1671281" cy="467246"/>
              </a:xfrm>
              <a:solidFill>
                <a:srgbClr val="93D2FE"/>
              </a:solidFill>
            </p:grpSpPr>
            <p:sp>
              <p:nvSpPr>
                <p:cNvPr id="42" name="Freeform 860">
                  <a:extLst>
                    <a:ext uri="{FF2B5EF4-FFF2-40B4-BE49-F238E27FC236}">
                      <a16:creationId xmlns:a16="http://schemas.microsoft.com/office/drawing/2014/main" id="{D9DD7E99-3CD4-7040-8500-916089E93B7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3" name="Rectangle 864">
                  <a:extLst>
                    <a:ext uri="{FF2B5EF4-FFF2-40B4-BE49-F238E27FC236}">
                      <a16:creationId xmlns:a16="http://schemas.microsoft.com/office/drawing/2014/main" id="{C4E7D216-C003-DC4C-9598-8627A97DFBB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r2</a:t>
                  </a:r>
                </a:p>
              </p:txBody>
            </p:sp>
            <p:sp>
              <p:nvSpPr>
                <p:cNvPr id="44" name="Freeform 865">
                  <a:extLst>
                    <a:ext uri="{FF2B5EF4-FFF2-40B4-BE49-F238E27FC236}">
                      <a16:creationId xmlns:a16="http://schemas.microsoft.com/office/drawing/2014/main" id="{00309F8A-3645-E74E-BE80-7CA1606C7BC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5" name="Freeform 866">
                  <a:extLst>
                    <a:ext uri="{FF2B5EF4-FFF2-40B4-BE49-F238E27FC236}">
                      <a16:creationId xmlns:a16="http://schemas.microsoft.com/office/drawing/2014/main" id="{1705BDEB-F6EA-ED4F-9A7B-89DE2F18C60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sp>
            <p:nvSpPr>
              <p:cNvPr id="28" name="Oval 878">
                <a:extLst>
                  <a:ext uri="{FF2B5EF4-FFF2-40B4-BE49-F238E27FC236}">
                    <a16:creationId xmlns:a16="http://schemas.microsoft.com/office/drawing/2014/main" id="{0D5FB30B-9FE9-F443-87A9-2962E68CC37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800000" flipH="1">
                <a:off x="7440506" y="2600189"/>
                <a:ext cx="69069" cy="39007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9" name="Line 882">
                <a:extLst>
                  <a:ext uri="{FF2B5EF4-FFF2-40B4-BE49-F238E27FC236}">
                    <a16:creationId xmlns:a16="http://schemas.microsoft.com/office/drawing/2014/main" id="{99669042-37B2-814C-9264-D1AA9BE3B5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151300" y="2522140"/>
                <a:ext cx="166195" cy="553247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0" name="Line 882">
                <a:extLst>
                  <a:ext uri="{FF2B5EF4-FFF2-40B4-BE49-F238E27FC236}">
                    <a16:creationId xmlns:a16="http://schemas.microsoft.com/office/drawing/2014/main" id="{2B1739E2-D1C4-234C-942B-CC8A49857D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162894" y="2525247"/>
                <a:ext cx="147328" cy="577282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1" name="Line 884">
                <a:extLst>
                  <a:ext uri="{FF2B5EF4-FFF2-40B4-BE49-F238E27FC236}">
                    <a16:creationId xmlns:a16="http://schemas.microsoft.com/office/drawing/2014/main" id="{25A7CE36-08FD-184D-91BB-CD3DF7B2C6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7503497" y="2624662"/>
                <a:ext cx="0" cy="103603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2" name="Oval 885">
                <a:extLst>
                  <a:ext uri="{FF2B5EF4-FFF2-40B4-BE49-F238E27FC236}">
                    <a16:creationId xmlns:a16="http://schemas.microsoft.com/office/drawing/2014/main" id="{E19C9B28-9FF4-5B4B-999F-2F75DECBE1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7486804" y="2733527"/>
                <a:ext cx="31996" cy="70709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18F859A6-1860-F34D-A767-B62598AA70BF}"/>
                  </a:ext>
                </a:extLst>
              </p:cNvPr>
              <p:cNvGrpSpPr/>
              <p:nvPr/>
            </p:nvGrpSpPr>
            <p:grpSpPr>
              <a:xfrm>
                <a:off x="6963930" y="2918321"/>
                <a:ext cx="114261" cy="962935"/>
                <a:chOff x="5166044" y="2085068"/>
                <a:chExt cx="114261" cy="962935"/>
              </a:xfrm>
            </p:grpSpPr>
            <p:sp>
              <p:nvSpPr>
                <p:cNvPr id="36" name="Oval 878">
                  <a:extLst>
                    <a:ext uri="{FF2B5EF4-FFF2-40B4-BE49-F238E27FC236}">
                      <a16:creationId xmlns:a16="http://schemas.microsoft.com/office/drawing/2014/main" id="{11356890-5362-9E44-99AC-F94E7679F7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6044" y="2998083"/>
                  <a:ext cx="110510" cy="499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C3B2230D-2672-E143-904B-CCD354A35B08}"/>
                    </a:ext>
                  </a:extLst>
                </p:cNvPr>
                <p:cNvGrpSpPr/>
                <p:nvPr/>
              </p:nvGrpSpPr>
              <p:grpSpPr>
                <a:xfrm>
                  <a:off x="5166154" y="2106857"/>
                  <a:ext cx="114151" cy="914400"/>
                  <a:chOff x="5166154" y="2106857"/>
                  <a:chExt cx="114151" cy="1132631"/>
                </a:xfrm>
              </p:grpSpPr>
              <p:sp>
                <p:nvSpPr>
                  <p:cNvPr id="39" name="Rectangle 880">
                    <a:extLst>
                      <a:ext uri="{FF2B5EF4-FFF2-40B4-BE49-F238E27FC236}">
                        <a16:creationId xmlns:a16="http://schemas.microsoft.com/office/drawing/2014/main" id="{5D1E7A4F-CDE5-054B-95B3-9630B9561FD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66155" y="2106857"/>
                    <a:ext cx="109828" cy="1132631"/>
                  </a:xfrm>
                  <a:prstGeom prst="rect">
                    <a:avLst/>
                  </a:prstGeom>
                  <a:solidFill>
                    <a:srgbClr val="93D2F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40" name="Line 881">
                    <a:extLst>
                      <a:ext uri="{FF2B5EF4-FFF2-40B4-BE49-F238E27FC236}">
                        <a16:creationId xmlns:a16="http://schemas.microsoft.com/office/drawing/2014/main" id="{0E520838-5148-474A-A920-B8D3E35F87B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66154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41" name="Line 882">
                    <a:extLst>
                      <a:ext uri="{FF2B5EF4-FFF2-40B4-BE49-F238E27FC236}">
                        <a16:creationId xmlns:a16="http://schemas.microsoft.com/office/drawing/2014/main" id="{7804E4BD-101B-6740-AFF7-DE32F764698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80305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</p:grpSp>
            <p:sp>
              <p:nvSpPr>
                <p:cNvPr id="38" name="Oval 878">
                  <a:extLst>
                    <a:ext uri="{FF2B5EF4-FFF2-40B4-BE49-F238E27FC236}">
                      <a16:creationId xmlns:a16="http://schemas.microsoft.com/office/drawing/2014/main" id="{8F083D48-8335-D444-AD29-34CE6CAF9A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7662" y="2085068"/>
                  <a:ext cx="110510" cy="457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sp>
            <p:nvSpPr>
              <p:cNvPr id="34" name="Rectangle 880">
                <a:extLst>
                  <a:ext uri="{FF2B5EF4-FFF2-40B4-BE49-F238E27FC236}">
                    <a16:creationId xmlns:a16="http://schemas.microsoft.com/office/drawing/2014/main" id="{2AEB2923-084F-BA4B-AF6E-34F4681F8F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00000" flipH="1">
                <a:off x="7229473" y="2562075"/>
                <a:ext cx="66541" cy="857951"/>
              </a:xfrm>
              <a:prstGeom prst="rect">
                <a:avLst/>
              </a:prstGeom>
              <a:solidFill>
                <a:srgbClr val="93D2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5" name="Line 881">
                <a:extLst>
                  <a:ext uri="{FF2B5EF4-FFF2-40B4-BE49-F238E27FC236}">
                    <a16:creationId xmlns:a16="http://schemas.microsoft.com/office/drawing/2014/main" id="{A98839EF-09A8-4E46-BDE9-43E1427885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291556" y="2578710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</p:grpSp>
        <p:sp>
          <p:nvSpPr>
            <p:cNvPr id="46" name="Parallelogram 45">
              <a:extLst>
                <a:ext uri="{FF2B5EF4-FFF2-40B4-BE49-F238E27FC236}">
                  <a16:creationId xmlns:a16="http://schemas.microsoft.com/office/drawing/2014/main" id="{F20A068A-CC32-3A4B-95C3-AC733BCE0A9D}"/>
                </a:ext>
              </a:extLst>
            </p:cNvPr>
            <p:cNvSpPr/>
            <p:nvPr/>
          </p:nvSpPr>
          <p:spPr>
            <a:xfrm>
              <a:off x="8244088" y="580295"/>
              <a:ext cx="1847859" cy="540484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d3   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BC55319-BAEB-5948-A26E-25BEDD4CBCB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01168" y="693504"/>
              <a:ext cx="1174071" cy="1116643"/>
              <a:chOff x="2015901" y="2747479"/>
              <a:chExt cx="1677244" cy="1595204"/>
            </a:xfrm>
          </p:grpSpPr>
          <p:sp>
            <p:nvSpPr>
              <p:cNvPr id="48" name="Oval 859">
                <a:extLst>
                  <a:ext uri="{FF2B5EF4-FFF2-40B4-BE49-F238E27FC236}">
                    <a16:creationId xmlns:a16="http://schemas.microsoft.com/office/drawing/2014/main" id="{298A0544-7F71-DF48-85DC-EF33D20D393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17327" y="4034790"/>
                <a:ext cx="137823" cy="1512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9" name="Oval 861">
                <a:extLst>
                  <a:ext uri="{FF2B5EF4-FFF2-40B4-BE49-F238E27FC236}">
                    <a16:creationId xmlns:a16="http://schemas.microsoft.com/office/drawing/2014/main" id="{EE7C6671-37D1-FC4F-A4E4-E42BD7186CF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43031" y="4188737"/>
                <a:ext cx="142659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0" name="Oval 862">
                <a:extLst>
                  <a:ext uri="{FF2B5EF4-FFF2-40B4-BE49-F238E27FC236}">
                    <a16:creationId xmlns:a16="http://schemas.microsoft.com/office/drawing/2014/main" id="{9F2E3AB4-033B-B546-8B20-19DB8E0DAE4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58536" y="4188737"/>
                <a:ext cx="137823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1" name="Oval 863">
                <a:extLst>
                  <a:ext uri="{FF2B5EF4-FFF2-40B4-BE49-F238E27FC236}">
                    <a16:creationId xmlns:a16="http://schemas.microsoft.com/office/drawing/2014/main" id="{75155785-310B-1D4E-9FE7-B4248564C2E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193788" y="4186036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2" name="Oval 863">
                <a:extLst>
                  <a:ext uri="{FF2B5EF4-FFF2-40B4-BE49-F238E27FC236}">
                    <a16:creationId xmlns:a16="http://schemas.microsoft.com/office/drawing/2014/main" id="{4A96390B-FC0E-EF45-855D-AACFF2FD85A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27511" y="4187917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3" name="Freeform 866">
                <a:extLst>
                  <a:ext uri="{FF2B5EF4-FFF2-40B4-BE49-F238E27FC236}">
                    <a16:creationId xmlns:a16="http://schemas.microsoft.com/office/drawing/2014/main" id="{A0C9BCA4-F369-EA4A-BDEF-CAA301A6887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015901" y="3991061"/>
                <a:ext cx="1114187" cy="194966"/>
              </a:xfrm>
              <a:custGeom>
                <a:avLst/>
                <a:gdLst>
                  <a:gd name="T0" fmla="*/ 0 w 288"/>
                  <a:gd name="T1" fmla="*/ 449 h 48"/>
                  <a:gd name="T2" fmla="*/ 2608 w 288"/>
                  <a:gd name="T3" fmla="*/ 449 h 48"/>
                  <a:gd name="T4" fmla="*/ 3133 w 288"/>
                  <a:gd name="T5" fmla="*/ 0 h 48"/>
                  <a:gd name="T6" fmla="*/ 524 w 288"/>
                  <a:gd name="T7" fmla="*/ 0 h 48"/>
                  <a:gd name="T8" fmla="*/ 0 w 288"/>
                  <a:gd name="T9" fmla="*/ 449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8"/>
                  <a:gd name="T16" fmla="*/ 0 h 48"/>
                  <a:gd name="T17" fmla="*/ 288 w 288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8" h="48">
                    <a:moveTo>
                      <a:pt x="0" y="48"/>
                    </a:moveTo>
                    <a:lnTo>
                      <a:pt x="240" y="48"/>
                    </a:lnTo>
                    <a:lnTo>
                      <a:pt x="288" y="0"/>
                    </a:lnTo>
                    <a:lnTo>
                      <a:pt x="48" y="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4" name="Oval 878">
                <a:extLst>
                  <a:ext uri="{FF2B5EF4-FFF2-40B4-BE49-F238E27FC236}">
                    <a16:creationId xmlns:a16="http://schemas.microsoft.com/office/drawing/2014/main" id="{724B16E3-99A2-9449-93A4-CDDD7D24E40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9800000">
                <a:off x="2458640" y="2825528"/>
                <a:ext cx="69069" cy="39007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5" name="Line 882">
                <a:extLst>
                  <a:ext uri="{FF2B5EF4-FFF2-40B4-BE49-F238E27FC236}">
                    <a16:creationId xmlns:a16="http://schemas.microsoft.com/office/drawing/2014/main" id="{E05A6A14-C317-A04E-91DD-1126BBF74F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57993" y="2750586"/>
                <a:ext cx="147328" cy="577282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6" name="Rectangle 880">
                <a:extLst>
                  <a:ext uri="{FF2B5EF4-FFF2-40B4-BE49-F238E27FC236}">
                    <a16:creationId xmlns:a16="http://schemas.microsoft.com/office/drawing/2014/main" id="{62A4ADE5-A9F8-7545-8779-94DCD72918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800000">
                <a:off x="2672201" y="2787414"/>
                <a:ext cx="66541" cy="857951"/>
              </a:xfrm>
              <a:prstGeom prst="rect">
                <a:avLst/>
              </a:prstGeom>
              <a:solidFill>
                <a:srgbClr val="93D2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7" name="Line 881">
                <a:extLst>
                  <a:ext uri="{FF2B5EF4-FFF2-40B4-BE49-F238E27FC236}">
                    <a16:creationId xmlns:a16="http://schemas.microsoft.com/office/drawing/2014/main" id="{308A6614-BA75-A148-BDE5-F1B517A081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76659" y="2804049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8" name="Line 882">
                <a:extLst>
                  <a:ext uri="{FF2B5EF4-FFF2-40B4-BE49-F238E27FC236}">
                    <a16:creationId xmlns:a16="http://schemas.microsoft.com/office/drawing/2014/main" id="{63978B76-FEA9-A14C-9604-BB5752188A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V="1">
                <a:off x="2738029" y="2768617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9" name="Line 882">
                <a:extLst>
                  <a:ext uri="{FF2B5EF4-FFF2-40B4-BE49-F238E27FC236}">
                    <a16:creationId xmlns:a16="http://schemas.microsoft.com/office/drawing/2014/main" id="{0B264414-2156-BB4E-A192-C75CEBA35A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50720" y="2747479"/>
                <a:ext cx="166195" cy="553247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0" name="Line 884">
                <a:extLst>
                  <a:ext uri="{FF2B5EF4-FFF2-40B4-BE49-F238E27FC236}">
                    <a16:creationId xmlns:a16="http://schemas.microsoft.com/office/drawing/2014/main" id="{5A390CFC-319D-DC44-805F-0C8E361805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2464718" y="2850001"/>
                <a:ext cx="0" cy="103603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1" name="Oval 885">
                <a:extLst>
                  <a:ext uri="{FF2B5EF4-FFF2-40B4-BE49-F238E27FC236}">
                    <a16:creationId xmlns:a16="http://schemas.microsoft.com/office/drawing/2014/main" id="{E9C8A768-5490-5447-AFFA-0875D2F89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9415" y="2958866"/>
                <a:ext cx="31996" cy="70709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D6F36FAD-BB31-1F43-A2BE-F4A0BF12C6C2}"/>
                  </a:ext>
                </a:extLst>
              </p:cNvPr>
              <p:cNvGrpSpPr/>
              <p:nvPr/>
            </p:nvGrpSpPr>
            <p:grpSpPr>
              <a:xfrm>
                <a:off x="2874612" y="3158422"/>
                <a:ext cx="114261" cy="962935"/>
                <a:chOff x="5166044" y="2085068"/>
                <a:chExt cx="114261" cy="962935"/>
              </a:xfrm>
            </p:grpSpPr>
            <p:sp>
              <p:nvSpPr>
                <p:cNvPr id="67" name="Oval 878">
                  <a:extLst>
                    <a:ext uri="{FF2B5EF4-FFF2-40B4-BE49-F238E27FC236}">
                      <a16:creationId xmlns:a16="http://schemas.microsoft.com/office/drawing/2014/main" id="{A584E646-C4D7-394F-B2A2-2780BFFA4D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6044" y="2998083"/>
                  <a:ext cx="110510" cy="499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0D41650C-DBD2-BD4D-B0C1-7835337BC755}"/>
                    </a:ext>
                  </a:extLst>
                </p:cNvPr>
                <p:cNvGrpSpPr/>
                <p:nvPr/>
              </p:nvGrpSpPr>
              <p:grpSpPr>
                <a:xfrm>
                  <a:off x="5166154" y="2106857"/>
                  <a:ext cx="114151" cy="914400"/>
                  <a:chOff x="5166154" y="2106857"/>
                  <a:chExt cx="114151" cy="1132631"/>
                </a:xfrm>
              </p:grpSpPr>
              <p:sp>
                <p:nvSpPr>
                  <p:cNvPr id="70" name="Rectangle 880">
                    <a:extLst>
                      <a:ext uri="{FF2B5EF4-FFF2-40B4-BE49-F238E27FC236}">
                        <a16:creationId xmlns:a16="http://schemas.microsoft.com/office/drawing/2014/main" id="{B7F5B98B-1583-C242-80C4-10DE04D80C5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66155" y="2106857"/>
                    <a:ext cx="109828" cy="1132631"/>
                  </a:xfrm>
                  <a:prstGeom prst="rect">
                    <a:avLst/>
                  </a:prstGeom>
                  <a:solidFill>
                    <a:srgbClr val="93D2F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71" name="Line 881">
                    <a:extLst>
                      <a:ext uri="{FF2B5EF4-FFF2-40B4-BE49-F238E27FC236}">
                        <a16:creationId xmlns:a16="http://schemas.microsoft.com/office/drawing/2014/main" id="{1529A8F3-8F10-984E-9928-54EF2CDA56E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66154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72" name="Line 882">
                    <a:extLst>
                      <a:ext uri="{FF2B5EF4-FFF2-40B4-BE49-F238E27FC236}">
                        <a16:creationId xmlns:a16="http://schemas.microsoft.com/office/drawing/2014/main" id="{BD029D58-967D-1B4C-A6DF-2622E92363E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80305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</p:grpSp>
            <p:sp>
              <p:nvSpPr>
                <p:cNvPr id="69" name="Oval 878">
                  <a:extLst>
                    <a:ext uri="{FF2B5EF4-FFF2-40B4-BE49-F238E27FC236}">
                      <a16:creationId xmlns:a16="http://schemas.microsoft.com/office/drawing/2014/main" id="{09BC1617-16AF-A54F-AF27-AA4219FE06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7662" y="2085068"/>
                  <a:ext cx="110510" cy="457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33C1ECD1-3F0E-294F-882E-D0B272AECCEF}"/>
                  </a:ext>
                </a:extLst>
              </p:cNvPr>
              <p:cNvGrpSpPr/>
              <p:nvPr/>
            </p:nvGrpSpPr>
            <p:grpSpPr>
              <a:xfrm>
                <a:off x="2949280" y="3646999"/>
                <a:ext cx="743865" cy="539042"/>
                <a:chOff x="5686720" y="1648860"/>
                <a:chExt cx="743865" cy="539042"/>
              </a:xfrm>
            </p:grpSpPr>
            <p:sp>
              <p:nvSpPr>
                <p:cNvPr id="64" name="Freeform 860">
                  <a:extLst>
                    <a:ext uri="{FF2B5EF4-FFF2-40B4-BE49-F238E27FC236}">
                      <a16:creationId xmlns:a16="http://schemas.microsoft.com/office/drawing/2014/main" id="{7DCFE105-CE28-7E43-A9DE-15A1F5EE73F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686720" y="1648860"/>
                  <a:ext cx="743865" cy="18071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65" name="Rectangle 864">
                  <a:extLst>
                    <a:ext uri="{FF2B5EF4-FFF2-40B4-BE49-F238E27FC236}">
                      <a16:creationId xmlns:a16="http://schemas.microsoft.com/office/drawing/2014/main" id="{30685B7D-43F6-6C4E-BF97-3065B895FD0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686720" y="1829582"/>
                  <a:ext cx="557094" cy="358320"/>
                </a:xfrm>
                <a:prstGeom prst="rect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66" name="Freeform 865">
                  <a:extLst>
                    <a:ext uri="{FF2B5EF4-FFF2-40B4-BE49-F238E27FC236}">
                      <a16:creationId xmlns:a16="http://schemas.microsoft.com/office/drawing/2014/main" id="{5E38EC98-2FB3-0E46-870F-FA1BDF94193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6243814" y="1648860"/>
                  <a:ext cx="186771" cy="539037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</p:grpSp>
      <p:sp>
        <p:nvSpPr>
          <p:cNvPr id="73" name="Rectangle 18">
            <a:extLst>
              <a:ext uri="{FF2B5EF4-FFF2-40B4-BE49-F238E27FC236}">
                <a16:creationId xmlns:a16="http://schemas.microsoft.com/office/drawing/2014/main" id="{884F2951-95CE-8549-8B59-313F4828E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789" y="3035287"/>
            <a:ext cx="3243210" cy="24298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ingdings" charset="2"/>
              <a:buChar char="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 Grande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Grande" charset="0"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–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Times-Roman" charset="0"/>
              <a:buChar char="•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Times-Roman" charset="0"/>
              <a:buChar char="-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>
                <a:latin typeface="Times New Roman" charset="0"/>
              </a:rPr>
              <a:t>The solution we found:</a:t>
            </a:r>
          </a:p>
          <a:p>
            <a:endParaRPr lang="en-US" kern="0" dirty="0">
              <a:latin typeface="Times New Roman" charset="0"/>
            </a:endParaRPr>
          </a:p>
          <a:p>
            <a:r>
              <a:rPr lang="en-US" kern="0" dirty="0">
                <a:latin typeface="Times New Roman" charset="0"/>
              </a:rPr>
              <a:t>Another:</a:t>
            </a:r>
          </a:p>
          <a:p>
            <a:endParaRPr lang="en-US" kern="0" dirty="0">
              <a:latin typeface="Times New Roman" charset="0"/>
            </a:endParaRPr>
          </a:p>
          <a:p>
            <a:endParaRPr lang="en-US" kern="0" dirty="0">
              <a:latin typeface="Times New Roman" charset="0"/>
            </a:endParaRPr>
          </a:p>
          <a:p>
            <a:r>
              <a:rPr lang="en-US" kern="0" dirty="0">
                <a:latin typeface="Times New Roman" charset="0"/>
              </a:rPr>
              <a:t>Infinitely many others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07EF0A10-4FC7-314A-B0A6-6B9619C67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02" y="282734"/>
            <a:ext cx="4025894" cy="265771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93F8A490-4448-454E-8CE3-59B283C02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711" y="3035288"/>
            <a:ext cx="8191500" cy="406400"/>
          </a:xfrm>
          <a:prstGeom prst="rect">
            <a:avLst/>
          </a:prstGeom>
        </p:spPr>
      </p:pic>
      <p:sp>
        <p:nvSpPr>
          <p:cNvPr id="78" name="Content Placeholder 10">
            <a:extLst>
              <a:ext uri="{FF2B5EF4-FFF2-40B4-BE49-F238E27FC236}">
                <a16:creationId xmlns:a16="http://schemas.microsoft.com/office/drawing/2014/main" id="{FFF28153-E012-2040-9016-306662F4754E}"/>
              </a:ext>
            </a:extLst>
          </p:cNvPr>
          <p:cNvSpPr txBox="1">
            <a:spLocks/>
          </p:cNvSpPr>
          <p:nvPr/>
        </p:nvSpPr>
        <p:spPr bwMode="auto">
          <a:xfrm>
            <a:off x="52252" y="5694553"/>
            <a:ext cx="4866269" cy="972061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1440" tIns="44450" rIns="45720" bIns="44450" numCol="1" anchor="t" anchorCtr="0" compatLnSpc="1">
            <a:prstTxWarp prst="textNoShape">
              <a:avLst/>
            </a:prstTxWarp>
            <a:spAutoFit/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move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r, d, 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</a:t>
            </a:r>
          </a:p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pre: loc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</a:t>
            </a:r>
            <a:r>
              <a:rPr lang="en-US" sz="1800" dirty="0">
                <a:latin typeface="Calibri"/>
                <a:ea typeface="Times New Roman"/>
              </a:rPr>
              <a:t> 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dirty="0">
                <a:latin typeface="Calibri" panose="020F0502020204030204" pitchFamily="34" charset="0"/>
                <a:ea typeface="Times New Roman"/>
              </a:rPr>
              <a:t>nil</a:t>
            </a:r>
          </a:p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eff: loc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←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 </a:t>
            </a:r>
            <a:r>
              <a:rPr lang="en-US" sz="1800" dirty="0">
                <a:latin typeface="Calibri"/>
                <a:ea typeface="Times New Roman"/>
              </a:rPr>
              <a:t>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 </a:t>
            </a:r>
            <a:r>
              <a:rPr lang="en-US" sz="1800" dirty="0">
                <a:latin typeface="Calibri"/>
                <a:ea typeface="Times New Roman"/>
              </a:rPr>
              <a:t>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dirty="0">
                <a:latin typeface="Calibri" panose="020F0502020204030204" pitchFamily="34" charset="0"/>
                <a:ea typeface="Times New Roman"/>
              </a:rPr>
              <a:t>nil</a:t>
            </a:r>
            <a:endParaRPr lang="en-US" sz="1800" dirty="0"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70568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2.4	Backward Search</a:t>
            </a:r>
          </a:p>
        </p:txBody>
      </p:sp>
      <p:sp>
        <p:nvSpPr>
          <p:cNvPr id="1126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09600" y="1152525"/>
            <a:ext cx="5677884" cy="5283200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Forward search: forward from initial state </a:t>
            </a:r>
          </a:p>
          <a:p>
            <a:pPr lvl="1" eaLnBrk="1" hangingPunct="1"/>
            <a:r>
              <a:rPr lang="en-US" dirty="0">
                <a:latin typeface="Times New Roman" charset="0"/>
              </a:rPr>
              <a:t>In state </a:t>
            </a:r>
            <a:r>
              <a:rPr lang="en-US" i="1" dirty="0">
                <a:latin typeface="Times New Roman" charset="0"/>
              </a:rPr>
              <a:t>s</a:t>
            </a:r>
            <a:r>
              <a:rPr lang="en-US" dirty="0">
                <a:latin typeface="Times New Roman" charset="0"/>
              </a:rPr>
              <a:t>,</a:t>
            </a:r>
            <a:r>
              <a:rPr lang="en-US" i="1" dirty="0">
                <a:latin typeface="Times New Roman" charset="0"/>
              </a:rPr>
              <a:t> c</a:t>
            </a:r>
            <a:r>
              <a:rPr lang="en-US" dirty="0">
                <a:latin typeface="Times New Roman" charset="0"/>
              </a:rPr>
              <a:t>hoose applicable action </a:t>
            </a:r>
            <a:r>
              <a:rPr lang="en-US" i="1" dirty="0">
                <a:latin typeface="Times New Roman" charset="0"/>
              </a:rPr>
              <a:t>a</a:t>
            </a:r>
          </a:p>
          <a:p>
            <a:pPr lvl="1" eaLnBrk="1" hangingPunct="1"/>
            <a:r>
              <a:rPr lang="en-US" dirty="0">
                <a:latin typeface="Times New Roman" charset="0"/>
              </a:rPr>
              <a:t>Compute state transition </a:t>
            </a:r>
            <a:r>
              <a:rPr lang="en-US" i="1" dirty="0">
                <a:latin typeface="Times New Roman" charset="0"/>
              </a:rPr>
              <a:t>s</a:t>
            </a:r>
            <a:r>
              <a:rPr lang="en-US" i="1" dirty="0">
                <a:ea typeface="Times New Roman"/>
                <a:cs typeface="Times New Roman"/>
              </a:rPr>
              <a:t>′</a:t>
            </a:r>
            <a:r>
              <a:rPr lang="en-US" i="1" dirty="0">
                <a:latin typeface="Times New Roman" charset="0"/>
              </a:rPr>
              <a:t> </a:t>
            </a:r>
            <a:r>
              <a:rPr lang="en-US" dirty="0">
                <a:latin typeface="Times New Roman" charset="0"/>
              </a:rPr>
              <a:t>= </a:t>
            </a:r>
            <a:r>
              <a:rPr lang="en-US" dirty="0">
                <a:latin typeface="Times New Roman" charset="0"/>
                <a:sym typeface="Symbol" charset="0"/>
              </a:rPr>
              <a:t>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 err="1">
                <a:latin typeface="Times New Roman" charset="0"/>
              </a:rPr>
              <a:t>s,a</a:t>
            </a:r>
            <a:r>
              <a:rPr lang="en-US" dirty="0">
                <a:latin typeface="Times New Roman" charset="0"/>
              </a:rPr>
              <a:t>)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Backward search: backward from the goal</a:t>
            </a:r>
          </a:p>
          <a:p>
            <a:pPr lvl="1" eaLnBrk="1" hangingPunct="1"/>
            <a:r>
              <a:rPr lang="en-US" dirty="0">
                <a:latin typeface="Times New Roman" charset="0"/>
              </a:rPr>
              <a:t>For goal </a:t>
            </a:r>
            <a:r>
              <a:rPr lang="en-US" i="1" dirty="0">
                <a:latin typeface="Times New Roman" charset="0"/>
              </a:rPr>
              <a:t>g</a:t>
            </a:r>
            <a:r>
              <a:rPr lang="en-US" dirty="0">
                <a:latin typeface="Times New Roman" charset="0"/>
              </a:rPr>
              <a:t>,</a:t>
            </a:r>
            <a:r>
              <a:rPr lang="en-US" i="1" dirty="0">
                <a:latin typeface="Times New Roman" charset="0"/>
              </a:rPr>
              <a:t> </a:t>
            </a:r>
            <a:r>
              <a:rPr lang="en-US" dirty="0">
                <a:latin typeface="Times New Roman" charset="0"/>
              </a:rPr>
              <a:t>choose </a:t>
            </a:r>
            <a:r>
              <a:rPr lang="en-US" i="1" dirty="0">
                <a:latin typeface="Times New Roman" charset="0"/>
              </a:rPr>
              <a:t>relevant </a:t>
            </a:r>
            <a:r>
              <a:rPr lang="en-US" dirty="0">
                <a:latin typeface="Times New Roman" charset="0"/>
              </a:rPr>
              <a:t>action </a:t>
            </a:r>
            <a:r>
              <a:rPr lang="en-US" i="1" dirty="0">
                <a:latin typeface="Times New Roman" charset="0"/>
              </a:rPr>
              <a:t>a</a:t>
            </a:r>
            <a:endParaRPr lang="en-US" dirty="0">
              <a:latin typeface="Times New Roman" charset="0"/>
            </a:endParaRPr>
          </a:p>
          <a:p>
            <a:pPr lvl="2" eaLnBrk="1" hangingPunct="1"/>
            <a:r>
              <a:rPr lang="en-US" dirty="0">
                <a:latin typeface="Times New Roman" charset="0"/>
              </a:rPr>
              <a:t>A possible “last action” before the goal</a:t>
            </a:r>
          </a:p>
          <a:p>
            <a:pPr lvl="2"/>
            <a:r>
              <a:rPr lang="en-US" dirty="0">
                <a:latin typeface="Times New Roman" charset="0"/>
                <a:ea typeface="Times New Roman"/>
                <a:cs typeface="Times New Roman"/>
              </a:rPr>
              <a:t>Sometimes this has a lower branching factor</a:t>
            </a:r>
            <a:br>
              <a:rPr lang="en-US" baseline="-25000" dirty="0">
                <a:latin typeface="Times New Roman" charset="0"/>
                <a:ea typeface="Times New Roman"/>
                <a:cs typeface="Times New Roman"/>
              </a:rPr>
            </a:br>
            <a:endParaRPr lang="en-US" baseline="-25000" dirty="0">
              <a:latin typeface="Times New Roman" charset="0"/>
            </a:endParaRPr>
          </a:p>
          <a:p>
            <a:r>
              <a:rPr lang="en-US" dirty="0">
                <a:latin typeface="Times New Roman" charset="0"/>
              </a:rPr>
              <a:t>Compute </a:t>
            </a:r>
            <a:r>
              <a:rPr lang="en-US" i="1" dirty="0">
                <a:latin typeface="Times New Roman" charset="0"/>
              </a:rPr>
              <a:t>inverse </a:t>
            </a:r>
            <a:r>
              <a:rPr lang="en-US" dirty="0">
                <a:latin typeface="Times New Roman" charset="0"/>
              </a:rPr>
              <a:t>state transition </a:t>
            </a:r>
            <a:r>
              <a:rPr lang="en-US" i="1" dirty="0">
                <a:latin typeface="Times New Roman" charset="0"/>
              </a:rPr>
              <a:t>g</a:t>
            </a:r>
            <a:r>
              <a:rPr lang="en-US" i="1" dirty="0">
                <a:ea typeface="Times New Roman"/>
                <a:cs typeface="Times New Roman"/>
              </a:rPr>
              <a:t>′</a:t>
            </a:r>
            <a:r>
              <a:rPr lang="en-US" dirty="0">
                <a:latin typeface="Times New Roman" charset="0"/>
              </a:rPr>
              <a:t> = </a:t>
            </a:r>
            <a:r>
              <a:rPr lang="en-US" dirty="0">
                <a:latin typeface="Times New Roman" charset="0"/>
                <a:sym typeface="Symbol" charset="0"/>
              </a:rPr>
              <a:t></a:t>
            </a:r>
            <a:r>
              <a:rPr lang="en-US" baseline="30000" dirty="0">
                <a:latin typeface="Times New Roman" charset="0"/>
              </a:rPr>
              <a:t> –1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 err="1">
                <a:latin typeface="Times New Roman" charset="0"/>
              </a:rPr>
              <a:t>g,a</a:t>
            </a:r>
            <a:r>
              <a:rPr lang="en-US" dirty="0">
                <a:latin typeface="Times New Roman" charset="0"/>
              </a:rPr>
              <a:t>)</a:t>
            </a:r>
          </a:p>
          <a:p>
            <a:pPr lvl="1"/>
            <a:r>
              <a:rPr lang="en-US" i="1" dirty="0">
                <a:latin typeface="Times New Roman" charset="0"/>
              </a:rPr>
              <a:t>g</a:t>
            </a:r>
            <a:r>
              <a:rPr lang="en-US" i="1" dirty="0">
                <a:ea typeface="Times New Roman"/>
                <a:cs typeface="Times New Roman"/>
              </a:rPr>
              <a:t>′</a:t>
            </a:r>
            <a:r>
              <a:rPr lang="en-US" dirty="0">
                <a:ea typeface="Times New Roman"/>
                <a:cs typeface="Times New Roman"/>
              </a:rPr>
              <a:t> = properties a state </a:t>
            </a:r>
            <a:r>
              <a:rPr lang="en-US" i="1" dirty="0">
                <a:ea typeface="Times New Roman"/>
                <a:cs typeface="Times New Roman"/>
              </a:rPr>
              <a:t>s′</a:t>
            </a:r>
            <a:r>
              <a:rPr lang="en-US" dirty="0">
                <a:ea typeface="Times New Roman"/>
                <a:cs typeface="Times New Roman"/>
              </a:rPr>
              <a:t> should satisfy in order for </a:t>
            </a:r>
            <a:r>
              <a:rPr lang="en-US" dirty="0">
                <a:latin typeface="Times New Roman" charset="0"/>
                <a:sym typeface="Symbol" charset="0"/>
              </a:rPr>
              <a:t>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 err="1">
                <a:latin typeface="Times New Roman" charset="0"/>
              </a:rPr>
              <a:t>s</a:t>
            </a:r>
            <a:r>
              <a:rPr lang="en-US" i="1" dirty="0" err="1">
                <a:ea typeface="Times New Roman"/>
                <a:cs typeface="Times New Roman"/>
              </a:rPr>
              <a:t>′</a:t>
            </a:r>
            <a:r>
              <a:rPr lang="en-US" i="1" dirty="0" err="1">
                <a:latin typeface="Times New Roman" charset="0"/>
              </a:rPr>
              <a:t>,a</a:t>
            </a:r>
            <a:r>
              <a:rPr lang="en-US" dirty="0">
                <a:latin typeface="Times New Roman" charset="0"/>
              </a:rPr>
              <a:t>) to satisfy </a:t>
            </a:r>
            <a:r>
              <a:rPr lang="en-US" i="1" dirty="0">
                <a:latin typeface="Times New Roman" charset="0"/>
              </a:rPr>
              <a:t>g</a:t>
            </a:r>
          </a:p>
          <a:p>
            <a:r>
              <a:rPr lang="en-US" dirty="0">
                <a:latin typeface="Times New Roman" charset="0"/>
                <a:ea typeface="Times New Roman"/>
                <a:cs typeface="Times New Roman"/>
              </a:rPr>
              <a:t>Equivalently, if </a:t>
            </a:r>
            <a:r>
              <a:rPr lang="en-US" i="1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i="1" baseline="-25000" dirty="0">
                <a:latin typeface="Times New Roman" charset="0"/>
                <a:ea typeface="Times New Roman"/>
                <a:cs typeface="Times New Roman"/>
              </a:rPr>
              <a:t>g</a:t>
            </a:r>
            <a:r>
              <a:rPr lang="en-US" i="1" dirty="0">
                <a:latin typeface="Times New Roman" charset="0"/>
                <a:ea typeface="Times New Roman"/>
                <a:cs typeface="Times New Roman"/>
              </a:rPr>
              <a:t> =</a:t>
            </a:r>
            <a:r>
              <a:rPr lang="en-US" dirty="0">
                <a:latin typeface="Times New Roman" charset="0"/>
                <a:ea typeface="Times New Roman"/>
                <a:cs typeface="Times New Roman"/>
              </a:rPr>
              <a:t> {all states that satisfy </a:t>
            </a:r>
            <a:r>
              <a:rPr lang="en-US" i="1" dirty="0">
                <a:latin typeface="Times New Roman" charset="0"/>
                <a:ea typeface="Times New Roman"/>
                <a:cs typeface="Times New Roman"/>
              </a:rPr>
              <a:t>g</a:t>
            </a:r>
            <a:r>
              <a:rPr lang="en-US" dirty="0">
                <a:latin typeface="Times New Roman" charset="0"/>
                <a:ea typeface="Times New Roman"/>
                <a:cs typeface="Times New Roman"/>
              </a:rPr>
              <a:t>} then</a:t>
            </a:r>
          </a:p>
          <a:p>
            <a:pPr lvl="1"/>
            <a:r>
              <a:rPr lang="en-US" i="1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i="1" baseline="-25000" dirty="0">
                <a:latin typeface="Times New Roman" charset="0"/>
                <a:ea typeface="Times New Roman"/>
                <a:cs typeface="Times New Roman"/>
              </a:rPr>
              <a:t>g′</a:t>
            </a:r>
            <a:r>
              <a:rPr lang="en-US" dirty="0">
                <a:latin typeface="Times New Roman" charset="0"/>
                <a:ea typeface="Times New Roman"/>
                <a:cs typeface="Times New Roman"/>
              </a:rPr>
              <a:t> = {all states </a:t>
            </a:r>
            <a:r>
              <a:rPr lang="en-US" i="1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dirty="0">
                <a:latin typeface="Times New Roman" charset="0"/>
                <a:ea typeface="Times New Roman"/>
                <a:cs typeface="Times New Roman"/>
              </a:rPr>
              <a:t> such that </a:t>
            </a:r>
            <a:r>
              <a:rPr lang="en-US" dirty="0" err="1">
                <a:latin typeface="Times New Roman" charset="0"/>
                <a:ea typeface="Times New Roman"/>
                <a:cs typeface="Times New Roman"/>
              </a:rPr>
              <a:t>γ</a:t>
            </a:r>
            <a:r>
              <a:rPr lang="en-US" dirty="0">
                <a:latin typeface="Times New Roman" charset="0"/>
                <a:ea typeface="Times New Roman"/>
                <a:cs typeface="Times New Roman"/>
              </a:rPr>
              <a:t>(</a:t>
            </a:r>
            <a:r>
              <a:rPr lang="en-US" i="1" dirty="0" err="1">
                <a:latin typeface="Times New Roman" charset="0"/>
                <a:ea typeface="Times New Roman"/>
                <a:cs typeface="Times New Roman"/>
              </a:rPr>
              <a:t>s,a</a:t>
            </a:r>
            <a:r>
              <a:rPr lang="en-US" dirty="0">
                <a:latin typeface="Times New Roman" charset="0"/>
                <a:ea typeface="Times New Roman"/>
                <a:cs typeface="Times New Roman"/>
              </a:rPr>
              <a:t>) ∈ </a:t>
            </a:r>
            <a:r>
              <a:rPr lang="en-US" i="1" dirty="0">
                <a:latin typeface="Times New Roman" charset="0"/>
                <a:ea typeface="Times New Roman"/>
                <a:cs typeface="Times New Roman"/>
              </a:rPr>
              <a:t>S</a:t>
            </a:r>
            <a:r>
              <a:rPr lang="en-US" i="1" baseline="-25000" dirty="0">
                <a:latin typeface="Times New Roman" charset="0"/>
                <a:ea typeface="Times New Roman"/>
                <a:cs typeface="Times New Roman"/>
              </a:rPr>
              <a:t>g</a:t>
            </a:r>
            <a:r>
              <a:rPr lang="en-US" dirty="0">
                <a:latin typeface="Times New Roman" charset="0"/>
                <a:ea typeface="Times New Roman"/>
                <a:cs typeface="Times New Roman"/>
              </a:rPr>
              <a:t>}</a:t>
            </a:r>
          </a:p>
          <a:p>
            <a:pPr lvl="2" eaLnBrk="1" hangingPunct="1"/>
            <a:endParaRPr lang="en-US" dirty="0">
              <a:latin typeface="Times New Roman" charset="0"/>
              <a:ea typeface="Times New Roman"/>
              <a:cs typeface="Times New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68FDC-5A7F-BA4B-B700-5A38F9AC7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0322" y="4618592"/>
            <a:ext cx="5384800" cy="1915675"/>
          </a:xfrm>
        </p:spPr>
        <p:txBody>
          <a:bodyPr/>
          <a:lstStyle/>
          <a:p>
            <a:pPr lvl="1"/>
            <a:r>
              <a:rPr lang="en-US" dirty="0">
                <a:latin typeface="Times New Roman" charset="0"/>
                <a:ea typeface="Times New Roman"/>
                <a:cs typeface="Times New Roman"/>
              </a:rPr>
              <a:t>Forward: 7 applicable actions</a:t>
            </a:r>
          </a:p>
          <a:p>
            <a:pPr lvl="2"/>
            <a:r>
              <a:rPr lang="en-US" dirty="0">
                <a:ea typeface="Times New Roman"/>
                <a:cs typeface="Times New Roman"/>
              </a:rPr>
              <a:t>five </a:t>
            </a:r>
            <a:r>
              <a:rPr lang="en-US" dirty="0">
                <a:latin typeface="Calibri" charset="0"/>
                <a:ea typeface="Times New Roman"/>
                <a:cs typeface="Times New Roman"/>
              </a:rPr>
              <a:t>load </a:t>
            </a:r>
            <a:r>
              <a:rPr lang="en-US" dirty="0">
                <a:ea typeface="Times New Roman"/>
                <a:cs typeface="Times New Roman"/>
              </a:rPr>
              <a:t>actions, two </a:t>
            </a:r>
            <a:r>
              <a:rPr lang="en-US" dirty="0">
                <a:latin typeface="Calibri"/>
                <a:ea typeface="Times New Roman"/>
                <a:cs typeface="Calibri"/>
              </a:rPr>
              <a:t>move</a:t>
            </a:r>
            <a:r>
              <a:rPr lang="en-US" dirty="0">
                <a:ea typeface="Times New Roman"/>
                <a:cs typeface="Times New Roman"/>
              </a:rPr>
              <a:t> actions</a:t>
            </a:r>
            <a:endParaRPr lang="en-US" dirty="0">
              <a:latin typeface="Calibri"/>
              <a:ea typeface="Times New Roman"/>
              <a:cs typeface="Calibri"/>
            </a:endParaRPr>
          </a:p>
          <a:p>
            <a:pPr lvl="1"/>
            <a:r>
              <a:rPr lang="en-US" dirty="0">
                <a:latin typeface="Times New Roman" charset="0"/>
                <a:ea typeface="Times New Roman"/>
                <a:cs typeface="Times New Roman"/>
              </a:rPr>
              <a:t>Backward: </a:t>
            </a:r>
            <a:r>
              <a:rPr lang="en-US" i="1" dirty="0">
                <a:latin typeface="Times New Roman" charset="0"/>
                <a:ea typeface="Times New Roman"/>
                <a:cs typeface="Times New Roman"/>
              </a:rPr>
              <a:t>g</a:t>
            </a:r>
            <a:r>
              <a:rPr lang="en-US" dirty="0">
                <a:latin typeface="Times New Roman" charset="0"/>
                <a:ea typeface="Times New Roman"/>
                <a:cs typeface="Times New Roman"/>
              </a:rPr>
              <a:t> = {</a:t>
            </a:r>
            <a:r>
              <a:rPr lang="en-US" dirty="0">
                <a:latin typeface="Calibri"/>
                <a:ea typeface="Times New Roman"/>
                <a:cs typeface="Calibri"/>
              </a:rPr>
              <a:t>loc(r1)=d3</a:t>
            </a:r>
            <a:r>
              <a:rPr lang="en-US" dirty="0">
                <a:latin typeface="Times New Roman" charset="0"/>
                <a:ea typeface="Times New Roman"/>
                <a:cs typeface="Times New Roman"/>
              </a:rPr>
              <a:t>} </a:t>
            </a:r>
          </a:p>
          <a:p>
            <a:pPr lvl="2"/>
            <a:r>
              <a:rPr lang="en-US" dirty="0">
                <a:latin typeface="Times New Roman" charset="0"/>
                <a:ea typeface="Times New Roman"/>
                <a:cs typeface="Times New Roman"/>
              </a:rPr>
              <a:t>two relevant actions:  </a:t>
            </a:r>
            <a:br>
              <a:rPr lang="en-US" dirty="0">
                <a:latin typeface="Times New Roman" charset="0"/>
                <a:ea typeface="Times New Roman"/>
                <a:cs typeface="Times New Roman"/>
              </a:rPr>
            </a:br>
            <a:r>
              <a:rPr lang="en-US" dirty="0">
                <a:latin typeface="Calibri"/>
                <a:ea typeface="Times New Roman"/>
                <a:cs typeface="Calibri"/>
              </a:rPr>
              <a:t>move(r1,d1,d3), move(r1,d2,d3)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738187" y="883478"/>
            <a:ext cx="4549069" cy="1353301"/>
            <a:chOff x="4299638" y="1215821"/>
            <a:chExt cx="4549069" cy="1353301"/>
          </a:xfrm>
        </p:grpSpPr>
        <p:grpSp>
          <p:nvGrpSpPr>
            <p:cNvPr id="99" name="Group 98"/>
            <p:cNvGrpSpPr/>
            <p:nvPr/>
          </p:nvGrpSpPr>
          <p:grpSpPr>
            <a:xfrm>
              <a:off x="7587395" y="1269267"/>
              <a:ext cx="1261312" cy="885977"/>
              <a:chOff x="7668987" y="2489897"/>
              <a:chExt cx="1261312" cy="885977"/>
            </a:xfrm>
          </p:grpSpPr>
          <p:sp>
            <p:nvSpPr>
              <p:cNvPr id="287" name="Rectangle 891"/>
              <p:cNvSpPr>
                <a:spLocks noChangeArrowheads="1"/>
              </p:cNvSpPr>
              <p:nvPr/>
            </p:nvSpPr>
            <p:spPr bwMode="auto">
              <a:xfrm>
                <a:off x="7775117" y="3114264"/>
                <a:ext cx="65" cy="261610"/>
              </a:xfrm>
              <a:prstGeom prst="rect">
                <a:avLst/>
              </a:prstGeom>
              <a:solidFill>
                <a:srgbClr val="FAC09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88" name="Line 853"/>
              <p:cNvSpPr>
                <a:spLocks noChangeShapeType="1"/>
              </p:cNvSpPr>
              <p:nvPr/>
            </p:nvSpPr>
            <p:spPr bwMode="auto">
              <a:xfrm>
                <a:off x="7668987" y="3259451"/>
                <a:ext cx="533278" cy="39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320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grpSp>
            <p:nvGrpSpPr>
              <p:cNvPr id="289" name="Group 288"/>
              <p:cNvGrpSpPr/>
              <p:nvPr/>
            </p:nvGrpSpPr>
            <p:grpSpPr>
              <a:xfrm>
                <a:off x="7861324" y="2489897"/>
                <a:ext cx="1068975" cy="280255"/>
                <a:chOff x="4618723" y="2328762"/>
                <a:chExt cx="1649655" cy="432492"/>
              </a:xfrm>
            </p:grpSpPr>
            <p:sp>
              <p:nvSpPr>
                <p:cNvPr id="290" name="Freeform 860"/>
                <p:cNvSpPr>
                  <a:spLocks/>
                </p:cNvSpPr>
                <p:nvPr/>
              </p:nvSpPr>
              <p:spPr bwMode="auto">
                <a:xfrm>
                  <a:off x="4713316" y="2596201"/>
                  <a:ext cx="393192" cy="165053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solidFill>
                  <a:srgbClr val="CDC9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cxnSp>
              <p:nvCxnSpPr>
                <p:cNvPr id="291" name="Straight Connector 290"/>
                <p:cNvCxnSpPr/>
                <p:nvPr/>
              </p:nvCxnSpPr>
              <p:spPr>
                <a:xfrm>
                  <a:off x="5143666" y="2328762"/>
                  <a:ext cx="1124712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2" name="Freeform 860"/>
                <p:cNvSpPr>
                  <a:spLocks/>
                </p:cNvSpPr>
                <p:nvPr/>
              </p:nvSpPr>
              <p:spPr bwMode="auto">
                <a:xfrm>
                  <a:off x="4618723" y="2337343"/>
                  <a:ext cx="1213406" cy="411480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solidFill>
                  <a:srgbClr val="CDC9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sp>
          <p:nvSpPr>
            <p:cNvPr id="100" name="Rectangle 891"/>
            <p:cNvSpPr>
              <a:spLocks noChangeArrowheads="1"/>
            </p:cNvSpPr>
            <p:nvPr/>
          </p:nvSpPr>
          <p:spPr bwMode="auto">
            <a:xfrm>
              <a:off x="5672645" y="1889741"/>
              <a:ext cx="65" cy="261610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01" name="Rectangle 891"/>
            <p:cNvSpPr>
              <a:spLocks noChangeArrowheads="1"/>
            </p:cNvSpPr>
            <p:nvPr/>
          </p:nvSpPr>
          <p:spPr bwMode="auto">
            <a:xfrm>
              <a:off x="7738894" y="1953598"/>
              <a:ext cx="65" cy="261610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5276402" y="1218610"/>
              <a:ext cx="1748270" cy="801164"/>
              <a:chOff x="1152149" y="2292224"/>
              <a:chExt cx="2428155" cy="1112728"/>
            </a:xfrm>
          </p:grpSpPr>
          <p:sp>
            <p:nvSpPr>
              <p:cNvPr id="283" name="Line 853"/>
              <p:cNvSpPr>
                <a:spLocks noChangeShapeType="1"/>
              </p:cNvSpPr>
              <p:nvPr/>
            </p:nvSpPr>
            <p:spPr bwMode="auto">
              <a:xfrm>
                <a:off x="1152149" y="3398894"/>
                <a:ext cx="822960" cy="60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cxnSp>
            <p:nvCxnSpPr>
              <p:cNvPr id="284" name="Straight Connector 283"/>
              <p:cNvCxnSpPr/>
              <p:nvPr/>
            </p:nvCxnSpPr>
            <p:spPr>
              <a:xfrm>
                <a:off x="2180139" y="2292224"/>
                <a:ext cx="113385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5" name="Freeform 860"/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86" name="Freeform 860"/>
              <p:cNvSpPr>
                <a:spLocks/>
              </p:cNvSpPr>
              <p:nvPr/>
            </p:nvSpPr>
            <p:spPr bwMode="auto">
              <a:xfrm>
                <a:off x="2366898" y="2303564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</p:grpSp>
        <p:cxnSp>
          <p:nvCxnSpPr>
            <p:cNvPr id="103" name="Straight Connector 102"/>
            <p:cNvCxnSpPr/>
            <p:nvPr/>
          </p:nvCxnSpPr>
          <p:spPr>
            <a:xfrm>
              <a:off x="6791543" y="2046287"/>
              <a:ext cx="658367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Freeform 860"/>
            <p:cNvSpPr>
              <a:spLocks/>
            </p:cNvSpPr>
            <p:nvPr/>
          </p:nvSpPr>
          <p:spPr bwMode="auto">
            <a:xfrm>
              <a:off x="6468783" y="2089720"/>
              <a:ext cx="888796" cy="271908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05" name="Freeform 860"/>
            <p:cNvSpPr>
              <a:spLocks/>
            </p:cNvSpPr>
            <p:nvPr/>
          </p:nvSpPr>
          <p:spPr bwMode="auto">
            <a:xfrm>
              <a:off x="6342592" y="2046431"/>
              <a:ext cx="1123653" cy="309433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06" name="Line 853"/>
            <p:cNvSpPr>
              <a:spLocks noChangeShapeType="1"/>
            </p:cNvSpPr>
            <p:nvPr/>
          </p:nvSpPr>
          <p:spPr bwMode="auto">
            <a:xfrm>
              <a:off x="6962109" y="2569122"/>
              <a:ext cx="1325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Times New Roman"/>
                </a:rPr>
                <a:t>               d2</a:t>
              </a:r>
            </a:p>
          </p:txBody>
        </p:sp>
        <p:sp>
          <p:nvSpPr>
            <p:cNvPr id="107" name="Line 853"/>
            <p:cNvSpPr>
              <a:spLocks noChangeShapeType="1"/>
            </p:cNvSpPr>
            <p:nvPr/>
          </p:nvSpPr>
          <p:spPr bwMode="auto">
            <a:xfrm>
              <a:off x="4299638" y="2564760"/>
              <a:ext cx="2286000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t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Times New Roman"/>
                </a:rPr>
                <a:t>                     d1</a:t>
              </a:r>
            </a:p>
          </p:txBody>
        </p:sp>
        <p:sp>
          <p:nvSpPr>
            <p:cNvPr id="108" name="Line 853"/>
            <p:cNvSpPr>
              <a:spLocks noChangeShapeType="1"/>
            </p:cNvSpPr>
            <p:nvPr/>
          </p:nvSpPr>
          <p:spPr bwMode="auto">
            <a:xfrm>
              <a:off x="6418596" y="1647352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ea typeface="Times New Roman"/>
                  <a:cs typeface="Times New Roman"/>
                </a:rPr>
                <a:t>          d3</a:t>
              </a:r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5247541" y="1215821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259" name="Oval 859"/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60" name="Oval 861"/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61" name="Oval 862"/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62" name="Oval 863"/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63" name="Oval 863"/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264" name="Group 263"/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279" name="Freeform 860"/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0" name="Rectangle 864"/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281" name="Freeform 865"/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82" name="Freeform 866"/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65" name="Group 264"/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266" name="Oval 878"/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7" name="Rectangle 880"/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8" name="Oval 878"/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69" name="Line 881"/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0" name="Line 882"/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1" name="Rectangle 880"/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2" name="Oval 878"/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3" name="Line 882"/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4" name="Line 882"/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5" name="Line 884"/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6" name="Oval 885"/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7" name="Line 881"/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78" name="Line 882"/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113" name="Group 112"/>
            <p:cNvGrpSpPr/>
            <p:nvPr/>
          </p:nvGrpSpPr>
          <p:grpSpPr>
            <a:xfrm>
              <a:off x="4367604" y="2190859"/>
              <a:ext cx="538242" cy="343668"/>
              <a:chOff x="1012668" y="989071"/>
              <a:chExt cx="747559" cy="477316"/>
            </a:xfrm>
          </p:grpSpPr>
          <p:sp>
            <p:nvSpPr>
              <p:cNvPr id="129" name="Line 853"/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30" name="Rectangle 876"/>
              <p:cNvSpPr>
                <a:spLocks noChangeAspect="1" noChangeArrowheads="1"/>
              </p:cNvSpPr>
              <p:nvPr/>
            </p:nvSpPr>
            <p:spPr bwMode="auto">
              <a:xfrm>
                <a:off x="1059818" y="991305"/>
                <a:ext cx="90" cy="36334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131" name="Rectangle 873"/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132" name="Freeform 875"/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>
              <a:off x="4814792" y="2190859"/>
              <a:ext cx="538242" cy="343668"/>
              <a:chOff x="1012668" y="989071"/>
              <a:chExt cx="747559" cy="477316"/>
            </a:xfrm>
          </p:grpSpPr>
          <p:sp>
            <p:nvSpPr>
              <p:cNvPr id="125" name="Line 853"/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26" name="Rectangle 876"/>
              <p:cNvSpPr>
                <a:spLocks noChangeAspect="1" noChangeArrowheads="1"/>
              </p:cNvSpPr>
              <p:nvPr/>
            </p:nvSpPr>
            <p:spPr bwMode="auto">
              <a:xfrm>
                <a:off x="1059818" y="991305"/>
                <a:ext cx="90" cy="36334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127" name="Rectangle 873"/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/>
                    <a:ea typeface="Times New Roman"/>
                    <a:cs typeface="Calibri"/>
                  </a:rPr>
                  <a:t>c2</a:t>
                </a:r>
              </a:p>
            </p:txBody>
          </p:sp>
          <p:sp>
            <p:nvSpPr>
              <p:cNvPr id="128" name="Freeform 875"/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</p:grpSp>
        <p:grpSp>
          <p:nvGrpSpPr>
            <p:cNvPr id="115" name="Group 114"/>
            <p:cNvGrpSpPr/>
            <p:nvPr/>
          </p:nvGrpSpPr>
          <p:grpSpPr>
            <a:xfrm>
              <a:off x="5258308" y="2190859"/>
              <a:ext cx="538242" cy="343668"/>
              <a:chOff x="1012668" y="989071"/>
              <a:chExt cx="747559" cy="477316"/>
            </a:xfrm>
          </p:grpSpPr>
          <p:sp>
            <p:nvSpPr>
              <p:cNvPr id="121" name="Line 853"/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22" name="Rectangle 876"/>
              <p:cNvSpPr>
                <a:spLocks noChangeAspect="1" noChangeArrowheads="1"/>
              </p:cNvSpPr>
              <p:nvPr/>
            </p:nvSpPr>
            <p:spPr bwMode="auto">
              <a:xfrm>
                <a:off x="1059818" y="991305"/>
                <a:ext cx="90" cy="36334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123" name="Rectangle 873"/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/>
                    <a:ea typeface="Times New Roman"/>
                    <a:cs typeface="Calibri"/>
                  </a:rPr>
                  <a:t>c3</a:t>
                </a:r>
              </a:p>
            </p:txBody>
          </p:sp>
          <p:sp>
            <p:nvSpPr>
              <p:cNvPr id="124" name="Freeform 875"/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</p:grpSp>
        <p:grpSp>
          <p:nvGrpSpPr>
            <p:cNvPr id="116" name="Group 115"/>
            <p:cNvGrpSpPr/>
            <p:nvPr/>
          </p:nvGrpSpPr>
          <p:grpSpPr>
            <a:xfrm>
              <a:off x="5691945" y="2190859"/>
              <a:ext cx="538242" cy="343668"/>
              <a:chOff x="1012668" y="989071"/>
              <a:chExt cx="747559" cy="477316"/>
            </a:xfrm>
          </p:grpSpPr>
          <p:sp>
            <p:nvSpPr>
              <p:cNvPr id="117" name="Line 853"/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18" name="Rectangle 876"/>
              <p:cNvSpPr>
                <a:spLocks noChangeAspect="1" noChangeArrowheads="1"/>
              </p:cNvSpPr>
              <p:nvPr/>
            </p:nvSpPr>
            <p:spPr bwMode="auto">
              <a:xfrm>
                <a:off x="1059818" y="991305"/>
                <a:ext cx="90" cy="36334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119" name="Rectangle 873"/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/>
                    <a:ea typeface="Times New Roman"/>
                    <a:cs typeface="Calibri"/>
                  </a:rPr>
                  <a:t>c4</a:t>
                </a:r>
              </a:p>
            </p:txBody>
          </p:sp>
          <p:sp>
            <p:nvSpPr>
              <p:cNvPr id="120" name="Freeform 875"/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</p:grpSp>
        <p:grpSp>
          <p:nvGrpSpPr>
            <p:cNvPr id="293" name="Group 292"/>
            <p:cNvGrpSpPr/>
            <p:nvPr/>
          </p:nvGrpSpPr>
          <p:grpSpPr>
            <a:xfrm>
              <a:off x="6124979" y="2190859"/>
              <a:ext cx="538242" cy="343668"/>
              <a:chOff x="1012668" y="989071"/>
              <a:chExt cx="747559" cy="477316"/>
            </a:xfrm>
          </p:grpSpPr>
          <p:sp>
            <p:nvSpPr>
              <p:cNvPr id="294" name="Line 853"/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295" name="Rectangle 876"/>
              <p:cNvSpPr>
                <a:spLocks noChangeAspect="1" noChangeArrowheads="1"/>
              </p:cNvSpPr>
              <p:nvPr/>
            </p:nvSpPr>
            <p:spPr bwMode="auto">
              <a:xfrm>
                <a:off x="1059818" y="991305"/>
                <a:ext cx="90" cy="36334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96" name="Rectangle 873"/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/>
                    <a:ea typeface="Times New Roman"/>
                    <a:cs typeface="Calibri"/>
                  </a:rPr>
                  <a:t>c5</a:t>
                </a:r>
              </a:p>
            </p:txBody>
          </p:sp>
          <p:sp>
            <p:nvSpPr>
              <p:cNvPr id="297" name="Freeform 875"/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536270C9-0FA4-004B-9EE5-22866ED7FA5B}"/>
              </a:ext>
            </a:extLst>
          </p:cNvPr>
          <p:cNvSpPr/>
          <p:nvPr/>
        </p:nvSpPr>
        <p:spPr>
          <a:xfrm>
            <a:off x="7064621" y="3451538"/>
            <a:ext cx="19046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168275"/>
            <a:r>
              <a:rPr lang="en-US" sz="2000" i="1" dirty="0">
                <a:latin typeface="Times New Roman" panose="02020603050405020304" pitchFamily="18" charset="0"/>
                <a:ea typeface="Times New Roman"/>
                <a:cs typeface="Times New Roman"/>
              </a:rPr>
              <a:t>g</a:t>
            </a:r>
            <a:r>
              <a:rPr lang="en-US" sz="2000" dirty="0">
                <a:latin typeface="Times New Roman" panose="02020603050405020304" pitchFamily="18" charset="0"/>
                <a:ea typeface="Times New Roman"/>
                <a:cs typeface="Times New Roman"/>
              </a:rPr>
              <a:t> = {</a:t>
            </a:r>
            <a:r>
              <a:rPr lang="en-US" sz="2000" dirty="0">
                <a:latin typeface="Calibri" panose="020F0502020204030204" pitchFamily="34" charset="0"/>
                <a:ea typeface="Times New Roman"/>
              </a:rPr>
              <a:t>loc(r1)=d3</a:t>
            </a:r>
            <a:r>
              <a:rPr lang="en-US" sz="2000" dirty="0">
                <a:latin typeface="Times New Roman" panose="02020603050405020304" pitchFamily="18" charset="0"/>
                <a:ea typeface="Times New Roman"/>
                <a:cs typeface="Times New Roman"/>
              </a:rPr>
              <a:t>}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F1016E-1616-424C-91D0-ECE35FF88608}"/>
              </a:ext>
            </a:extLst>
          </p:cNvPr>
          <p:cNvGrpSpPr/>
          <p:nvPr/>
        </p:nvGrpSpPr>
        <p:grpSpPr>
          <a:xfrm>
            <a:off x="8889411" y="2850557"/>
            <a:ext cx="2657242" cy="1147446"/>
            <a:chOff x="7418962" y="2728559"/>
            <a:chExt cx="2657242" cy="1147446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5645F496-C6B0-A64B-B828-F4585ABD8191}"/>
                </a:ext>
              </a:extLst>
            </p:cNvPr>
            <p:cNvGrpSpPr/>
            <p:nvPr/>
          </p:nvGrpSpPr>
          <p:grpSpPr>
            <a:xfrm>
              <a:off x="9187408" y="3538970"/>
              <a:ext cx="888796" cy="331188"/>
              <a:chOff x="8801532" y="4013715"/>
              <a:chExt cx="1371600" cy="511093"/>
            </a:xfrm>
          </p:grpSpPr>
          <p:sp>
            <p:nvSpPr>
              <p:cNvPr id="148" name="Lightning Bolt 147">
                <a:extLst>
                  <a:ext uri="{FF2B5EF4-FFF2-40B4-BE49-F238E27FC236}">
                    <a16:creationId xmlns:a16="http://schemas.microsoft.com/office/drawing/2014/main" id="{350D9995-0742-344F-A950-A1AA908CC9E4}"/>
                  </a:ext>
                </a:extLst>
              </p:cNvPr>
              <p:cNvSpPr/>
              <p:nvPr/>
            </p:nvSpPr>
            <p:spPr>
              <a:xfrm rot="19965343">
                <a:off x="9139183" y="4118408"/>
                <a:ext cx="619075" cy="406400"/>
              </a:xfrm>
              <a:prstGeom prst="lightningBolt">
                <a:avLst/>
              </a:prstGeom>
              <a:solidFill>
                <a:srgbClr val="CDC9C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Freeform 860">
                <a:extLst>
                  <a:ext uri="{FF2B5EF4-FFF2-40B4-BE49-F238E27FC236}">
                    <a16:creationId xmlns:a16="http://schemas.microsoft.com/office/drawing/2014/main" id="{DB250135-8528-3146-AE8D-3E92D7AF0F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1532" y="4026280"/>
                <a:ext cx="1371600" cy="32004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Calibri"/>
                  <a:cs typeface="Calibri"/>
                </a:endParaRPr>
              </a:p>
            </p:txBody>
          </p: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59B44090-C479-BF48-BB3C-4CA7378E1C7E}"/>
                  </a:ext>
                </a:extLst>
              </p:cNvPr>
              <p:cNvCxnSpPr/>
              <p:nvPr/>
            </p:nvCxnSpPr>
            <p:spPr>
              <a:xfrm>
                <a:off x="9047075" y="4017699"/>
                <a:ext cx="1124712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B0B14821-2FE9-3245-AE18-EB02AA17DCD8}"/>
                  </a:ext>
                </a:extLst>
              </p:cNvPr>
              <p:cNvCxnSpPr/>
              <p:nvPr/>
            </p:nvCxnSpPr>
            <p:spPr>
              <a:xfrm flipV="1">
                <a:off x="9829800" y="4013715"/>
                <a:ext cx="341987" cy="332605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FB663751-FDDC-0341-95EB-259B9F43C3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97725" y="4349095"/>
                <a:ext cx="261014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59F4E0BA-B96D-624C-8100-3A0A6E7E8B3B}"/>
                </a:ext>
              </a:extLst>
            </p:cNvPr>
            <p:cNvGrpSpPr/>
            <p:nvPr/>
          </p:nvGrpSpPr>
          <p:grpSpPr>
            <a:xfrm>
              <a:off x="7418962" y="3476727"/>
              <a:ext cx="1128470" cy="399278"/>
              <a:chOff x="6504246" y="3854161"/>
              <a:chExt cx="1741467" cy="616169"/>
            </a:xfrm>
          </p:grpSpPr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C92F85C1-E98F-5446-96F6-6E59E60B36A5}"/>
                  </a:ext>
                </a:extLst>
              </p:cNvPr>
              <p:cNvGrpSpPr/>
              <p:nvPr/>
            </p:nvGrpSpPr>
            <p:grpSpPr>
              <a:xfrm>
                <a:off x="6504246" y="3854161"/>
                <a:ext cx="1589458" cy="616169"/>
                <a:chOff x="6135946" y="3854161"/>
                <a:chExt cx="1589458" cy="616169"/>
              </a:xfrm>
            </p:grpSpPr>
            <p:sp>
              <p:nvSpPr>
                <p:cNvPr id="144" name="Lightning Bolt 143">
                  <a:extLst>
                    <a:ext uri="{FF2B5EF4-FFF2-40B4-BE49-F238E27FC236}">
                      <a16:creationId xmlns:a16="http://schemas.microsoft.com/office/drawing/2014/main" id="{DAC5EC44-5C7C-FB4D-B2B3-34BBBEDEF718}"/>
                    </a:ext>
                  </a:extLst>
                </p:cNvPr>
                <p:cNvSpPr/>
                <p:nvPr/>
              </p:nvSpPr>
              <p:spPr>
                <a:xfrm rot="19965343">
                  <a:off x="6135946" y="4063930"/>
                  <a:ext cx="760257" cy="406400"/>
                </a:xfrm>
                <a:prstGeom prst="lightningBolt">
                  <a:avLst/>
                </a:prstGeom>
                <a:solidFill>
                  <a:srgbClr val="CDC9C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1CDA92EB-59A0-9642-90C9-45CF6F4C7BF7}"/>
                    </a:ext>
                  </a:extLst>
                </p:cNvPr>
                <p:cNvCxnSpPr/>
                <p:nvPr/>
              </p:nvCxnSpPr>
              <p:spPr>
                <a:xfrm>
                  <a:off x="6591548" y="3854161"/>
                  <a:ext cx="1133856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95672189-FC8E-3E4E-A2D8-C77D9220391A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6173361" y="3859976"/>
                  <a:ext cx="423087" cy="41148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C22BF6F9-17BD-BE41-9C14-EC53BED56B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01786" y="4296856"/>
                  <a:ext cx="261014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3" name="Freeform 860">
                <a:extLst>
                  <a:ext uri="{FF2B5EF4-FFF2-40B4-BE49-F238E27FC236}">
                    <a16:creationId xmlns:a16="http://schemas.microsoft.com/office/drawing/2014/main" id="{7C6AFC25-83C6-514C-AE8F-3ABEB0440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2378" y="3865501"/>
                <a:ext cx="1723335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Calibri"/>
                  <a:cs typeface="Calibri"/>
                </a:endParaRPr>
              </a:p>
            </p:txBody>
          </p:sp>
        </p:grpSp>
        <p:sp>
          <p:nvSpPr>
            <p:cNvPr id="80" name="Line 853">
              <a:extLst>
                <a:ext uri="{FF2B5EF4-FFF2-40B4-BE49-F238E27FC236}">
                  <a16:creationId xmlns:a16="http://schemas.microsoft.com/office/drawing/2014/main" id="{E21E3CAE-C7B9-3E4B-BC85-B80203996A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99004" y="3870678"/>
              <a:ext cx="1185062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ea typeface="Times New Roman"/>
                  <a:cs typeface="Times New Roman"/>
                </a:rPr>
                <a:t>          d3</a:t>
              </a: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443DFB73-F498-C44A-8189-302958EDA89C}"/>
                </a:ext>
              </a:extLst>
            </p:cNvPr>
            <p:cNvGrpSpPr/>
            <p:nvPr/>
          </p:nvGrpSpPr>
          <p:grpSpPr>
            <a:xfrm>
              <a:off x="8367486" y="2728559"/>
              <a:ext cx="1082989" cy="919087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87" name="Oval 859">
                <a:extLst>
                  <a:ext uri="{FF2B5EF4-FFF2-40B4-BE49-F238E27FC236}">
                    <a16:creationId xmlns:a16="http://schemas.microsoft.com/office/drawing/2014/main" id="{DE1ADBBF-E301-B942-849A-5B89C97C593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88" name="Oval 861">
                <a:extLst>
                  <a:ext uri="{FF2B5EF4-FFF2-40B4-BE49-F238E27FC236}">
                    <a16:creationId xmlns:a16="http://schemas.microsoft.com/office/drawing/2014/main" id="{DDEF896C-5E15-A24D-B352-399551280B1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89" name="Oval 862">
                <a:extLst>
                  <a:ext uri="{FF2B5EF4-FFF2-40B4-BE49-F238E27FC236}">
                    <a16:creationId xmlns:a16="http://schemas.microsoft.com/office/drawing/2014/main" id="{E892E673-3193-6147-911D-279B4066205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90" name="Oval 863">
                <a:extLst>
                  <a:ext uri="{FF2B5EF4-FFF2-40B4-BE49-F238E27FC236}">
                    <a16:creationId xmlns:a16="http://schemas.microsoft.com/office/drawing/2014/main" id="{A16793E0-C231-694D-A0B7-94F19E78575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91" name="Oval 863">
                <a:extLst>
                  <a:ext uri="{FF2B5EF4-FFF2-40B4-BE49-F238E27FC236}">
                    <a16:creationId xmlns:a16="http://schemas.microsoft.com/office/drawing/2014/main" id="{15BCD254-2ED4-4F45-BDF3-57121BAAA91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6D4169F0-FE29-EF46-8E0C-27FB563DDFF9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138" name="Freeform 860">
                  <a:extLst>
                    <a:ext uri="{FF2B5EF4-FFF2-40B4-BE49-F238E27FC236}">
                      <a16:creationId xmlns:a16="http://schemas.microsoft.com/office/drawing/2014/main" id="{FF0B5AC1-7D80-624C-BD3D-43942BF696D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9" name="Rectangle 864">
                  <a:extLst>
                    <a:ext uri="{FF2B5EF4-FFF2-40B4-BE49-F238E27FC236}">
                      <a16:creationId xmlns:a16="http://schemas.microsoft.com/office/drawing/2014/main" id="{7C673226-ECB8-7342-AEBB-5D6661B61A2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40" name="Freeform 865">
                  <a:extLst>
                    <a:ext uri="{FF2B5EF4-FFF2-40B4-BE49-F238E27FC236}">
                      <a16:creationId xmlns:a16="http://schemas.microsoft.com/office/drawing/2014/main" id="{1462710A-57FA-244B-9AD2-9A6993139E3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1" name="Freeform 866">
                  <a:extLst>
                    <a:ext uri="{FF2B5EF4-FFF2-40B4-BE49-F238E27FC236}">
                      <a16:creationId xmlns:a16="http://schemas.microsoft.com/office/drawing/2014/main" id="{345C3807-0C7F-6042-BAD2-B1CDD5C6DE6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C0C7DD80-061B-6540-B5F7-63998A90E6B9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94" name="Oval 878">
                  <a:extLst>
                    <a:ext uri="{FF2B5EF4-FFF2-40B4-BE49-F238E27FC236}">
                      <a16:creationId xmlns:a16="http://schemas.microsoft.com/office/drawing/2014/main" id="{5B47A6A2-46FC-5945-932C-55DBEE0F14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5" name="Rectangle 880">
                  <a:extLst>
                    <a:ext uri="{FF2B5EF4-FFF2-40B4-BE49-F238E27FC236}">
                      <a16:creationId xmlns:a16="http://schemas.microsoft.com/office/drawing/2014/main" id="{AA12389E-9BA5-1345-9E20-ACE80F5887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6" name="Oval 878">
                  <a:extLst>
                    <a:ext uri="{FF2B5EF4-FFF2-40B4-BE49-F238E27FC236}">
                      <a16:creationId xmlns:a16="http://schemas.microsoft.com/office/drawing/2014/main" id="{450EE872-D603-614E-A09C-538C7B4C66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7" name="Line 881">
                  <a:extLst>
                    <a:ext uri="{FF2B5EF4-FFF2-40B4-BE49-F238E27FC236}">
                      <a16:creationId xmlns:a16="http://schemas.microsoft.com/office/drawing/2014/main" id="{DA3E6698-8588-DE49-A3BA-DD0E301F18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8" name="Line 882">
                  <a:extLst>
                    <a:ext uri="{FF2B5EF4-FFF2-40B4-BE49-F238E27FC236}">
                      <a16:creationId xmlns:a16="http://schemas.microsoft.com/office/drawing/2014/main" id="{6588FFA0-893D-4F4D-B50E-289CBF0B44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0" name="Rectangle 880">
                  <a:extLst>
                    <a:ext uri="{FF2B5EF4-FFF2-40B4-BE49-F238E27FC236}">
                      <a16:creationId xmlns:a16="http://schemas.microsoft.com/office/drawing/2014/main" id="{642333B7-9585-9F43-AE6A-9C0922A6D7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1" name="Oval 878">
                  <a:extLst>
                    <a:ext uri="{FF2B5EF4-FFF2-40B4-BE49-F238E27FC236}">
                      <a16:creationId xmlns:a16="http://schemas.microsoft.com/office/drawing/2014/main" id="{867AC508-729A-F140-AF98-02F407D3883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2" name="Line 882">
                  <a:extLst>
                    <a:ext uri="{FF2B5EF4-FFF2-40B4-BE49-F238E27FC236}">
                      <a16:creationId xmlns:a16="http://schemas.microsoft.com/office/drawing/2014/main" id="{A1C6215A-0BD2-C74F-AB6F-46B2521F06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3" name="Line 882">
                  <a:extLst>
                    <a:ext uri="{FF2B5EF4-FFF2-40B4-BE49-F238E27FC236}">
                      <a16:creationId xmlns:a16="http://schemas.microsoft.com/office/drawing/2014/main" id="{10F1E1AC-7043-6E4D-8703-0E2DE1E434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4" name="Line 884">
                  <a:extLst>
                    <a:ext uri="{FF2B5EF4-FFF2-40B4-BE49-F238E27FC236}">
                      <a16:creationId xmlns:a16="http://schemas.microsoft.com/office/drawing/2014/main" id="{034D9D9F-E060-C145-9AAE-9F463E73CB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5" name="Oval 885">
                  <a:extLst>
                    <a:ext uri="{FF2B5EF4-FFF2-40B4-BE49-F238E27FC236}">
                      <a16:creationId xmlns:a16="http://schemas.microsoft.com/office/drawing/2014/main" id="{D561C6F7-FFAE-7243-B5D6-DECA0DBE6C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6" name="Line 881">
                  <a:extLst>
                    <a:ext uri="{FF2B5EF4-FFF2-40B4-BE49-F238E27FC236}">
                      <a16:creationId xmlns:a16="http://schemas.microsoft.com/office/drawing/2014/main" id="{368286FE-AC0A-1542-BB52-209B0526BB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7" name="Line 882">
                  <a:extLst>
                    <a:ext uri="{FF2B5EF4-FFF2-40B4-BE49-F238E27FC236}">
                      <a16:creationId xmlns:a16="http://schemas.microsoft.com/office/drawing/2014/main" id="{CE4E5412-EC61-9D41-B30E-967DEEB901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</p:grpSp>
      <p:sp>
        <p:nvSpPr>
          <p:cNvPr id="153" name="Rectangle 152">
            <a:extLst>
              <a:ext uri="{FF2B5EF4-FFF2-40B4-BE49-F238E27FC236}">
                <a16:creationId xmlns:a16="http://schemas.microsoft.com/office/drawing/2014/main" id="{A01E66E3-69CA-FA45-B98A-F09434B285E8}"/>
              </a:ext>
            </a:extLst>
          </p:cNvPr>
          <p:cNvSpPr/>
          <p:nvPr/>
        </p:nvSpPr>
        <p:spPr>
          <a:xfrm>
            <a:off x="6972584" y="2520272"/>
            <a:ext cx="35846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168275"/>
            <a:r>
              <a:rPr lang="en-US" sz="2000" i="1" dirty="0">
                <a:latin typeface="Times New Roman" panose="02020603050405020304" pitchFamily="18" charset="0"/>
                <a:ea typeface="Times New Roman"/>
                <a:cs typeface="Times New Roman"/>
              </a:rPr>
              <a:t>s</a:t>
            </a:r>
            <a:r>
              <a:rPr lang="en-US" sz="2000" baseline="-25000" dirty="0">
                <a:latin typeface="Times New Roman" panose="02020603050405020304" pitchFamily="18" charset="0"/>
                <a:ea typeface="Times New Roman"/>
                <a:cs typeface="Times New Roman"/>
              </a:rPr>
              <a:t>0</a:t>
            </a:r>
            <a:r>
              <a:rPr lang="en-US" sz="2000" dirty="0">
                <a:latin typeface="Times New Roman" panose="02020603050405020304" pitchFamily="18" charset="0"/>
                <a:ea typeface="Times New Roman"/>
                <a:cs typeface="Times New Roman"/>
              </a:rPr>
              <a:t> = {</a:t>
            </a:r>
            <a:r>
              <a:rPr lang="en-US" sz="2000" dirty="0">
                <a:latin typeface="Calibri" panose="020F0502020204030204" pitchFamily="34" charset="0"/>
                <a:ea typeface="Times New Roman"/>
              </a:rPr>
              <a:t>loc(c1)=d1</a:t>
            </a:r>
            <a:r>
              <a:rPr lang="en-US" sz="2000" dirty="0">
                <a:latin typeface="Times New Roman" panose="02020603050405020304" pitchFamily="18" charset="0"/>
                <a:ea typeface="Times New Roman"/>
              </a:rPr>
              <a:t>, </a:t>
            </a:r>
            <a:r>
              <a:rPr lang="en-US" sz="2000" dirty="0">
                <a:latin typeface="Calibri" panose="020F0502020204030204" pitchFamily="34" charset="0"/>
                <a:ea typeface="Times New Roman"/>
              </a:rPr>
              <a:t>loc(c2)=d1</a:t>
            </a:r>
            <a:r>
              <a:rPr lang="en-US" sz="2000" dirty="0">
                <a:latin typeface="Times New Roman" panose="02020603050405020304" pitchFamily="18" charset="0"/>
                <a:ea typeface="Times New Roman"/>
              </a:rPr>
              <a:t>, …</a:t>
            </a:r>
            <a:r>
              <a:rPr lang="en-US" sz="2000" dirty="0">
                <a:latin typeface="Times New Roman" panose="02020603050405020304" pitchFamily="18" charset="0"/>
                <a:ea typeface="Times New Roman"/>
                <a:cs typeface="Times New Roman"/>
              </a:rPr>
              <a:t>}</a:t>
            </a:r>
            <a:endParaRPr lang="en-US" sz="2000" baseline="-25000" dirty="0">
              <a:latin typeface="Times New Roman" panose="02020603050405020304" pitchFamily="18" charset="0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814603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F3E36A8-FCE1-CE46-AC06-DEA900285787}"/>
              </a:ext>
            </a:extLst>
          </p:cNvPr>
          <p:cNvGrpSpPr/>
          <p:nvPr/>
        </p:nvGrpSpPr>
        <p:grpSpPr>
          <a:xfrm>
            <a:off x="7814110" y="159840"/>
            <a:ext cx="4377890" cy="2428499"/>
            <a:chOff x="7102537" y="580295"/>
            <a:chExt cx="4377890" cy="2428499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47C83103-258C-524B-9B5F-9A435A0FFE93}"/>
                </a:ext>
              </a:extLst>
            </p:cNvPr>
            <p:cNvGrpSpPr/>
            <p:nvPr/>
          </p:nvGrpSpPr>
          <p:grpSpPr>
            <a:xfrm rot="10800000">
              <a:off x="7102537" y="1964974"/>
              <a:ext cx="3313410" cy="1043820"/>
              <a:chOff x="7837452" y="2868764"/>
              <a:chExt cx="3313410" cy="1043820"/>
            </a:xfrm>
          </p:grpSpPr>
          <p:sp>
            <p:nvSpPr>
              <p:cNvPr id="76" name="Freeform 860">
                <a:extLst>
                  <a:ext uri="{FF2B5EF4-FFF2-40B4-BE49-F238E27FC236}">
                    <a16:creationId xmlns:a16="http://schemas.microsoft.com/office/drawing/2014/main" id="{E92BABD3-D756-6444-BDA5-590EED6C6D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60862" y="3033025"/>
                <a:ext cx="1661204" cy="30930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7" name="Parallelogram 76">
                <a:extLst>
                  <a:ext uri="{FF2B5EF4-FFF2-40B4-BE49-F238E27FC236}">
                    <a16:creationId xmlns:a16="http://schemas.microsoft.com/office/drawing/2014/main" id="{889D7BEB-74D1-7845-9DDD-A0D56F31A28F}"/>
                  </a:ext>
                </a:extLst>
              </p:cNvPr>
              <p:cNvSpPr/>
              <p:nvPr/>
            </p:nvSpPr>
            <p:spPr>
              <a:xfrm>
                <a:off x="9712332" y="3027192"/>
                <a:ext cx="1438530" cy="870293"/>
              </a:xfrm>
              <a:prstGeom prst="parallelogram">
                <a:avLst>
                  <a:gd name="adj" fmla="val 96255"/>
                </a:avLst>
              </a:prstGeom>
              <a:solidFill>
                <a:srgbClr val="CEC8C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Parallelogram 77">
                <a:extLst>
                  <a:ext uri="{FF2B5EF4-FFF2-40B4-BE49-F238E27FC236}">
                    <a16:creationId xmlns:a16="http://schemas.microsoft.com/office/drawing/2014/main" id="{93543A29-25CA-B342-BB24-F33061E2EF0D}"/>
                  </a:ext>
                </a:extLst>
              </p:cNvPr>
              <p:cNvSpPr/>
              <p:nvPr/>
            </p:nvSpPr>
            <p:spPr>
              <a:xfrm>
                <a:off x="7837452" y="2981727"/>
                <a:ext cx="1438530" cy="870293"/>
              </a:xfrm>
              <a:prstGeom prst="parallelogram">
                <a:avLst>
                  <a:gd name="adj" fmla="val 96255"/>
                </a:avLst>
              </a:prstGeom>
              <a:solidFill>
                <a:srgbClr val="CEC8C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891">
                <a:extLst>
                  <a:ext uri="{FF2B5EF4-FFF2-40B4-BE49-F238E27FC236}">
                    <a16:creationId xmlns:a16="http://schemas.microsoft.com/office/drawing/2014/main" id="{486613E8-692E-874A-B490-9F3FD7F8FF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83183" y="3650974"/>
                <a:ext cx="65" cy="261610"/>
              </a:xfrm>
              <a:prstGeom prst="rect">
                <a:avLst/>
              </a:prstGeom>
              <a:solidFill>
                <a:srgbClr val="FAC09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80" name="Freeform 860">
                <a:extLst>
                  <a:ext uri="{FF2B5EF4-FFF2-40B4-BE49-F238E27FC236}">
                    <a16:creationId xmlns:a16="http://schemas.microsoft.com/office/drawing/2014/main" id="{303A05DC-6B48-6E44-9074-505CD6FD34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7093" y="3032053"/>
                <a:ext cx="515721" cy="282492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81" name="Parallelogram 80">
                <a:extLst>
                  <a:ext uri="{FF2B5EF4-FFF2-40B4-BE49-F238E27FC236}">
                    <a16:creationId xmlns:a16="http://schemas.microsoft.com/office/drawing/2014/main" id="{AD42F28F-4A4C-2C42-8405-7CF46160DEBF}"/>
                  </a:ext>
                </a:extLst>
              </p:cNvPr>
              <p:cNvSpPr/>
              <p:nvPr/>
            </p:nvSpPr>
            <p:spPr>
              <a:xfrm rot="10800000">
                <a:off x="7914523" y="2868764"/>
                <a:ext cx="1847859" cy="540484"/>
              </a:xfrm>
              <a:prstGeom prst="parallelogram">
                <a:avLst>
                  <a:gd name="adj" fmla="val 96255"/>
                </a:avLst>
              </a:prstGeom>
              <a:solidFill>
                <a:srgbClr val="DCC3A9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br>
                  <a:rPr lang="en-US" sz="17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</a:br>
                <a:r>
                  <a:rPr lang="en-US" sz="17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d4   </a:t>
                </a:r>
              </a:p>
            </p:txBody>
          </p:sp>
        </p:grpSp>
        <p:sp>
          <p:nvSpPr>
            <p:cNvPr id="82" name="Freeform 860">
              <a:extLst>
                <a:ext uri="{FF2B5EF4-FFF2-40B4-BE49-F238E27FC236}">
                  <a16:creationId xmlns:a16="http://schemas.microsoft.com/office/drawing/2014/main" id="{60A3A613-BE40-BE4C-A1C2-296946495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0427" y="733923"/>
              <a:ext cx="1661204" cy="30930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" name="Parallelogram 82">
              <a:extLst>
                <a:ext uri="{FF2B5EF4-FFF2-40B4-BE49-F238E27FC236}">
                  <a16:creationId xmlns:a16="http://schemas.microsoft.com/office/drawing/2014/main" id="{C54F4039-C3E0-CC48-B721-185DB7EC77B9}"/>
                </a:ext>
              </a:extLst>
            </p:cNvPr>
            <p:cNvSpPr/>
            <p:nvPr/>
          </p:nvSpPr>
          <p:spPr>
            <a:xfrm>
              <a:off x="10041897" y="738723"/>
              <a:ext cx="1438530" cy="870293"/>
            </a:xfrm>
            <a:prstGeom prst="parallelogram">
              <a:avLst>
                <a:gd name="adj" fmla="val 96255"/>
              </a:avLst>
            </a:prstGeom>
            <a:solidFill>
              <a:srgbClr val="CEC8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 860">
              <a:extLst>
                <a:ext uri="{FF2B5EF4-FFF2-40B4-BE49-F238E27FC236}">
                  <a16:creationId xmlns:a16="http://schemas.microsoft.com/office/drawing/2014/main" id="{602E6396-EA79-A149-9C03-B6046064E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9355" y="1551927"/>
              <a:ext cx="1283768" cy="309433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id="{2A9A923B-0485-4C4F-8BFE-97479FC1EEC3}"/>
                </a:ext>
              </a:extLst>
            </p:cNvPr>
            <p:cNvSpPr/>
            <p:nvPr/>
          </p:nvSpPr>
          <p:spPr>
            <a:xfrm>
              <a:off x="8167017" y="693258"/>
              <a:ext cx="1438530" cy="870293"/>
            </a:xfrm>
            <a:prstGeom prst="parallelogram">
              <a:avLst>
                <a:gd name="adj" fmla="val 96255"/>
              </a:avLst>
            </a:prstGeom>
            <a:solidFill>
              <a:srgbClr val="CEC8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91">
              <a:extLst>
                <a:ext uri="{FF2B5EF4-FFF2-40B4-BE49-F238E27FC236}">
                  <a16:creationId xmlns:a16="http://schemas.microsoft.com/office/drawing/2014/main" id="{40B5C760-BD88-E141-AC6D-A94631EEA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12748" y="1362505"/>
              <a:ext cx="65" cy="261610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7" name="Freeform 860">
              <a:extLst>
                <a:ext uri="{FF2B5EF4-FFF2-40B4-BE49-F238E27FC236}">
                  <a16:creationId xmlns:a16="http://schemas.microsoft.com/office/drawing/2014/main" id="{9661F880-BCF3-9B41-8586-D2EF22881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6658" y="754217"/>
              <a:ext cx="515721" cy="282492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8" name="Parallelogram 87">
              <a:extLst>
                <a:ext uri="{FF2B5EF4-FFF2-40B4-BE49-F238E27FC236}">
                  <a16:creationId xmlns:a16="http://schemas.microsoft.com/office/drawing/2014/main" id="{278DC868-2DA1-744C-A4FA-05FB6A513A12}"/>
                </a:ext>
              </a:extLst>
            </p:cNvPr>
            <p:cNvSpPr/>
            <p:nvPr/>
          </p:nvSpPr>
          <p:spPr>
            <a:xfrm>
              <a:off x="7396981" y="1486795"/>
              <a:ext cx="1847859" cy="540484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d1   </a:t>
              </a:r>
            </a:p>
          </p:txBody>
        </p:sp>
        <p:sp>
          <p:nvSpPr>
            <p:cNvPr id="89" name="Parallelogram 88">
              <a:extLst>
                <a:ext uri="{FF2B5EF4-FFF2-40B4-BE49-F238E27FC236}">
                  <a16:creationId xmlns:a16="http://schemas.microsoft.com/office/drawing/2014/main" id="{645C6B0E-BBC8-5E4F-B994-DE4B7C708042}"/>
                </a:ext>
              </a:extLst>
            </p:cNvPr>
            <p:cNvSpPr/>
            <p:nvPr/>
          </p:nvSpPr>
          <p:spPr>
            <a:xfrm>
              <a:off x="9511907" y="1487707"/>
              <a:ext cx="1847859" cy="540484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d2   </a:t>
              </a: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5E1AD4E1-A851-F047-850E-38E45352516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921852" y="686883"/>
              <a:ext cx="1169897" cy="1107954"/>
              <a:chOff x="6282020" y="2522140"/>
              <a:chExt cx="1671281" cy="1582792"/>
            </a:xfrm>
          </p:grpSpPr>
          <p:sp>
            <p:nvSpPr>
              <p:cNvPr id="91" name="Line 882">
                <a:extLst>
                  <a:ext uri="{FF2B5EF4-FFF2-40B4-BE49-F238E27FC236}">
                    <a16:creationId xmlns:a16="http://schemas.microsoft.com/office/drawing/2014/main" id="{F80FFEAA-65FC-5B49-9DFD-2A0B66BFAC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H="1" flipV="1">
                <a:off x="7230186" y="2543278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92" name="Oval 859">
                <a:extLst>
                  <a:ext uri="{FF2B5EF4-FFF2-40B4-BE49-F238E27FC236}">
                    <a16:creationId xmlns:a16="http://schemas.microsoft.com/office/drawing/2014/main" id="{CB9D738B-8A94-F444-8B62-A2817401E29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756317" y="3797039"/>
                <a:ext cx="137823" cy="1512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93" name="Oval 861">
                <a:extLst>
                  <a:ext uri="{FF2B5EF4-FFF2-40B4-BE49-F238E27FC236}">
                    <a16:creationId xmlns:a16="http://schemas.microsoft.com/office/drawing/2014/main" id="{BDD3D9AC-42C5-6A4D-9B36-659350C632F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282021" y="3950986"/>
                <a:ext cx="142659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94" name="Oval 862">
                <a:extLst>
                  <a:ext uri="{FF2B5EF4-FFF2-40B4-BE49-F238E27FC236}">
                    <a16:creationId xmlns:a16="http://schemas.microsoft.com/office/drawing/2014/main" id="{59FCBDD5-07EC-C044-8FD2-B789011FDE8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597526" y="3950986"/>
                <a:ext cx="137823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95" name="Oval 863">
                <a:extLst>
                  <a:ext uri="{FF2B5EF4-FFF2-40B4-BE49-F238E27FC236}">
                    <a16:creationId xmlns:a16="http://schemas.microsoft.com/office/drawing/2014/main" id="{ACB1EE61-5056-3841-A1CE-D60DC2CA7C5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457285" y="3948285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96" name="Oval 863">
                <a:extLst>
                  <a:ext uri="{FF2B5EF4-FFF2-40B4-BE49-F238E27FC236}">
                    <a16:creationId xmlns:a16="http://schemas.microsoft.com/office/drawing/2014/main" id="{31CCE4BF-BE68-D844-93D2-C25C316CF90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866501" y="3950166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196FEFA1-6CA4-6944-818F-AF9CF1A2FD85}"/>
                  </a:ext>
                </a:extLst>
              </p:cNvPr>
              <p:cNvGrpSpPr/>
              <p:nvPr/>
            </p:nvGrpSpPr>
            <p:grpSpPr>
              <a:xfrm>
                <a:off x="6282020" y="3409248"/>
                <a:ext cx="1671281" cy="539042"/>
                <a:chOff x="1320274" y="4580303"/>
                <a:chExt cx="1671281" cy="467246"/>
              </a:xfrm>
              <a:solidFill>
                <a:srgbClr val="93D2FE"/>
              </a:solidFill>
            </p:grpSpPr>
            <p:sp>
              <p:nvSpPr>
                <p:cNvPr id="112" name="Freeform 860">
                  <a:extLst>
                    <a:ext uri="{FF2B5EF4-FFF2-40B4-BE49-F238E27FC236}">
                      <a16:creationId xmlns:a16="http://schemas.microsoft.com/office/drawing/2014/main" id="{E8329E10-5589-134B-B578-FFF1C6C6B1D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3" name="Rectangle 864">
                  <a:extLst>
                    <a:ext uri="{FF2B5EF4-FFF2-40B4-BE49-F238E27FC236}">
                      <a16:creationId xmlns:a16="http://schemas.microsoft.com/office/drawing/2014/main" id="{2F94E448-5056-154A-9236-54D9D56AF02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r2</a:t>
                  </a:r>
                </a:p>
              </p:txBody>
            </p:sp>
            <p:sp>
              <p:nvSpPr>
                <p:cNvPr id="114" name="Freeform 865">
                  <a:extLst>
                    <a:ext uri="{FF2B5EF4-FFF2-40B4-BE49-F238E27FC236}">
                      <a16:creationId xmlns:a16="http://schemas.microsoft.com/office/drawing/2014/main" id="{1B614569-CE34-E443-8442-ADAC4D03628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5" name="Freeform 866">
                  <a:extLst>
                    <a:ext uri="{FF2B5EF4-FFF2-40B4-BE49-F238E27FC236}">
                      <a16:creationId xmlns:a16="http://schemas.microsoft.com/office/drawing/2014/main" id="{0C1DE140-5955-B449-AFC2-E1230A1A7DD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sp>
            <p:nvSpPr>
              <p:cNvPr id="98" name="Oval 878">
                <a:extLst>
                  <a:ext uri="{FF2B5EF4-FFF2-40B4-BE49-F238E27FC236}">
                    <a16:creationId xmlns:a16="http://schemas.microsoft.com/office/drawing/2014/main" id="{78FE80A6-3AEB-FA48-A6A1-D4273691D83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800000" flipH="1">
                <a:off x="7440506" y="2600189"/>
                <a:ext cx="69069" cy="39007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99" name="Line 882">
                <a:extLst>
                  <a:ext uri="{FF2B5EF4-FFF2-40B4-BE49-F238E27FC236}">
                    <a16:creationId xmlns:a16="http://schemas.microsoft.com/office/drawing/2014/main" id="{8BFF4B55-D755-D44B-B958-84CAAD56D5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151300" y="2522140"/>
                <a:ext cx="166195" cy="553247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0" name="Line 882">
                <a:extLst>
                  <a:ext uri="{FF2B5EF4-FFF2-40B4-BE49-F238E27FC236}">
                    <a16:creationId xmlns:a16="http://schemas.microsoft.com/office/drawing/2014/main" id="{EA8D56EE-B62C-924C-9CA2-132F659AA7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162894" y="2525247"/>
                <a:ext cx="147328" cy="577282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1" name="Line 884">
                <a:extLst>
                  <a:ext uri="{FF2B5EF4-FFF2-40B4-BE49-F238E27FC236}">
                    <a16:creationId xmlns:a16="http://schemas.microsoft.com/office/drawing/2014/main" id="{FDA69D78-1AC4-FD4B-89A7-E28B36510E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7503497" y="2624662"/>
                <a:ext cx="0" cy="103603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2" name="Oval 885">
                <a:extLst>
                  <a:ext uri="{FF2B5EF4-FFF2-40B4-BE49-F238E27FC236}">
                    <a16:creationId xmlns:a16="http://schemas.microsoft.com/office/drawing/2014/main" id="{70044EF6-59D9-EE47-963C-9674ACC716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7486804" y="2733527"/>
                <a:ext cx="31996" cy="70709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C1DD2291-04BE-AF4D-BDE6-E28395A66CC5}"/>
                  </a:ext>
                </a:extLst>
              </p:cNvPr>
              <p:cNvGrpSpPr/>
              <p:nvPr/>
            </p:nvGrpSpPr>
            <p:grpSpPr>
              <a:xfrm>
                <a:off x="6963930" y="2918321"/>
                <a:ext cx="114261" cy="962935"/>
                <a:chOff x="5166044" y="2085068"/>
                <a:chExt cx="114261" cy="962935"/>
              </a:xfrm>
            </p:grpSpPr>
            <p:sp>
              <p:nvSpPr>
                <p:cNvPr id="106" name="Oval 878">
                  <a:extLst>
                    <a:ext uri="{FF2B5EF4-FFF2-40B4-BE49-F238E27FC236}">
                      <a16:creationId xmlns:a16="http://schemas.microsoft.com/office/drawing/2014/main" id="{60F83090-CCD7-934F-A06F-C713920C8E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6044" y="2998083"/>
                  <a:ext cx="110510" cy="499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ABE17ACA-357C-374E-A5BC-47A3519CFDDA}"/>
                    </a:ext>
                  </a:extLst>
                </p:cNvPr>
                <p:cNvGrpSpPr/>
                <p:nvPr/>
              </p:nvGrpSpPr>
              <p:grpSpPr>
                <a:xfrm>
                  <a:off x="5166154" y="2106857"/>
                  <a:ext cx="114151" cy="914400"/>
                  <a:chOff x="5166154" y="2106857"/>
                  <a:chExt cx="114151" cy="1132631"/>
                </a:xfrm>
              </p:grpSpPr>
              <p:sp>
                <p:nvSpPr>
                  <p:cNvPr id="109" name="Rectangle 880">
                    <a:extLst>
                      <a:ext uri="{FF2B5EF4-FFF2-40B4-BE49-F238E27FC236}">
                        <a16:creationId xmlns:a16="http://schemas.microsoft.com/office/drawing/2014/main" id="{F474D7EB-2254-5C43-BD41-C83BE3C50C3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66155" y="2106857"/>
                    <a:ext cx="109828" cy="1132631"/>
                  </a:xfrm>
                  <a:prstGeom prst="rect">
                    <a:avLst/>
                  </a:prstGeom>
                  <a:solidFill>
                    <a:srgbClr val="93D2F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110" name="Line 881">
                    <a:extLst>
                      <a:ext uri="{FF2B5EF4-FFF2-40B4-BE49-F238E27FC236}">
                        <a16:creationId xmlns:a16="http://schemas.microsoft.com/office/drawing/2014/main" id="{1524E484-5230-FD46-A269-D2C008CE00C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66154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111" name="Line 882">
                    <a:extLst>
                      <a:ext uri="{FF2B5EF4-FFF2-40B4-BE49-F238E27FC236}">
                        <a16:creationId xmlns:a16="http://schemas.microsoft.com/office/drawing/2014/main" id="{40C10541-6D68-A14E-B92A-CB8AEF2CD45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80305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</p:grpSp>
            <p:sp>
              <p:nvSpPr>
                <p:cNvPr id="108" name="Oval 878">
                  <a:extLst>
                    <a:ext uri="{FF2B5EF4-FFF2-40B4-BE49-F238E27FC236}">
                      <a16:creationId xmlns:a16="http://schemas.microsoft.com/office/drawing/2014/main" id="{6E74629C-E884-534C-95F7-A567CB9447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7662" y="2085068"/>
                  <a:ext cx="110510" cy="457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sp>
            <p:nvSpPr>
              <p:cNvPr id="104" name="Rectangle 880">
                <a:extLst>
                  <a:ext uri="{FF2B5EF4-FFF2-40B4-BE49-F238E27FC236}">
                    <a16:creationId xmlns:a16="http://schemas.microsoft.com/office/drawing/2014/main" id="{B412A21D-C174-B440-8930-A15617A2EE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00000" flipH="1">
                <a:off x="7229473" y="2562075"/>
                <a:ext cx="66541" cy="857951"/>
              </a:xfrm>
              <a:prstGeom prst="rect">
                <a:avLst/>
              </a:prstGeom>
              <a:solidFill>
                <a:srgbClr val="93D2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5" name="Line 881">
                <a:extLst>
                  <a:ext uri="{FF2B5EF4-FFF2-40B4-BE49-F238E27FC236}">
                    <a16:creationId xmlns:a16="http://schemas.microsoft.com/office/drawing/2014/main" id="{65E55BCF-0304-B94E-9C0B-4AF0F02D29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00000" flipV="1">
                <a:off x="7291556" y="2578710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</p:grpSp>
        <p:sp>
          <p:nvSpPr>
            <p:cNvPr id="116" name="Parallelogram 115">
              <a:extLst>
                <a:ext uri="{FF2B5EF4-FFF2-40B4-BE49-F238E27FC236}">
                  <a16:creationId xmlns:a16="http://schemas.microsoft.com/office/drawing/2014/main" id="{4B5B443F-0C80-8B4C-9377-63F8458B3333}"/>
                </a:ext>
              </a:extLst>
            </p:cNvPr>
            <p:cNvSpPr/>
            <p:nvPr/>
          </p:nvSpPr>
          <p:spPr>
            <a:xfrm>
              <a:off x="8244088" y="580295"/>
              <a:ext cx="1847859" cy="540484"/>
            </a:xfrm>
            <a:prstGeom prst="parallelogram">
              <a:avLst>
                <a:gd name="adj" fmla="val 96255"/>
              </a:avLst>
            </a:prstGeom>
            <a:solidFill>
              <a:srgbClr val="DCC3A9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b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US" sz="1700" dirty="0">
                  <a:solidFill>
                    <a:schemeClr val="tx1"/>
                  </a:solidFill>
                  <a:latin typeface="Calibri" panose="020F0502020204030204" pitchFamily="34" charset="0"/>
                </a:rPr>
                <a:t>d3   </a:t>
              </a: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46199E3A-224B-7744-A79C-FEC72385906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01168" y="693504"/>
              <a:ext cx="1174071" cy="1116643"/>
              <a:chOff x="2015901" y="2747479"/>
              <a:chExt cx="1677244" cy="1595204"/>
            </a:xfrm>
          </p:grpSpPr>
          <p:sp>
            <p:nvSpPr>
              <p:cNvPr id="118" name="Oval 859">
                <a:extLst>
                  <a:ext uri="{FF2B5EF4-FFF2-40B4-BE49-F238E27FC236}">
                    <a16:creationId xmlns:a16="http://schemas.microsoft.com/office/drawing/2014/main" id="{0A9F2557-EF11-2146-AA99-9C85853C990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17327" y="4034790"/>
                <a:ext cx="137823" cy="1512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19" name="Oval 861">
                <a:extLst>
                  <a:ext uri="{FF2B5EF4-FFF2-40B4-BE49-F238E27FC236}">
                    <a16:creationId xmlns:a16="http://schemas.microsoft.com/office/drawing/2014/main" id="{E258A4C7-BC91-3243-95D1-D02133CF307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43031" y="4188737"/>
                <a:ext cx="142659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0" name="Oval 862">
                <a:extLst>
                  <a:ext uri="{FF2B5EF4-FFF2-40B4-BE49-F238E27FC236}">
                    <a16:creationId xmlns:a16="http://schemas.microsoft.com/office/drawing/2014/main" id="{2E12F7C7-69E9-484E-8FE7-87CC04B47AF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58536" y="4188737"/>
                <a:ext cx="137823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1" name="Oval 863">
                <a:extLst>
                  <a:ext uri="{FF2B5EF4-FFF2-40B4-BE49-F238E27FC236}">
                    <a16:creationId xmlns:a16="http://schemas.microsoft.com/office/drawing/2014/main" id="{6DC24C68-D32C-7947-9E57-9BF2C996FAF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193788" y="4186036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2" name="Oval 863">
                <a:extLst>
                  <a:ext uri="{FF2B5EF4-FFF2-40B4-BE49-F238E27FC236}">
                    <a16:creationId xmlns:a16="http://schemas.microsoft.com/office/drawing/2014/main" id="{E592AE9C-E492-044F-AA2A-F6B14176768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27511" y="4187917"/>
                <a:ext cx="140241" cy="153946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3" name="Freeform 866">
                <a:extLst>
                  <a:ext uri="{FF2B5EF4-FFF2-40B4-BE49-F238E27FC236}">
                    <a16:creationId xmlns:a16="http://schemas.microsoft.com/office/drawing/2014/main" id="{5A4F6D3A-05F6-B240-BA5A-4939775D1A6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015901" y="3991061"/>
                <a:ext cx="1114187" cy="194966"/>
              </a:xfrm>
              <a:custGeom>
                <a:avLst/>
                <a:gdLst>
                  <a:gd name="T0" fmla="*/ 0 w 288"/>
                  <a:gd name="T1" fmla="*/ 449 h 48"/>
                  <a:gd name="T2" fmla="*/ 2608 w 288"/>
                  <a:gd name="T3" fmla="*/ 449 h 48"/>
                  <a:gd name="T4" fmla="*/ 3133 w 288"/>
                  <a:gd name="T5" fmla="*/ 0 h 48"/>
                  <a:gd name="T6" fmla="*/ 524 w 288"/>
                  <a:gd name="T7" fmla="*/ 0 h 48"/>
                  <a:gd name="T8" fmla="*/ 0 w 288"/>
                  <a:gd name="T9" fmla="*/ 449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8"/>
                  <a:gd name="T16" fmla="*/ 0 h 48"/>
                  <a:gd name="T17" fmla="*/ 288 w 288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8" h="48">
                    <a:moveTo>
                      <a:pt x="0" y="48"/>
                    </a:moveTo>
                    <a:lnTo>
                      <a:pt x="240" y="48"/>
                    </a:lnTo>
                    <a:lnTo>
                      <a:pt x="288" y="0"/>
                    </a:lnTo>
                    <a:lnTo>
                      <a:pt x="48" y="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4" name="Oval 878">
                <a:extLst>
                  <a:ext uri="{FF2B5EF4-FFF2-40B4-BE49-F238E27FC236}">
                    <a16:creationId xmlns:a16="http://schemas.microsoft.com/office/drawing/2014/main" id="{B38A8C74-3C46-DE41-B2DD-914E4AF1A64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9800000">
                <a:off x="2458640" y="2825528"/>
                <a:ext cx="69069" cy="39007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5" name="Line 882">
                <a:extLst>
                  <a:ext uri="{FF2B5EF4-FFF2-40B4-BE49-F238E27FC236}">
                    <a16:creationId xmlns:a16="http://schemas.microsoft.com/office/drawing/2014/main" id="{6BF70B49-E272-F340-A651-280F8A40E0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57993" y="2750586"/>
                <a:ext cx="147328" cy="577282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6" name="Rectangle 880">
                <a:extLst>
                  <a:ext uri="{FF2B5EF4-FFF2-40B4-BE49-F238E27FC236}">
                    <a16:creationId xmlns:a16="http://schemas.microsoft.com/office/drawing/2014/main" id="{184706FE-7AF7-7041-96BF-1216D3B0EB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800000">
                <a:off x="2672201" y="2787414"/>
                <a:ext cx="66541" cy="857951"/>
              </a:xfrm>
              <a:prstGeom prst="rect">
                <a:avLst/>
              </a:prstGeom>
              <a:solidFill>
                <a:srgbClr val="93D2F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7" name="Line 881">
                <a:extLst>
                  <a:ext uri="{FF2B5EF4-FFF2-40B4-BE49-F238E27FC236}">
                    <a16:creationId xmlns:a16="http://schemas.microsoft.com/office/drawing/2014/main" id="{CAD65D96-7098-4047-9908-0F49B226CE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76659" y="2804049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8" name="Line 882">
                <a:extLst>
                  <a:ext uri="{FF2B5EF4-FFF2-40B4-BE49-F238E27FC236}">
                    <a16:creationId xmlns:a16="http://schemas.microsoft.com/office/drawing/2014/main" id="{B156DE66-41F3-EA42-A6F4-4B89CDE2EA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V="1">
                <a:off x="2738029" y="2768617"/>
                <a:ext cx="0" cy="857951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9" name="Line 882">
                <a:extLst>
                  <a:ext uri="{FF2B5EF4-FFF2-40B4-BE49-F238E27FC236}">
                    <a16:creationId xmlns:a16="http://schemas.microsoft.com/office/drawing/2014/main" id="{A0CC9F14-29D7-4F42-B1B8-7FE4986837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800000" flipH="1" flipV="1">
                <a:off x="2650720" y="2747479"/>
                <a:ext cx="166195" cy="553247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30" name="Line 884">
                <a:extLst>
                  <a:ext uri="{FF2B5EF4-FFF2-40B4-BE49-F238E27FC236}">
                    <a16:creationId xmlns:a16="http://schemas.microsoft.com/office/drawing/2014/main" id="{F8A31E94-1195-0B4C-9662-F9BFB4515A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2464718" y="2850001"/>
                <a:ext cx="0" cy="103603"/>
              </a:xfrm>
              <a:prstGeom prst="lin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31" name="Oval 885">
                <a:extLst>
                  <a:ext uri="{FF2B5EF4-FFF2-40B4-BE49-F238E27FC236}">
                    <a16:creationId xmlns:a16="http://schemas.microsoft.com/office/drawing/2014/main" id="{FDFC4A83-D346-A844-8F39-26F2E16B54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9415" y="2958866"/>
                <a:ext cx="31996" cy="70709"/>
              </a:xfrm>
              <a:prstGeom prst="ellipse">
                <a:avLst/>
              </a:prstGeom>
              <a:solidFill>
                <a:srgbClr val="93D2F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800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126338FF-6AE6-BA40-AF48-0A05F520F9EA}"/>
                  </a:ext>
                </a:extLst>
              </p:cNvPr>
              <p:cNvGrpSpPr/>
              <p:nvPr/>
            </p:nvGrpSpPr>
            <p:grpSpPr>
              <a:xfrm>
                <a:off x="2874612" y="3158422"/>
                <a:ext cx="114261" cy="962935"/>
                <a:chOff x="5166044" y="2085068"/>
                <a:chExt cx="114261" cy="962935"/>
              </a:xfrm>
            </p:grpSpPr>
            <p:sp>
              <p:nvSpPr>
                <p:cNvPr id="137" name="Oval 878">
                  <a:extLst>
                    <a:ext uri="{FF2B5EF4-FFF2-40B4-BE49-F238E27FC236}">
                      <a16:creationId xmlns:a16="http://schemas.microsoft.com/office/drawing/2014/main" id="{28FC6CB7-7EC5-7646-8D35-617142A16C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6044" y="2998083"/>
                  <a:ext cx="110510" cy="499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F82FCD90-B1C0-704F-8846-429D0844D330}"/>
                    </a:ext>
                  </a:extLst>
                </p:cNvPr>
                <p:cNvGrpSpPr/>
                <p:nvPr/>
              </p:nvGrpSpPr>
              <p:grpSpPr>
                <a:xfrm>
                  <a:off x="5166154" y="2106857"/>
                  <a:ext cx="114151" cy="914400"/>
                  <a:chOff x="5166154" y="2106857"/>
                  <a:chExt cx="114151" cy="1132631"/>
                </a:xfrm>
              </p:grpSpPr>
              <p:sp>
                <p:nvSpPr>
                  <p:cNvPr id="140" name="Rectangle 880">
                    <a:extLst>
                      <a:ext uri="{FF2B5EF4-FFF2-40B4-BE49-F238E27FC236}">
                        <a16:creationId xmlns:a16="http://schemas.microsoft.com/office/drawing/2014/main" id="{1993F464-9022-594C-B770-F7B8FAFEE98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66155" y="2106857"/>
                    <a:ext cx="109828" cy="1132631"/>
                  </a:xfrm>
                  <a:prstGeom prst="rect">
                    <a:avLst/>
                  </a:prstGeom>
                  <a:solidFill>
                    <a:srgbClr val="93D2FE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141" name="Line 881">
                    <a:extLst>
                      <a:ext uri="{FF2B5EF4-FFF2-40B4-BE49-F238E27FC236}">
                        <a16:creationId xmlns:a16="http://schemas.microsoft.com/office/drawing/2014/main" id="{31B9C22C-A8DF-8A4B-B193-0FDF369A96E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5166154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  <p:sp>
                <p:nvSpPr>
                  <p:cNvPr id="142" name="Line 882">
                    <a:extLst>
                      <a:ext uri="{FF2B5EF4-FFF2-40B4-BE49-F238E27FC236}">
                        <a16:creationId xmlns:a16="http://schemas.microsoft.com/office/drawing/2014/main" id="{0ABA69D5-D2DF-FE4F-813B-F614234ED85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80305" y="2106857"/>
                    <a:ext cx="0" cy="1132631"/>
                  </a:xfrm>
                  <a:prstGeom prst="line">
                    <a:avLst/>
                  </a:prstGeom>
                  <a:solidFill>
                    <a:srgbClr val="93D2FE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sz="2800" dirty="0">
                      <a:latin typeface="Calibri"/>
                      <a:ea typeface="Calibri"/>
                      <a:cs typeface="Calibri"/>
                    </a:endParaRPr>
                  </a:p>
                </p:txBody>
              </p:sp>
            </p:grpSp>
            <p:sp>
              <p:nvSpPr>
                <p:cNvPr id="139" name="Oval 878">
                  <a:extLst>
                    <a:ext uri="{FF2B5EF4-FFF2-40B4-BE49-F238E27FC236}">
                      <a16:creationId xmlns:a16="http://schemas.microsoft.com/office/drawing/2014/main" id="{4EEBFB87-ACCA-264D-9795-7721A281D8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7662" y="2085068"/>
                  <a:ext cx="110510" cy="45720"/>
                </a:xfrm>
                <a:prstGeom prst="ellipse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329419E6-B5BB-514B-BA33-7190C1DA15D7}"/>
                  </a:ext>
                </a:extLst>
              </p:cNvPr>
              <p:cNvGrpSpPr/>
              <p:nvPr/>
            </p:nvGrpSpPr>
            <p:grpSpPr>
              <a:xfrm>
                <a:off x="2949280" y="3646999"/>
                <a:ext cx="743865" cy="539042"/>
                <a:chOff x="5686720" y="1648860"/>
                <a:chExt cx="743865" cy="539042"/>
              </a:xfrm>
            </p:grpSpPr>
            <p:sp>
              <p:nvSpPr>
                <p:cNvPr id="134" name="Freeform 860">
                  <a:extLst>
                    <a:ext uri="{FF2B5EF4-FFF2-40B4-BE49-F238E27FC236}">
                      <a16:creationId xmlns:a16="http://schemas.microsoft.com/office/drawing/2014/main" id="{6FF6BF43-3C1C-DB4B-9F9B-5E4A86F8841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686720" y="1648860"/>
                  <a:ext cx="743865" cy="18071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5" name="Rectangle 864">
                  <a:extLst>
                    <a:ext uri="{FF2B5EF4-FFF2-40B4-BE49-F238E27FC236}">
                      <a16:creationId xmlns:a16="http://schemas.microsoft.com/office/drawing/2014/main" id="{7E81CE28-5C11-6044-8022-94CA0FDAC9E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686720" y="1829582"/>
                  <a:ext cx="557094" cy="358320"/>
                </a:xfrm>
                <a:prstGeom prst="rect">
                  <a:avLst/>
                </a:prstGeom>
                <a:solidFill>
                  <a:srgbClr val="93D2FE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36" name="Freeform 865">
                  <a:extLst>
                    <a:ext uri="{FF2B5EF4-FFF2-40B4-BE49-F238E27FC236}">
                      <a16:creationId xmlns:a16="http://schemas.microsoft.com/office/drawing/2014/main" id="{D7DF8E18-5ED8-E445-8EC8-B81B435FFA7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6243814" y="1648860"/>
                  <a:ext cx="186771" cy="539037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solidFill>
                  <a:srgbClr val="93D2FE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8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</p:grpSp>
      <p:sp>
        <p:nvSpPr>
          <p:cNvPr id="16386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101601"/>
            <a:ext cx="8839200" cy="591969"/>
          </a:xfrm>
        </p:spPr>
        <p:txBody>
          <a:bodyPr/>
          <a:lstStyle/>
          <a:p>
            <a:pPr eaLnBrk="1" hangingPunct="1"/>
            <a:r>
              <a:rPr lang="en-US" dirty="0"/>
              <a:t>PSP Algorithm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02" y="282734"/>
            <a:ext cx="4025894" cy="2657718"/>
          </a:xfrm>
          <a:prstGeom prst="rect">
            <a:avLst/>
          </a:prstGeom>
        </p:spPr>
      </p:pic>
      <p:sp>
        <p:nvSpPr>
          <p:cNvPr id="143" name="Rectangle 18">
            <a:extLst>
              <a:ext uri="{FF2B5EF4-FFF2-40B4-BE49-F238E27FC236}">
                <a16:creationId xmlns:a16="http://schemas.microsoft.com/office/drawing/2014/main" id="{B01F6F70-62AE-324D-BFC4-A5BC80888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6345" y="2825488"/>
            <a:ext cx="6417575" cy="26995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ingdings" charset="2"/>
              <a:buChar char="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 Grande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Grande" charset="0"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–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Times-Roman" charset="0"/>
              <a:buChar char="•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Times-Roman" charset="0"/>
              <a:buChar char="-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>
                <a:latin typeface="Times New Roman" charset="0"/>
              </a:rPr>
              <a:t>Add another location to the initial state</a:t>
            </a:r>
          </a:p>
          <a:p>
            <a:r>
              <a:rPr lang="en-US" kern="0" dirty="0">
                <a:latin typeface="Times New Roman" charset="0"/>
              </a:rPr>
              <a:t>Still have all of the solutions on the previous page</a:t>
            </a:r>
          </a:p>
          <a:p>
            <a:r>
              <a:rPr lang="en-US" kern="0" dirty="0">
                <a:latin typeface="Times New Roman" charset="0"/>
              </a:rPr>
              <a:t>This time, PSP also can return partially-ordered solutions</a:t>
            </a: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BD4637EE-2677-E14C-89D6-F562515826DB}"/>
              </a:ext>
            </a:extLst>
          </p:cNvPr>
          <p:cNvGrpSpPr/>
          <p:nvPr/>
        </p:nvGrpSpPr>
        <p:grpSpPr>
          <a:xfrm>
            <a:off x="2486982" y="4115692"/>
            <a:ext cx="5535966" cy="1227133"/>
            <a:chOff x="3244816" y="4232538"/>
            <a:chExt cx="5758534" cy="1181996"/>
          </a:xfrm>
        </p:grpSpPr>
        <p:sp>
          <p:nvSpPr>
            <p:cNvPr id="144" name="Rectangle 83">
              <a:extLst>
                <a:ext uri="{FF2B5EF4-FFF2-40B4-BE49-F238E27FC236}">
                  <a16:creationId xmlns:a16="http://schemas.microsoft.com/office/drawing/2014/main" id="{C203B43D-3608-8F49-8459-510485971D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0998" y="4232539"/>
              <a:ext cx="1524392" cy="3139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18288" rIns="0" bIns="18288" anchor="ctr">
              <a:spAutoFit/>
            </a:bodyPr>
            <a:lstStyle/>
            <a:p>
              <a:pPr algn="ctr"/>
              <a:r>
                <a:rPr lang="en-US" baseline="-25000" dirty="0">
                  <a:latin typeface="Calibri"/>
                  <a:ea typeface="Calibri"/>
                  <a:cs typeface="Calibri"/>
                </a:rPr>
                <a:t> </a:t>
              </a:r>
              <a:r>
                <a:rPr lang="en-US" dirty="0">
                  <a:latin typeface="Calibri"/>
                  <a:ea typeface="Calibri"/>
                  <a:cs typeface="Calibri"/>
                </a:rPr>
                <a:t>move(r1,d3,d2)</a:t>
              </a:r>
              <a:r>
                <a:rPr lang="en-US" baseline="-25000" dirty="0">
                  <a:latin typeface="Calibri"/>
                  <a:ea typeface="Calibri"/>
                  <a:cs typeface="Calibri"/>
                </a:rPr>
                <a:t> </a:t>
              </a:r>
            </a:p>
          </p:txBody>
        </p:sp>
        <p:sp>
          <p:nvSpPr>
            <p:cNvPr id="145" name="Text Box 92">
              <a:extLst>
                <a:ext uri="{FF2B5EF4-FFF2-40B4-BE49-F238E27FC236}">
                  <a16:creationId xmlns:a16="http://schemas.microsoft.com/office/drawing/2014/main" id="{1FD53881-7CAD-2443-B385-431E78D07C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00998" y="5100602"/>
              <a:ext cx="1524392" cy="3139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18288" rIns="0" bIns="18288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baseline="-25000" dirty="0">
                  <a:latin typeface="Calibri"/>
                  <a:ea typeface="Calibri"/>
                  <a:cs typeface="Calibri"/>
                </a:rPr>
                <a:t> </a:t>
              </a:r>
              <a:r>
                <a:rPr lang="en-US" sz="1800" dirty="0">
                  <a:latin typeface="Calibri"/>
                  <a:ea typeface="Calibri"/>
                  <a:cs typeface="Calibri"/>
                </a:rPr>
                <a:t>move(r2,d4,d1)</a:t>
              </a:r>
              <a:r>
                <a:rPr lang="en-US" sz="1800" baseline="-25000" dirty="0">
                  <a:latin typeface="Calibri"/>
                  <a:ea typeface="Calibri"/>
                  <a:cs typeface="Calibri"/>
                </a:rPr>
                <a:t> </a:t>
              </a:r>
            </a:p>
          </p:txBody>
        </p:sp>
        <p:sp>
          <p:nvSpPr>
            <p:cNvPr id="146" name="Rectangle 83">
              <a:extLst>
                <a:ext uri="{FF2B5EF4-FFF2-40B4-BE49-F238E27FC236}">
                  <a16:creationId xmlns:a16="http://schemas.microsoft.com/office/drawing/2014/main" id="{85A6ECFD-9CCE-A349-B758-20890F2AE3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9655" y="4232538"/>
              <a:ext cx="1524392" cy="3139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18288" rIns="0" bIns="18288" anchor="ctr">
              <a:spAutoFit/>
            </a:bodyPr>
            <a:lstStyle/>
            <a:p>
              <a:pPr algn="ctr"/>
              <a:r>
                <a:rPr lang="en-US" baseline="-25000" dirty="0">
                  <a:latin typeface="Calibri"/>
                  <a:ea typeface="Calibri"/>
                  <a:cs typeface="Calibri"/>
                </a:rPr>
                <a:t> </a:t>
              </a:r>
              <a:r>
                <a:rPr lang="en-US" dirty="0">
                  <a:latin typeface="Calibri"/>
                  <a:ea typeface="Calibri"/>
                  <a:cs typeface="Calibri"/>
                </a:rPr>
                <a:t>move(r1,d1,d3)</a:t>
              </a:r>
              <a:r>
                <a:rPr lang="en-US" baseline="-25000" dirty="0">
                  <a:latin typeface="Calibri"/>
                  <a:ea typeface="Calibri"/>
                  <a:cs typeface="Calibri"/>
                </a:rPr>
                <a:t> </a:t>
              </a:r>
            </a:p>
          </p:txBody>
        </p:sp>
        <p:sp>
          <p:nvSpPr>
            <p:cNvPr id="147" name="Text Box 92">
              <a:extLst>
                <a:ext uri="{FF2B5EF4-FFF2-40B4-BE49-F238E27FC236}">
                  <a16:creationId xmlns:a16="http://schemas.microsoft.com/office/drawing/2014/main" id="{E8B76DC4-95C0-204E-8DF2-51DA9EB318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3173" y="5100602"/>
              <a:ext cx="1524392" cy="3139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18288" rIns="0" bIns="18288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baseline="-25000" dirty="0">
                  <a:latin typeface="Calibri"/>
                  <a:ea typeface="Calibri"/>
                  <a:cs typeface="Calibri"/>
                </a:rPr>
                <a:t> </a:t>
              </a:r>
              <a:r>
                <a:rPr lang="en-US" sz="1800" dirty="0">
                  <a:latin typeface="Calibri"/>
                  <a:ea typeface="Calibri"/>
                  <a:cs typeface="Calibri"/>
                </a:rPr>
                <a:t>move(r2,d2,d4)</a:t>
              </a:r>
              <a:r>
                <a:rPr lang="en-US" sz="1800" baseline="-25000" dirty="0">
                  <a:latin typeface="Calibri"/>
                  <a:ea typeface="Calibri"/>
                  <a:cs typeface="Calibri"/>
                </a:rPr>
                <a:t> </a:t>
              </a:r>
            </a:p>
          </p:txBody>
        </p: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9C0CA77C-9D79-7244-BC78-CC99F77A42BA}"/>
                </a:ext>
              </a:extLst>
            </p:cNvPr>
            <p:cNvCxnSpPr>
              <a:cxnSpLocks/>
              <a:stCxn id="146" idx="3"/>
              <a:endCxn id="144" idx="1"/>
            </p:cNvCxnSpPr>
            <p:nvPr/>
          </p:nvCxnSpPr>
          <p:spPr bwMode="auto">
            <a:xfrm>
              <a:off x="5674047" y="4389504"/>
              <a:ext cx="826951" cy="1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2AF4471D-8F16-AF49-A661-3F39EB033F91}"/>
                </a:ext>
              </a:extLst>
            </p:cNvPr>
            <p:cNvCxnSpPr>
              <a:cxnSpLocks/>
              <a:stCxn id="147" idx="3"/>
              <a:endCxn id="145" idx="1"/>
            </p:cNvCxnSpPr>
            <p:nvPr/>
          </p:nvCxnSpPr>
          <p:spPr bwMode="auto">
            <a:xfrm>
              <a:off x="5667565" y="5257568"/>
              <a:ext cx="833433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7671ABC5-F43A-214C-9E73-72A75F34D63B}"/>
                </a:ext>
              </a:extLst>
            </p:cNvPr>
            <p:cNvCxnSpPr>
              <a:cxnSpLocks/>
              <a:stCxn id="147" idx="3"/>
              <a:endCxn id="144" idx="1"/>
            </p:cNvCxnSpPr>
            <p:nvPr/>
          </p:nvCxnSpPr>
          <p:spPr bwMode="auto">
            <a:xfrm flipV="1">
              <a:off x="5667565" y="4389505"/>
              <a:ext cx="833433" cy="868063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FB1DE650-B265-974C-8E4C-12ADBF78B313}"/>
                </a:ext>
              </a:extLst>
            </p:cNvPr>
            <p:cNvCxnSpPr>
              <a:cxnSpLocks/>
              <a:stCxn id="146" idx="3"/>
              <a:endCxn id="145" idx="1"/>
            </p:cNvCxnSpPr>
            <p:nvPr/>
          </p:nvCxnSpPr>
          <p:spPr bwMode="auto">
            <a:xfrm>
              <a:off x="5674047" y="4389504"/>
              <a:ext cx="826951" cy="86806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153" name="Rectangle 83">
              <a:extLst>
                <a:ext uri="{FF2B5EF4-FFF2-40B4-BE49-F238E27FC236}">
                  <a16:creationId xmlns:a16="http://schemas.microsoft.com/office/drawing/2014/main" id="{E8D8F220-389C-5143-ADFF-9142251954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4816" y="4638158"/>
              <a:ext cx="284693" cy="3139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45720" tIns="18288" rIns="45720" bIns="18288" anchor="ctr">
              <a:spAutoFit/>
            </a:bodyPr>
            <a:lstStyle/>
            <a:p>
              <a:pPr algn="ctr"/>
              <a:r>
                <a:rPr lang="en-US" i="1" dirty="0">
                  <a:latin typeface="Times New Roman" panose="02020603050405020304" pitchFamily="18" charset="0"/>
                  <a:ea typeface="Calibri"/>
                  <a:cs typeface="Calibri"/>
                </a:rPr>
                <a:t>a</a:t>
              </a:r>
              <a:r>
                <a:rPr lang="en-US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0</a:t>
              </a:r>
            </a:p>
          </p:txBody>
        </p: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C29B4A43-63B1-C94F-B933-5BD64EDEB585}"/>
                </a:ext>
              </a:extLst>
            </p:cNvPr>
            <p:cNvCxnSpPr>
              <a:cxnSpLocks/>
              <a:stCxn id="153" idx="3"/>
              <a:endCxn id="146" idx="1"/>
            </p:cNvCxnSpPr>
            <p:nvPr/>
          </p:nvCxnSpPr>
          <p:spPr bwMode="auto">
            <a:xfrm flipV="1">
              <a:off x="3529509" y="4389504"/>
              <a:ext cx="620146" cy="40562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93DC2FA8-72BE-9B4B-AD04-839DCD8FBBA7}"/>
                </a:ext>
              </a:extLst>
            </p:cNvPr>
            <p:cNvCxnSpPr>
              <a:cxnSpLocks/>
              <a:stCxn id="153" idx="3"/>
              <a:endCxn id="147" idx="1"/>
            </p:cNvCxnSpPr>
            <p:nvPr/>
          </p:nvCxnSpPr>
          <p:spPr bwMode="auto">
            <a:xfrm>
              <a:off x="3529509" y="4795124"/>
              <a:ext cx="613664" cy="46244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156" name="Rectangle 83">
              <a:extLst>
                <a:ext uri="{FF2B5EF4-FFF2-40B4-BE49-F238E27FC236}">
                  <a16:creationId xmlns:a16="http://schemas.microsoft.com/office/drawing/2014/main" id="{5F86B95C-1353-7943-B9EC-556E5F60EC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8657" y="4638158"/>
              <a:ext cx="284693" cy="3139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45720" tIns="18288" rIns="45720" bIns="18288" anchor="ctr">
              <a:spAutoFit/>
            </a:bodyPr>
            <a:lstStyle/>
            <a:p>
              <a:pPr algn="ctr"/>
              <a:r>
                <a:rPr lang="en-US" i="1" dirty="0">
                  <a:latin typeface="Times New Roman" panose="02020603050405020304" pitchFamily="18" charset="0"/>
                  <a:ea typeface="Calibri"/>
                  <a:cs typeface="Calibri"/>
                </a:rPr>
                <a:t>a</a:t>
              </a:r>
              <a:r>
                <a:rPr lang="en-US" baseline="-25000" dirty="0">
                  <a:latin typeface="Times New Roman" panose="02020603050405020304" pitchFamily="18" charset="0"/>
                  <a:ea typeface="Calibri"/>
                  <a:cs typeface="Calibri"/>
                </a:rPr>
                <a:t>g</a:t>
              </a:r>
            </a:p>
          </p:txBody>
        </p: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D5578C9C-816B-CC4D-B21A-02D4DA2A8F3F}"/>
                </a:ext>
              </a:extLst>
            </p:cNvPr>
            <p:cNvCxnSpPr>
              <a:cxnSpLocks/>
              <a:stCxn id="144" idx="3"/>
              <a:endCxn id="156" idx="1"/>
            </p:cNvCxnSpPr>
            <p:nvPr/>
          </p:nvCxnSpPr>
          <p:spPr bwMode="auto">
            <a:xfrm>
              <a:off x="8025390" y="4389505"/>
              <a:ext cx="693267" cy="40561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58" name="Straight Arrow Connector 157">
              <a:extLst>
                <a:ext uri="{FF2B5EF4-FFF2-40B4-BE49-F238E27FC236}">
                  <a16:creationId xmlns:a16="http://schemas.microsoft.com/office/drawing/2014/main" id="{1031EFE2-DF95-C94D-8779-FC459AF14050}"/>
                </a:ext>
              </a:extLst>
            </p:cNvPr>
            <p:cNvCxnSpPr>
              <a:cxnSpLocks/>
              <a:stCxn id="145" idx="3"/>
              <a:endCxn id="156" idx="1"/>
            </p:cNvCxnSpPr>
            <p:nvPr/>
          </p:nvCxnSpPr>
          <p:spPr bwMode="auto">
            <a:xfrm flipV="1">
              <a:off x="8025390" y="4795124"/>
              <a:ext cx="693267" cy="46244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</p:grpSp>
      <p:sp>
        <p:nvSpPr>
          <p:cNvPr id="161" name="Content Placeholder 10">
            <a:extLst>
              <a:ext uri="{FF2B5EF4-FFF2-40B4-BE49-F238E27FC236}">
                <a16:creationId xmlns:a16="http://schemas.microsoft.com/office/drawing/2014/main" id="{4F5C30F9-39AD-8F48-92DC-9B6EBB765097}"/>
              </a:ext>
            </a:extLst>
          </p:cNvPr>
          <p:cNvSpPr txBox="1">
            <a:spLocks/>
          </p:cNvSpPr>
          <p:nvPr/>
        </p:nvSpPr>
        <p:spPr bwMode="auto">
          <a:xfrm>
            <a:off x="52252" y="5694553"/>
            <a:ext cx="4866269" cy="972061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1440" tIns="44450" rIns="45720" bIns="44450" numCol="1" anchor="t" anchorCtr="0" compatLnSpc="1">
            <a:prstTxWarp prst="textNoShape">
              <a:avLst/>
            </a:prstTxWarp>
            <a:spAutoFit/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move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r, d, 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</a:t>
            </a:r>
          </a:p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pre: loc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</a:t>
            </a:r>
            <a:r>
              <a:rPr lang="en-US" sz="1800" dirty="0">
                <a:latin typeface="Calibri"/>
                <a:ea typeface="Times New Roman"/>
              </a:rPr>
              <a:t> 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dirty="0">
                <a:latin typeface="Calibri" panose="020F0502020204030204" pitchFamily="34" charset="0"/>
                <a:ea typeface="Times New Roman"/>
              </a:rPr>
              <a:t>nil</a:t>
            </a:r>
          </a:p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eff: loc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←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 </a:t>
            </a:r>
            <a:r>
              <a:rPr lang="en-US" sz="1800" dirty="0">
                <a:latin typeface="Calibri"/>
                <a:ea typeface="Times New Roman"/>
              </a:rPr>
              <a:t>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 </a:t>
            </a:r>
            <a:r>
              <a:rPr lang="en-US" sz="1800" dirty="0">
                <a:latin typeface="Calibri"/>
                <a:ea typeface="Times New Roman"/>
              </a:rPr>
              <a:t>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dirty="0">
                <a:latin typeface="Calibri" panose="020F0502020204030204" pitchFamily="34" charset="0"/>
                <a:ea typeface="Times New Roman"/>
              </a:rPr>
              <a:t>nil</a:t>
            </a:r>
            <a:endParaRPr lang="en-US" sz="1800" dirty="0"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671861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12741CE-32FB-8642-8985-DCFBBE6CFB12}"/>
              </a:ext>
            </a:extLst>
          </p:cNvPr>
          <p:cNvSpPr txBox="1">
            <a:spLocks/>
          </p:cNvSpPr>
          <p:nvPr/>
        </p:nvSpPr>
        <p:spPr bwMode="auto">
          <a:xfrm>
            <a:off x="5843270" y="4409753"/>
            <a:ext cx="3940810" cy="22310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1800" b="1" kern="0" dirty="0"/>
              <a:t>Poll</a:t>
            </a:r>
            <a:r>
              <a:rPr lang="en-US" sz="1800" kern="0" dirty="0"/>
              <a:t>: which flaw would FAF select first?</a:t>
            </a:r>
          </a:p>
          <a:p>
            <a:pPr marL="349250" lvl="1" indent="0">
              <a:buNone/>
            </a:pPr>
            <a:r>
              <a:rPr lang="en-US" sz="1800" kern="0" dirty="0"/>
              <a:t>A.  loc(r1)=d</a:t>
            </a:r>
          </a:p>
          <a:p>
            <a:pPr marL="349250" lvl="1" indent="0">
              <a:buNone/>
            </a:pPr>
            <a:r>
              <a:rPr lang="en-US" sz="1800" kern="0" dirty="0"/>
              <a:t>B.  occupied(d2) = nil</a:t>
            </a:r>
          </a:p>
          <a:p>
            <a:pPr marL="349250" lvl="1" indent="0">
              <a:buNone/>
            </a:pPr>
            <a:r>
              <a:rPr lang="en-US" sz="1800" kern="0" dirty="0"/>
              <a:t>C.  occupied(d2) = nil</a:t>
            </a:r>
          </a:p>
          <a:p>
            <a:pPr marL="349250" lvl="1" indent="0">
              <a:buNone/>
            </a:pPr>
            <a:r>
              <a:rPr lang="en-US" sz="1800" kern="0" dirty="0"/>
              <a:t>D.  loc(r2)=d′</a:t>
            </a:r>
          </a:p>
          <a:p>
            <a:pPr marL="349250" lvl="1" indent="0">
              <a:buNone/>
            </a:pPr>
            <a:r>
              <a:rPr lang="en-US" sz="1800" kern="0" dirty="0"/>
              <a:t>E.  no preference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8611A2-6CD0-4B4A-B95C-3A3966201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129781"/>
            <a:ext cx="3787594" cy="25004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01601"/>
            <a:ext cx="11785600" cy="611342"/>
          </a:xfrm>
        </p:spPr>
        <p:txBody>
          <a:bodyPr/>
          <a:lstStyle/>
          <a:p>
            <a:r>
              <a:rPr lang="en-US" dirty="0"/>
              <a:t>Selecting a Flaw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750" y="3000053"/>
            <a:ext cx="4552696" cy="2665295"/>
          </a:xfrm>
        </p:spPr>
        <p:txBody>
          <a:bodyPr/>
          <a:lstStyle/>
          <a:p>
            <a:r>
              <a:rPr lang="en-US" sz="1800" dirty="0"/>
              <a:t>Selecting a flaw to resolve in PSP ≈</a:t>
            </a:r>
            <a:br>
              <a:rPr lang="en-US" sz="1800" dirty="0"/>
            </a:br>
            <a:r>
              <a:rPr lang="en-US" sz="1800" dirty="0"/>
              <a:t>selecting a variable to instantiate in a CSP</a:t>
            </a:r>
          </a:p>
          <a:p>
            <a:pPr lvl="1"/>
            <a:r>
              <a:rPr lang="en-US" sz="1800" dirty="0"/>
              <a:t>AND-branch in both cases</a:t>
            </a:r>
          </a:p>
          <a:p>
            <a:r>
              <a:rPr lang="en-US" sz="1800" i="1" dirty="0"/>
              <a:t>Fewest Alternatives First (FAF): </a:t>
            </a:r>
          </a:p>
          <a:p>
            <a:pPr lvl="1"/>
            <a:r>
              <a:rPr lang="en-US" sz="1800" dirty="0"/>
              <a:t>select flaw with fewest resolvers</a:t>
            </a:r>
          </a:p>
          <a:p>
            <a:pPr marL="682625" lvl="2" indent="0">
              <a:buNone/>
            </a:pPr>
            <a:r>
              <a:rPr lang="en-US" sz="1800" dirty="0"/>
              <a:t>≈ Minimum Remaining Values </a:t>
            </a:r>
            <a:br>
              <a:rPr lang="en-US" sz="1800" dirty="0"/>
            </a:br>
            <a:r>
              <a:rPr lang="en-US" sz="1800" dirty="0"/>
              <a:t>   (MRV) heuristic for CSPs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A9D07F-C67C-3943-8E2A-DDD1D1DCA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985" y="897878"/>
            <a:ext cx="7191695" cy="372289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9DF7841-B6B9-0E42-AE60-6E1914661E41}"/>
              </a:ext>
            </a:extLst>
          </p:cNvPr>
          <p:cNvSpPr txBox="1">
            <a:spLocks/>
          </p:cNvSpPr>
          <p:nvPr/>
        </p:nvSpPr>
        <p:spPr bwMode="auto">
          <a:xfrm>
            <a:off x="52252" y="5694553"/>
            <a:ext cx="4866269" cy="972061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1440" tIns="44450" rIns="45720" bIns="44450" numCol="1" anchor="t" anchorCtr="0" compatLnSpc="1">
            <a:prstTxWarp prst="textNoShape">
              <a:avLst/>
            </a:prstTxWarp>
            <a:spAutoFit/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move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r, d, 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</a:t>
            </a:r>
          </a:p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pre: loc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</a:t>
            </a:r>
            <a:r>
              <a:rPr lang="en-US" sz="1800" dirty="0">
                <a:latin typeface="Calibri"/>
                <a:ea typeface="Times New Roman"/>
              </a:rPr>
              <a:t> 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dirty="0">
                <a:latin typeface="Calibri" panose="020F0502020204030204" pitchFamily="34" charset="0"/>
                <a:ea typeface="Times New Roman"/>
              </a:rPr>
              <a:t>nil</a:t>
            </a:r>
          </a:p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eff: loc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←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 </a:t>
            </a:r>
            <a:r>
              <a:rPr lang="en-US" sz="1800" dirty="0">
                <a:latin typeface="Calibri"/>
                <a:ea typeface="Times New Roman"/>
              </a:rPr>
              <a:t>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 </a:t>
            </a:r>
            <a:r>
              <a:rPr lang="en-US" sz="1800" dirty="0">
                <a:latin typeface="Calibri"/>
                <a:ea typeface="Times New Roman"/>
              </a:rPr>
              <a:t>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dirty="0">
                <a:latin typeface="Calibri" panose="020F0502020204030204" pitchFamily="34" charset="0"/>
                <a:ea typeface="Times New Roman"/>
              </a:rPr>
              <a:t>nil</a:t>
            </a:r>
            <a:endParaRPr lang="en-US" sz="1800" dirty="0"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925632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C7D78A-52E5-1143-BE03-2919DA408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962" y="891540"/>
            <a:ext cx="7193877" cy="37350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01601"/>
            <a:ext cx="11785600" cy="666496"/>
          </a:xfrm>
        </p:spPr>
        <p:txBody>
          <a:bodyPr/>
          <a:lstStyle/>
          <a:p>
            <a:r>
              <a:rPr lang="en-US" dirty="0"/>
              <a:t>Choosing a Resolver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67DE61D-0CB3-764E-A7EC-0CBE2283E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608" y="2897311"/>
            <a:ext cx="4219198" cy="2661007"/>
          </a:xfrm>
        </p:spPr>
        <p:txBody>
          <a:bodyPr/>
          <a:lstStyle/>
          <a:p>
            <a:r>
              <a:rPr lang="en-US" sz="1800" dirty="0"/>
              <a:t>Choosing a resolver for a flaw ≈ assigning a value to a variable in a CSP</a:t>
            </a:r>
          </a:p>
          <a:p>
            <a:pPr lvl="1"/>
            <a:r>
              <a:rPr lang="en-US" sz="1800" dirty="0"/>
              <a:t>In both cases, an OR-branch</a:t>
            </a:r>
          </a:p>
          <a:p>
            <a:r>
              <a:rPr lang="en-US" sz="1800" i="1" dirty="0"/>
              <a:t>Least Constraining Resolver (LCR): </a:t>
            </a:r>
          </a:p>
          <a:p>
            <a:pPr lvl="1"/>
            <a:r>
              <a:rPr lang="en-US" sz="1800" dirty="0"/>
              <a:t>prefer resolver that rules out the </a:t>
            </a:r>
            <a:br>
              <a:rPr lang="en-US" sz="1800" dirty="0"/>
            </a:br>
            <a:r>
              <a:rPr lang="en-US" sz="1800" dirty="0"/>
              <a:t>fewest resolvers for the other flaws</a:t>
            </a:r>
          </a:p>
          <a:p>
            <a:pPr marL="690562" lvl="2" indent="0">
              <a:buNone/>
            </a:pPr>
            <a:r>
              <a:rPr lang="en-US" sz="1800" dirty="0"/>
              <a:t>≈ Least Constraining Value (LCV) </a:t>
            </a:r>
            <a:br>
              <a:rPr lang="en-US" sz="1800" dirty="0"/>
            </a:br>
            <a:r>
              <a:rPr lang="en-US" sz="1800" dirty="0"/>
              <a:t>   heuristic for CSPs</a:t>
            </a:r>
            <a:endParaRPr lang="en-US" sz="1800" baseline="-25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A2C37A-3E2F-4B42-8A61-990D4B99E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129781"/>
            <a:ext cx="3787594" cy="250040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55CCC2D-8372-EC45-AC26-AF7256FA1F44}"/>
              </a:ext>
            </a:extLst>
          </p:cNvPr>
          <p:cNvCxnSpPr>
            <a:cxnSpLocks/>
          </p:cNvCxnSpPr>
          <p:nvPr/>
        </p:nvCxnSpPr>
        <p:spPr>
          <a:xfrm flipH="1" flipV="1">
            <a:off x="8103870" y="1211580"/>
            <a:ext cx="1337310" cy="365760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99BD0869-2511-A14D-86D4-9EBFEDB52659}"/>
              </a:ext>
            </a:extLst>
          </p:cNvPr>
          <p:cNvSpPr txBox="1">
            <a:spLocks/>
          </p:cNvSpPr>
          <p:nvPr/>
        </p:nvSpPr>
        <p:spPr bwMode="auto">
          <a:xfrm>
            <a:off x="52252" y="5694553"/>
            <a:ext cx="4866269" cy="972061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1440" tIns="44450" rIns="45720" bIns="44450" numCol="1" anchor="t" anchorCtr="0" compatLnSpc="1">
            <a:prstTxWarp prst="textNoShape">
              <a:avLst/>
            </a:prstTxWarp>
            <a:spAutoFit/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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70000"/>
              <a:buFont typeface="Zapf Dingbats" charset="0"/>
              <a:buChar char="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Lucida Grande"/>
              <a:buChar char="‣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move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r, d, 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</a:t>
            </a:r>
          </a:p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pre: loc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</a:t>
            </a:r>
            <a:r>
              <a:rPr lang="en-US" sz="1800" dirty="0">
                <a:latin typeface="Calibri"/>
                <a:ea typeface="Times New Roman"/>
              </a:rPr>
              <a:t> 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dirty="0">
                <a:latin typeface="Calibri" panose="020F0502020204030204" pitchFamily="34" charset="0"/>
                <a:ea typeface="Times New Roman"/>
              </a:rPr>
              <a:t>nil</a:t>
            </a:r>
          </a:p>
          <a:p>
            <a:pPr marL="0" indent="-3175">
              <a:spcBef>
                <a:spcPts val="200"/>
              </a:spcBef>
              <a:buNone/>
              <a:tabLst>
                <a:tab pos="566738" algn="l"/>
              </a:tabLst>
            </a:pPr>
            <a:r>
              <a:rPr lang="en-US" sz="1800" dirty="0">
                <a:latin typeface="Calibri"/>
                <a:ea typeface="Times New Roman"/>
              </a:rPr>
              <a:t>eff: loc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←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 </a:t>
            </a:r>
            <a:r>
              <a:rPr lang="en-US" sz="1800" dirty="0">
                <a:latin typeface="Calibri"/>
                <a:ea typeface="Times New Roman"/>
              </a:rPr>
              <a:t>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d′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, </a:t>
            </a:r>
            <a:r>
              <a:rPr lang="en-US" sz="1800" dirty="0">
                <a:latin typeface="Calibri"/>
                <a:ea typeface="Times New Roman"/>
              </a:rPr>
              <a:t>occupied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ea typeface="Times New Roman"/>
              </a:rPr>
              <a:t>d</a:t>
            </a:r>
            <a:r>
              <a:rPr lang="en-US" sz="1800" dirty="0">
                <a:latin typeface="Times New Roman" panose="02020603050405020304" pitchFamily="18" charset="0"/>
                <a:ea typeface="Times New Roman"/>
              </a:rPr>
              <a:t>) = </a:t>
            </a:r>
            <a:r>
              <a:rPr lang="en-US" sz="1800" dirty="0">
                <a:latin typeface="Calibri" panose="020F0502020204030204" pitchFamily="34" charset="0"/>
                <a:ea typeface="Times New Roman"/>
              </a:rPr>
              <a:t>nil</a:t>
            </a:r>
            <a:endParaRPr lang="en-US" sz="180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1F81244-DF3B-EB44-892B-409C84DAF96A}"/>
              </a:ext>
            </a:extLst>
          </p:cNvPr>
          <p:cNvSpPr txBox="1">
            <a:spLocks/>
          </p:cNvSpPr>
          <p:nvPr/>
        </p:nvSpPr>
        <p:spPr bwMode="auto">
          <a:xfrm>
            <a:off x="5394960" y="4789170"/>
            <a:ext cx="6583680" cy="1828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1800" b="1" kern="0" dirty="0">
                <a:latin typeface="Times New Roman" panose="02020603050405020304" pitchFamily="18" charset="0"/>
              </a:rPr>
              <a:t>Poll</a:t>
            </a:r>
            <a:r>
              <a:rPr lang="en-US" sz="1800" kern="0" dirty="0"/>
              <a:t>: for </a:t>
            </a:r>
            <a:r>
              <a:rPr lang="en-US" sz="1800" kern="0" dirty="0">
                <a:latin typeface="Calibri" panose="020F0502020204030204" pitchFamily="34" charset="0"/>
              </a:rPr>
              <a:t>loc(r1)=</a:t>
            </a:r>
            <a:r>
              <a:rPr lang="en-US" sz="1800" i="1" kern="0" dirty="0">
                <a:latin typeface="Times New Roman" panose="02020603050405020304" pitchFamily="18" charset="0"/>
              </a:rPr>
              <a:t>d</a:t>
            </a:r>
            <a:r>
              <a:rPr lang="en-US" sz="1800" kern="0" dirty="0">
                <a:latin typeface="Times New Roman" panose="02020603050405020304" pitchFamily="18" charset="0"/>
              </a:rPr>
              <a:t> in </a:t>
            </a:r>
            <a:r>
              <a:rPr lang="en-US" sz="1800" i="1" kern="0" dirty="0">
                <a:latin typeface="Times New Roman" panose="02020603050405020304" pitchFamily="18" charset="0"/>
              </a:rPr>
              <a:t>a</a:t>
            </a:r>
            <a:r>
              <a:rPr lang="en-US" sz="1800" kern="0" baseline="-25000" dirty="0">
                <a:latin typeface="Times New Roman" panose="02020603050405020304" pitchFamily="18" charset="0"/>
              </a:rPr>
              <a:t>1 </a:t>
            </a:r>
            <a:r>
              <a:rPr lang="en-US" sz="1800" kern="0" dirty="0">
                <a:latin typeface="Times New Roman" panose="02020603050405020304" pitchFamily="18" charset="0"/>
              </a:rPr>
              <a:t>, which resolver would LCR </a:t>
            </a:r>
            <a:r>
              <a:rPr lang="en-US" sz="1800" kern="0" dirty="0"/>
              <a:t>choose first</a:t>
            </a:r>
            <a:r>
              <a:rPr lang="en-US" sz="1800" kern="0" dirty="0">
                <a:latin typeface="Times New Roman" panose="02020603050405020304" pitchFamily="18" charset="0"/>
              </a:rPr>
              <a:t>?</a:t>
            </a:r>
          </a:p>
          <a:p>
            <a:pPr marL="692150" lvl="1" indent="-342900">
              <a:buFont typeface="+mj-lt"/>
              <a:buAutoNum type="alphaUcPeriod"/>
            </a:pPr>
            <a:r>
              <a:rPr lang="en-US" sz="1800" kern="0" dirty="0">
                <a:latin typeface="Times New Roman" panose="02020603050405020304" pitchFamily="18" charset="0"/>
              </a:rPr>
              <a:t>causal link from a new action</a:t>
            </a:r>
          </a:p>
          <a:p>
            <a:pPr marL="692150" lvl="1" indent="-342900">
              <a:buFont typeface="+mj-lt"/>
              <a:buAutoNum type="alphaUcPeriod"/>
            </a:pPr>
            <a:r>
              <a:rPr lang="en-US" sz="1800" kern="0" dirty="0">
                <a:latin typeface="Times New Roman" panose="02020603050405020304" pitchFamily="18" charset="0"/>
              </a:rPr>
              <a:t>causal link from </a:t>
            </a:r>
            <a:r>
              <a:rPr lang="en-US" sz="1800" i="1" kern="0" dirty="0">
                <a:latin typeface="Times New Roman" panose="02020603050405020304" pitchFamily="18" charset="0"/>
              </a:rPr>
              <a:t>a</a:t>
            </a:r>
            <a:r>
              <a:rPr lang="en-US" sz="1800" kern="0" baseline="-25000" dirty="0">
                <a:latin typeface="Times New Roman" panose="02020603050405020304" pitchFamily="18" charset="0"/>
              </a:rPr>
              <a:t>0 </a:t>
            </a:r>
            <a:r>
              <a:rPr lang="en-US" sz="1800" kern="0" dirty="0">
                <a:latin typeface="Times New Roman" panose="02020603050405020304" pitchFamily="18" charset="0"/>
              </a:rPr>
              <a:t>, with substitution </a:t>
            </a:r>
            <a:r>
              <a:rPr lang="en-US" sz="1800" i="1" kern="0" dirty="0">
                <a:latin typeface="Times New Roman" panose="02020603050405020304" pitchFamily="18" charset="0"/>
              </a:rPr>
              <a:t>d←</a:t>
            </a:r>
            <a:r>
              <a:rPr lang="en-US" sz="1800" kern="0" dirty="0">
                <a:latin typeface="Calibri" panose="020F0502020204030204" pitchFamily="34" charset="0"/>
              </a:rPr>
              <a:t>d1</a:t>
            </a:r>
          </a:p>
          <a:p>
            <a:pPr marL="692150" lvl="1" indent="-342900">
              <a:buFont typeface="+mj-lt"/>
              <a:buAutoNum type="alphaUcPeriod"/>
            </a:pPr>
            <a:r>
              <a:rPr lang="en-US" sz="1800" kern="0" dirty="0">
                <a:latin typeface="Times New Roman" panose="02020603050405020304" pitchFamily="18" charset="0"/>
              </a:rPr>
              <a:t>causal link from </a:t>
            </a:r>
            <a:r>
              <a:rPr lang="en-US" sz="1800" i="1" kern="0" dirty="0">
                <a:latin typeface="Times New Roman" panose="02020603050405020304" pitchFamily="18" charset="0"/>
              </a:rPr>
              <a:t>a</a:t>
            </a:r>
            <a:r>
              <a:rPr lang="en-US" sz="1800" kern="0" baseline="-25000" dirty="0">
                <a:latin typeface="Times New Roman" panose="02020603050405020304" pitchFamily="18" charset="0"/>
              </a:rPr>
              <a:t>3 </a:t>
            </a:r>
            <a:r>
              <a:rPr lang="en-US" sz="1800" kern="0" dirty="0">
                <a:latin typeface="Times New Roman" panose="02020603050405020304" pitchFamily="18" charset="0"/>
              </a:rPr>
              <a:t>, with substitutions </a:t>
            </a:r>
            <a:r>
              <a:rPr lang="en-US" sz="1800" i="1" kern="0" dirty="0">
                <a:latin typeface="Times New Roman" panose="02020603050405020304" pitchFamily="18" charset="0"/>
              </a:rPr>
              <a:t>r←</a:t>
            </a:r>
            <a:r>
              <a:rPr lang="en-US" sz="1800" kern="0" dirty="0">
                <a:latin typeface="Calibri" panose="020F0502020204030204" pitchFamily="34" charset="0"/>
              </a:rPr>
              <a:t>r1, </a:t>
            </a:r>
            <a:r>
              <a:rPr lang="en-US" sz="1800" i="1" kern="0" dirty="0">
                <a:latin typeface="Times New Roman" panose="02020603050405020304" pitchFamily="18" charset="0"/>
              </a:rPr>
              <a:t>d′′←d</a:t>
            </a:r>
            <a:endParaRPr lang="en-US" sz="1800" kern="0" dirty="0">
              <a:latin typeface="Calibri" panose="020F0502020204030204" pitchFamily="34" charset="0"/>
            </a:endParaRPr>
          </a:p>
          <a:p>
            <a:pPr marL="692150" lvl="1" indent="-342900">
              <a:buFont typeface="+mj-lt"/>
              <a:buAutoNum type="alphaUcPeriod"/>
            </a:pPr>
            <a:r>
              <a:rPr lang="en-US" sz="1800" kern="0" dirty="0">
                <a:latin typeface="Times New Roman" panose="02020603050405020304" pitchFamily="18" charset="0"/>
              </a:rPr>
              <a:t>no preference</a:t>
            </a:r>
          </a:p>
        </p:txBody>
      </p:sp>
    </p:spTree>
    <p:extLst>
      <p:ext uri="{BB962C8B-B14F-4D97-AF65-F5344CB8AC3E}">
        <p14:creationId xmlns:p14="http://schemas.microsoft.com/office/powerpoint/2010/main" val="11895301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5ED3A0-E700-BC4F-9D35-C7457CC82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985" y="897878"/>
            <a:ext cx="7187184" cy="37315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01601"/>
            <a:ext cx="11785600" cy="648473"/>
          </a:xfrm>
        </p:spPr>
        <p:txBody>
          <a:bodyPr/>
          <a:lstStyle/>
          <a:p>
            <a:r>
              <a:rPr lang="en-US" dirty="0"/>
              <a:t>Choosing a Resolver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319" y="2751677"/>
            <a:ext cx="4985513" cy="3722890"/>
          </a:xfrm>
        </p:spPr>
        <p:txBody>
          <a:bodyPr/>
          <a:lstStyle/>
          <a:p>
            <a:r>
              <a:rPr lang="en-US" sz="1800" i="1" dirty="0"/>
              <a:t>Least Constraining Resolver (LCR): </a:t>
            </a:r>
          </a:p>
          <a:p>
            <a:pPr lvl="1"/>
            <a:r>
              <a:rPr lang="en-US" sz="1800" dirty="0"/>
              <a:t>prefer resolver that rules out the </a:t>
            </a:r>
            <a:br>
              <a:rPr lang="en-US" sz="1800" dirty="0"/>
            </a:br>
            <a:r>
              <a:rPr lang="en-US" sz="1800" dirty="0"/>
              <a:t>fewest resolvers for the other flaws</a:t>
            </a:r>
          </a:p>
          <a:p>
            <a:pPr marL="690562" lvl="2" indent="0">
              <a:buNone/>
            </a:pPr>
            <a:r>
              <a:rPr lang="en-US" sz="1800" dirty="0"/>
              <a:t>≈ Least Constraining Value (LCV) </a:t>
            </a:r>
            <a:br>
              <a:rPr lang="en-US" sz="1800" dirty="0"/>
            </a:br>
            <a:r>
              <a:rPr lang="en-US" sz="1800" dirty="0"/>
              <a:t>   heuristic for CSPs</a:t>
            </a:r>
            <a:endParaRPr lang="en-US" sz="1800" baseline="-25000" dirty="0"/>
          </a:p>
          <a:p>
            <a:r>
              <a:rPr lang="en-US" sz="1800" dirty="0"/>
              <a:t>Problem (in PSP but not in CSPs):</a:t>
            </a:r>
          </a:p>
          <a:p>
            <a:pPr lvl="1"/>
            <a:r>
              <a:rPr lang="en-US" sz="1800" dirty="0"/>
              <a:t>LCR can keep adding new actions forever </a:t>
            </a:r>
            <a:br>
              <a:rPr lang="en-US" sz="1800" baseline="-25000" dirty="0"/>
            </a:br>
            <a:endParaRPr lang="en-US" sz="1800" baseline="-25000" dirty="0"/>
          </a:p>
          <a:p>
            <a:pPr marL="0" indent="0">
              <a:buNone/>
            </a:pPr>
            <a:r>
              <a:rPr lang="en-US" sz="1800" dirty="0"/>
              <a:t>Perhaps this might work:</a:t>
            </a:r>
          </a:p>
          <a:p>
            <a:r>
              <a:rPr lang="en-US" sz="1800" i="1" dirty="0"/>
              <a:t>Avoid New Actions (ANA)</a:t>
            </a:r>
            <a:r>
              <a:rPr lang="en-US" sz="1800" dirty="0"/>
              <a:t> heuristic:</a:t>
            </a:r>
            <a:endParaRPr lang="en-US" sz="1800" i="1" dirty="0"/>
          </a:p>
          <a:p>
            <a:pPr lvl="1"/>
            <a:r>
              <a:rPr lang="en-US" sz="1800" dirty="0"/>
              <a:t>prefer resolvers that don’t add new actions</a:t>
            </a:r>
          </a:p>
          <a:p>
            <a:pPr lvl="1"/>
            <a:r>
              <a:rPr lang="en-US" sz="1800" dirty="0"/>
              <a:t>use LCR as tie-breaker</a:t>
            </a:r>
            <a:br>
              <a:rPr lang="en-US" sz="1800" dirty="0"/>
            </a:br>
            <a:endParaRPr lang="en-US" sz="18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234B2D3-A295-7244-A5A5-479754995863}"/>
              </a:ext>
            </a:extLst>
          </p:cNvPr>
          <p:cNvCxnSpPr>
            <a:cxnSpLocks/>
          </p:cNvCxnSpPr>
          <p:nvPr/>
        </p:nvCxnSpPr>
        <p:spPr bwMode="auto">
          <a:xfrm flipH="1">
            <a:off x="690837" y="2905616"/>
            <a:ext cx="3255264" cy="141358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F78CA7E-39D8-1741-9C93-F6626C608322}"/>
              </a:ext>
            </a:extLst>
          </p:cNvPr>
          <p:cNvCxnSpPr>
            <a:cxnSpLocks/>
          </p:cNvCxnSpPr>
          <p:nvPr/>
        </p:nvCxnSpPr>
        <p:spPr bwMode="auto">
          <a:xfrm>
            <a:off x="472879" y="2897755"/>
            <a:ext cx="3473222" cy="142144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ACA878E-3866-EA40-A5AD-666E7952A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129781"/>
            <a:ext cx="3787594" cy="250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876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31E5800-1BAE-7845-A03C-9FB99810D5E8}"/>
              </a:ext>
            </a:extLst>
          </p:cNvPr>
          <p:cNvSpPr txBox="1">
            <a:spLocks/>
          </p:cNvSpPr>
          <p:nvPr/>
        </p:nvSpPr>
        <p:spPr bwMode="auto">
          <a:xfrm>
            <a:off x="5198724" y="4500081"/>
            <a:ext cx="6231277" cy="22142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1800" kern="0" dirty="0"/>
              <a:t>Problem: ANA will prefer these two choices:</a:t>
            </a:r>
          </a:p>
          <a:p>
            <a:pPr lvl="1"/>
            <a:r>
              <a:rPr lang="en-US" sz="1800" kern="0" dirty="0"/>
              <a:t>For </a:t>
            </a:r>
            <a:r>
              <a:rPr lang="en-US" sz="1800" kern="0" dirty="0">
                <a:latin typeface="Calibri" panose="020F0502020204030204" pitchFamily="34" charset="0"/>
              </a:rPr>
              <a:t>loc(r1)=</a:t>
            </a:r>
            <a:r>
              <a:rPr lang="en-US" sz="1800" i="1" kern="0" dirty="0">
                <a:latin typeface="Times New Roman" panose="02020603050405020304" pitchFamily="18" charset="0"/>
              </a:rPr>
              <a:t>d</a:t>
            </a:r>
            <a:r>
              <a:rPr lang="en-US" sz="1800" kern="0" dirty="0">
                <a:latin typeface="Times New Roman" panose="02020603050405020304" pitchFamily="18" charset="0"/>
              </a:rPr>
              <a:t> in </a:t>
            </a:r>
            <a:r>
              <a:rPr lang="en-US" sz="1800" i="1" kern="0" dirty="0">
                <a:latin typeface="Times New Roman" panose="02020603050405020304" pitchFamily="18" charset="0"/>
              </a:rPr>
              <a:t>a</a:t>
            </a:r>
            <a:r>
              <a:rPr lang="en-US" sz="1800" kern="0" baseline="-25000" dirty="0">
                <a:latin typeface="Times New Roman" panose="02020603050405020304" pitchFamily="18" charset="0"/>
              </a:rPr>
              <a:t>1</a:t>
            </a:r>
            <a:r>
              <a:rPr lang="en-US" sz="1800" kern="0" dirty="0">
                <a:latin typeface="Times New Roman" panose="02020603050405020304" pitchFamily="18" charset="0"/>
              </a:rPr>
              <a:t>, use action </a:t>
            </a:r>
            <a:r>
              <a:rPr lang="en-US" sz="1800" i="1" kern="0" dirty="0">
                <a:latin typeface="Times New Roman" panose="02020603050405020304" pitchFamily="18" charset="0"/>
              </a:rPr>
              <a:t>a</a:t>
            </a:r>
            <a:r>
              <a:rPr lang="en-US" sz="1800" kern="0" baseline="-25000" dirty="0">
                <a:latin typeface="Times New Roman" panose="02020603050405020304" pitchFamily="18" charset="0"/>
              </a:rPr>
              <a:t>0</a:t>
            </a:r>
            <a:r>
              <a:rPr lang="en-US" sz="1800" kern="0" dirty="0">
                <a:latin typeface="Times New Roman" panose="02020603050405020304" pitchFamily="18" charset="0"/>
              </a:rPr>
              <a:t> with substitution </a:t>
            </a:r>
            <a:r>
              <a:rPr lang="en-US" sz="1800" i="1" kern="0" dirty="0">
                <a:latin typeface="Times New Roman" panose="02020603050405020304" pitchFamily="18" charset="0"/>
              </a:rPr>
              <a:t>d←</a:t>
            </a:r>
            <a:r>
              <a:rPr lang="en-US" sz="1800" kern="0" dirty="0">
                <a:latin typeface="Calibri" panose="020F0502020204030204" pitchFamily="34" charset="0"/>
              </a:rPr>
              <a:t>d1</a:t>
            </a:r>
            <a:endParaRPr lang="en-US" sz="1800" kern="0" dirty="0">
              <a:latin typeface="Times New Roman" panose="02020603050405020304" pitchFamily="18" charset="0"/>
            </a:endParaRPr>
          </a:p>
          <a:p>
            <a:pPr lvl="1"/>
            <a:r>
              <a:rPr lang="en-US" sz="1800" kern="0" dirty="0"/>
              <a:t>For </a:t>
            </a:r>
            <a:r>
              <a:rPr lang="en-US" sz="1800" kern="0" dirty="0">
                <a:latin typeface="Calibri" panose="020F0502020204030204" pitchFamily="34" charset="0"/>
              </a:rPr>
              <a:t>loc(r2)=</a:t>
            </a:r>
            <a:r>
              <a:rPr lang="en-US" sz="1800" i="1" kern="0" dirty="0">
                <a:latin typeface="Times New Roman" panose="02020603050405020304" pitchFamily="18" charset="0"/>
              </a:rPr>
              <a:t>d′</a:t>
            </a:r>
            <a:r>
              <a:rPr lang="en-US" sz="1800" kern="0" dirty="0">
                <a:latin typeface="Times New Roman" panose="02020603050405020304" pitchFamily="18" charset="0"/>
              </a:rPr>
              <a:t> in </a:t>
            </a:r>
            <a:r>
              <a:rPr lang="en-US" sz="1800" i="1" kern="0" dirty="0">
                <a:latin typeface="Times New Roman" panose="02020603050405020304" pitchFamily="18" charset="0"/>
              </a:rPr>
              <a:t>a</a:t>
            </a:r>
            <a:r>
              <a:rPr lang="en-US" sz="1800" kern="0" baseline="-25000" dirty="0">
                <a:latin typeface="Times New Roman" panose="02020603050405020304" pitchFamily="18" charset="0"/>
              </a:rPr>
              <a:t>2</a:t>
            </a:r>
            <a:r>
              <a:rPr lang="en-US" sz="1800" kern="0" dirty="0">
                <a:latin typeface="Times New Roman" panose="02020603050405020304" pitchFamily="18" charset="0"/>
              </a:rPr>
              <a:t>, use action </a:t>
            </a:r>
            <a:r>
              <a:rPr lang="en-US" sz="1800" i="1" kern="0" dirty="0">
                <a:latin typeface="Times New Roman" panose="02020603050405020304" pitchFamily="18" charset="0"/>
              </a:rPr>
              <a:t>a</a:t>
            </a:r>
            <a:r>
              <a:rPr lang="en-US" sz="1800" kern="0" baseline="-25000" dirty="0">
                <a:latin typeface="Times New Roman" panose="02020603050405020304" pitchFamily="18" charset="0"/>
              </a:rPr>
              <a:t>0</a:t>
            </a:r>
            <a:r>
              <a:rPr lang="en-US" sz="1800" kern="0" dirty="0">
                <a:latin typeface="Times New Roman" panose="02020603050405020304" pitchFamily="18" charset="0"/>
              </a:rPr>
              <a:t> with substitution </a:t>
            </a:r>
            <a:r>
              <a:rPr lang="en-US" sz="1800" i="1" kern="0" dirty="0">
                <a:latin typeface="Times New Roman" panose="02020603050405020304" pitchFamily="18" charset="0"/>
              </a:rPr>
              <a:t>d′←</a:t>
            </a:r>
            <a:r>
              <a:rPr lang="en-US" sz="1800" kern="0" dirty="0">
                <a:latin typeface="Calibri" panose="020F0502020204030204" pitchFamily="34" charset="0"/>
              </a:rPr>
              <a:t>d2</a:t>
            </a:r>
            <a:endParaRPr lang="en-US" sz="1800" kern="0" dirty="0">
              <a:latin typeface="Times New Roman" panose="02020603050405020304" pitchFamily="18" charset="0"/>
            </a:endParaRPr>
          </a:p>
          <a:p>
            <a:pPr lvl="1"/>
            <a:r>
              <a:rPr lang="en-US" sz="1800" kern="0" dirty="0">
                <a:latin typeface="Times New Roman" panose="02020603050405020304" pitchFamily="18" charset="0"/>
              </a:rPr>
              <a:t> </a:t>
            </a:r>
            <a:r>
              <a:rPr lang="en-US" sz="1800" i="1" kern="0" dirty="0">
                <a:latin typeface="Times New Roman" panose="02020603050405020304" pitchFamily="18" charset="0"/>
              </a:rPr>
              <a:t>a</a:t>
            </a:r>
            <a:r>
              <a:rPr lang="en-US" sz="1800" kern="0" baseline="-25000" dirty="0">
                <a:latin typeface="Times New Roman" panose="02020603050405020304" pitchFamily="18" charset="0"/>
              </a:rPr>
              <a:t>1</a:t>
            </a:r>
            <a:r>
              <a:rPr lang="en-US" sz="1800" kern="0" dirty="0">
                <a:latin typeface="Times New Roman" panose="02020603050405020304" pitchFamily="18" charset="0"/>
              </a:rPr>
              <a:t> = </a:t>
            </a:r>
            <a:r>
              <a:rPr lang="en-US" sz="1800" kern="0" dirty="0">
                <a:latin typeface="Calibri" panose="020F0502020204030204" pitchFamily="34" charset="0"/>
              </a:rPr>
              <a:t>move(r1,d1,d2)</a:t>
            </a:r>
            <a:r>
              <a:rPr lang="en-US" sz="1800" kern="0" dirty="0">
                <a:latin typeface="Times New Roman" panose="02020603050405020304" pitchFamily="18" charset="0"/>
              </a:rPr>
              <a:t>; </a:t>
            </a:r>
            <a:r>
              <a:rPr lang="en-US" sz="1800" i="1" kern="0" dirty="0">
                <a:latin typeface="Times New Roman" panose="02020603050405020304" pitchFamily="18" charset="0"/>
              </a:rPr>
              <a:t>a</a:t>
            </a:r>
            <a:r>
              <a:rPr lang="en-US" sz="1800" i="1" kern="0" baseline="-25000" dirty="0">
                <a:latin typeface="Times New Roman" panose="02020603050405020304" pitchFamily="18" charset="0"/>
              </a:rPr>
              <a:t>2</a:t>
            </a:r>
            <a:r>
              <a:rPr lang="en-US" sz="1800" kern="0" dirty="0">
                <a:latin typeface="Times New Roman" panose="02020603050405020304" pitchFamily="18" charset="0"/>
              </a:rPr>
              <a:t> = </a:t>
            </a:r>
            <a:r>
              <a:rPr lang="en-US" sz="1800" kern="0" dirty="0">
                <a:latin typeface="Calibri" panose="020F0502020204030204" pitchFamily="34" charset="0"/>
              </a:rPr>
              <a:t>move(r2,d2,d1)</a:t>
            </a:r>
          </a:p>
          <a:p>
            <a:pPr lvl="2"/>
            <a:r>
              <a:rPr lang="en-US" sz="1800" kern="0" dirty="0"/>
              <a:t>Makes the problem unsolvable ⇒ need to backtrack</a:t>
            </a:r>
            <a:endParaRPr lang="en-US" sz="1800" kern="0" baseline="-25000" dirty="0"/>
          </a:p>
          <a:p>
            <a:r>
              <a:rPr lang="en-US" sz="1800" kern="0" dirty="0"/>
              <a:t>Perhaps use ANA anyway?</a:t>
            </a:r>
            <a:endParaRPr lang="en-US" sz="1800" b="1" kern="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10839C2-D908-404E-B4CE-C18042A57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985" y="897878"/>
            <a:ext cx="7191695" cy="37228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01601"/>
            <a:ext cx="11785600" cy="648473"/>
          </a:xfrm>
        </p:spPr>
        <p:txBody>
          <a:bodyPr/>
          <a:lstStyle/>
          <a:p>
            <a:r>
              <a:rPr lang="en-US" dirty="0"/>
              <a:t>Choosing a Resolver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223D754-2C3E-654B-BE72-057B72AEF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319" y="2751677"/>
            <a:ext cx="4985513" cy="3722890"/>
          </a:xfrm>
        </p:spPr>
        <p:txBody>
          <a:bodyPr/>
          <a:lstStyle/>
          <a:p>
            <a:r>
              <a:rPr lang="en-US" sz="1800" i="1" dirty="0"/>
              <a:t>Least Constraining Resolver (LCR): </a:t>
            </a:r>
          </a:p>
          <a:p>
            <a:pPr lvl="1"/>
            <a:r>
              <a:rPr lang="en-US" sz="1800" dirty="0"/>
              <a:t>prefer resolver that rules out the </a:t>
            </a:r>
            <a:br>
              <a:rPr lang="en-US" sz="1800" dirty="0"/>
            </a:br>
            <a:r>
              <a:rPr lang="en-US" sz="1800" dirty="0"/>
              <a:t>fewest resolvers for the other flaws</a:t>
            </a:r>
          </a:p>
          <a:p>
            <a:pPr marL="690562" lvl="2" indent="0">
              <a:buNone/>
            </a:pPr>
            <a:r>
              <a:rPr lang="en-US" sz="1800" dirty="0"/>
              <a:t>≈ Least Constraining Value (LCV) </a:t>
            </a:r>
            <a:br>
              <a:rPr lang="en-US" sz="1800" dirty="0"/>
            </a:br>
            <a:r>
              <a:rPr lang="en-US" sz="1800" dirty="0"/>
              <a:t>   heuristic for CSPs</a:t>
            </a:r>
            <a:endParaRPr lang="en-US" sz="1800" baseline="-25000" dirty="0"/>
          </a:p>
          <a:p>
            <a:r>
              <a:rPr lang="en-US" sz="1800" dirty="0"/>
              <a:t>Problem (in PSP but not in CSPs):</a:t>
            </a:r>
          </a:p>
          <a:p>
            <a:pPr lvl="1"/>
            <a:r>
              <a:rPr lang="en-US" sz="1800" dirty="0"/>
              <a:t>LCR can keep adding new actions forever </a:t>
            </a:r>
            <a:br>
              <a:rPr lang="en-US" sz="1800" baseline="-25000" dirty="0"/>
            </a:br>
            <a:endParaRPr lang="en-US" sz="1800" baseline="-25000" dirty="0"/>
          </a:p>
          <a:p>
            <a:pPr marL="0" indent="0">
              <a:buNone/>
            </a:pPr>
            <a:r>
              <a:rPr lang="en-US" sz="1800" dirty="0"/>
              <a:t>Perhaps this might work:</a:t>
            </a:r>
          </a:p>
          <a:p>
            <a:r>
              <a:rPr lang="en-US" sz="1800" i="1" dirty="0"/>
              <a:t>Avoid New Actions (ANA)</a:t>
            </a:r>
            <a:r>
              <a:rPr lang="en-US" sz="1800" dirty="0"/>
              <a:t> heuristic:</a:t>
            </a:r>
            <a:endParaRPr lang="en-US" sz="1800" i="1" dirty="0"/>
          </a:p>
          <a:p>
            <a:pPr lvl="1"/>
            <a:r>
              <a:rPr lang="en-US" sz="1800" dirty="0"/>
              <a:t>prefer resolvers that don’t add new actions</a:t>
            </a:r>
          </a:p>
          <a:p>
            <a:pPr lvl="1"/>
            <a:r>
              <a:rPr lang="en-US" sz="1800" dirty="0"/>
              <a:t>use LCR as tie-breaker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634E9D-C576-344A-8665-7704548EC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129781"/>
            <a:ext cx="3787594" cy="2500403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214214B-DFC0-5D4C-A342-0E95551AF64D}"/>
              </a:ext>
            </a:extLst>
          </p:cNvPr>
          <p:cNvCxnSpPr>
            <a:cxnSpLocks/>
          </p:cNvCxnSpPr>
          <p:nvPr/>
        </p:nvCxnSpPr>
        <p:spPr bwMode="auto">
          <a:xfrm flipH="1">
            <a:off x="690837" y="2905616"/>
            <a:ext cx="3255264" cy="141358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DD92966-B261-9342-AC83-D2B28055BFAE}"/>
              </a:ext>
            </a:extLst>
          </p:cNvPr>
          <p:cNvCxnSpPr>
            <a:cxnSpLocks/>
          </p:cNvCxnSpPr>
          <p:nvPr/>
        </p:nvCxnSpPr>
        <p:spPr bwMode="auto">
          <a:xfrm>
            <a:off x="472879" y="2897755"/>
            <a:ext cx="3473222" cy="142144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</p:spTree>
    <p:extLst>
      <p:ext uri="{BB962C8B-B14F-4D97-AF65-F5344CB8AC3E}">
        <p14:creationId xmlns:p14="http://schemas.microsoft.com/office/powerpoint/2010/main" val="6603828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Discussion</a:t>
            </a:r>
          </a:p>
        </p:txBody>
      </p:sp>
      <p:sp>
        <p:nvSpPr>
          <p:cNvPr id="40962" name="Rectangle 5"/>
          <p:cNvSpPr>
            <a:spLocks noGrp="1" noChangeArrowheads="1"/>
          </p:cNvSpPr>
          <p:nvPr>
            <p:ph idx="1"/>
          </p:nvPr>
        </p:nvSpPr>
        <p:spPr>
          <a:xfrm>
            <a:off x="768096" y="1092200"/>
            <a:ext cx="7900416" cy="5359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Problem: how to prune infinitely long paths in the search space?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Loop detection is based on recognizing states</a:t>
            </a:r>
            <a:br>
              <a:rPr lang="en-US" dirty="0">
                <a:latin typeface="Times New Roman" charset="0"/>
              </a:rPr>
            </a:br>
            <a:r>
              <a:rPr lang="en-US" dirty="0">
                <a:latin typeface="Times New Roman" charset="0"/>
              </a:rPr>
              <a:t>or goals we</a:t>
            </a:r>
            <a:r>
              <a:rPr lang="fr-FR" altLang="ja-JP" dirty="0">
                <a:latin typeface="Times New Roman" charset="0"/>
              </a:rPr>
              <a:t>’</a:t>
            </a:r>
            <a:r>
              <a:rPr lang="en-US" altLang="ja-JP" dirty="0" err="1">
                <a:latin typeface="Times New Roman" charset="0"/>
              </a:rPr>
              <a:t>ve</a:t>
            </a:r>
            <a:r>
              <a:rPr lang="en-US" altLang="ja-JP" dirty="0">
                <a:latin typeface="Times New Roman" charset="0"/>
              </a:rPr>
              <a:t> seen before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Partially ordered plan: don</a:t>
            </a:r>
            <a:r>
              <a:rPr lang="fr-FR" altLang="ja-JP" dirty="0">
                <a:latin typeface="Times New Roman" charset="0"/>
              </a:rPr>
              <a:t>’</a:t>
            </a:r>
            <a:r>
              <a:rPr lang="en-US" altLang="ja-JP" dirty="0">
                <a:latin typeface="Times New Roman" charset="0"/>
              </a:rPr>
              <a:t>t know the states</a:t>
            </a:r>
          </a:p>
          <a:p>
            <a:pPr lvl="1" eaLnBrk="1" hangingPunct="1">
              <a:lnSpc>
                <a:spcPct val="90000"/>
              </a:lnSpc>
            </a:pPr>
            <a:endParaRPr lang="en-US" baseline="-25000" dirty="0">
              <a:latin typeface="Times New Roman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Prune if π contains the same </a:t>
            </a:r>
            <a:r>
              <a:rPr lang="en-US" i="1" dirty="0">
                <a:latin typeface="Times New Roman" charset="0"/>
              </a:rPr>
              <a:t>action</a:t>
            </a:r>
            <a:r>
              <a:rPr lang="en-US" dirty="0">
                <a:latin typeface="Times New Roman" charset="0"/>
              </a:rPr>
              <a:t> more than once?</a:t>
            </a:r>
            <a:endParaRPr lang="en-US" baseline="-25000" dirty="0">
              <a:latin typeface="Times New Roman" charset="0"/>
            </a:endParaRPr>
          </a:p>
          <a:p>
            <a:pPr marL="1033463" lvl="3" indent="0">
              <a:lnSpc>
                <a:spcPct val="90000"/>
              </a:lnSpc>
              <a:buNone/>
            </a:pPr>
            <a:r>
              <a:rPr lang="en-US" dirty="0"/>
              <a:t>⟨</a:t>
            </a:r>
            <a:r>
              <a:rPr lang="en-US" dirty="0">
                <a:latin typeface="Calibri"/>
                <a:ea typeface="Calibri"/>
                <a:cs typeface="Calibri"/>
              </a:rPr>
              <a:t>a1</a:t>
            </a:r>
            <a:r>
              <a:rPr lang="en-US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dirty="0">
                <a:latin typeface="Calibri"/>
                <a:ea typeface="Calibri"/>
                <a:cs typeface="Calibri"/>
              </a:rPr>
              <a:t>a2</a:t>
            </a:r>
            <a:r>
              <a:rPr lang="en-US" dirty="0">
                <a:latin typeface="Times New Roman"/>
                <a:ea typeface="Calibri"/>
                <a:cs typeface="Times New Roman"/>
              </a:rPr>
              <a:t>, …, </a:t>
            </a:r>
            <a:r>
              <a:rPr lang="en-US" dirty="0">
                <a:latin typeface="Calibri"/>
                <a:ea typeface="Calibri"/>
                <a:cs typeface="Calibri"/>
              </a:rPr>
              <a:t>a1</a:t>
            </a:r>
            <a:r>
              <a:rPr lang="en-US" dirty="0">
                <a:latin typeface="Times New Roman"/>
                <a:ea typeface="Calibri"/>
                <a:cs typeface="Times New Roman"/>
              </a:rPr>
              <a:t>, …</a:t>
            </a:r>
            <a:r>
              <a:rPr lang="en-US" dirty="0"/>
              <a:t>⟩</a:t>
            </a:r>
            <a:endParaRPr lang="en-US" baseline="-25000" dirty="0">
              <a:latin typeface="Times New Roman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No. Sometimes need the same action again in another state</a:t>
            </a:r>
          </a:p>
          <a:p>
            <a:pPr lvl="2"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e.g., Towers of Hanoi: move disk1 from peg1 to peg2</a:t>
            </a:r>
          </a:p>
          <a:p>
            <a:pPr lvl="1"/>
            <a:endParaRPr lang="en-US" dirty="0">
              <a:latin typeface="Times New Roman" charset="0"/>
            </a:endParaRPr>
          </a:p>
          <a:p>
            <a:r>
              <a:rPr lang="en-US" dirty="0">
                <a:latin typeface="Times New Roman" charset="0"/>
              </a:rPr>
              <a:t>Weak pruning technique</a:t>
            </a:r>
          </a:p>
          <a:p>
            <a:pPr lvl="1"/>
            <a:r>
              <a:rPr lang="en-US" dirty="0">
                <a:latin typeface="Times New Roman" charset="0"/>
              </a:rPr>
              <a:t>Prune all partial plans that contain more than |</a:t>
            </a:r>
            <a:r>
              <a:rPr lang="en-US" i="1" dirty="0">
                <a:latin typeface="Times New Roman" charset="0"/>
              </a:rPr>
              <a:t>S</a:t>
            </a:r>
            <a:r>
              <a:rPr lang="en-US" dirty="0">
                <a:latin typeface="Times New Roman" charset="0"/>
              </a:rPr>
              <a:t>| actions</a:t>
            </a:r>
          </a:p>
          <a:p>
            <a:pPr lvl="1"/>
            <a:r>
              <a:rPr lang="en-US" dirty="0">
                <a:latin typeface="Times New Roman" charset="0"/>
              </a:rPr>
              <a:t>Not very </a:t>
            </a:r>
            <a:r>
              <a:rPr lang="en-US" altLang="ja-JP" dirty="0">
                <a:latin typeface="Times New Roman" charset="0"/>
              </a:rPr>
              <a:t>helpful</a:t>
            </a:r>
            <a:endParaRPr lang="en-US" dirty="0">
              <a:latin typeface="Times New Roman" charset="0"/>
            </a:endParaRPr>
          </a:p>
          <a:p>
            <a:r>
              <a:rPr lang="en-US" dirty="0">
                <a:latin typeface="Times New Roman" charset="0"/>
              </a:rPr>
              <a:t>I</a:t>
            </a:r>
            <a:r>
              <a:rPr lang="en-US" altLang="ja-JP" dirty="0">
                <a:latin typeface="Times New Roman" charset="0"/>
              </a:rPr>
              <a:t> don’t know whether there</a:t>
            </a:r>
            <a:r>
              <a:rPr lang="fr-FR" altLang="ja-JP" dirty="0">
                <a:latin typeface="Times New Roman" charset="0"/>
              </a:rPr>
              <a:t>’</a:t>
            </a:r>
            <a:r>
              <a:rPr lang="en-US" altLang="ja-JP" dirty="0">
                <a:latin typeface="Times New Roman" charset="0"/>
              </a:rPr>
              <a:t>s a better pruning technique</a:t>
            </a:r>
          </a:p>
        </p:txBody>
      </p:sp>
      <p:sp>
        <p:nvSpPr>
          <p:cNvPr id="40963" name="Text Box 6"/>
          <p:cNvSpPr txBox="1">
            <a:spLocks noChangeArrowheads="1"/>
          </p:cNvSpPr>
          <p:nvPr/>
        </p:nvSpPr>
        <p:spPr bwMode="auto">
          <a:xfrm>
            <a:off x="7448500" y="1788225"/>
            <a:ext cx="284052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27432" rIns="91440" bIns="27432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i="1" dirty="0">
                <a:latin typeface="Times New Roman"/>
                <a:ea typeface="Calibri"/>
                <a:cs typeface="Times New Roman"/>
              </a:rPr>
              <a:t>s</a:t>
            </a:r>
          </a:p>
        </p:txBody>
      </p:sp>
      <p:sp>
        <p:nvSpPr>
          <p:cNvPr id="40964" name="Text Box 7"/>
          <p:cNvSpPr txBox="1">
            <a:spLocks noChangeArrowheads="1"/>
          </p:cNvSpPr>
          <p:nvPr/>
        </p:nvSpPr>
        <p:spPr bwMode="auto">
          <a:xfrm>
            <a:off x="8318450" y="1785050"/>
            <a:ext cx="338554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27432" rIns="91440" bIns="27432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i="1" dirty="0">
                <a:latin typeface="Times New Roman"/>
                <a:ea typeface="Calibri"/>
                <a:cs typeface="Times New Roman"/>
              </a:rPr>
              <a:t>s'</a:t>
            </a:r>
          </a:p>
        </p:txBody>
      </p:sp>
      <p:sp>
        <p:nvSpPr>
          <p:cNvPr id="40965" name="Text Box 8"/>
          <p:cNvSpPr txBox="1">
            <a:spLocks noChangeArrowheads="1"/>
          </p:cNvSpPr>
          <p:nvPr/>
        </p:nvSpPr>
        <p:spPr bwMode="auto">
          <a:xfrm>
            <a:off x="9326233" y="1778468"/>
            <a:ext cx="284052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27432" rIns="91440" bIns="27432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i="1" dirty="0">
                <a:latin typeface="Times New Roman"/>
                <a:ea typeface="Calibri"/>
                <a:cs typeface="Times New Roman"/>
              </a:rPr>
              <a:t>s</a:t>
            </a:r>
          </a:p>
        </p:txBody>
      </p:sp>
      <p:cxnSp>
        <p:nvCxnSpPr>
          <p:cNvPr id="40966" name="AutoShape 9"/>
          <p:cNvCxnSpPr>
            <a:cxnSpLocks noChangeShapeType="1"/>
            <a:stCxn id="40963" idx="3"/>
            <a:endCxn id="40964" idx="1"/>
          </p:cNvCxnSpPr>
          <p:nvPr/>
        </p:nvCxnSpPr>
        <p:spPr bwMode="auto">
          <a:xfrm flipV="1">
            <a:off x="7732552" y="1966638"/>
            <a:ext cx="585898" cy="317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0967" name="AutoShape 10"/>
          <p:cNvCxnSpPr>
            <a:cxnSpLocks noChangeShapeType="1"/>
            <a:stCxn id="40964" idx="3"/>
            <a:endCxn id="40965" idx="1"/>
          </p:cNvCxnSpPr>
          <p:nvPr/>
        </p:nvCxnSpPr>
        <p:spPr bwMode="auto">
          <a:xfrm flipV="1">
            <a:off x="8657004" y="1960056"/>
            <a:ext cx="669229" cy="6582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0981" name="AutoShape 9"/>
          <p:cNvCxnSpPr>
            <a:cxnSpLocks noChangeShapeType="1"/>
            <a:stCxn id="40983" idx="3"/>
            <a:endCxn id="40963" idx="1"/>
          </p:cNvCxnSpPr>
          <p:nvPr/>
        </p:nvCxnSpPr>
        <p:spPr bwMode="auto">
          <a:xfrm>
            <a:off x="6957157" y="1969813"/>
            <a:ext cx="491343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0983" name="Text Box 6"/>
          <p:cNvSpPr txBox="1">
            <a:spLocks noChangeArrowheads="1"/>
          </p:cNvSpPr>
          <p:nvPr/>
        </p:nvSpPr>
        <p:spPr bwMode="auto">
          <a:xfrm>
            <a:off x="6516011" y="1746675"/>
            <a:ext cx="441146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0" rIns="91440" bIns="13716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Times New Roman"/>
                <a:ea typeface="Calibri"/>
                <a:cs typeface="Times New Roman"/>
              </a:rPr>
              <a:t>…</a:t>
            </a:r>
          </a:p>
        </p:txBody>
      </p:sp>
      <p:pic>
        <p:nvPicPr>
          <p:cNvPr id="3" name="Picture 2" descr="300px-Tower_of_Hanoi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813" y="3211788"/>
            <a:ext cx="38100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032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10160"/>
            <a:ext cx="8839200" cy="812800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Summary</a:t>
            </a:r>
          </a:p>
        </p:txBody>
      </p:sp>
      <p:sp>
        <p:nvSpPr>
          <p:cNvPr id="7170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051561"/>
            <a:ext cx="8229600" cy="5238915"/>
          </a:xfrm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2.5  Plan-Space Search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Definitions</a:t>
            </a:r>
          </a:p>
          <a:p>
            <a:pPr lvl="2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Partially ordered plans and solutions</a:t>
            </a:r>
          </a:p>
          <a:p>
            <a:pPr lvl="2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partial plans</a:t>
            </a:r>
          </a:p>
          <a:p>
            <a:pPr lvl="2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causal links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flaws: </a:t>
            </a:r>
          </a:p>
          <a:p>
            <a:pPr lvl="2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open goals</a:t>
            </a:r>
          </a:p>
          <a:p>
            <a:pPr lvl="2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threats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resolvers</a:t>
            </a:r>
          </a:p>
          <a:p>
            <a:pPr lvl="1"/>
            <a:r>
              <a:rPr lang="en-US" dirty="0">
                <a:latin typeface="Calibri"/>
                <a:ea typeface="ＭＳ Ｐゴシック" charset="0"/>
                <a:cs typeface="Calibri"/>
              </a:rPr>
              <a:t>PSP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 algorithm</a:t>
            </a:r>
          </a:p>
          <a:p>
            <a:pPr lvl="2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long example</a:t>
            </a:r>
          </a:p>
          <a:p>
            <a:pPr lvl="2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brief discussion of node-selection heuristics, pruning techniques</a:t>
            </a:r>
          </a:p>
        </p:txBody>
      </p:sp>
    </p:spTree>
    <p:extLst>
      <p:ext uri="{BB962C8B-B14F-4D97-AF65-F5344CB8AC3E}">
        <p14:creationId xmlns:p14="http://schemas.microsoft.com/office/powerpoint/2010/main" val="3019861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Relevance</a:t>
            </a:r>
          </a:p>
        </p:txBody>
      </p:sp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>
          <a:xfrm>
            <a:off x="246591" y="1152525"/>
            <a:ext cx="6811759" cy="5283200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Idea: when can </a:t>
            </a:r>
            <a:r>
              <a:rPr lang="en-US" i="1" dirty="0">
                <a:latin typeface="Times New Roman" charset="0"/>
              </a:rPr>
              <a:t>a</a:t>
            </a:r>
            <a:r>
              <a:rPr lang="en-US" dirty="0">
                <a:latin typeface="Times New Roman" charset="0"/>
              </a:rPr>
              <a:t> be useful as the last action of a plan to achieve </a:t>
            </a:r>
            <a:r>
              <a:rPr lang="en-US" i="1" dirty="0">
                <a:latin typeface="Times New Roman" charset="0"/>
              </a:rPr>
              <a:t>g</a:t>
            </a:r>
            <a:r>
              <a:rPr lang="en-US" dirty="0">
                <a:latin typeface="Times New Roman" charset="0"/>
              </a:rPr>
              <a:t>?</a:t>
            </a:r>
          </a:p>
          <a:p>
            <a:pPr lvl="1"/>
            <a:r>
              <a:rPr lang="en-US" i="1" dirty="0">
                <a:latin typeface="Times New Roman" charset="0"/>
              </a:rPr>
              <a:t>a</a:t>
            </a:r>
            <a:r>
              <a:rPr lang="en-US" dirty="0">
                <a:latin typeface="Times New Roman" charset="0"/>
              </a:rPr>
              <a:t> makes at least one atom in </a:t>
            </a:r>
            <a:r>
              <a:rPr lang="en-US" i="1" dirty="0">
                <a:latin typeface="Times New Roman" charset="0"/>
              </a:rPr>
              <a:t>g</a:t>
            </a:r>
            <a:r>
              <a:rPr lang="en-US" dirty="0">
                <a:latin typeface="Times New Roman" charset="0"/>
              </a:rPr>
              <a:t> true that wasn’t true already</a:t>
            </a:r>
            <a:endParaRPr lang="en-US" i="1" dirty="0">
              <a:latin typeface="Times New Roman" charset="0"/>
            </a:endParaRPr>
          </a:p>
          <a:p>
            <a:pPr lvl="1"/>
            <a:r>
              <a:rPr lang="en-US" i="1" dirty="0">
                <a:latin typeface="Times New Roman" charset="0"/>
              </a:rPr>
              <a:t>a </a:t>
            </a:r>
            <a:r>
              <a:rPr lang="en-US" dirty="0">
                <a:latin typeface="Times New Roman" charset="0"/>
              </a:rPr>
              <a:t>doesn’t make any part of </a:t>
            </a:r>
            <a:r>
              <a:rPr lang="en-US" i="1" dirty="0">
                <a:latin typeface="Times New Roman" charset="0"/>
              </a:rPr>
              <a:t>g</a:t>
            </a:r>
            <a:r>
              <a:rPr lang="en-US" dirty="0">
                <a:latin typeface="Times New Roman" charset="0"/>
              </a:rPr>
              <a:t> false</a:t>
            </a:r>
          </a:p>
          <a:p>
            <a:pPr marL="854075" lvl="1" indent="-457200">
              <a:buFont typeface="+mj-lt"/>
              <a:buAutoNum type="arabicPeriod"/>
            </a:pPr>
            <a:endParaRPr lang="en-US" baseline="-25000" dirty="0">
              <a:latin typeface="Times New Roman" charset="0"/>
            </a:endParaRPr>
          </a:p>
          <a:p>
            <a:r>
              <a:rPr lang="en-US" i="1" dirty="0">
                <a:latin typeface="Times New Roman" charset="0"/>
                <a:sym typeface="Symbol" charset="0"/>
              </a:rPr>
              <a:t>a</a:t>
            </a:r>
            <a:r>
              <a:rPr lang="en-US" dirty="0">
                <a:latin typeface="Times New Roman" charset="0"/>
                <a:sym typeface="Symbol" charset="0"/>
              </a:rPr>
              <a:t> is </a:t>
            </a:r>
            <a:r>
              <a:rPr lang="en-US" i="1" dirty="0">
                <a:latin typeface="Times New Roman" charset="0"/>
                <a:sym typeface="Symbol" charset="0"/>
              </a:rPr>
              <a:t>relevant</a:t>
            </a:r>
            <a:r>
              <a:rPr lang="en-US" dirty="0">
                <a:latin typeface="Times New Roman" charset="0"/>
                <a:sym typeface="Symbol" charset="0"/>
              </a:rPr>
              <a:t> for </a:t>
            </a:r>
            <a:r>
              <a:rPr lang="en-US" i="1" dirty="0">
                <a:latin typeface="Times New Roman" charset="0"/>
                <a:sym typeface="Symbol" charset="0"/>
              </a:rPr>
              <a:t>g</a:t>
            </a:r>
            <a:r>
              <a:rPr lang="en-US" dirty="0">
                <a:latin typeface="Times New Roman" charset="0"/>
                <a:sym typeface="Symbol" charset="0"/>
              </a:rPr>
              <a:t> = {</a:t>
            </a:r>
            <a:r>
              <a:rPr lang="en-US" i="1" dirty="0">
                <a:ea typeface="Times New Roman"/>
                <a:cs typeface="Times New Roman"/>
              </a:rPr>
              <a:t>x</a:t>
            </a:r>
            <a:r>
              <a:rPr lang="en-US" baseline="-25000" dirty="0">
                <a:latin typeface="Times New Roman" charset="0"/>
                <a:sym typeface="Symbol" charset="0"/>
              </a:rPr>
              <a:t>1</a:t>
            </a:r>
            <a:r>
              <a:rPr lang="en-US" dirty="0">
                <a:ea typeface="Times New Roman"/>
                <a:cs typeface="Times New Roman"/>
              </a:rPr>
              <a:t>=</a:t>
            </a:r>
            <a:r>
              <a:rPr lang="en-US" i="1" dirty="0">
                <a:ea typeface="Times New Roman"/>
                <a:cs typeface="Times New Roman"/>
              </a:rPr>
              <a:t>c</a:t>
            </a:r>
            <a:r>
              <a:rPr lang="en-US" baseline="-25000" dirty="0">
                <a:latin typeface="Times New Roman" charset="0"/>
                <a:sym typeface="Symbol" charset="0"/>
              </a:rPr>
              <a:t>1</a:t>
            </a:r>
            <a:r>
              <a:rPr lang="en-US" dirty="0">
                <a:latin typeface="Times New Roman" charset="0"/>
                <a:sym typeface="Symbol" charset="0"/>
              </a:rPr>
              <a:t>, </a:t>
            </a:r>
            <a:r>
              <a:rPr lang="en-US" i="1" dirty="0">
                <a:ea typeface="Times New Roman"/>
                <a:cs typeface="Times New Roman"/>
              </a:rPr>
              <a:t>x</a:t>
            </a:r>
            <a:r>
              <a:rPr lang="en-US" baseline="-25000" dirty="0">
                <a:latin typeface="Times New Roman" charset="0"/>
                <a:sym typeface="Symbol" charset="0"/>
              </a:rPr>
              <a:t>2</a:t>
            </a:r>
            <a:r>
              <a:rPr lang="en-US" dirty="0">
                <a:ea typeface="Times New Roman"/>
                <a:cs typeface="Times New Roman"/>
              </a:rPr>
              <a:t>=</a:t>
            </a:r>
            <a:r>
              <a:rPr lang="en-US" i="1" dirty="0">
                <a:ea typeface="Times New Roman"/>
                <a:cs typeface="Times New Roman"/>
              </a:rPr>
              <a:t>c</a:t>
            </a:r>
            <a:r>
              <a:rPr lang="en-US" baseline="-25000" dirty="0">
                <a:latin typeface="Times New Roman" charset="0"/>
                <a:sym typeface="Symbol" charset="0"/>
              </a:rPr>
              <a:t>2</a:t>
            </a:r>
            <a:r>
              <a:rPr lang="en-US" dirty="0">
                <a:latin typeface="Times New Roman" charset="0"/>
                <a:sym typeface="Symbol" charset="0"/>
              </a:rPr>
              <a:t>, …, </a:t>
            </a:r>
            <a:r>
              <a:rPr lang="en-US" i="1" dirty="0" err="1">
                <a:ea typeface="Times New Roman"/>
                <a:cs typeface="Times New Roman"/>
              </a:rPr>
              <a:t>x</a:t>
            </a:r>
            <a:r>
              <a:rPr lang="en-US" i="1" baseline="-25000" dirty="0" err="1">
                <a:latin typeface="Times New Roman" charset="0"/>
                <a:sym typeface="Symbol" charset="0"/>
              </a:rPr>
              <a:t>k</a:t>
            </a:r>
            <a:r>
              <a:rPr lang="en-US" dirty="0">
                <a:ea typeface="Times New Roman"/>
                <a:cs typeface="Times New Roman"/>
              </a:rPr>
              <a:t>=</a:t>
            </a:r>
            <a:r>
              <a:rPr lang="en-US" i="1" dirty="0">
                <a:ea typeface="Times New Roman"/>
                <a:cs typeface="Times New Roman"/>
              </a:rPr>
              <a:t>c</a:t>
            </a:r>
            <a:r>
              <a:rPr lang="en-US" i="1" baseline="-25000" dirty="0">
                <a:latin typeface="Times New Roman" charset="0"/>
                <a:sym typeface="Symbol" charset="0"/>
              </a:rPr>
              <a:t>k</a:t>
            </a:r>
            <a:r>
              <a:rPr lang="en-US" dirty="0">
                <a:latin typeface="Times New Roman" charset="0"/>
                <a:sym typeface="Symbol" charset="0"/>
              </a:rPr>
              <a:t>} if </a:t>
            </a:r>
          </a:p>
          <a:p>
            <a:pPr lvl="1"/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at least one atom in </a:t>
            </a:r>
            <a:r>
              <a:rPr lang="en-US" i="1" dirty="0">
                <a:latin typeface="Times New Roman" charset="0"/>
                <a:ea typeface="Times New Roman"/>
                <a:cs typeface="Times New Roman"/>
                <a:sym typeface="Symbol" charset="0"/>
              </a:rPr>
              <a:t>g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 is also in </a:t>
            </a:r>
            <a:r>
              <a:rPr lang="en-US" dirty="0">
                <a:latin typeface="Times New Roman" charset="0"/>
                <a:sym typeface="Symbol" charset="0"/>
              </a:rPr>
              <a:t>eff(</a:t>
            </a:r>
            <a:r>
              <a:rPr lang="en-US" i="1" dirty="0">
                <a:latin typeface="Times New Roman" charset="0"/>
                <a:sym typeface="Symbol" charset="0"/>
              </a:rPr>
              <a:t>a</a:t>
            </a:r>
            <a:r>
              <a:rPr lang="en-US" dirty="0">
                <a:latin typeface="Times New Roman" charset="0"/>
                <a:sym typeface="Symbol" charset="0"/>
              </a:rPr>
              <a:t>)</a:t>
            </a:r>
          </a:p>
          <a:p>
            <a:pPr lvl="2"/>
            <a:r>
              <a:rPr lang="en-US" dirty="0">
                <a:latin typeface="Times New Roman" charset="0"/>
                <a:sym typeface="Symbol" charset="0"/>
              </a:rPr>
              <a:t>e.g., if 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eff(</a:t>
            </a:r>
            <a:r>
              <a:rPr lang="en-US" i="1" dirty="0">
                <a:latin typeface="Times New Roman" charset="0"/>
                <a:ea typeface="Times New Roman"/>
                <a:cs typeface="Times New Roman"/>
                <a:sym typeface="Symbol" charset="0"/>
              </a:rPr>
              <a:t>a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)</a:t>
            </a:r>
            <a:r>
              <a:rPr lang="en-US" dirty="0">
                <a:latin typeface="Times New Roman" charset="0"/>
                <a:sym typeface="Symbol" charset="0"/>
              </a:rPr>
              <a:t> contains </a:t>
            </a:r>
            <a:r>
              <a:rPr lang="en-US" i="1" dirty="0">
                <a:ea typeface="Times New Roman"/>
                <a:cs typeface="Times New Roman"/>
              </a:rPr>
              <a:t>x</a:t>
            </a:r>
            <a:r>
              <a:rPr lang="en-US" baseline="-25000" dirty="0">
                <a:ea typeface="Times New Roman"/>
                <a:cs typeface="Times New Roman"/>
              </a:rPr>
              <a:t>1 </a:t>
            </a:r>
            <a:r>
              <a:rPr lang="en-US" dirty="0"/>
              <a:t>←</a:t>
            </a:r>
            <a:r>
              <a:rPr lang="en-US" baseline="-25000" dirty="0"/>
              <a:t> </a:t>
            </a:r>
            <a:r>
              <a:rPr lang="en-US" i="1" dirty="0">
                <a:ea typeface="Times New Roman"/>
                <a:cs typeface="Times New Roman"/>
              </a:rPr>
              <a:t>c</a:t>
            </a:r>
            <a:r>
              <a:rPr lang="en-US" baseline="-25000" dirty="0">
                <a:ea typeface="Times New Roman"/>
                <a:cs typeface="Times New Roman"/>
              </a:rPr>
              <a:t>1</a:t>
            </a:r>
            <a:endParaRPr lang="en-US" dirty="0">
              <a:latin typeface="Times New Roman" charset="0"/>
              <a:sym typeface="Symbol" charset="0"/>
            </a:endParaRPr>
          </a:p>
          <a:p>
            <a:pPr lvl="1"/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eff(</a:t>
            </a:r>
            <a:r>
              <a:rPr lang="en-US" i="1" dirty="0">
                <a:latin typeface="Times New Roman" charset="0"/>
                <a:ea typeface="Times New Roman"/>
                <a:cs typeface="Times New Roman"/>
                <a:sym typeface="Symbol" charset="0"/>
              </a:rPr>
              <a:t>a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)</a:t>
            </a:r>
            <a:r>
              <a:rPr lang="en-US" i="1" dirty="0">
                <a:latin typeface="Times New Roman" charset="0"/>
                <a:ea typeface="Times New Roman"/>
                <a:cs typeface="Times New Roman"/>
                <a:sym typeface="Symbol" charset="0"/>
              </a:rPr>
              <a:t> 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doesn’t make any atom in </a:t>
            </a:r>
            <a:r>
              <a:rPr lang="en-US" i="1" dirty="0">
                <a:latin typeface="Times New Roman" charset="0"/>
                <a:ea typeface="Times New Roman"/>
                <a:cs typeface="Times New Roman"/>
                <a:sym typeface="Symbol" charset="0"/>
              </a:rPr>
              <a:t>g 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false</a:t>
            </a:r>
          </a:p>
          <a:p>
            <a:pPr lvl="2"/>
            <a:r>
              <a:rPr lang="en-US" dirty="0">
                <a:latin typeface="Times New Roman" charset="0"/>
                <a:sym typeface="Symbol" charset="0"/>
              </a:rPr>
              <a:t>e.g., eff(</a:t>
            </a:r>
            <a:r>
              <a:rPr lang="en-US" i="1" dirty="0">
                <a:latin typeface="Times New Roman" charset="0"/>
                <a:sym typeface="Symbol" charset="0"/>
              </a:rPr>
              <a:t>a</a:t>
            </a:r>
            <a:r>
              <a:rPr lang="en-US" dirty="0">
                <a:latin typeface="Times New Roman" charset="0"/>
                <a:sym typeface="Symbol" charset="0"/>
              </a:rPr>
              <a:t>) must not contain  </a:t>
            </a:r>
            <a:r>
              <a:rPr lang="en-US" i="1" dirty="0">
                <a:ea typeface="Times New Roman"/>
                <a:cs typeface="Times New Roman"/>
              </a:rPr>
              <a:t>x</a:t>
            </a:r>
            <a:r>
              <a:rPr lang="en-US" baseline="-25000" dirty="0">
                <a:ea typeface="Times New Roman"/>
                <a:cs typeface="Times New Roman"/>
              </a:rPr>
              <a:t>2 </a:t>
            </a:r>
            <a:r>
              <a:rPr lang="en-US" dirty="0"/>
              <a:t>←</a:t>
            </a:r>
            <a:r>
              <a:rPr lang="en-US" baseline="-25000" dirty="0"/>
              <a:t> </a:t>
            </a:r>
            <a:r>
              <a:rPr lang="en-US" i="1" dirty="0">
                <a:ea typeface="Times New Roman"/>
                <a:cs typeface="Times New Roman"/>
              </a:rPr>
              <a:t>c</a:t>
            </a:r>
            <a:r>
              <a:rPr lang="en-US" baseline="-25000" dirty="0">
                <a:ea typeface="Times New Roman"/>
                <a:cs typeface="Times New Roman"/>
              </a:rPr>
              <a:t>2</a:t>
            </a:r>
            <a:r>
              <a:rPr lang="en-US" i="1" dirty="0">
                <a:ea typeface="Times New Roman"/>
                <a:cs typeface="Times New Roman"/>
              </a:rPr>
              <a:t>′  </a:t>
            </a:r>
            <a:r>
              <a:rPr lang="en-US" dirty="0">
                <a:ea typeface="Times New Roman"/>
                <a:cs typeface="Times New Roman"/>
              </a:rPr>
              <a:t>(where </a:t>
            </a:r>
            <a:r>
              <a:rPr lang="en-US" i="1" dirty="0">
                <a:ea typeface="Times New Roman"/>
                <a:cs typeface="Times New Roman"/>
              </a:rPr>
              <a:t>c</a:t>
            </a:r>
            <a:r>
              <a:rPr lang="en-US" baseline="-25000" dirty="0">
                <a:ea typeface="Times New Roman"/>
                <a:cs typeface="Times New Roman"/>
              </a:rPr>
              <a:t>2</a:t>
            </a:r>
            <a:r>
              <a:rPr lang="en-US" i="1" dirty="0">
                <a:ea typeface="Times New Roman"/>
                <a:cs typeface="Times New Roman"/>
              </a:rPr>
              <a:t>′ ≠ c</a:t>
            </a:r>
            <a:r>
              <a:rPr lang="en-US" baseline="-25000" dirty="0">
                <a:ea typeface="Times New Roman"/>
                <a:cs typeface="Times New Roman"/>
              </a:rPr>
              <a:t>2</a:t>
            </a:r>
            <a:r>
              <a:rPr lang="en-US" dirty="0">
                <a:ea typeface="Times New Roman"/>
                <a:cs typeface="Times New Roman"/>
              </a:rPr>
              <a:t>)</a:t>
            </a:r>
          </a:p>
          <a:p>
            <a:pPr lvl="1"/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whenever pre(</a:t>
            </a:r>
            <a:r>
              <a:rPr lang="en-US" i="1" dirty="0">
                <a:latin typeface="Times New Roman" charset="0"/>
                <a:ea typeface="Times New Roman"/>
                <a:cs typeface="Times New Roman"/>
                <a:sym typeface="Symbol" charset="0"/>
              </a:rPr>
              <a:t>a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) requires an atom of </a:t>
            </a:r>
            <a:r>
              <a:rPr lang="en-US" i="1" dirty="0">
                <a:latin typeface="Times New Roman" charset="0"/>
                <a:ea typeface="Times New Roman"/>
                <a:cs typeface="Times New Roman"/>
                <a:sym typeface="Symbol" charset="0"/>
              </a:rPr>
              <a:t>g 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to be false,</a:t>
            </a:r>
          </a:p>
          <a:p>
            <a:pPr marL="690562" lvl="2" indent="0">
              <a:buNone/>
            </a:pP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eff(</a:t>
            </a:r>
            <a:r>
              <a:rPr lang="en-US" i="1" dirty="0">
                <a:latin typeface="Times New Roman" charset="0"/>
                <a:ea typeface="Times New Roman"/>
                <a:cs typeface="Times New Roman"/>
                <a:sym typeface="Symbol" charset="0"/>
              </a:rPr>
              <a:t>a</a:t>
            </a:r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) makes the atom true</a:t>
            </a:r>
          </a:p>
          <a:p>
            <a:pPr lvl="2"/>
            <a:r>
              <a:rPr lang="en-US" dirty="0">
                <a:latin typeface="Times New Roman" charset="0"/>
                <a:ea typeface="Times New Roman"/>
                <a:cs typeface="Times New Roman"/>
                <a:sym typeface="Symbol" charset="0"/>
              </a:rPr>
              <a:t>e.g., </a:t>
            </a:r>
            <a:r>
              <a:rPr lang="en-US" dirty="0">
                <a:latin typeface="Times New Roman" charset="0"/>
                <a:ea typeface="Times New Roman"/>
                <a:cs typeface="Times New Roman"/>
              </a:rPr>
              <a:t>if pre(</a:t>
            </a:r>
            <a:r>
              <a:rPr lang="en-US" i="1" dirty="0">
                <a:latin typeface="Times New Roman" charset="0"/>
                <a:ea typeface="Times New Roman"/>
                <a:cs typeface="Times New Roman"/>
              </a:rPr>
              <a:t>a</a:t>
            </a:r>
            <a:r>
              <a:rPr lang="en-US" dirty="0">
                <a:latin typeface="Times New Roman" charset="0"/>
                <a:ea typeface="Times New Roman"/>
                <a:cs typeface="Times New Roman"/>
              </a:rPr>
              <a:t>) contains </a:t>
            </a:r>
            <a:r>
              <a:rPr lang="en-US" i="1" dirty="0">
                <a:ea typeface="Times New Roman"/>
                <a:cs typeface="Times New Roman"/>
              </a:rPr>
              <a:t>x</a:t>
            </a:r>
            <a:r>
              <a:rPr lang="en-US" baseline="-25000" dirty="0">
                <a:ea typeface="Times New Roman"/>
                <a:cs typeface="Times New Roman"/>
              </a:rPr>
              <a:t>3 </a:t>
            </a:r>
            <a:r>
              <a:rPr lang="en-US" i="1" dirty="0">
                <a:latin typeface="Times New Roman" charset="0"/>
                <a:ea typeface="Times New Roman"/>
                <a:cs typeface="Times New Roman"/>
              </a:rPr>
              <a:t>=</a:t>
            </a:r>
            <a:r>
              <a:rPr lang="en-US" i="1" baseline="-25000" dirty="0">
                <a:latin typeface="Times New Roman" charset="0"/>
                <a:ea typeface="Times New Roman"/>
                <a:cs typeface="Times New Roman"/>
              </a:rPr>
              <a:t> </a:t>
            </a:r>
            <a:r>
              <a:rPr lang="en-US" i="1" dirty="0">
                <a:latin typeface="Times New Roman" charset="0"/>
                <a:ea typeface="Times New Roman"/>
                <a:cs typeface="Times New Roman"/>
              </a:rPr>
              <a:t>c</a:t>
            </a:r>
            <a:r>
              <a:rPr lang="en-US" baseline="-25000" dirty="0">
                <a:ea typeface="Times New Roman"/>
                <a:cs typeface="Times New Roman"/>
              </a:rPr>
              <a:t>3</a:t>
            </a:r>
            <a:r>
              <a:rPr lang="en-US" i="1" dirty="0">
                <a:ea typeface="Times New Roman"/>
                <a:cs typeface="Times New Roman"/>
              </a:rPr>
              <a:t>′</a:t>
            </a:r>
            <a:r>
              <a:rPr lang="en-US" dirty="0">
                <a:latin typeface="Times New Roman" charset="0"/>
                <a:sym typeface="Symbol" charset="0"/>
              </a:rPr>
              <a:t> </a:t>
            </a:r>
            <a:r>
              <a:rPr lang="en-US" i="1" dirty="0">
                <a:ea typeface="Times New Roman"/>
                <a:cs typeface="Times New Roman"/>
              </a:rPr>
              <a:t> </a:t>
            </a:r>
            <a:r>
              <a:rPr lang="en-US" dirty="0">
                <a:ea typeface="Times New Roman"/>
                <a:cs typeface="Times New Roman"/>
              </a:rPr>
              <a:t>(where </a:t>
            </a:r>
            <a:r>
              <a:rPr lang="en-US" i="1" dirty="0">
                <a:ea typeface="Times New Roman"/>
                <a:cs typeface="Times New Roman"/>
              </a:rPr>
              <a:t>c</a:t>
            </a:r>
            <a:r>
              <a:rPr lang="en-US" baseline="-25000" dirty="0">
                <a:ea typeface="Times New Roman"/>
                <a:cs typeface="Times New Roman"/>
              </a:rPr>
              <a:t>3</a:t>
            </a:r>
            <a:r>
              <a:rPr lang="en-US" i="1" dirty="0">
                <a:ea typeface="Times New Roman"/>
                <a:cs typeface="Times New Roman"/>
              </a:rPr>
              <a:t>′ ≠ c</a:t>
            </a:r>
            <a:r>
              <a:rPr lang="en-US" baseline="-25000" dirty="0">
                <a:ea typeface="Times New Roman"/>
                <a:cs typeface="Times New Roman"/>
              </a:rPr>
              <a:t>3</a:t>
            </a:r>
            <a:r>
              <a:rPr lang="en-US" dirty="0">
                <a:ea typeface="Times New Roman"/>
                <a:cs typeface="Times New Roman"/>
              </a:rPr>
              <a:t>),</a:t>
            </a:r>
            <a:endParaRPr lang="en-US" dirty="0">
              <a:latin typeface="Times New Roman" charset="0"/>
              <a:ea typeface="Times New Roman"/>
              <a:cs typeface="Times New Roman"/>
              <a:sym typeface="Symbol" charset="0"/>
            </a:endParaRPr>
          </a:p>
          <a:p>
            <a:pPr marL="1033463" lvl="3" indent="0">
              <a:buNone/>
            </a:pPr>
            <a:r>
              <a:rPr lang="en-US" dirty="0">
                <a:latin typeface="Times New Roman" charset="0"/>
                <a:sym typeface="Symbol" charset="0"/>
              </a:rPr>
              <a:t>then eff(</a:t>
            </a:r>
            <a:r>
              <a:rPr lang="en-US" i="1" dirty="0">
                <a:latin typeface="Times New Roman" charset="0"/>
                <a:sym typeface="Symbol" charset="0"/>
              </a:rPr>
              <a:t>a</a:t>
            </a:r>
            <a:r>
              <a:rPr lang="en-US" dirty="0">
                <a:latin typeface="Times New Roman" charset="0"/>
                <a:sym typeface="Symbol" charset="0"/>
              </a:rPr>
              <a:t>) must contain </a:t>
            </a:r>
            <a:r>
              <a:rPr lang="en-US" i="1" dirty="0">
                <a:ea typeface="Times New Roman"/>
                <a:cs typeface="Times New Roman"/>
              </a:rPr>
              <a:t>x</a:t>
            </a:r>
            <a:r>
              <a:rPr lang="en-US" baseline="-25000" dirty="0">
                <a:ea typeface="Times New Roman"/>
                <a:cs typeface="Times New Roman"/>
              </a:rPr>
              <a:t>3 </a:t>
            </a:r>
            <a:r>
              <a:rPr lang="en-US" dirty="0"/>
              <a:t>←</a:t>
            </a:r>
            <a:r>
              <a:rPr lang="en-US" baseline="-25000" dirty="0"/>
              <a:t> </a:t>
            </a:r>
            <a:r>
              <a:rPr lang="en-US" i="1" dirty="0">
                <a:ea typeface="Times New Roman"/>
                <a:cs typeface="Times New Roman"/>
              </a:rPr>
              <a:t>c</a:t>
            </a:r>
            <a:r>
              <a:rPr lang="en-US" baseline="-25000" dirty="0">
                <a:ea typeface="Times New Roman"/>
                <a:cs typeface="Times New Roman"/>
              </a:rPr>
              <a:t>3</a:t>
            </a:r>
          </a:p>
          <a:p>
            <a:pPr marL="401638" lvl="1" indent="0">
              <a:buNone/>
              <a:tabLst>
                <a:tab pos="744538" algn="l"/>
              </a:tabLst>
            </a:pPr>
            <a:endParaRPr lang="en-US" dirty="0">
              <a:latin typeface="Times New Roman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162AA8-1312-034E-A5E6-7EDB8C5B7877}"/>
              </a:ext>
            </a:extLst>
          </p:cNvPr>
          <p:cNvGrpSpPr/>
          <p:nvPr/>
        </p:nvGrpSpPr>
        <p:grpSpPr>
          <a:xfrm>
            <a:off x="7707978" y="473693"/>
            <a:ext cx="4102255" cy="1357663"/>
            <a:chOff x="4148923" y="4764780"/>
            <a:chExt cx="4102255" cy="135766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993B98B-4A58-7F44-9D2F-1641553D7C8E}"/>
                </a:ext>
              </a:extLst>
            </p:cNvPr>
            <p:cNvGrpSpPr/>
            <p:nvPr/>
          </p:nvGrpSpPr>
          <p:grpSpPr>
            <a:xfrm>
              <a:off x="6989866" y="4797441"/>
              <a:ext cx="1261312" cy="942538"/>
              <a:chOff x="7668987" y="2479503"/>
              <a:chExt cx="1261312" cy="942538"/>
            </a:xfrm>
          </p:grpSpPr>
          <p:sp>
            <p:nvSpPr>
              <p:cNvPr id="84" name="Rectangle 891">
                <a:extLst>
                  <a:ext uri="{FF2B5EF4-FFF2-40B4-BE49-F238E27FC236}">
                    <a16:creationId xmlns:a16="http://schemas.microsoft.com/office/drawing/2014/main" id="{72D079D7-DB68-BC44-BF21-CB29E057CF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75117" y="3114264"/>
                <a:ext cx="65" cy="307777"/>
              </a:xfrm>
              <a:prstGeom prst="rect">
                <a:avLst/>
              </a:prstGeom>
              <a:solidFill>
                <a:srgbClr val="FAC09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85" name="Line 853">
                <a:extLst>
                  <a:ext uri="{FF2B5EF4-FFF2-40B4-BE49-F238E27FC236}">
                    <a16:creationId xmlns:a16="http://schemas.microsoft.com/office/drawing/2014/main" id="{1DB72AA1-EC93-0142-9218-6D799C3F35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68987" y="3259451"/>
                <a:ext cx="533278" cy="39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320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2000" dirty="0">
                  <a:latin typeface="Calibri"/>
                  <a:ea typeface="Times New Roman"/>
                  <a:cs typeface="Times New Roman"/>
                </a:endParaRPr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BAB2851E-9639-B64C-9154-B9F13F1370A2}"/>
                  </a:ext>
                </a:extLst>
              </p:cNvPr>
              <p:cNvGrpSpPr/>
              <p:nvPr/>
            </p:nvGrpSpPr>
            <p:grpSpPr>
              <a:xfrm>
                <a:off x="7861324" y="2479503"/>
                <a:ext cx="1068975" cy="290646"/>
                <a:chOff x="4618723" y="2312726"/>
                <a:chExt cx="1649655" cy="448528"/>
              </a:xfrm>
            </p:grpSpPr>
            <p:sp>
              <p:nvSpPr>
                <p:cNvPr id="87" name="Freeform 860">
                  <a:extLst>
                    <a:ext uri="{FF2B5EF4-FFF2-40B4-BE49-F238E27FC236}">
                      <a16:creationId xmlns:a16="http://schemas.microsoft.com/office/drawing/2014/main" id="{6F2BB10B-F9BC-4D41-A81B-B9157C47DC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13316" y="2596201"/>
                  <a:ext cx="393192" cy="165053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solidFill>
                  <a:srgbClr val="CDC9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B564FB31-9BCC-B64A-95BC-FB47C0CECC27}"/>
                    </a:ext>
                  </a:extLst>
                </p:cNvPr>
                <p:cNvCxnSpPr/>
                <p:nvPr/>
              </p:nvCxnSpPr>
              <p:spPr>
                <a:xfrm>
                  <a:off x="5143667" y="2312726"/>
                  <a:ext cx="1124711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9" name="Freeform 860">
                  <a:extLst>
                    <a:ext uri="{FF2B5EF4-FFF2-40B4-BE49-F238E27FC236}">
                      <a16:creationId xmlns:a16="http://schemas.microsoft.com/office/drawing/2014/main" id="{5A40F7AD-8CC0-844C-B959-082995891C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8723" y="2337339"/>
                  <a:ext cx="1213406" cy="411481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solidFill>
                  <a:srgbClr val="CDC9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sp>
          <p:nvSpPr>
            <p:cNvPr id="6" name="Rectangle 891">
              <a:extLst>
                <a:ext uri="{FF2B5EF4-FFF2-40B4-BE49-F238E27FC236}">
                  <a16:creationId xmlns:a16="http://schemas.microsoft.com/office/drawing/2014/main" id="{DB6CD80A-6B38-CF43-A065-E6679BFB44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5116" y="5438700"/>
              <a:ext cx="65" cy="307777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20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" name="Rectangle 891">
              <a:extLst>
                <a:ext uri="{FF2B5EF4-FFF2-40B4-BE49-F238E27FC236}">
                  <a16:creationId xmlns:a16="http://schemas.microsoft.com/office/drawing/2014/main" id="{359D7609-F013-CF43-AE6F-E14A9E578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9019" y="5502557"/>
              <a:ext cx="65" cy="307777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2000" b="1" dirty="0"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0271124-2DBB-9740-8218-D4125A49FECF}"/>
                </a:ext>
              </a:extLst>
            </p:cNvPr>
            <p:cNvGrpSpPr/>
            <p:nvPr/>
          </p:nvGrpSpPr>
          <p:grpSpPr>
            <a:xfrm>
              <a:off x="4678873" y="4767569"/>
              <a:ext cx="1748270" cy="801164"/>
              <a:chOff x="1152149" y="2292224"/>
              <a:chExt cx="2428155" cy="1112728"/>
            </a:xfrm>
          </p:grpSpPr>
          <p:sp>
            <p:nvSpPr>
              <p:cNvPr id="80" name="Line 853">
                <a:extLst>
                  <a:ext uri="{FF2B5EF4-FFF2-40B4-BE49-F238E27FC236}">
                    <a16:creationId xmlns:a16="http://schemas.microsoft.com/office/drawing/2014/main" id="{DF54D09C-4020-2145-A384-10DF288EE4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149" y="3398894"/>
                <a:ext cx="822960" cy="60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2000" dirty="0">
                  <a:latin typeface="Calibri"/>
                  <a:ea typeface="Times New Roman"/>
                  <a:cs typeface="Times New Roman"/>
                </a:endParaRPr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ABA90083-6ABD-CA44-94CC-8CA5E0269AD7}"/>
                  </a:ext>
                </a:extLst>
              </p:cNvPr>
              <p:cNvCxnSpPr/>
              <p:nvPr/>
            </p:nvCxnSpPr>
            <p:spPr>
              <a:xfrm>
                <a:off x="2180139" y="2292224"/>
                <a:ext cx="113385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Freeform 860">
                <a:extLst>
                  <a:ext uri="{FF2B5EF4-FFF2-40B4-BE49-F238E27FC236}">
                    <a16:creationId xmlns:a16="http://schemas.microsoft.com/office/drawing/2014/main" id="{7A724C5E-2DCF-3C41-B986-F2B49DABB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83" name="Freeform 860">
                <a:extLst>
                  <a:ext uri="{FF2B5EF4-FFF2-40B4-BE49-F238E27FC236}">
                    <a16:creationId xmlns:a16="http://schemas.microsoft.com/office/drawing/2014/main" id="{C1755AC4-E4E5-9945-95AC-C8FD5F799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303564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448B540-1729-A94B-A0E3-5BDB2AEFA6C4}"/>
                </a:ext>
              </a:extLst>
            </p:cNvPr>
            <p:cNvCxnSpPr/>
            <p:nvPr/>
          </p:nvCxnSpPr>
          <p:spPr>
            <a:xfrm>
              <a:off x="6131668" y="5595246"/>
              <a:ext cx="658367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860">
              <a:extLst>
                <a:ext uri="{FF2B5EF4-FFF2-40B4-BE49-F238E27FC236}">
                  <a16:creationId xmlns:a16="http://schemas.microsoft.com/office/drawing/2014/main" id="{49744252-CD51-B74D-B98E-F1525CC4E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8908" y="5638679"/>
              <a:ext cx="888796" cy="271908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1" name="Freeform 860">
              <a:extLst>
                <a:ext uri="{FF2B5EF4-FFF2-40B4-BE49-F238E27FC236}">
                  <a16:creationId xmlns:a16="http://schemas.microsoft.com/office/drawing/2014/main" id="{5AE35511-1376-204C-B664-9DE3EC472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717" y="5595390"/>
              <a:ext cx="1123653" cy="309433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0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2" name="Line 853">
              <a:extLst>
                <a:ext uri="{FF2B5EF4-FFF2-40B4-BE49-F238E27FC236}">
                  <a16:creationId xmlns:a16="http://schemas.microsoft.com/office/drawing/2014/main" id="{96E2D67A-8322-6A4A-8F3C-99183AA7E8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02234" y="6118081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t">
              <a:flatTx/>
            </a:bodyPr>
            <a:lstStyle/>
            <a:p>
              <a:r>
                <a:rPr lang="en-US" sz="2000" dirty="0">
                  <a:latin typeface="Calibri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13" name="Line 853">
              <a:extLst>
                <a:ext uri="{FF2B5EF4-FFF2-40B4-BE49-F238E27FC236}">
                  <a16:creationId xmlns:a16="http://schemas.microsoft.com/office/drawing/2014/main" id="{A07897E0-6646-9745-8F76-93C975C561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8923" y="6113719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t">
              <a:flatTx/>
            </a:bodyPr>
            <a:lstStyle/>
            <a:p>
              <a:r>
                <a:rPr lang="en-US" sz="2000" dirty="0">
                  <a:latin typeface="Calibri"/>
                  <a:ea typeface="Times New Roman"/>
                  <a:cs typeface="Times New Roman"/>
                </a:rPr>
                <a:t>             d1</a:t>
              </a:r>
            </a:p>
          </p:txBody>
        </p:sp>
        <p:sp>
          <p:nvSpPr>
            <p:cNvPr id="14" name="Line 853">
              <a:extLst>
                <a:ext uri="{FF2B5EF4-FFF2-40B4-BE49-F238E27FC236}">
                  <a16:creationId xmlns:a16="http://schemas.microsoft.com/office/drawing/2014/main" id="{CF360565-C268-5545-B333-7ACEB27D59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21067" y="5196311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2000" dirty="0">
                  <a:ea typeface="Times New Roman"/>
                  <a:cs typeface="Times New Roman"/>
                </a:rPr>
                <a:t>          d3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6C13A13-A5AB-604E-9AAB-EB1F7ADA7F36}"/>
                </a:ext>
              </a:extLst>
            </p:cNvPr>
            <p:cNvGrpSpPr/>
            <p:nvPr/>
          </p:nvGrpSpPr>
          <p:grpSpPr>
            <a:xfrm>
              <a:off x="4857832" y="4764780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56" name="Oval 859">
                <a:extLst>
                  <a:ext uri="{FF2B5EF4-FFF2-40B4-BE49-F238E27FC236}">
                    <a16:creationId xmlns:a16="http://schemas.microsoft.com/office/drawing/2014/main" id="{6588E922-EB67-4D41-A178-0CE0FC2959F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7" name="Oval 861">
                <a:extLst>
                  <a:ext uri="{FF2B5EF4-FFF2-40B4-BE49-F238E27FC236}">
                    <a16:creationId xmlns:a16="http://schemas.microsoft.com/office/drawing/2014/main" id="{C49D0375-8227-D34B-AFAD-DCAF18A3B3D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8" name="Oval 862">
                <a:extLst>
                  <a:ext uri="{FF2B5EF4-FFF2-40B4-BE49-F238E27FC236}">
                    <a16:creationId xmlns:a16="http://schemas.microsoft.com/office/drawing/2014/main" id="{EBC2959D-A769-8045-817F-AFC9DF6FC0B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9" name="Oval 863">
                <a:extLst>
                  <a:ext uri="{FF2B5EF4-FFF2-40B4-BE49-F238E27FC236}">
                    <a16:creationId xmlns:a16="http://schemas.microsoft.com/office/drawing/2014/main" id="{707E6D8F-5376-ED4C-9B46-379297610D1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0" name="Oval 863">
                <a:extLst>
                  <a:ext uri="{FF2B5EF4-FFF2-40B4-BE49-F238E27FC236}">
                    <a16:creationId xmlns:a16="http://schemas.microsoft.com/office/drawing/2014/main" id="{1CDA2A34-1780-D84D-BDC5-1C88606E155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34A76900-3AA3-C04F-87B0-FDA660009E25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76" name="Freeform 860">
                  <a:extLst>
                    <a:ext uri="{FF2B5EF4-FFF2-40B4-BE49-F238E27FC236}">
                      <a16:creationId xmlns:a16="http://schemas.microsoft.com/office/drawing/2014/main" id="{BE7B0B63-B2E8-3249-A140-20BDD3060EB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7" name="Rectangle 864">
                  <a:extLst>
                    <a:ext uri="{FF2B5EF4-FFF2-40B4-BE49-F238E27FC236}">
                      <a16:creationId xmlns:a16="http://schemas.microsoft.com/office/drawing/2014/main" id="{BF246623-B06A-AF41-BE9F-D8503015EB1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20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78" name="Freeform 865">
                  <a:extLst>
                    <a:ext uri="{FF2B5EF4-FFF2-40B4-BE49-F238E27FC236}">
                      <a16:creationId xmlns:a16="http://schemas.microsoft.com/office/drawing/2014/main" id="{59A20010-231C-9142-BFC0-CDF8D657C02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9" name="Freeform 866">
                  <a:extLst>
                    <a:ext uri="{FF2B5EF4-FFF2-40B4-BE49-F238E27FC236}">
                      <a16:creationId xmlns:a16="http://schemas.microsoft.com/office/drawing/2014/main" id="{4941263A-6877-5541-91B0-7436A197B9F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18E7DC66-DAF3-884B-B6FD-86DDB6D136C8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63" name="Oval 878">
                  <a:extLst>
                    <a:ext uri="{FF2B5EF4-FFF2-40B4-BE49-F238E27FC236}">
                      <a16:creationId xmlns:a16="http://schemas.microsoft.com/office/drawing/2014/main" id="{27AA1E38-B959-2743-B364-DCE19628E7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64" name="Rectangle 880">
                  <a:extLst>
                    <a:ext uri="{FF2B5EF4-FFF2-40B4-BE49-F238E27FC236}">
                      <a16:creationId xmlns:a16="http://schemas.microsoft.com/office/drawing/2014/main" id="{757E11E0-FFB2-EE4F-A34D-DFBF2A99B9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65" name="Oval 878">
                  <a:extLst>
                    <a:ext uri="{FF2B5EF4-FFF2-40B4-BE49-F238E27FC236}">
                      <a16:creationId xmlns:a16="http://schemas.microsoft.com/office/drawing/2014/main" id="{B3564447-7234-7F48-934E-0AD45DA651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66" name="Line 881">
                  <a:extLst>
                    <a:ext uri="{FF2B5EF4-FFF2-40B4-BE49-F238E27FC236}">
                      <a16:creationId xmlns:a16="http://schemas.microsoft.com/office/drawing/2014/main" id="{8853AA85-907F-FE4E-B18D-7B2D8B1916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67" name="Line 882">
                  <a:extLst>
                    <a:ext uri="{FF2B5EF4-FFF2-40B4-BE49-F238E27FC236}">
                      <a16:creationId xmlns:a16="http://schemas.microsoft.com/office/drawing/2014/main" id="{08DEF3EB-8F6F-5E46-B874-EACD4E0C69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68" name="Rectangle 880">
                  <a:extLst>
                    <a:ext uri="{FF2B5EF4-FFF2-40B4-BE49-F238E27FC236}">
                      <a16:creationId xmlns:a16="http://schemas.microsoft.com/office/drawing/2014/main" id="{DD186B55-1283-F540-A2FC-67A814B85A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69" name="Oval 878">
                  <a:extLst>
                    <a:ext uri="{FF2B5EF4-FFF2-40B4-BE49-F238E27FC236}">
                      <a16:creationId xmlns:a16="http://schemas.microsoft.com/office/drawing/2014/main" id="{D5D5B97B-A7EE-C04E-9515-980DF91833C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0" name="Line 882">
                  <a:extLst>
                    <a:ext uri="{FF2B5EF4-FFF2-40B4-BE49-F238E27FC236}">
                      <a16:creationId xmlns:a16="http://schemas.microsoft.com/office/drawing/2014/main" id="{4AF1ABCB-A118-A143-B4ED-D83115093D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1" name="Line 882">
                  <a:extLst>
                    <a:ext uri="{FF2B5EF4-FFF2-40B4-BE49-F238E27FC236}">
                      <a16:creationId xmlns:a16="http://schemas.microsoft.com/office/drawing/2014/main" id="{FB3A2D07-9DB7-3140-A2B9-6768DBDA32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2" name="Line 884">
                  <a:extLst>
                    <a:ext uri="{FF2B5EF4-FFF2-40B4-BE49-F238E27FC236}">
                      <a16:creationId xmlns:a16="http://schemas.microsoft.com/office/drawing/2014/main" id="{E64A04D7-0FBF-2B40-83B4-D29CD54C80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3" name="Oval 885">
                  <a:extLst>
                    <a:ext uri="{FF2B5EF4-FFF2-40B4-BE49-F238E27FC236}">
                      <a16:creationId xmlns:a16="http://schemas.microsoft.com/office/drawing/2014/main" id="{2D95E8CB-ABDF-AB47-95E9-CD212AB439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4" name="Line 881">
                  <a:extLst>
                    <a:ext uri="{FF2B5EF4-FFF2-40B4-BE49-F238E27FC236}">
                      <a16:creationId xmlns:a16="http://schemas.microsoft.com/office/drawing/2014/main" id="{663CBF7D-AEF3-984F-B426-A450AB3C54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5" name="Line 882">
                  <a:extLst>
                    <a:ext uri="{FF2B5EF4-FFF2-40B4-BE49-F238E27FC236}">
                      <a16:creationId xmlns:a16="http://schemas.microsoft.com/office/drawing/2014/main" id="{CD6467D4-30D6-FC41-885F-6105CB7BD8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072D01E-923E-4149-A462-34A103B4767E}"/>
                </a:ext>
              </a:extLst>
            </p:cNvPr>
            <p:cNvGrpSpPr/>
            <p:nvPr/>
          </p:nvGrpSpPr>
          <p:grpSpPr>
            <a:xfrm>
              <a:off x="4267089" y="5713525"/>
              <a:ext cx="538242" cy="365144"/>
              <a:chOff x="1012668" y="959243"/>
              <a:chExt cx="747559" cy="507144"/>
            </a:xfrm>
          </p:grpSpPr>
          <p:sp>
            <p:nvSpPr>
              <p:cNvPr id="52" name="Line 853">
                <a:extLst>
                  <a:ext uri="{FF2B5EF4-FFF2-40B4-BE49-F238E27FC236}">
                    <a16:creationId xmlns:a16="http://schemas.microsoft.com/office/drawing/2014/main" id="{A92EF563-5F63-164F-8C09-C18D57ADC7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20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53" name="Rectangle 876">
                <a:extLst>
                  <a:ext uri="{FF2B5EF4-FFF2-40B4-BE49-F238E27FC236}">
                    <a16:creationId xmlns:a16="http://schemas.microsoft.com/office/drawing/2014/main" id="{578884CD-EF95-D84E-B23A-40BD1551414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59243"/>
                <a:ext cx="9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endParaRPr lang="en-US" sz="20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54" name="Rectangle 873">
                <a:extLst>
                  <a:ext uri="{FF2B5EF4-FFF2-40B4-BE49-F238E27FC236}">
                    <a16:creationId xmlns:a16="http://schemas.microsoft.com/office/drawing/2014/main" id="{A43D1739-B8BC-3F49-BD41-4270ABA897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2000" dirty="0"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55" name="Freeform 875">
                <a:extLst>
                  <a:ext uri="{FF2B5EF4-FFF2-40B4-BE49-F238E27FC236}">
                    <a16:creationId xmlns:a16="http://schemas.microsoft.com/office/drawing/2014/main" id="{19BE4E29-B41B-344B-A64F-F0C44FBE8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Times New Roman"/>
                  <a:cs typeface="Times New Roman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8726C35-B174-4A46-96B4-DCE93F60ED09}"/>
                </a:ext>
              </a:extLst>
            </p:cNvPr>
            <p:cNvGrpSpPr/>
            <p:nvPr/>
          </p:nvGrpSpPr>
          <p:grpSpPr>
            <a:xfrm>
              <a:off x="6850921" y="4977012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28" name="Oval 859">
                <a:extLst>
                  <a:ext uri="{FF2B5EF4-FFF2-40B4-BE49-F238E27FC236}">
                    <a16:creationId xmlns:a16="http://schemas.microsoft.com/office/drawing/2014/main" id="{F7B36503-DACC-A84C-A417-20AB2E6EDD6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9" name="Oval 861">
                <a:extLst>
                  <a:ext uri="{FF2B5EF4-FFF2-40B4-BE49-F238E27FC236}">
                    <a16:creationId xmlns:a16="http://schemas.microsoft.com/office/drawing/2014/main" id="{D5746897-9368-E648-90B0-97B56008092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0" name="Oval 862">
                <a:extLst>
                  <a:ext uri="{FF2B5EF4-FFF2-40B4-BE49-F238E27FC236}">
                    <a16:creationId xmlns:a16="http://schemas.microsoft.com/office/drawing/2014/main" id="{B22F78A6-874E-1A46-94E8-1A2CEFF541A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1" name="Oval 863">
                <a:extLst>
                  <a:ext uri="{FF2B5EF4-FFF2-40B4-BE49-F238E27FC236}">
                    <a16:creationId xmlns:a16="http://schemas.microsoft.com/office/drawing/2014/main" id="{DBB634B2-6BB4-B248-BA55-02AE69D097A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2" name="Oval 863">
                <a:extLst>
                  <a:ext uri="{FF2B5EF4-FFF2-40B4-BE49-F238E27FC236}">
                    <a16:creationId xmlns:a16="http://schemas.microsoft.com/office/drawing/2014/main" id="{74A0A3D1-BB16-6943-B586-E3835CA5ECA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BA8BA8D5-1E9D-A145-BE73-BC128072C3E8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48" name="Freeform 860">
                  <a:extLst>
                    <a:ext uri="{FF2B5EF4-FFF2-40B4-BE49-F238E27FC236}">
                      <a16:creationId xmlns:a16="http://schemas.microsoft.com/office/drawing/2014/main" id="{9F6F316E-BCC2-E24C-9669-C14F3A95010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9" name="Rectangle 864">
                  <a:extLst>
                    <a:ext uri="{FF2B5EF4-FFF2-40B4-BE49-F238E27FC236}">
                      <a16:creationId xmlns:a16="http://schemas.microsoft.com/office/drawing/2014/main" id="{26F29245-D656-484C-A597-291397D7CD8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2000" dirty="0">
                      <a:latin typeface="Calibri"/>
                      <a:ea typeface="Calibri"/>
                      <a:cs typeface="Calibri"/>
                    </a:rPr>
                    <a:t>r2</a:t>
                  </a:r>
                </a:p>
              </p:txBody>
            </p:sp>
            <p:sp>
              <p:nvSpPr>
                <p:cNvPr id="50" name="Freeform 865">
                  <a:extLst>
                    <a:ext uri="{FF2B5EF4-FFF2-40B4-BE49-F238E27FC236}">
                      <a16:creationId xmlns:a16="http://schemas.microsoft.com/office/drawing/2014/main" id="{FE08A15C-0EAA-714D-BF4D-C40D3416C4D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51" name="Freeform 866">
                  <a:extLst>
                    <a:ext uri="{FF2B5EF4-FFF2-40B4-BE49-F238E27FC236}">
                      <a16:creationId xmlns:a16="http://schemas.microsoft.com/office/drawing/2014/main" id="{2984CDEC-177D-AE40-90C8-06DB3467A16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569227B8-3FA4-FD41-B867-793755FE5088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35" name="Oval 878">
                  <a:extLst>
                    <a:ext uri="{FF2B5EF4-FFF2-40B4-BE49-F238E27FC236}">
                      <a16:creationId xmlns:a16="http://schemas.microsoft.com/office/drawing/2014/main" id="{4C3890C7-D321-C442-914C-713B2078AD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36" name="Rectangle 880">
                  <a:extLst>
                    <a:ext uri="{FF2B5EF4-FFF2-40B4-BE49-F238E27FC236}">
                      <a16:creationId xmlns:a16="http://schemas.microsoft.com/office/drawing/2014/main" id="{0860A331-526B-0747-9797-520DEF13B7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37" name="Oval 878">
                  <a:extLst>
                    <a:ext uri="{FF2B5EF4-FFF2-40B4-BE49-F238E27FC236}">
                      <a16:creationId xmlns:a16="http://schemas.microsoft.com/office/drawing/2014/main" id="{940B82E1-44AD-5546-9A38-8D5B98AAEB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38" name="Line 881">
                  <a:extLst>
                    <a:ext uri="{FF2B5EF4-FFF2-40B4-BE49-F238E27FC236}">
                      <a16:creationId xmlns:a16="http://schemas.microsoft.com/office/drawing/2014/main" id="{499B4924-8A94-E744-A418-99D37C0869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39" name="Line 882">
                  <a:extLst>
                    <a:ext uri="{FF2B5EF4-FFF2-40B4-BE49-F238E27FC236}">
                      <a16:creationId xmlns:a16="http://schemas.microsoft.com/office/drawing/2014/main" id="{59A15B87-A096-634B-9FBF-1D20C16AC9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0" name="Rectangle 880">
                  <a:extLst>
                    <a:ext uri="{FF2B5EF4-FFF2-40B4-BE49-F238E27FC236}">
                      <a16:creationId xmlns:a16="http://schemas.microsoft.com/office/drawing/2014/main" id="{7A64741C-3EFF-504C-9838-4C7B82853D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1" name="Oval 878">
                  <a:extLst>
                    <a:ext uri="{FF2B5EF4-FFF2-40B4-BE49-F238E27FC236}">
                      <a16:creationId xmlns:a16="http://schemas.microsoft.com/office/drawing/2014/main" id="{38D14972-5109-C247-ACF7-E48D6AE3A97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2" name="Line 882">
                  <a:extLst>
                    <a:ext uri="{FF2B5EF4-FFF2-40B4-BE49-F238E27FC236}">
                      <a16:creationId xmlns:a16="http://schemas.microsoft.com/office/drawing/2014/main" id="{98FBCAC3-D568-5E43-9418-5C47BC5336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3" name="Line 882">
                  <a:extLst>
                    <a:ext uri="{FF2B5EF4-FFF2-40B4-BE49-F238E27FC236}">
                      <a16:creationId xmlns:a16="http://schemas.microsoft.com/office/drawing/2014/main" id="{9AD00986-7219-3C47-8B97-65D4FB6796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4" name="Line 884">
                  <a:extLst>
                    <a:ext uri="{FF2B5EF4-FFF2-40B4-BE49-F238E27FC236}">
                      <a16:creationId xmlns:a16="http://schemas.microsoft.com/office/drawing/2014/main" id="{014DB328-8118-354C-8006-D5B249FD07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5" name="Oval 885">
                  <a:extLst>
                    <a:ext uri="{FF2B5EF4-FFF2-40B4-BE49-F238E27FC236}">
                      <a16:creationId xmlns:a16="http://schemas.microsoft.com/office/drawing/2014/main" id="{725076B9-F9CF-0B4C-9F9D-033468B2CC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6" name="Line 881">
                  <a:extLst>
                    <a:ext uri="{FF2B5EF4-FFF2-40B4-BE49-F238E27FC236}">
                      <a16:creationId xmlns:a16="http://schemas.microsoft.com/office/drawing/2014/main" id="{251A700B-0A45-9D43-A29B-2414060899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7" name="Line 882">
                  <a:extLst>
                    <a:ext uri="{FF2B5EF4-FFF2-40B4-BE49-F238E27FC236}">
                      <a16:creationId xmlns:a16="http://schemas.microsoft.com/office/drawing/2014/main" id="{452A0F2E-7024-1041-9171-9AE8C8BD6A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D42BB2A-6DC4-4647-9B8D-C67B9259417E}"/>
                </a:ext>
              </a:extLst>
            </p:cNvPr>
            <p:cNvGrpSpPr/>
            <p:nvPr/>
          </p:nvGrpSpPr>
          <p:grpSpPr>
            <a:xfrm>
              <a:off x="4709156" y="5710716"/>
              <a:ext cx="538242" cy="365144"/>
              <a:chOff x="1012668" y="959243"/>
              <a:chExt cx="747559" cy="507144"/>
            </a:xfrm>
          </p:grpSpPr>
          <p:sp>
            <p:nvSpPr>
              <p:cNvPr id="24" name="Line 853">
                <a:extLst>
                  <a:ext uri="{FF2B5EF4-FFF2-40B4-BE49-F238E27FC236}">
                    <a16:creationId xmlns:a16="http://schemas.microsoft.com/office/drawing/2014/main" id="{E704A6B1-3985-2349-A203-138C967AE0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44719"/>
                <a:ext cx="600569" cy="71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20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25" name="Rectangle 876">
                <a:extLst>
                  <a:ext uri="{FF2B5EF4-FFF2-40B4-BE49-F238E27FC236}">
                    <a16:creationId xmlns:a16="http://schemas.microsoft.com/office/drawing/2014/main" id="{C78B7198-7D96-1B4F-9F02-73ECF0F2132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59243"/>
                <a:ext cx="9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endParaRPr lang="en-US" sz="20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6" name="Rectangle 873">
                <a:extLst>
                  <a:ext uri="{FF2B5EF4-FFF2-40B4-BE49-F238E27FC236}">
                    <a16:creationId xmlns:a16="http://schemas.microsoft.com/office/drawing/2014/main" id="{0C675E4B-A3FC-3E43-AE4E-0D7D2DD6A1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2000" dirty="0">
                    <a:latin typeface="Calibri"/>
                    <a:ea typeface="Times New Roman"/>
                    <a:cs typeface="Calibri"/>
                  </a:rPr>
                  <a:t>c2</a:t>
                </a:r>
              </a:p>
            </p:txBody>
          </p:sp>
          <p:sp>
            <p:nvSpPr>
              <p:cNvPr id="27" name="Freeform 875">
                <a:extLst>
                  <a:ext uri="{FF2B5EF4-FFF2-40B4-BE49-F238E27FC236}">
                    <a16:creationId xmlns:a16="http://schemas.microsoft.com/office/drawing/2014/main" id="{4CE7877D-F9EE-B741-8ED0-208FBB4132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Times New Roman"/>
                  <a:cs typeface="Times New Roman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EA7C33A-8CAD-5F40-9E6F-F3CDB948B906}"/>
                </a:ext>
              </a:extLst>
            </p:cNvPr>
            <p:cNvGrpSpPr/>
            <p:nvPr/>
          </p:nvGrpSpPr>
          <p:grpSpPr>
            <a:xfrm>
              <a:off x="5144406" y="5710716"/>
              <a:ext cx="538242" cy="365144"/>
              <a:chOff x="1012668" y="959243"/>
              <a:chExt cx="747559" cy="507144"/>
            </a:xfrm>
          </p:grpSpPr>
          <p:sp>
            <p:nvSpPr>
              <p:cNvPr id="20" name="Line 853">
                <a:extLst>
                  <a:ext uri="{FF2B5EF4-FFF2-40B4-BE49-F238E27FC236}">
                    <a16:creationId xmlns:a16="http://schemas.microsoft.com/office/drawing/2014/main" id="{CA3A1426-40C6-BB43-8872-E2842343D1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44719"/>
                <a:ext cx="600569" cy="71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20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21" name="Rectangle 876">
                <a:extLst>
                  <a:ext uri="{FF2B5EF4-FFF2-40B4-BE49-F238E27FC236}">
                    <a16:creationId xmlns:a16="http://schemas.microsoft.com/office/drawing/2014/main" id="{ED4C2541-DA81-7C4C-B94F-A651DB027D1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59243"/>
                <a:ext cx="9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endParaRPr lang="en-US" sz="20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2" name="Rectangle 873">
                <a:extLst>
                  <a:ext uri="{FF2B5EF4-FFF2-40B4-BE49-F238E27FC236}">
                    <a16:creationId xmlns:a16="http://schemas.microsoft.com/office/drawing/2014/main" id="{0C50A267-A5CB-3F4F-80D1-74DFB8744C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2000" dirty="0">
                    <a:latin typeface="Calibri"/>
                    <a:ea typeface="Times New Roman"/>
                    <a:cs typeface="Calibri"/>
                  </a:rPr>
                  <a:t>c3</a:t>
                </a:r>
              </a:p>
            </p:txBody>
          </p:sp>
          <p:sp>
            <p:nvSpPr>
              <p:cNvPr id="23" name="Freeform 875">
                <a:extLst>
                  <a:ext uri="{FF2B5EF4-FFF2-40B4-BE49-F238E27FC236}">
                    <a16:creationId xmlns:a16="http://schemas.microsoft.com/office/drawing/2014/main" id="{FBBFE8F2-4A8B-9A42-90F7-5DF3866C9E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89C4DB2E-B237-294A-AFAC-333040CC4D71}"/>
              </a:ext>
            </a:extLst>
          </p:cNvPr>
          <p:cNvSpPr/>
          <p:nvPr/>
        </p:nvSpPr>
        <p:spPr>
          <a:xfrm>
            <a:off x="7405920" y="2135554"/>
            <a:ext cx="45956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01650" algn="l"/>
              </a:tabLst>
            </a:pPr>
            <a:r>
              <a:rPr lang="en-US" sz="2000" i="1" dirty="0">
                <a:latin typeface="Times New Roman"/>
                <a:cs typeface="Times New Roman"/>
              </a:rPr>
              <a:t>s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= </a:t>
            </a:r>
            <a:r>
              <a:rPr lang="ro-RO" sz="2000" dirty="0">
                <a:latin typeface="Times New Roman"/>
                <a:cs typeface="Times New Roman"/>
              </a:rPr>
              <a:t>{</a:t>
            </a:r>
            <a:r>
              <a:rPr lang="ro-RO" sz="2000" dirty="0">
                <a:latin typeface="Calibri"/>
              </a:rPr>
              <a:t>loc(c1)=d1, loc(c2)=d1, loc(c3)=d1,</a:t>
            </a:r>
            <a:br>
              <a:rPr lang="ro-RO" sz="2000" dirty="0">
                <a:latin typeface="Calibri"/>
              </a:rPr>
            </a:br>
            <a:r>
              <a:rPr lang="ro-RO" sz="2000" dirty="0">
                <a:latin typeface="Calibri"/>
              </a:rPr>
              <a:t>	loc(r1)=d</a:t>
            </a:r>
            <a:r>
              <a:rPr lang="en-US" sz="2000" dirty="0">
                <a:latin typeface="Calibri"/>
              </a:rPr>
              <a:t>2</a:t>
            </a:r>
            <a:r>
              <a:rPr lang="ro-RO" sz="2000" dirty="0">
                <a:latin typeface="Calibri"/>
              </a:rPr>
              <a:t>, cargo(r1)=</a:t>
            </a:r>
            <a:r>
              <a:rPr lang="ro-RO" sz="2000" dirty="0" err="1">
                <a:latin typeface="Calibri"/>
              </a:rPr>
              <a:t>nil</a:t>
            </a:r>
            <a:r>
              <a:rPr lang="ro-RO" sz="2000" dirty="0">
                <a:latin typeface="Calibri"/>
              </a:rPr>
              <a:t>, </a:t>
            </a:r>
            <a:br>
              <a:rPr lang="ro-RO" sz="2000" dirty="0">
                <a:latin typeface="Calibri"/>
              </a:rPr>
            </a:br>
            <a:r>
              <a:rPr lang="ro-RO" sz="2000" dirty="0">
                <a:latin typeface="Calibri"/>
              </a:rPr>
              <a:t>	loc(r2)=d2, cargo(r2)=</a:t>
            </a:r>
            <a:r>
              <a:rPr lang="ro-RO" sz="2000" dirty="0" err="1">
                <a:latin typeface="Calibri"/>
              </a:rPr>
              <a:t>nil</a:t>
            </a:r>
            <a:r>
              <a:rPr lang="ro-RO" sz="2000" dirty="0">
                <a:latin typeface="Times New Roman"/>
                <a:cs typeface="Times New Roman"/>
              </a:rPr>
              <a:t>}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6030CC2F-3A82-0845-8626-76AE23A3E73C}"/>
              </a:ext>
            </a:extLst>
          </p:cNvPr>
          <p:cNvSpPr/>
          <p:nvPr/>
        </p:nvSpPr>
        <p:spPr>
          <a:xfrm>
            <a:off x="7845714" y="600122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168275"/>
            <a:r>
              <a:rPr lang="en-US" sz="2000" i="1" dirty="0">
                <a:latin typeface="Times New Roman" panose="02020603050405020304" pitchFamily="18" charset="0"/>
                <a:ea typeface="Times New Roman"/>
                <a:cs typeface="Times New Roman"/>
              </a:rPr>
              <a:t>g</a:t>
            </a:r>
            <a:r>
              <a:rPr lang="en-US" sz="2000" dirty="0">
                <a:latin typeface="Times New Roman" panose="02020603050405020304" pitchFamily="18" charset="0"/>
                <a:ea typeface="Times New Roman"/>
                <a:cs typeface="Times New Roman"/>
              </a:rPr>
              <a:t> = </a:t>
            </a:r>
            <a:r>
              <a:rPr lang="en-US" sz="2000" dirty="0">
                <a:latin typeface="Calibri" panose="020F0502020204030204" pitchFamily="34" charset="0"/>
                <a:ea typeface="Times New Roman"/>
                <a:cs typeface="Times New Roman"/>
              </a:rPr>
              <a:t>{</a:t>
            </a:r>
            <a:r>
              <a:rPr lang="en-US" sz="2000" dirty="0">
                <a:latin typeface="Calibri" panose="020F0502020204030204" pitchFamily="34" charset="0"/>
                <a:ea typeface="Times New Roman"/>
              </a:rPr>
              <a:t>cargo(r1)=c1, loc(r1)=d3</a:t>
            </a:r>
            <a:r>
              <a:rPr lang="en-US" sz="2000" dirty="0">
                <a:latin typeface="Calibri" panose="020F0502020204030204" pitchFamily="34" charset="0"/>
                <a:ea typeface="Times New Roman"/>
                <a:cs typeface="Times New Roman"/>
              </a:rPr>
              <a:t>}</a:t>
            </a:r>
            <a:endParaRPr lang="en-US" sz="2000" dirty="0">
              <a:latin typeface="Times New Roman" panose="02020603050405020304" pitchFamily="18" charset="0"/>
              <a:ea typeface="Times New Roman"/>
              <a:cs typeface="Times New Roman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D1C331A-078E-1E47-92E6-28912E087894}"/>
              </a:ext>
            </a:extLst>
          </p:cNvPr>
          <p:cNvGrpSpPr>
            <a:grpSpLocks noChangeAspect="1"/>
          </p:cNvGrpSpPr>
          <p:nvPr/>
        </p:nvGrpSpPr>
        <p:grpSpPr>
          <a:xfrm>
            <a:off x="8032446" y="4841663"/>
            <a:ext cx="2657242" cy="1147446"/>
            <a:chOff x="5323352" y="4678231"/>
            <a:chExt cx="2952491" cy="1274940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34F0DA74-B79D-6B47-97C8-382827DC69B0}"/>
                </a:ext>
              </a:extLst>
            </p:cNvPr>
            <p:cNvGrpSpPr/>
            <p:nvPr/>
          </p:nvGrpSpPr>
          <p:grpSpPr>
            <a:xfrm>
              <a:off x="7288292" y="5578688"/>
              <a:ext cx="987551" cy="367987"/>
              <a:chOff x="8801532" y="4013715"/>
              <a:chExt cx="1371600" cy="511093"/>
            </a:xfrm>
          </p:grpSpPr>
          <p:sp>
            <p:nvSpPr>
              <p:cNvPr id="133" name="Lightning Bolt 132">
                <a:extLst>
                  <a:ext uri="{FF2B5EF4-FFF2-40B4-BE49-F238E27FC236}">
                    <a16:creationId xmlns:a16="http://schemas.microsoft.com/office/drawing/2014/main" id="{2FF8FC32-A4E1-024E-852F-F5C4B9AD7F50}"/>
                  </a:ext>
                </a:extLst>
              </p:cNvPr>
              <p:cNvSpPr/>
              <p:nvPr/>
            </p:nvSpPr>
            <p:spPr>
              <a:xfrm rot="19965343">
                <a:off x="9139183" y="4118408"/>
                <a:ext cx="619075" cy="406400"/>
              </a:xfrm>
              <a:prstGeom prst="lightningBolt">
                <a:avLst/>
              </a:prstGeom>
              <a:solidFill>
                <a:srgbClr val="CDC9C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34" name="Freeform 860">
                <a:extLst>
                  <a:ext uri="{FF2B5EF4-FFF2-40B4-BE49-F238E27FC236}">
                    <a16:creationId xmlns:a16="http://schemas.microsoft.com/office/drawing/2014/main" id="{E3CCA3FF-DC1D-7342-A4BF-8F6C0BA7CA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1532" y="4026280"/>
                <a:ext cx="1371600" cy="32004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5F9EE605-0FB6-BB4E-8F11-E107DAE96980}"/>
                  </a:ext>
                </a:extLst>
              </p:cNvPr>
              <p:cNvCxnSpPr/>
              <p:nvPr/>
            </p:nvCxnSpPr>
            <p:spPr>
              <a:xfrm>
                <a:off x="9047075" y="4017699"/>
                <a:ext cx="1124712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45FD7F18-7903-3140-B4E4-F917E1F749B2}"/>
                  </a:ext>
                </a:extLst>
              </p:cNvPr>
              <p:cNvCxnSpPr/>
              <p:nvPr/>
            </p:nvCxnSpPr>
            <p:spPr>
              <a:xfrm flipV="1">
                <a:off x="9829800" y="4013715"/>
                <a:ext cx="341987" cy="332605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625638AE-0A21-8E4D-9325-E035746CF0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97725" y="4349095"/>
                <a:ext cx="261014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F06CA730-2C91-F248-A9FC-593800E9D059}"/>
                </a:ext>
              </a:extLst>
            </p:cNvPr>
            <p:cNvGrpSpPr/>
            <p:nvPr/>
          </p:nvGrpSpPr>
          <p:grpSpPr>
            <a:xfrm>
              <a:off x="5323352" y="5509529"/>
              <a:ext cx="1253855" cy="443642"/>
              <a:chOff x="6504246" y="3854161"/>
              <a:chExt cx="1741467" cy="616169"/>
            </a:xfrm>
          </p:grpSpPr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FDF8D8D2-FD5A-2049-BE57-FB8C56B7363B}"/>
                  </a:ext>
                </a:extLst>
              </p:cNvPr>
              <p:cNvGrpSpPr/>
              <p:nvPr/>
            </p:nvGrpSpPr>
            <p:grpSpPr>
              <a:xfrm>
                <a:off x="6504246" y="3854161"/>
                <a:ext cx="1589458" cy="616169"/>
                <a:chOff x="6135946" y="3854161"/>
                <a:chExt cx="1589458" cy="616169"/>
              </a:xfrm>
            </p:grpSpPr>
            <p:sp>
              <p:nvSpPr>
                <p:cNvPr id="129" name="Lightning Bolt 128">
                  <a:extLst>
                    <a:ext uri="{FF2B5EF4-FFF2-40B4-BE49-F238E27FC236}">
                      <a16:creationId xmlns:a16="http://schemas.microsoft.com/office/drawing/2014/main" id="{21D56C83-F51F-6A4E-8D26-F6DF4A0716DF}"/>
                    </a:ext>
                  </a:extLst>
                </p:cNvPr>
                <p:cNvSpPr/>
                <p:nvPr/>
              </p:nvSpPr>
              <p:spPr>
                <a:xfrm rot="19965343">
                  <a:off x="6135946" y="4063930"/>
                  <a:ext cx="760257" cy="406400"/>
                </a:xfrm>
                <a:prstGeom prst="lightningBolt">
                  <a:avLst/>
                </a:prstGeom>
                <a:solidFill>
                  <a:srgbClr val="CDC9C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CCF72D8C-2EB3-AD4F-8C2E-CAEBF5C13E2D}"/>
                    </a:ext>
                  </a:extLst>
                </p:cNvPr>
                <p:cNvCxnSpPr/>
                <p:nvPr/>
              </p:nvCxnSpPr>
              <p:spPr>
                <a:xfrm>
                  <a:off x="6591548" y="3854161"/>
                  <a:ext cx="1133856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3B6180A5-A0B7-D54D-A89D-645332418F2C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6173361" y="3859976"/>
                  <a:ext cx="423087" cy="41148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99F48740-E98F-E845-9ABE-05AE55E0F8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01786" y="4296856"/>
                  <a:ext cx="261014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8" name="Freeform 860">
                <a:extLst>
                  <a:ext uri="{FF2B5EF4-FFF2-40B4-BE49-F238E27FC236}">
                    <a16:creationId xmlns:a16="http://schemas.microsoft.com/office/drawing/2014/main" id="{8C94907A-5A24-E94F-8D5C-35DCDEB8F4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2378" y="3865501"/>
                <a:ext cx="1723335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dirty="0">
                  <a:latin typeface="Calibri"/>
                  <a:ea typeface="Calibri"/>
                  <a:cs typeface="Calibri"/>
                </a:endParaRPr>
              </a:p>
            </p:txBody>
          </p:sp>
        </p:grpSp>
        <p:sp>
          <p:nvSpPr>
            <p:cNvPr id="96" name="Line 853">
              <a:extLst>
                <a:ext uri="{FF2B5EF4-FFF2-40B4-BE49-F238E27FC236}">
                  <a16:creationId xmlns:a16="http://schemas.microsoft.com/office/drawing/2014/main" id="{8F91F094-78C8-394A-9E76-6DAEA60D40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67843" y="5947252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2000" dirty="0">
                  <a:ea typeface="Times New Roman"/>
                  <a:cs typeface="Times New Roman"/>
                </a:rPr>
                <a:t>          d3</a:t>
              </a:r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2E4BBA01-364E-0841-A8BE-42AFA582C6C6}"/>
                </a:ext>
              </a:extLst>
            </p:cNvPr>
            <p:cNvGrpSpPr/>
            <p:nvPr/>
          </p:nvGrpSpPr>
          <p:grpSpPr>
            <a:xfrm>
              <a:off x="6377267" y="4678231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103" name="Oval 859">
                <a:extLst>
                  <a:ext uri="{FF2B5EF4-FFF2-40B4-BE49-F238E27FC236}">
                    <a16:creationId xmlns:a16="http://schemas.microsoft.com/office/drawing/2014/main" id="{9F3AFD99-D357-854C-B1A6-82195C99C83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4" name="Oval 861">
                <a:extLst>
                  <a:ext uri="{FF2B5EF4-FFF2-40B4-BE49-F238E27FC236}">
                    <a16:creationId xmlns:a16="http://schemas.microsoft.com/office/drawing/2014/main" id="{0D1DD1AA-354F-B04C-A844-0903604FB54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5" name="Oval 862">
                <a:extLst>
                  <a:ext uri="{FF2B5EF4-FFF2-40B4-BE49-F238E27FC236}">
                    <a16:creationId xmlns:a16="http://schemas.microsoft.com/office/drawing/2014/main" id="{38B26889-6142-944B-992E-AEB37AC9F06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6" name="Oval 863">
                <a:extLst>
                  <a:ext uri="{FF2B5EF4-FFF2-40B4-BE49-F238E27FC236}">
                    <a16:creationId xmlns:a16="http://schemas.microsoft.com/office/drawing/2014/main" id="{B888E80C-AABC-6E4C-8759-CC4A1B147F9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7" name="Oval 863">
                <a:extLst>
                  <a:ext uri="{FF2B5EF4-FFF2-40B4-BE49-F238E27FC236}">
                    <a16:creationId xmlns:a16="http://schemas.microsoft.com/office/drawing/2014/main" id="{AE732453-75B2-D34B-B993-31F671EA123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75D8D638-F58E-344A-B69B-FB6810BCCB59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123" name="Freeform 860">
                  <a:extLst>
                    <a:ext uri="{FF2B5EF4-FFF2-40B4-BE49-F238E27FC236}">
                      <a16:creationId xmlns:a16="http://schemas.microsoft.com/office/drawing/2014/main" id="{E248C4C0-4023-B74A-96BE-259EB027FC4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4" name="Rectangle 864">
                  <a:extLst>
                    <a:ext uri="{FF2B5EF4-FFF2-40B4-BE49-F238E27FC236}">
                      <a16:creationId xmlns:a16="http://schemas.microsoft.com/office/drawing/2014/main" id="{EA7A82A9-9E7A-F64E-809C-05EA427B87E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20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25" name="Freeform 865">
                  <a:extLst>
                    <a:ext uri="{FF2B5EF4-FFF2-40B4-BE49-F238E27FC236}">
                      <a16:creationId xmlns:a16="http://schemas.microsoft.com/office/drawing/2014/main" id="{D38E7849-7CE0-AC43-BFE2-B7DE6645ABC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6" name="Freeform 866">
                  <a:extLst>
                    <a:ext uri="{FF2B5EF4-FFF2-40B4-BE49-F238E27FC236}">
                      <a16:creationId xmlns:a16="http://schemas.microsoft.com/office/drawing/2014/main" id="{E268FAB1-6B68-6342-A318-331E70A87B5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9CC98C93-D401-BF49-A663-A9B7B2E86D46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110" name="Oval 878">
                  <a:extLst>
                    <a:ext uri="{FF2B5EF4-FFF2-40B4-BE49-F238E27FC236}">
                      <a16:creationId xmlns:a16="http://schemas.microsoft.com/office/drawing/2014/main" id="{F2B08C08-8C03-644F-98AC-CC1FFE173C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1" name="Rectangle 880">
                  <a:extLst>
                    <a:ext uri="{FF2B5EF4-FFF2-40B4-BE49-F238E27FC236}">
                      <a16:creationId xmlns:a16="http://schemas.microsoft.com/office/drawing/2014/main" id="{375559D8-40EA-1842-A4B7-6D807C36D3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2" name="Oval 878">
                  <a:extLst>
                    <a:ext uri="{FF2B5EF4-FFF2-40B4-BE49-F238E27FC236}">
                      <a16:creationId xmlns:a16="http://schemas.microsoft.com/office/drawing/2014/main" id="{C52E47A4-F7F7-694B-87BF-DA3D03055B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3" name="Line 881">
                  <a:extLst>
                    <a:ext uri="{FF2B5EF4-FFF2-40B4-BE49-F238E27FC236}">
                      <a16:creationId xmlns:a16="http://schemas.microsoft.com/office/drawing/2014/main" id="{6790CEAA-47EA-404D-8FBB-E9A973B53F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4" name="Line 882">
                  <a:extLst>
                    <a:ext uri="{FF2B5EF4-FFF2-40B4-BE49-F238E27FC236}">
                      <a16:creationId xmlns:a16="http://schemas.microsoft.com/office/drawing/2014/main" id="{3BCC81E0-5445-2149-9EFF-34FFB1B575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5" name="Rectangle 880">
                  <a:extLst>
                    <a:ext uri="{FF2B5EF4-FFF2-40B4-BE49-F238E27FC236}">
                      <a16:creationId xmlns:a16="http://schemas.microsoft.com/office/drawing/2014/main" id="{DE0CD2A1-3691-494A-9BC5-82176A7CEF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6" name="Oval 878">
                  <a:extLst>
                    <a:ext uri="{FF2B5EF4-FFF2-40B4-BE49-F238E27FC236}">
                      <a16:creationId xmlns:a16="http://schemas.microsoft.com/office/drawing/2014/main" id="{18F8BEEE-5065-9043-84EB-55E9806404D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7" name="Line 882">
                  <a:extLst>
                    <a:ext uri="{FF2B5EF4-FFF2-40B4-BE49-F238E27FC236}">
                      <a16:creationId xmlns:a16="http://schemas.microsoft.com/office/drawing/2014/main" id="{E19FC0F0-E2CE-D642-A645-555314DE0D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8" name="Line 882">
                  <a:extLst>
                    <a:ext uri="{FF2B5EF4-FFF2-40B4-BE49-F238E27FC236}">
                      <a16:creationId xmlns:a16="http://schemas.microsoft.com/office/drawing/2014/main" id="{49A0A801-42CD-4B48-8762-87CF2EAC58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9" name="Line 884">
                  <a:extLst>
                    <a:ext uri="{FF2B5EF4-FFF2-40B4-BE49-F238E27FC236}">
                      <a16:creationId xmlns:a16="http://schemas.microsoft.com/office/drawing/2014/main" id="{C3B46BA6-31E8-3D43-BAE0-B838864A30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0" name="Oval 885">
                  <a:extLst>
                    <a:ext uri="{FF2B5EF4-FFF2-40B4-BE49-F238E27FC236}">
                      <a16:creationId xmlns:a16="http://schemas.microsoft.com/office/drawing/2014/main" id="{0E549A6A-04D4-E248-A5C1-D5E5D8503C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1" name="Line 881">
                  <a:extLst>
                    <a:ext uri="{FF2B5EF4-FFF2-40B4-BE49-F238E27FC236}">
                      <a16:creationId xmlns:a16="http://schemas.microsoft.com/office/drawing/2014/main" id="{9A51C076-8EA5-3C4C-B86C-199BAE3FC2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2" name="Line 882">
                  <a:extLst>
                    <a:ext uri="{FF2B5EF4-FFF2-40B4-BE49-F238E27FC236}">
                      <a16:creationId xmlns:a16="http://schemas.microsoft.com/office/drawing/2014/main" id="{5472209A-2B99-C44D-B232-55F36812F4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B699FF4E-BB40-2B4C-B07D-5693A3D3554B}"/>
                </a:ext>
              </a:extLst>
            </p:cNvPr>
            <p:cNvGrpSpPr/>
            <p:nvPr/>
          </p:nvGrpSpPr>
          <p:grpSpPr>
            <a:xfrm>
              <a:off x="6990430" y="5146961"/>
              <a:ext cx="538242" cy="422425"/>
              <a:chOff x="1012668" y="879687"/>
              <a:chExt cx="747559" cy="586700"/>
            </a:xfrm>
          </p:grpSpPr>
          <p:sp>
            <p:nvSpPr>
              <p:cNvPr id="99" name="Line 853">
                <a:extLst>
                  <a:ext uri="{FF2B5EF4-FFF2-40B4-BE49-F238E27FC236}">
                    <a16:creationId xmlns:a16="http://schemas.microsoft.com/office/drawing/2014/main" id="{869218E0-1B79-2443-A1E0-7568B721EC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20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00" name="Rectangle 876">
                <a:extLst>
                  <a:ext uri="{FF2B5EF4-FFF2-40B4-BE49-F238E27FC236}">
                    <a16:creationId xmlns:a16="http://schemas.microsoft.com/office/drawing/2014/main" id="{D49CDB5E-2E4B-E044-AFF9-9845154DE2C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879687"/>
                <a:ext cx="100" cy="474964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2000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101" name="Rectangle 873">
                <a:extLst>
                  <a:ext uri="{FF2B5EF4-FFF2-40B4-BE49-F238E27FC236}">
                    <a16:creationId xmlns:a16="http://schemas.microsoft.com/office/drawing/2014/main" id="{4F86EAFA-3119-DF45-B0B7-ABCF0065C1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2000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102" name="Freeform 875">
                <a:extLst>
                  <a:ext uri="{FF2B5EF4-FFF2-40B4-BE49-F238E27FC236}">
                    <a16:creationId xmlns:a16="http://schemas.microsoft.com/office/drawing/2014/main" id="{75C6237E-C6BC-1D40-917D-89C51608D5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2000" dirty="0">
                  <a:latin typeface="Calibri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B7CD67A-D367-3742-9918-B6B578A8B309}"/>
              </a:ext>
            </a:extLst>
          </p:cNvPr>
          <p:cNvSpPr/>
          <p:nvPr/>
        </p:nvSpPr>
        <p:spPr>
          <a:xfrm>
            <a:off x="7031341" y="3482233"/>
            <a:ext cx="46212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0" dirty="0">
                <a:latin typeface="Calibri" panose="020F0502020204030204" pitchFamily="34" charset="0"/>
              </a:rPr>
              <a:t>load</a:t>
            </a:r>
            <a:r>
              <a:rPr lang="en-US" sz="2000" kern="0" dirty="0">
                <a:latin typeface="Times New Roman" panose="02020603050405020304" pitchFamily="18" charset="0"/>
              </a:rPr>
              <a:t>(</a:t>
            </a:r>
            <a:r>
              <a:rPr lang="ro-RO" sz="2000" i="1" kern="0" dirty="0" err="1">
                <a:latin typeface="Times New Roman" panose="02020603050405020304" pitchFamily="18" charset="0"/>
              </a:rPr>
              <a:t>r,c,l</a:t>
            </a:r>
            <a:r>
              <a:rPr lang="ro-RO" sz="2000" kern="0" dirty="0">
                <a:latin typeface="Times New Roman" panose="02020603050405020304" pitchFamily="18" charset="0"/>
              </a:rPr>
              <a:t>)</a:t>
            </a:r>
            <a:br>
              <a:rPr lang="ro-RO" sz="2000" kern="0" dirty="0">
                <a:latin typeface="Times New Roman" panose="02020603050405020304" pitchFamily="18" charset="0"/>
              </a:rPr>
            </a:br>
            <a:r>
              <a:rPr lang="ro-RO" sz="2000" kern="0" dirty="0">
                <a:latin typeface="Times New Roman" panose="02020603050405020304" pitchFamily="18" charset="0"/>
              </a:rPr>
              <a:t>	pre: </a:t>
            </a:r>
            <a:r>
              <a:rPr lang="ro-RO" sz="2000" kern="0" dirty="0">
                <a:latin typeface="Calibri"/>
              </a:rPr>
              <a:t>cargo</a:t>
            </a:r>
            <a:r>
              <a:rPr lang="ro-RO" sz="2000" kern="0" dirty="0">
                <a:latin typeface="Times New Roman"/>
                <a:cs typeface="Times New Roman"/>
              </a:rPr>
              <a:t>(</a:t>
            </a:r>
            <a:r>
              <a:rPr lang="ro-RO" sz="2000" i="1" kern="0" dirty="0">
                <a:latin typeface="Times New Roman"/>
                <a:cs typeface="Times New Roman"/>
              </a:rPr>
              <a:t>r</a:t>
            </a:r>
            <a:r>
              <a:rPr lang="ro-RO" sz="2000" kern="0" dirty="0">
                <a:latin typeface="Times New Roman"/>
                <a:cs typeface="Times New Roman"/>
              </a:rPr>
              <a:t>)</a:t>
            </a:r>
            <a:r>
              <a:rPr lang="ro-RO" sz="2000" kern="0" dirty="0">
                <a:latin typeface="Times New Roman" charset="0"/>
              </a:rPr>
              <a:t>=</a:t>
            </a:r>
            <a:r>
              <a:rPr lang="ro-RO" sz="2000" kern="0" dirty="0" err="1">
                <a:latin typeface="Calibri"/>
              </a:rPr>
              <a:t>nil</a:t>
            </a:r>
            <a:r>
              <a:rPr lang="ro-RO" sz="2000" kern="0" dirty="0">
                <a:latin typeface="Times New Roman" panose="02020603050405020304" pitchFamily="18" charset="0"/>
              </a:rPr>
              <a:t>, </a:t>
            </a:r>
            <a:r>
              <a:rPr lang="ro-RO" sz="2000" kern="0" dirty="0">
                <a:latin typeface="Calibri"/>
              </a:rPr>
              <a:t>loc</a:t>
            </a:r>
            <a:r>
              <a:rPr lang="ro-RO" sz="2000" kern="0" dirty="0">
                <a:latin typeface="Times New Roman" panose="02020603050405020304" pitchFamily="18" charset="0"/>
                <a:cs typeface="Times New Roman"/>
              </a:rPr>
              <a:t>(</a:t>
            </a:r>
            <a:r>
              <a:rPr lang="en-US" sz="2000" i="1" kern="0" dirty="0">
                <a:latin typeface="Times New Roman" panose="02020603050405020304" pitchFamily="18" charset="0"/>
              </a:rPr>
              <a:t>r</a:t>
            </a:r>
            <a:r>
              <a:rPr lang="en-US" sz="2000" kern="0" dirty="0">
                <a:latin typeface="Times New Roman" panose="02020603050405020304" pitchFamily="18" charset="0"/>
              </a:rPr>
              <a:t>)</a:t>
            </a:r>
            <a:r>
              <a:rPr lang="ro-RO" sz="2000" kern="0" dirty="0">
                <a:latin typeface="Times New Roman" panose="02020603050405020304" pitchFamily="18" charset="0"/>
              </a:rPr>
              <a:t>=</a:t>
            </a:r>
            <a:r>
              <a:rPr lang="en-US" sz="2000" i="1" kern="0" dirty="0">
                <a:latin typeface="Times New Roman" panose="02020603050405020304" pitchFamily="18" charset="0"/>
              </a:rPr>
              <a:t>l</a:t>
            </a:r>
            <a:r>
              <a:rPr lang="en-US" sz="2000" kern="0" dirty="0">
                <a:latin typeface="Times New Roman" panose="02020603050405020304" pitchFamily="18" charset="0"/>
              </a:rPr>
              <a:t>, </a:t>
            </a:r>
            <a:r>
              <a:rPr lang="en-US" sz="2000" kern="0" dirty="0">
                <a:latin typeface="Calibri"/>
              </a:rPr>
              <a:t>loc</a:t>
            </a:r>
            <a:r>
              <a:rPr lang="en-US" sz="2000" kern="0" dirty="0">
                <a:latin typeface="Times New Roman" panose="02020603050405020304" pitchFamily="18" charset="0"/>
                <a:cs typeface="Times New Roman"/>
              </a:rPr>
              <a:t>(</a:t>
            </a:r>
            <a:r>
              <a:rPr lang="ro-RO" sz="2000" i="1" kern="0" dirty="0">
                <a:latin typeface="Times New Roman" panose="02020603050405020304" pitchFamily="18" charset="0"/>
                <a:cs typeface="Times New Roman"/>
              </a:rPr>
              <a:t>c</a:t>
            </a:r>
            <a:r>
              <a:rPr lang="ro-RO" sz="2000" kern="0" dirty="0">
                <a:latin typeface="Times New Roman" panose="02020603050405020304" pitchFamily="18" charset="0"/>
              </a:rPr>
              <a:t>)=</a:t>
            </a:r>
            <a:r>
              <a:rPr lang="ro-RO" sz="2000" i="1" kern="0" dirty="0">
                <a:latin typeface="Times New Roman" panose="02020603050405020304" pitchFamily="18" charset="0"/>
              </a:rPr>
              <a:t>l</a:t>
            </a:r>
            <a:r>
              <a:rPr lang="ro-RO" sz="2000" kern="0" dirty="0">
                <a:latin typeface="Times New Roman" panose="02020603050405020304" pitchFamily="18" charset="0"/>
              </a:rPr>
              <a:t> </a:t>
            </a:r>
            <a:br>
              <a:rPr lang="ro-RO" sz="2000" kern="0" dirty="0">
                <a:latin typeface="Times New Roman" panose="02020603050405020304" pitchFamily="18" charset="0"/>
              </a:rPr>
            </a:br>
            <a:r>
              <a:rPr lang="ro-RO" sz="2000" kern="0" dirty="0">
                <a:latin typeface="Calibri"/>
              </a:rPr>
              <a:t>	</a:t>
            </a:r>
            <a:r>
              <a:rPr lang="ro-RO" sz="2000" kern="0" dirty="0" err="1">
                <a:latin typeface="Times New Roman" panose="02020603050405020304" pitchFamily="18" charset="0"/>
              </a:rPr>
              <a:t>eff</a:t>
            </a:r>
            <a:r>
              <a:rPr lang="ro-RO" sz="2000" kern="0" dirty="0">
                <a:latin typeface="Times New Roman" panose="02020603050405020304" pitchFamily="18" charset="0"/>
              </a:rPr>
              <a:t>: </a:t>
            </a:r>
            <a:r>
              <a:rPr lang="ro-RO" sz="2000" kern="0" baseline="-25000" dirty="0">
                <a:latin typeface="Times New Roman" panose="02020603050405020304" pitchFamily="18" charset="0"/>
              </a:rPr>
              <a:t> </a:t>
            </a:r>
            <a:r>
              <a:rPr lang="ro-RO" sz="2000" kern="0" dirty="0">
                <a:latin typeface="Calibri"/>
              </a:rPr>
              <a:t>cargo</a:t>
            </a:r>
            <a:r>
              <a:rPr lang="ro-RO" sz="2000" kern="0" dirty="0">
                <a:latin typeface="Times New Roman" panose="02020603050405020304" pitchFamily="18" charset="0"/>
                <a:cs typeface="Times New Roman"/>
              </a:rPr>
              <a:t>(</a:t>
            </a:r>
            <a:r>
              <a:rPr lang="ro-RO" sz="2000" i="1" kern="0" dirty="0">
                <a:latin typeface="Times New Roman" panose="02020603050405020304" pitchFamily="18" charset="0"/>
                <a:cs typeface="Times New Roman"/>
              </a:rPr>
              <a:t>r</a:t>
            </a:r>
            <a:r>
              <a:rPr lang="ro-RO" sz="2000" kern="0" dirty="0">
                <a:latin typeface="Times New Roman" panose="02020603050405020304" pitchFamily="18" charset="0"/>
                <a:cs typeface="Times New Roman"/>
              </a:rPr>
              <a:t>)</a:t>
            </a:r>
            <a:r>
              <a:rPr lang="ro-RO" sz="2000" kern="0" dirty="0">
                <a:latin typeface="Times New Roman" panose="02020603050405020304" pitchFamily="18" charset="0"/>
              </a:rPr>
              <a:t> ← </a:t>
            </a:r>
            <a:r>
              <a:rPr lang="ro-RO" sz="2000" i="1" kern="0" dirty="0">
                <a:latin typeface="Times New Roman" panose="02020603050405020304" pitchFamily="18" charset="0"/>
                <a:cs typeface="Times New Roman"/>
              </a:rPr>
              <a:t>c</a:t>
            </a:r>
            <a:r>
              <a:rPr lang="ro-RO" sz="2000" kern="0" dirty="0">
                <a:latin typeface="Times New Roman" panose="02020603050405020304" pitchFamily="18" charset="0"/>
              </a:rPr>
              <a:t>,</a:t>
            </a:r>
            <a:r>
              <a:rPr lang="ro-RO" sz="2000" kern="0" dirty="0"/>
              <a:t> </a:t>
            </a:r>
            <a:r>
              <a:rPr lang="ro-RO" sz="2000" kern="0" dirty="0">
                <a:latin typeface="Calibri"/>
              </a:rPr>
              <a:t>loc</a:t>
            </a:r>
            <a:r>
              <a:rPr lang="ro-RO" sz="2000" kern="0" dirty="0">
                <a:latin typeface="Times New Roman" panose="02020603050405020304" pitchFamily="18" charset="0"/>
                <a:cs typeface="Times New Roman"/>
              </a:rPr>
              <a:t>(</a:t>
            </a:r>
            <a:r>
              <a:rPr lang="ro-RO" sz="2000" i="1" kern="0" dirty="0">
                <a:latin typeface="Times New Roman" panose="02020603050405020304" pitchFamily="18" charset="0"/>
              </a:rPr>
              <a:t>c</a:t>
            </a:r>
            <a:r>
              <a:rPr lang="ro-RO" sz="2000" kern="0" dirty="0">
                <a:latin typeface="Times New Roman" panose="02020603050405020304" pitchFamily="18" charset="0"/>
              </a:rPr>
              <a:t>) ← </a:t>
            </a:r>
            <a:r>
              <a:rPr lang="ro-RO" sz="2000" i="1" kern="0" dirty="0">
                <a:latin typeface="Times New Roman" panose="02020603050405020304" pitchFamily="18" charset="0"/>
              </a:rPr>
              <a:t>r</a:t>
            </a:r>
            <a:endParaRPr lang="en-US" sz="20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624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54149"/>
            <a:ext cx="8839200" cy="582500"/>
          </a:xfrm>
        </p:spPr>
        <p:txBody>
          <a:bodyPr/>
          <a:lstStyle/>
          <a:p>
            <a:pPr eaLnBrk="1" hangingPunct="1"/>
            <a:r>
              <a:rPr lang="en-US" dirty="0"/>
              <a:t>Relevance</a:t>
            </a:r>
          </a:p>
        </p:txBody>
      </p:sp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>
          <a:xfrm>
            <a:off x="5309925" y="5534539"/>
            <a:ext cx="5349730" cy="1183963"/>
          </a:xfrm>
          <a:solidFill>
            <a:srgbClr val="D2EEFF"/>
          </a:solidFill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Times New Roman" charset="0"/>
              </a:rPr>
              <a:t>Poll</a:t>
            </a:r>
            <a:r>
              <a:rPr lang="en-US" dirty="0">
                <a:latin typeface="Times New Roman" charset="0"/>
              </a:rPr>
              <a:t>: for each action below, is it relevant for </a:t>
            </a:r>
            <a:r>
              <a:rPr lang="en-US" i="1" dirty="0">
                <a:latin typeface="Times New Roman" charset="0"/>
              </a:rPr>
              <a:t>g</a:t>
            </a:r>
            <a:r>
              <a:rPr lang="en-US" dirty="0">
                <a:latin typeface="Times New Roman" charset="0"/>
              </a:rPr>
              <a:t>?</a:t>
            </a:r>
            <a:endParaRPr lang="en-US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ea typeface="Times New Roman"/>
                <a:cs typeface="Times New Roman"/>
                <a:sym typeface="Symbol" charset="0"/>
              </a:rPr>
              <a:t>load(r1,c1,d1)      load(r1,c1,d2)     put(r2,c1,d3)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ea typeface="Times New Roman"/>
                <a:cs typeface="Times New Roman"/>
                <a:sym typeface="Symbol" charset="0"/>
              </a:rPr>
              <a:t>move(r1,d1,d3)   move(r1,d3,d1)   move(r1,d2,d3)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53C1708-F34C-7540-9DB4-2C8B7695AE87}"/>
              </a:ext>
            </a:extLst>
          </p:cNvPr>
          <p:cNvGrpSpPr/>
          <p:nvPr/>
        </p:nvGrpSpPr>
        <p:grpSpPr>
          <a:xfrm>
            <a:off x="1718144" y="1097154"/>
            <a:ext cx="4102255" cy="1357663"/>
            <a:chOff x="4148923" y="4764780"/>
            <a:chExt cx="4102255" cy="1357663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7AD2C95C-1ADF-FE44-AF25-7E3B4FF7CACC}"/>
                </a:ext>
              </a:extLst>
            </p:cNvPr>
            <p:cNvGrpSpPr/>
            <p:nvPr/>
          </p:nvGrpSpPr>
          <p:grpSpPr>
            <a:xfrm>
              <a:off x="6989866" y="4797441"/>
              <a:ext cx="1261312" cy="896371"/>
              <a:chOff x="7668987" y="2479503"/>
              <a:chExt cx="1261312" cy="896371"/>
            </a:xfrm>
          </p:grpSpPr>
          <p:sp>
            <p:nvSpPr>
              <p:cNvPr id="140" name="Rectangle 891">
                <a:extLst>
                  <a:ext uri="{FF2B5EF4-FFF2-40B4-BE49-F238E27FC236}">
                    <a16:creationId xmlns:a16="http://schemas.microsoft.com/office/drawing/2014/main" id="{44C78CB6-6A55-624F-93F8-84D2E846B8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75117" y="3114264"/>
                <a:ext cx="65" cy="261610"/>
              </a:xfrm>
              <a:prstGeom prst="rect">
                <a:avLst/>
              </a:prstGeom>
              <a:solidFill>
                <a:srgbClr val="FAC09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41" name="Line 853">
                <a:extLst>
                  <a:ext uri="{FF2B5EF4-FFF2-40B4-BE49-F238E27FC236}">
                    <a16:creationId xmlns:a16="http://schemas.microsoft.com/office/drawing/2014/main" id="{1A0C8AEA-0693-0E47-8721-DF3251EBF2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68987" y="3259451"/>
                <a:ext cx="533278" cy="39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320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EDF76BF4-C5F4-8946-91B0-9C8B4BBAB4E3}"/>
                  </a:ext>
                </a:extLst>
              </p:cNvPr>
              <p:cNvGrpSpPr/>
              <p:nvPr/>
            </p:nvGrpSpPr>
            <p:grpSpPr>
              <a:xfrm>
                <a:off x="7861324" y="2479503"/>
                <a:ext cx="1068975" cy="290646"/>
                <a:chOff x="4618723" y="2312726"/>
                <a:chExt cx="1649655" cy="448528"/>
              </a:xfrm>
            </p:grpSpPr>
            <p:sp>
              <p:nvSpPr>
                <p:cNvPr id="143" name="Freeform 860">
                  <a:extLst>
                    <a:ext uri="{FF2B5EF4-FFF2-40B4-BE49-F238E27FC236}">
                      <a16:creationId xmlns:a16="http://schemas.microsoft.com/office/drawing/2014/main" id="{9A3DEFE5-B416-B84A-A08C-BD0B36E152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13316" y="2596201"/>
                  <a:ext cx="393192" cy="165053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solidFill>
                  <a:srgbClr val="CDC9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B15EB361-D644-4F46-86AB-89A8D0D8D753}"/>
                    </a:ext>
                  </a:extLst>
                </p:cNvPr>
                <p:cNvCxnSpPr/>
                <p:nvPr/>
              </p:nvCxnSpPr>
              <p:spPr>
                <a:xfrm>
                  <a:off x="5143667" y="2312726"/>
                  <a:ext cx="1124711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Freeform 860">
                  <a:extLst>
                    <a:ext uri="{FF2B5EF4-FFF2-40B4-BE49-F238E27FC236}">
                      <a16:creationId xmlns:a16="http://schemas.microsoft.com/office/drawing/2014/main" id="{AB561355-B2E0-794C-9FC0-5A8E4577A1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8723" y="2337339"/>
                  <a:ext cx="1213406" cy="411481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solidFill>
                  <a:srgbClr val="CDC9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sp>
          <p:nvSpPr>
            <p:cNvPr id="62" name="Rectangle 891">
              <a:extLst>
                <a:ext uri="{FF2B5EF4-FFF2-40B4-BE49-F238E27FC236}">
                  <a16:creationId xmlns:a16="http://schemas.microsoft.com/office/drawing/2014/main" id="{F1CC2BBD-E6E4-924E-9468-90C18E9646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5116" y="5438700"/>
              <a:ext cx="65" cy="261610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3" name="Rectangle 891">
              <a:extLst>
                <a:ext uri="{FF2B5EF4-FFF2-40B4-BE49-F238E27FC236}">
                  <a16:creationId xmlns:a16="http://schemas.microsoft.com/office/drawing/2014/main" id="{F420591D-0434-2C40-88CF-CA38FEC921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9019" y="5502557"/>
              <a:ext cx="65" cy="261610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1A7157DB-22F8-0140-8966-DA795685E537}"/>
                </a:ext>
              </a:extLst>
            </p:cNvPr>
            <p:cNvGrpSpPr/>
            <p:nvPr/>
          </p:nvGrpSpPr>
          <p:grpSpPr>
            <a:xfrm>
              <a:off x="4678873" y="4767569"/>
              <a:ext cx="1748270" cy="801164"/>
              <a:chOff x="1152149" y="2292224"/>
              <a:chExt cx="2428155" cy="1112728"/>
            </a:xfrm>
          </p:grpSpPr>
          <p:sp>
            <p:nvSpPr>
              <p:cNvPr id="136" name="Line 853">
                <a:extLst>
                  <a:ext uri="{FF2B5EF4-FFF2-40B4-BE49-F238E27FC236}">
                    <a16:creationId xmlns:a16="http://schemas.microsoft.com/office/drawing/2014/main" id="{15C2117D-D3ED-F342-B41F-8F8D1CE50E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149" y="3398894"/>
                <a:ext cx="822960" cy="60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6BF96666-FAA2-D743-9C60-A46585309A6D}"/>
                  </a:ext>
                </a:extLst>
              </p:cNvPr>
              <p:cNvCxnSpPr/>
              <p:nvPr/>
            </p:nvCxnSpPr>
            <p:spPr>
              <a:xfrm>
                <a:off x="2180139" y="2292224"/>
                <a:ext cx="113385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Freeform 860">
                <a:extLst>
                  <a:ext uri="{FF2B5EF4-FFF2-40B4-BE49-F238E27FC236}">
                    <a16:creationId xmlns:a16="http://schemas.microsoft.com/office/drawing/2014/main" id="{7A22FB99-4550-1F40-8B45-F1B922C093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39" name="Freeform 860">
                <a:extLst>
                  <a:ext uri="{FF2B5EF4-FFF2-40B4-BE49-F238E27FC236}">
                    <a16:creationId xmlns:a16="http://schemas.microsoft.com/office/drawing/2014/main" id="{43009774-2CE6-2544-8D70-F9BBF8C979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303564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</p:grp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43B546C-E41F-9B46-B2EE-5EBA1989B050}"/>
                </a:ext>
              </a:extLst>
            </p:cNvPr>
            <p:cNvCxnSpPr/>
            <p:nvPr/>
          </p:nvCxnSpPr>
          <p:spPr>
            <a:xfrm>
              <a:off x="6131668" y="5595246"/>
              <a:ext cx="658367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Freeform 860">
              <a:extLst>
                <a:ext uri="{FF2B5EF4-FFF2-40B4-BE49-F238E27FC236}">
                  <a16:creationId xmlns:a16="http://schemas.microsoft.com/office/drawing/2014/main" id="{CD39B300-6FED-0147-8A9E-EE415E50F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8908" y="5638679"/>
              <a:ext cx="888796" cy="271908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7" name="Freeform 860">
              <a:extLst>
                <a:ext uri="{FF2B5EF4-FFF2-40B4-BE49-F238E27FC236}">
                  <a16:creationId xmlns:a16="http://schemas.microsoft.com/office/drawing/2014/main" id="{44FFA8B6-A076-934E-856E-9E0AA5BB2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717" y="5595390"/>
              <a:ext cx="1123653" cy="309433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8" name="Line 853">
              <a:extLst>
                <a:ext uri="{FF2B5EF4-FFF2-40B4-BE49-F238E27FC236}">
                  <a16:creationId xmlns:a16="http://schemas.microsoft.com/office/drawing/2014/main" id="{78C558D9-536B-1747-85C2-B790931CC0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02234" y="6118081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t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69" name="Line 853">
              <a:extLst>
                <a:ext uri="{FF2B5EF4-FFF2-40B4-BE49-F238E27FC236}">
                  <a16:creationId xmlns:a16="http://schemas.microsoft.com/office/drawing/2014/main" id="{837AFE89-FC79-E441-A47E-62B8716A6C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8923" y="6113719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t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Times New Roman"/>
                </a:rPr>
                <a:t>             d1</a:t>
              </a:r>
            </a:p>
          </p:txBody>
        </p:sp>
        <p:sp>
          <p:nvSpPr>
            <p:cNvPr id="70" name="Line 853">
              <a:extLst>
                <a:ext uri="{FF2B5EF4-FFF2-40B4-BE49-F238E27FC236}">
                  <a16:creationId xmlns:a16="http://schemas.microsoft.com/office/drawing/2014/main" id="{2A7C4CB1-CE5E-404F-B4B0-129B5771A9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21067" y="5196311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ea typeface="Times New Roman"/>
                  <a:cs typeface="Times New Roman"/>
                </a:rPr>
                <a:t>          d3</a:t>
              </a: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AC326151-6E96-574A-8B85-38473C4C5B13}"/>
                </a:ext>
              </a:extLst>
            </p:cNvPr>
            <p:cNvGrpSpPr/>
            <p:nvPr/>
          </p:nvGrpSpPr>
          <p:grpSpPr>
            <a:xfrm>
              <a:off x="4857832" y="4764780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112" name="Oval 859">
                <a:extLst>
                  <a:ext uri="{FF2B5EF4-FFF2-40B4-BE49-F238E27FC236}">
                    <a16:creationId xmlns:a16="http://schemas.microsoft.com/office/drawing/2014/main" id="{26421398-1417-9E44-AF30-31EF6433CBB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13" name="Oval 861">
                <a:extLst>
                  <a:ext uri="{FF2B5EF4-FFF2-40B4-BE49-F238E27FC236}">
                    <a16:creationId xmlns:a16="http://schemas.microsoft.com/office/drawing/2014/main" id="{AA9503DF-12E6-4346-B521-0C23EA96EDA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14" name="Oval 862">
                <a:extLst>
                  <a:ext uri="{FF2B5EF4-FFF2-40B4-BE49-F238E27FC236}">
                    <a16:creationId xmlns:a16="http://schemas.microsoft.com/office/drawing/2014/main" id="{93B72785-EE0E-2942-9BC9-57EEC5C7093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15" name="Oval 863">
                <a:extLst>
                  <a:ext uri="{FF2B5EF4-FFF2-40B4-BE49-F238E27FC236}">
                    <a16:creationId xmlns:a16="http://schemas.microsoft.com/office/drawing/2014/main" id="{3603161C-ED5E-D34C-A096-76B44C3AB27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16" name="Oval 863">
                <a:extLst>
                  <a:ext uri="{FF2B5EF4-FFF2-40B4-BE49-F238E27FC236}">
                    <a16:creationId xmlns:a16="http://schemas.microsoft.com/office/drawing/2014/main" id="{88FE4973-4D4F-D947-BA66-D7BE3044C78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07367791-E03C-314E-BDAD-E4F2951B563F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132" name="Freeform 860">
                  <a:extLst>
                    <a:ext uri="{FF2B5EF4-FFF2-40B4-BE49-F238E27FC236}">
                      <a16:creationId xmlns:a16="http://schemas.microsoft.com/office/drawing/2014/main" id="{E83F3A7B-2874-3144-944C-BAEC8AC7545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3" name="Rectangle 864">
                  <a:extLst>
                    <a:ext uri="{FF2B5EF4-FFF2-40B4-BE49-F238E27FC236}">
                      <a16:creationId xmlns:a16="http://schemas.microsoft.com/office/drawing/2014/main" id="{F807ADCD-2B48-804A-9868-87D02DD30B2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34" name="Freeform 865">
                  <a:extLst>
                    <a:ext uri="{FF2B5EF4-FFF2-40B4-BE49-F238E27FC236}">
                      <a16:creationId xmlns:a16="http://schemas.microsoft.com/office/drawing/2014/main" id="{1BFDF5DA-1590-E146-92C3-53B1C121059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5" name="Freeform 866">
                  <a:extLst>
                    <a:ext uri="{FF2B5EF4-FFF2-40B4-BE49-F238E27FC236}">
                      <a16:creationId xmlns:a16="http://schemas.microsoft.com/office/drawing/2014/main" id="{CB204018-E01D-144F-9545-1E29EBE214D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3BE7AEE3-BE53-5B42-9D9E-8B206E7CA605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119" name="Oval 878">
                  <a:extLst>
                    <a:ext uri="{FF2B5EF4-FFF2-40B4-BE49-F238E27FC236}">
                      <a16:creationId xmlns:a16="http://schemas.microsoft.com/office/drawing/2014/main" id="{6DB9B40A-F78E-3640-B9D8-0E2652BEE4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0" name="Rectangle 880">
                  <a:extLst>
                    <a:ext uri="{FF2B5EF4-FFF2-40B4-BE49-F238E27FC236}">
                      <a16:creationId xmlns:a16="http://schemas.microsoft.com/office/drawing/2014/main" id="{801608AF-A16A-C241-8734-90B67F5685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1" name="Oval 878">
                  <a:extLst>
                    <a:ext uri="{FF2B5EF4-FFF2-40B4-BE49-F238E27FC236}">
                      <a16:creationId xmlns:a16="http://schemas.microsoft.com/office/drawing/2014/main" id="{9FC35463-3273-374F-B27F-ECC88B184F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2" name="Line 881">
                  <a:extLst>
                    <a:ext uri="{FF2B5EF4-FFF2-40B4-BE49-F238E27FC236}">
                      <a16:creationId xmlns:a16="http://schemas.microsoft.com/office/drawing/2014/main" id="{F4DA8144-DE42-3A47-B3E5-4F0F4BA761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3" name="Line 882">
                  <a:extLst>
                    <a:ext uri="{FF2B5EF4-FFF2-40B4-BE49-F238E27FC236}">
                      <a16:creationId xmlns:a16="http://schemas.microsoft.com/office/drawing/2014/main" id="{4AF4559E-8820-BA4B-A760-C690E28F4F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4" name="Rectangle 880">
                  <a:extLst>
                    <a:ext uri="{FF2B5EF4-FFF2-40B4-BE49-F238E27FC236}">
                      <a16:creationId xmlns:a16="http://schemas.microsoft.com/office/drawing/2014/main" id="{7CB24B86-0352-EE41-8D0E-B1AC51CD51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5" name="Oval 878">
                  <a:extLst>
                    <a:ext uri="{FF2B5EF4-FFF2-40B4-BE49-F238E27FC236}">
                      <a16:creationId xmlns:a16="http://schemas.microsoft.com/office/drawing/2014/main" id="{6FA0FB65-4033-9741-BDBE-9DD7D9AE46C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6" name="Line 882">
                  <a:extLst>
                    <a:ext uri="{FF2B5EF4-FFF2-40B4-BE49-F238E27FC236}">
                      <a16:creationId xmlns:a16="http://schemas.microsoft.com/office/drawing/2014/main" id="{6B4F77C4-24D1-554F-AF41-8D21DF3DA8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7" name="Line 882">
                  <a:extLst>
                    <a:ext uri="{FF2B5EF4-FFF2-40B4-BE49-F238E27FC236}">
                      <a16:creationId xmlns:a16="http://schemas.microsoft.com/office/drawing/2014/main" id="{E565EDE5-7B61-B740-8539-5B93C22D10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8" name="Line 884">
                  <a:extLst>
                    <a:ext uri="{FF2B5EF4-FFF2-40B4-BE49-F238E27FC236}">
                      <a16:creationId xmlns:a16="http://schemas.microsoft.com/office/drawing/2014/main" id="{DF98B13B-2FA1-944A-A396-CB5488C4B6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9" name="Oval 885">
                  <a:extLst>
                    <a:ext uri="{FF2B5EF4-FFF2-40B4-BE49-F238E27FC236}">
                      <a16:creationId xmlns:a16="http://schemas.microsoft.com/office/drawing/2014/main" id="{30B6B664-85C7-2D4D-B33C-017E33D9E3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0" name="Line 881">
                  <a:extLst>
                    <a:ext uri="{FF2B5EF4-FFF2-40B4-BE49-F238E27FC236}">
                      <a16:creationId xmlns:a16="http://schemas.microsoft.com/office/drawing/2014/main" id="{03081383-E231-5447-AC36-94EFC0075E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1" name="Line 882">
                  <a:extLst>
                    <a:ext uri="{FF2B5EF4-FFF2-40B4-BE49-F238E27FC236}">
                      <a16:creationId xmlns:a16="http://schemas.microsoft.com/office/drawing/2014/main" id="{26812DFB-5971-DD49-BFF3-57D2229625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2C03ADF7-7417-544C-A4C3-20A095F1F9DF}"/>
                </a:ext>
              </a:extLst>
            </p:cNvPr>
            <p:cNvGrpSpPr/>
            <p:nvPr/>
          </p:nvGrpSpPr>
          <p:grpSpPr>
            <a:xfrm>
              <a:off x="4267089" y="5735002"/>
              <a:ext cx="538242" cy="343668"/>
              <a:chOff x="1012668" y="989071"/>
              <a:chExt cx="747559" cy="477316"/>
            </a:xfrm>
          </p:grpSpPr>
          <p:sp>
            <p:nvSpPr>
              <p:cNvPr id="108" name="Line 853">
                <a:extLst>
                  <a:ext uri="{FF2B5EF4-FFF2-40B4-BE49-F238E27FC236}">
                    <a16:creationId xmlns:a16="http://schemas.microsoft.com/office/drawing/2014/main" id="{CFBF7BC0-BE9A-FC4A-B83E-65CF160DE1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09" name="Rectangle 876">
                <a:extLst>
                  <a:ext uri="{FF2B5EF4-FFF2-40B4-BE49-F238E27FC236}">
                    <a16:creationId xmlns:a16="http://schemas.microsoft.com/office/drawing/2014/main" id="{380A5E70-F17A-5549-866E-3B336080696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91305"/>
                <a:ext cx="90" cy="36334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110" name="Rectangle 873">
                <a:extLst>
                  <a:ext uri="{FF2B5EF4-FFF2-40B4-BE49-F238E27FC236}">
                    <a16:creationId xmlns:a16="http://schemas.microsoft.com/office/drawing/2014/main" id="{1998DF4C-A755-9849-AE36-DF20801193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111" name="Freeform 875">
                <a:extLst>
                  <a:ext uri="{FF2B5EF4-FFF2-40B4-BE49-F238E27FC236}">
                    <a16:creationId xmlns:a16="http://schemas.microsoft.com/office/drawing/2014/main" id="{FD0BE899-CC36-D24E-959C-CCC66282CA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7994C3EF-D6D4-7F48-92D7-AEBEF17B2359}"/>
                </a:ext>
              </a:extLst>
            </p:cNvPr>
            <p:cNvGrpSpPr/>
            <p:nvPr/>
          </p:nvGrpSpPr>
          <p:grpSpPr>
            <a:xfrm>
              <a:off x="6850921" y="4977012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84" name="Oval 859">
                <a:extLst>
                  <a:ext uri="{FF2B5EF4-FFF2-40B4-BE49-F238E27FC236}">
                    <a16:creationId xmlns:a16="http://schemas.microsoft.com/office/drawing/2014/main" id="{DBE0A215-135B-FA45-8320-BDAB4492B22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85" name="Oval 861">
                <a:extLst>
                  <a:ext uri="{FF2B5EF4-FFF2-40B4-BE49-F238E27FC236}">
                    <a16:creationId xmlns:a16="http://schemas.microsoft.com/office/drawing/2014/main" id="{AF591E1C-A95B-394A-B9B8-BC369A5847D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86" name="Oval 862">
                <a:extLst>
                  <a:ext uri="{FF2B5EF4-FFF2-40B4-BE49-F238E27FC236}">
                    <a16:creationId xmlns:a16="http://schemas.microsoft.com/office/drawing/2014/main" id="{7A1341D4-8A1A-564B-A676-9C4D176F28E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87" name="Oval 863">
                <a:extLst>
                  <a:ext uri="{FF2B5EF4-FFF2-40B4-BE49-F238E27FC236}">
                    <a16:creationId xmlns:a16="http://schemas.microsoft.com/office/drawing/2014/main" id="{8737DF13-1E17-7C46-A7BE-EF156706F94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88" name="Oval 863">
                <a:extLst>
                  <a:ext uri="{FF2B5EF4-FFF2-40B4-BE49-F238E27FC236}">
                    <a16:creationId xmlns:a16="http://schemas.microsoft.com/office/drawing/2014/main" id="{19A2A3A8-5075-8F42-B9A7-4A147635409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5749B573-70AC-2D4A-8A9E-10D54AAECEAB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104" name="Freeform 860">
                  <a:extLst>
                    <a:ext uri="{FF2B5EF4-FFF2-40B4-BE49-F238E27FC236}">
                      <a16:creationId xmlns:a16="http://schemas.microsoft.com/office/drawing/2014/main" id="{A3875E8A-FB50-DC45-A422-23762D4B117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05" name="Rectangle 864">
                  <a:extLst>
                    <a:ext uri="{FF2B5EF4-FFF2-40B4-BE49-F238E27FC236}">
                      <a16:creationId xmlns:a16="http://schemas.microsoft.com/office/drawing/2014/main" id="{03DB3F68-D874-BC4C-ABF8-1070087F47D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r2</a:t>
                  </a:r>
                </a:p>
              </p:txBody>
            </p:sp>
            <p:sp>
              <p:nvSpPr>
                <p:cNvPr id="106" name="Freeform 865">
                  <a:extLst>
                    <a:ext uri="{FF2B5EF4-FFF2-40B4-BE49-F238E27FC236}">
                      <a16:creationId xmlns:a16="http://schemas.microsoft.com/office/drawing/2014/main" id="{11D65FC9-FB40-6149-8501-61A1ADF1E02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07" name="Freeform 866">
                  <a:extLst>
                    <a:ext uri="{FF2B5EF4-FFF2-40B4-BE49-F238E27FC236}">
                      <a16:creationId xmlns:a16="http://schemas.microsoft.com/office/drawing/2014/main" id="{3F7FD063-E99E-6748-95AF-F2D05E1A421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0CC19093-B8AD-544B-8A55-3A0E4D97DC4E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91" name="Oval 878">
                  <a:extLst>
                    <a:ext uri="{FF2B5EF4-FFF2-40B4-BE49-F238E27FC236}">
                      <a16:creationId xmlns:a16="http://schemas.microsoft.com/office/drawing/2014/main" id="{4EAA53BD-4D9B-CA4E-9AEE-352B6E2DEF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2" name="Rectangle 880">
                  <a:extLst>
                    <a:ext uri="{FF2B5EF4-FFF2-40B4-BE49-F238E27FC236}">
                      <a16:creationId xmlns:a16="http://schemas.microsoft.com/office/drawing/2014/main" id="{A379751F-AB5E-AC41-B2CD-7BEF4E2E87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3" name="Oval 878">
                  <a:extLst>
                    <a:ext uri="{FF2B5EF4-FFF2-40B4-BE49-F238E27FC236}">
                      <a16:creationId xmlns:a16="http://schemas.microsoft.com/office/drawing/2014/main" id="{0F0D95B7-75E2-8D43-B1F8-1520A2BA1E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4" name="Line 881">
                  <a:extLst>
                    <a:ext uri="{FF2B5EF4-FFF2-40B4-BE49-F238E27FC236}">
                      <a16:creationId xmlns:a16="http://schemas.microsoft.com/office/drawing/2014/main" id="{73F72C2A-E8E8-924B-9A54-F2C7485AC6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5" name="Line 882">
                  <a:extLst>
                    <a:ext uri="{FF2B5EF4-FFF2-40B4-BE49-F238E27FC236}">
                      <a16:creationId xmlns:a16="http://schemas.microsoft.com/office/drawing/2014/main" id="{20A89811-B899-0E42-B5D5-40244D9685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6" name="Rectangle 880">
                  <a:extLst>
                    <a:ext uri="{FF2B5EF4-FFF2-40B4-BE49-F238E27FC236}">
                      <a16:creationId xmlns:a16="http://schemas.microsoft.com/office/drawing/2014/main" id="{64440E1A-90D0-8C45-A388-A800F004AF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7" name="Oval 878">
                  <a:extLst>
                    <a:ext uri="{FF2B5EF4-FFF2-40B4-BE49-F238E27FC236}">
                      <a16:creationId xmlns:a16="http://schemas.microsoft.com/office/drawing/2014/main" id="{A3BD2BB7-3789-EA4D-825E-55FDBC5C739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8" name="Line 882">
                  <a:extLst>
                    <a:ext uri="{FF2B5EF4-FFF2-40B4-BE49-F238E27FC236}">
                      <a16:creationId xmlns:a16="http://schemas.microsoft.com/office/drawing/2014/main" id="{580C21AF-F56F-AD44-AB4A-1CA60287EB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9" name="Line 882">
                  <a:extLst>
                    <a:ext uri="{FF2B5EF4-FFF2-40B4-BE49-F238E27FC236}">
                      <a16:creationId xmlns:a16="http://schemas.microsoft.com/office/drawing/2014/main" id="{FEBFBD70-784A-164C-982C-654F3D1988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00" name="Line 884">
                  <a:extLst>
                    <a:ext uri="{FF2B5EF4-FFF2-40B4-BE49-F238E27FC236}">
                      <a16:creationId xmlns:a16="http://schemas.microsoft.com/office/drawing/2014/main" id="{0C49A297-9A52-8F42-93ED-0012E0051B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01" name="Oval 885">
                  <a:extLst>
                    <a:ext uri="{FF2B5EF4-FFF2-40B4-BE49-F238E27FC236}">
                      <a16:creationId xmlns:a16="http://schemas.microsoft.com/office/drawing/2014/main" id="{11198E1A-F722-F64C-B40D-460A94FB73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02" name="Line 881">
                  <a:extLst>
                    <a:ext uri="{FF2B5EF4-FFF2-40B4-BE49-F238E27FC236}">
                      <a16:creationId xmlns:a16="http://schemas.microsoft.com/office/drawing/2014/main" id="{ABF55694-FC0A-3B4E-B207-852077C514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03" name="Line 882">
                  <a:extLst>
                    <a:ext uri="{FF2B5EF4-FFF2-40B4-BE49-F238E27FC236}">
                      <a16:creationId xmlns:a16="http://schemas.microsoft.com/office/drawing/2014/main" id="{672F3084-4E8A-8B43-A482-3E23E1255C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C5E89D45-FFE7-2447-9063-7C8DAD37B3B8}"/>
                </a:ext>
              </a:extLst>
            </p:cNvPr>
            <p:cNvGrpSpPr/>
            <p:nvPr/>
          </p:nvGrpSpPr>
          <p:grpSpPr>
            <a:xfrm>
              <a:off x="4709156" y="5732193"/>
              <a:ext cx="538242" cy="343668"/>
              <a:chOff x="1012668" y="989071"/>
              <a:chExt cx="747559" cy="477316"/>
            </a:xfrm>
          </p:grpSpPr>
          <p:sp>
            <p:nvSpPr>
              <p:cNvPr id="80" name="Line 853">
                <a:extLst>
                  <a:ext uri="{FF2B5EF4-FFF2-40B4-BE49-F238E27FC236}">
                    <a16:creationId xmlns:a16="http://schemas.microsoft.com/office/drawing/2014/main" id="{47346255-89C4-AB40-94B7-3F73EEB41B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44719"/>
                <a:ext cx="600569" cy="71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81" name="Rectangle 876">
                <a:extLst>
                  <a:ext uri="{FF2B5EF4-FFF2-40B4-BE49-F238E27FC236}">
                    <a16:creationId xmlns:a16="http://schemas.microsoft.com/office/drawing/2014/main" id="{760CD9DD-7DA3-4E49-A66F-A508B1CFD96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91305"/>
                <a:ext cx="90" cy="36334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82" name="Rectangle 873">
                <a:extLst>
                  <a:ext uri="{FF2B5EF4-FFF2-40B4-BE49-F238E27FC236}">
                    <a16:creationId xmlns:a16="http://schemas.microsoft.com/office/drawing/2014/main" id="{D50930E6-A8A8-F449-B946-9E852462FD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/>
                    <a:ea typeface="Times New Roman"/>
                    <a:cs typeface="Calibri"/>
                  </a:rPr>
                  <a:t>c2</a:t>
                </a:r>
              </a:p>
            </p:txBody>
          </p:sp>
          <p:sp>
            <p:nvSpPr>
              <p:cNvPr id="83" name="Freeform 875">
                <a:extLst>
                  <a:ext uri="{FF2B5EF4-FFF2-40B4-BE49-F238E27FC236}">
                    <a16:creationId xmlns:a16="http://schemas.microsoft.com/office/drawing/2014/main" id="{81E597D9-6518-9542-8B1C-BCECD41D9D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1ED5A204-01A5-DD47-9E06-8D14D9862911}"/>
                </a:ext>
              </a:extLst>
            </p:cNvPr>
            <p:cNvGrpSpPr/>
            <p:nvPr/>
          </p:nvGrpSpPr>
          <p:grpSpPr>
            <a:xfrm>
              <a:off x="5144406" y="5732193"/>
              <a:ext cx="538242" cy="343668"/>
              <a:chOff x="1012668" y="989071"/>
              <a:chExt cx="747559" cy="477316"/>
            </a:xfrm>
          </p:grpSpPr>
          <p:sp>
            <p:nvSpPr>
              <p:cNvPr id="76" name="Line 853">
                <a:extLst>
                  <a:ext uri="{FF2B5EF4-FFF2-40B4-BE49-F238E27FC236}">
                    <a16:creationId xmlns:a16="http://schemas.microsoft.com/office/drawing/2014/main" id="{C730FDBB-6147-464A-B80B-5D41A57A0C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44719"/>
                <a:ext cx="600569" cy="71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77" name="Rectangle 876">
                <a:extLst>
                  <a:ext uri="{FF2B5EF4-FFF2-40B4-BE49-F238E27FC236}">
                    <a16:creationId xmlns:a16="http://schemas.microsoft.com/office/drawing/2014/main" id="{810D47A3-206E-1449-9002-A23CD7E0AE9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91305"/>
                <a:ext cx="90" cy="36334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78" name="Rectangle 873">
                <a:extLst>
                  <a:ext uri="{FF2B5EF4-FFF2-40B4-BE49-F238E27FC236}">
                    <a16:creationId xmlns:a16="http://schemas.microsoft.com/office/drawing/2014/main" id="{03D59A4E-9B1D-5241-9A69-DEE0D2F1D3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/>
                    <a:ea typeface="Times New Roman"/>
                    <a:cs typeface="Calibri"/>
                  </a:rPr>
                  <a:t>c3</a:t>
                </a:r>
              </a:p>
            </p:txBody>
          </p:sp>
          <p:sp>
            <p:nvSpPr>
              <p:cNvPr id="79" name="Freeform 875">
                <a:extLst>
                  <a:ext uri="{FF2B5EF4-FFF2-40B4-BE49-F238E27FC236}">
                    <a16:creationId xmlns:a16="http://schemas.microsoft.com/office/drawing/2014/main" id="{7E647798-C2EF-EF40-99FD-0B683AE5C0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147" name="Content Placeholder 4">
            <a:extLst>
              <a:ext uri="{FF2B5EF4-FFF2-40B4-BE49-F238E27FC236}">
                <a16:creationId xmlns:a16="http://schemas.microsoft.com/office/drawing/2014/main" id="{B9AEDDD7-F6C0-3F4A-86D5-E34A98470A76}"/>
              </a:ext>
            </a:extLst>
          </p:cNvPr>
          <p:cNvSpPr txBox="1">
            <a:spLocks/>
          </p:cNvSpPr>
          <p:nvPr/>
        </p:nvSpPr>
        <p:spPr>
          <a:xfrm>
            <a:off x="6296300" y="679575"/>
            <a:ext cx="4520483" cy="4797107"/>
          </a:xfrm>
          <a:prstGeom prst="rect">
            <a:avLst/>
          </a:prstGeom>
        </p:spPr>
        <p:txBody>
          <a:bodyPr/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11113">
              <a:buNone/>
              <a:tabLst>
                <a:tab pos="341313" algn="l"/>
                <a:tab pos="4338638" algn="l"/>
              </a:tabLst>
            </a:pPr>
            <a:r>
              <a:rPr lang="en-US" kern="0" dirty="0">
                <a:latin typeface="Calibri"/>
              </a:rPr>
              <a:t>move</a:t>
            </a:r>
            <a:r>
              <a:rPr lang="en-US" kern="0" dirty="0"/>
              <a:t>(</a:t>
            </a:r>
            <a:r>
              <a:rPr lang="en-US" i="1" kern="0" dirty="0" err="1"/>
              <a:t>r,l,m</a:t>
            </a:r>
            <a:r>
              <a:rPr lang="en-US" kern="0" dirty="0"/>
              <a:t>)</a:t>
            </a:r>
            <a:br>
              <a:rPr lang="en-US" kern="0" dirty="0"/>
            </a:br>
            <a:r>
              <a:rPr lang="en-US" kern="0" dirty="0"/>
              <a:t>	pre: </a:t>
            </a:r>
            <a:r>
              <a:rPr lang="en-US" kern="0" dirty="0" err="1">
                <a:latin typeface="Calibri"/>
              </a:rPr>
              <a:t>loc</a:t>
            </a:r>
            <a:r>
              <a:rPr lang="en-US" kern="0" dirty="0">
                <a:latin typeface="Times New Roman"/>
                <a:cs typeface="Times New Roman"/>
              </a:rPr>
              <a:t>(</a:t>
            </a:r>
            <a:r>
              <a:rPr lang="en-US" i="1" kern="0" dirty="0">
                <a:latin typeface="Times New Roman"/>
                <a:cs typeface="Times New Roman"/>
              </a:rPr>
              <a:t>r</a:t>
            </a:r>
            <a:r>
              <a:rPr lang="en-US" kern="0" dirty="0">
                <a:latin typeface="Times New Roman"/>
                <a:cs typeface="Times New Roman"/>
              </a:rPr>
              <a:t>)</a:t>
            </a:r>
            <a:r>
              <a:rPr lang="ro-RO" kern="0" dirty="0">
                <a:latin typeface="Times New Roman" charset="0"/>
              </a:rPr>
              <a:t>=</a:t>
            </a:r>
            <a:r>
              <a:rPr lang="en-US" i="1" kern="0" dirty="0"/>
              <a:t>l</a:t>
            </a:r>
            <a:r>
              <a:rPr lang="en-US" kern="0" dirty="0"/>
              <a:t>, </a:t>
            </a:r>
            <a:r>
              <a:rPr lang="en-US" kern="0" dirty="0">
                <a:latin typeface="Calibri"/>
              </a:rPr>
              <a:t>adjacent</a:t>
            </a:r>
            <a:r>
              <a:rPr lang="en-US" kern="0" dirty="0"/>
              <a:t>(</a:t>
            </a:r>
            <a:r>
              <a:rPr lang="en-US" i="1" kern="0" dirty="0" err="1"/>
              <a:t>l,m</a:t>
            </a:r>
            <a:r>
              <a:rPr lang="en-US" kern="0" dirty="0"/>
              <a:t>)</a:t>
            </a:r>
            <a:br>
              <a:rPr lang="en-US" kern="0" dirty="0"/>
            </a:br>
            <a:r>
              <a:rPr lang="en-US" kern="0" dirty="0"/>
              <a:t>	eff: </a:t>
            </a:r>
            <a:r>
              <a:rPr lang="ro-RO" kern="0" baseline="-25000" dirty="0"/>
              <a:t> </a:t>
            </a:r>
            <a:r>
              <a:rPr lang="en-US" kern="0" dirty="0" err="1">
                <a:latin typeface="Calibri"/>
              </a:rPr>
              <a:t>loc</a:t>
            </a:r>
            <a:r>
              <a:rPr lang="en-US" kern="0" dirty="0">
                <a:latin typeface="Times New Roman"/>
                <a:cs typeface="Times New Roman"/>
              </a:rPr>
              <a:t>(</a:t>
            </a:r>
            <a:r>
              <a:rPr lang="en-US" i="1" kern="0" dirty="0">
                <a:latin typeface="Times New Roman"/>
                <a:cs typeface="Times New Roman"/>
              </a:rPr>
              <a:t>r</a:t>
            </a:r>
            <a:r>
              <a:rPr lang="en-US" kern="0" dirty="0">
                <a:latin typeface="Times New Roman"/>
                <a:cs typeface="Times New Roman"/>
              </a:rPr>
              <a:t>)</a:t>
            </a:r>
            <a:r>
              <a:rPr lang="en-US" kern="0" dirty="0"/>
              <a:t> ← </a:t>
            </a:r>
            <a:r>
              <a:rPr lang="en-US" i="1" kern="0" dirty="0"/>
              <a:t>m</a:t>
            </a:r>
            <a:br>
              <a:rPr lang="en-US" i="1" kern="0" baseline="-25000" dirty="0"/>
            </a:br>
            <a:endParaRPr lang="en-US" i="1" kern="0" baseline="-25000" dirty="0"/>
          </a:p>
          <a:p>
            <a:pPr marL="0" indent="11113">
              <a:buNone/>
              <a:tabLst>
                <a:tab pos="341313" algn="l"/>
                <a:tab pos="4338638" algn="l"/>
              </a:tabLst>
            </a:pPr>
            <a:r>
              <a:rPr lang="en-US" kern="0" dirty="0">
                <a:latin typeface="Calibri"/>
              </a:rPr>
              <a:t>load(</a:t>
            </a:r>
            <a:r>
              <a:rPr lang="ro-RO" i="1" kern="0" dirty="0" err="1"/>
              <a:t>r,c,l</a:t>
            </a:r>
            <a:r>
              <a:rPr lang="ro-RO" kern="0" dirty="0"/>
              <a:t>)</a:t>
            </a:r>
            <a:br>
              <a:rPr lang="ro-RO" kern="0" dirty="0"/>
            </a:br>
            <a:r>
              <a:rPr lang="ro-RO" kern="0" dirty="0"/>
              <a:t>	pre: </a:t>
            </a:r>
            <a:r>
              <a:rPr lang="ro-RO" kern="0" dirty="0">
                <a:latin typeface="Calibri"/>
              </a:rPr>
              <a:t>cargo</a:t>
            </a:r>
            <a:r>
              <a:rPr lang="ro-RO" kern="0" dirty="0">
                <a:latin typeface="Times New Roman"/>
                <a:cs typeface="Times New Roman"/>
              </a:rPr>
              <a:t>(</a:t>
            </a:r>
            <a:r>
              <a:rPr lang="ro-RO" i="1" kern="0" dirty="0">
                <a:latin typeface="Times New Roman"/>
                <a:cs typeface="Times New Roman"/>
              </a:rPr>
              <a:t>r</a:t>
            </a:r>
            <a:r>
              <a:rPr lang="ro-RO" kern="0" dirty="0">
                <a:latin typeface="Times New Roman"/>
                <a:cs typeface="Times New Roman"/>
              </a:rPr>
              <a:t>)</a:t>
            </a:r>
            <a:r>
              <a:rPr lang="ro-RO" kern="0" dirty="0">
                <a:latin typeface="Times New Roman" charset="0"/>
              </a:rPr>
              <a:t>=</a:t>
            </a:r>
            <a:r>
              <a:rPr lang="ro-RO" kern="0" dirty="0" err="1">
                <a:latin typeface="Calibri"/>
              </a:rPr>
              <a:t>nil</a:t>
            </a:r>
            <a:r>
              <a:rPr lang="ro-RO" kern="0" dirty="0">
                <a:latin typeface="Calibri"/>
              </a:rPr>
              <a:t>, loc</a:t>
            </a:r>
            <a:r>
              <a:rPr lang="ro-RO" kern="0" dirty="0">
                <a:latin typeface="Times New Roman"/>
                <a:cs typeface="Times New Roman"/>
              </a:rPr>
              <a:t>(</a:t>
            </a:r>
            <a:r>
              <a:rPr lang="en-US" i="1" kern="0" dirty="0"/>
              <a:t>r</a:t>
            </a:r>
            <a:r>
              <a:rPr lang="en-US" kern="0" dirty="0"/>
              <a:t>)</a:t>
            </a:r>
            <a:r>
              <a:rPr lang="ro-RO" kern="0" dirty="0">
                <a:latin typeface="Times New Roman" charset="0"/>
              </a:rPr>
              <a:t>=</a:t>
            </a:r>
            <a:r>
              <a:rPr lang="en-US" i="1" kern="0" dirty="0"/>
              <a:t>l</a:t>
            </a:r>
            <a:r>
              <a:rPr lang="en-US" kern="0" dirty="0"/>
              <a:t>, </a:t>
            </a:r>
            <a:r>
              <a:rPr lang="en-US" kern="0" dirty="0" err="1">
                <a:latin typeface="Calibri"/>
              </a:rPr>
              <a:t>loc</a:t>
            </a:r>
            <a:r>
              <a:rPr lang="en-US" kern="0" dirty="0">
                <a:latin typeface="Times New Roman"/>
                <a:cs typeface="Times New Roman"/>
              </a:rPr>
              <a:t>(</a:t>
            </a:r>
            <a:r>
              <a:rPr lang="ro-RO" i="1" kern="0" dirty="0">
                <a:latin typeface="Times New Roman"/>
                <a:cs typeface="Times New Roman"/>
              </a:rPr>
              <a:t>c</a:t>
            </a:r>
            <a:r>
              <a:rPr lang="ro-RO" kern="0" dirty="0"/>
              <a:t>)</a:t>
            </a:r>
            <a:r>
              <a:rPr lang="ro-RO" kern="0" dirty="0">
                <a:latin typeface="Times New Roman" charset="0"/>
              </a:rPr>
              <a:t>=</a:t>
            </a:r>
            <a:r>
              <a:rPr lang="ro-RO" i="1" kern="0" dirty="0"/>
              <a:t>l</a:t>
            </a:r>
            <a:r>
              <a:rPr lang="ro-RO" kern="0" dirty="0"/>
              <a:t> </a:t>
            </a:r>
            <a:br>
              <a:rPr lang="ro-RO" kern="0" dirty="0">
                <a:latin typeface="Calibri"/>
              </a:rPr>
            </a:br>
            <a:r>
              <a:rPr lang="ro-RO" kern="0" dirty="0">
                <a:latin typeface="Calibri"/>
              </a:rPr>
              <a:t>	</a:t>
            </a:r>
            <a:r>
              <a:rPr lang="ro-RO" kern="0" dirty="0" err="1"/>
              <a:t>eff</a:t>
            </a:r>
            <a:r>
              <a:rPr lang="ro-RO" kern="0" dirty="0"/>
              <a:t>: </a:t>
            </a:r>
            <a:r>
              <a:rPr lang="ro-RO" kern="0" baseline="-25000" dirty="0"/>
              <a:t> </a:t>
            </a:r>
            <a:r>
              <a:rPr lang="ro-RO" kern="0" dirty="0">
                <a:latin typeface="Calibri"/>
              </a:rPr>
              <a:t>cargo</a:t>
            </a:r>
            <a:r>
              <a:rPr lang="ro-RO" kern="0" dirty="0">
                <a:latin typeface="Times New Roman"/>
                <a:cs typeface="Times New Roman"/>
              </a:rPr>
              <a:t>(</a:t>
            </a:r>
            <a:r>
              <a:rPr lang="ro-RO" i="1" kern="0" dirty="0">
                <a:latin typeface="Times New Roman"/>
                <a:cs typeface="Times New Roman"/>
              </a:rPr>
              <a:t>r</a:t>
            </a:r>
            <a:r>
              <a:rPr lang="ro-RO" kern="0" dirty="0">
                <a:latin typeface="Times New Roman"/>
                <a:cs typeface="Times New Roman"/>
              </a:rPr>
              <a:t>)</a:t>
            </a:r>
            <a:r>
              <a:rPr lang="ro-RO" kern="0" dirty="0"/>
              <a:t> ← </a:t>
            </a:r>
            <a:r>
              <a:rPr lang="ro-RO" i="1" kern="0" dirty="0">
                <a:cs typeface="Times New Roman"/>
              </a:rPr>
              <a:t>c</a:t>
            </a:r>
            <a:r>
              <a:rPr lang="ro-RO" kern="0" dirty="0"/>
              <a:t>, </a:t>
            </a:r>
            <a:r>
              <a:rPr lang="ro-RO" kern="0" dirty="0">
                <a:latin typeface="Calibri"/>
              </a:rPr>
              <a:t>loc</a:t>
            </a:r>
            <a:r>
              <a:rPr lang="ro-RO" kern="0" dirty="0">
                <a:latin typeface="Times New Roman"/>
                <a:cs typeface="Times New Roman"/>
              </a:rPr>
              <a:t>(</a:t>
            </a:r>
            <a:r>
              <a:rPr lang="ro-RO" i="1" kern="0" dirty="0"/>
              <a:t>c</a:t>
            </a:r>
            <a:r>
              <a:rPr lang="ro-RO" kern="0" dirty="0"/>
              <a:t>) ← </a:t>
            </a:r>
            <a:r>
              <a:rPr lang="ro-RO" i="1" kern="0" dirty="0"/>
              <a:t>r</a:t>
            </a:r>
            <a:br>
              <a:rPr lang="en-US" i="1" kern="0" baseline="-25000" dirty="0"/>
            </a:br>
            <a:endParaRPr lang="ro-RO" i="1" kern="0" baseline="-25000" dirty="0"/>
          </a:p>
          <a:p>
            <a:pPr marL="0" indent="11113">
              <a:buNone/>
              <a:tabLst>
                <a:tab pos="341313" algn="l"/>
                <a:tab pos="4338638" algn="l"/>
              </a:tabLst>
            </a:pPr>
            <a:r>
              <a:rPr lang="ro-RO" kern="0" dirty="0">
                <a:latin typeface="Calibri"/>
              </a:rPr>
              <a:t>put(</a:t>
            </a:r>
            <a:r>
              <a:rPr lang="ro-RO" i="1" kern="0" dirty="0" err="1"/>
              <a:t>r,l,c</a:t>
            </a:r>
            <a:r>
              <a:rPr lang="ro-RO" kern="0" dirty="0"/>
              <a:t>)</a:t>
            </a:r>
            <a:br>
              <a:rPr lang="ro-RO" kern="0" dirty="0"/>
            </a:br>
            <a:r>
              <a:rPr lang="ro-RO" kern="0" dirty="0"/>
              <a:t>	pre: </a:t>
            </a:r>
            <a:r>
              <a:rPr lang="ro-RO" kern="0" dirty="0">
                <a:latin typeface="Calibri"/>
              </a:rPr>
              <a:t>loc</a:t>
            </a:r>
            <a:r>
              <a:rPr lang="ro-RO" kern="0" dirty="0">
                <a:latin typeface="Times New Roman"/>
                <a:cs typeface="Times New Roman"/>
              </a:rPr>
              <a:t>(</a:t>
            </a:r>
            <a:r>
              <a:rPr lang="en-US" i="1" kern="0" dirty="0">
                <a:latin typeface="Times New Roman"/>
                <a:cs typeface="Times New Roman"/>
              </a:rPr>
              <a:t>r</a:t>
            </a:r>
            <a:r>
              <a:rPr lang="en-US" kern="0" dirty="0">
                <a:latin typeface="Times New Roman"/>
                <a:cs typeface="Times New Roman"/>
              </a:rPr>
              <a:t>)</a:t>
            </a:r>
            <a:r>
              <a:rPr lang="ro-RO" kern="0" dirty="0">
                <a:latin typeface="Times New Roman" charset="0"/>
              </a:rPr>
              <a:t>=</a:t>
            </a:r>
            <a:r>
              <a:rPr lang="en-US" i="1" kern="0" dirty="0"/>
              <a:t>l</a:t>
            </a:r>
            <a:r>
              <a:rPr lang="en-US" kern="0" dirty="0"/>
              <a:t>, </a:t>
            </a:r>
            <a:r>
              <a:rPr lang="en-US" kern="0" dirty="0" err="1">
                <a:latin typeface="Calibri"/>
              </a:rPr>
              <a:t>loc</a:t>
            </a:r>
            <a:r>
              <a:rPr lang="en-US" kern="0" dirty="0">
                <a:latin typeface="Times New Roman"/>
                <a:cs typeface="Times New Roman"/>
              </a:rPr>
              <a:t>(</a:t>
            </a:r>
            <a:r>
              <a:rPr lang="ro-RO" i="1" kern="0" dirty="0"/>
              <a:t>c</a:t>
            </a:r>
            <a:r>
              <a:rPr lang="ro-RO" kern="0" dirty="0"/>
              <a:t>)</a:t>
            </a:r>
            <a:r>
              <a:rPr lang="ro-RO" kern="0" dirty="0">
                <a:latin typeface="Times New Roman" charset="0"/>
              </a:rPr>
              <a:t>=</a:t>
            </a:r>
            <a:r>
              <a:rPr lang="ro-RO" i="1" kern="0" dirty="0"/>
              <a:t>r</a:t>
            </a:r>
            <a:br>
              <a:rPr lang="ro-RO" i="1" kern="0" dirty="0"/>
            </a:br>
            <a:r>
              <a:rPr lang="ro-RO" i="1" kern="0" dirty="0"/>
              <a:t>	</a:t>
            </a:r>
            <a:r>
              <a:rPr lang="ro-RO" kern="0" dirty="0" err="1"/>
              <a:t>eff</a:t>
            </a:r>
            <a:r>
              <a:rPr lang="ro-RO" kern="0" dirty="0"/>
              <a:t>: </a:t>
            </a:r>
            <a:r>
              <a:rPr lang="ro-RO" kern="0" baseline="-25000" dirty="0"/>
              <a:t> </a:t>
            </a:r>
            <a:r>
              <a:rPr lang="ro-RO" kern="0" dirty="0">
                <a:latin typeface="Calibri"/>
              </a:rPr>
              <a:t>cargo</a:t>
            </a:r>
            <a:r>
              <a:rPr lang="ro-RO" kern="0" dirty="0">
                <a:latin typeface="Times New Roman"/>
                <a:cs typeface="Times New Roman"/>
              </a:rPr>
              <a:t>(</a:t>
            </a:r>
            <a:r>
              <a:rPr lang="ro-RO" i="1" kern="0" dirty="0">
                <a:latin typeface="Times New Roman"/>
                <a:cs typeface="Times New Roman"/>
              </a:rPr>
              <a:t>r</a:t>
            </a:r>
            <a:r>
              <a:rPr lang="ro-RO" kern="0" dirty="0">
                <a:latin typeface="Times New Roman"/>
                <a:cs typeface="Times New Roman"/>
              </a:rPr>
              <a:t>)</a:t>
            </a:r>
            <a:r>
              <a:rPr lang="ro-RO" kern="0" dirty="0"/>
              <a:t> ← </a:t>
            </a:r>
            <a:r>
              <a:rPr lang="ro-RO" kern="0" dirty="0" err="1">
                <a:latin typeface="Calibri"/>
              </a:rPr>
              <a:t>nil</a:t>
            </a:r>
            <a:r>
              <a:rPr lang="ro-RO" kern="0" dirty="0"/>
              <a:t>, </a:t>
            </a:r>
            <a:r>
              <a:rPr lang="ro-RO" kern="0" dirty="0">
                <a:latin typeface="Calibri"/>
              </a:rPr>
              <a:t>loc</a:t>
            </a:r>
            <a:r>
              <a:rPr lang="ro-RO" kern="0" dirty="0">
                <a:latin typeface="Times New Roman"/>
                <a:cs typeface="Times New Roman"/>
              </a:rPr>
              <a:t>(</a:t>
            </a:r>
            <a:r>
              <a:rPr lang="ro-RO" i="1" kern="0" dirty="0">
                <a:latin typeface="Times New Roman"/>
                <a:cs typeface="Times New Roman"/>
              </a:rPr>
              <a:t>c</a:t>
            </a:r>
            <a:r>
              <a:rPr lang="ro-RO" kern="0" dirty="0"/>
              <a:t>) ← </a:t>
            </a:r>
            <a:r>
              <a:rPr lang="ro-RO" i="1" kern="0" dirty="0"/>
              <a:t>l</a:t>
            </a:r>
            <a:br>
              <a:rPr lang="en-US" i="1" kern="0" baseline="-25000" dirty="0"/>
            </a:br>
            <a:endParaRPr lang="en-US" i="1" kern="0" baseline="-25000" dirty="0"/>
          </a:p>
          <a:p>
            <a:pPr marL="0" indent="0">
              <a:buNone/>
              <a:tabLst>
                <a:tab pos="681038" algn="l"/>
                <a:tab pos="4338638" algn="l"/>
              </a:tabLst>
            </a:pPr>
            <a:r>
              <a:rPr lang="en-US" kern="0" dirty="0"/>
              <a:t>Range(</a:t>
            </a:r>
            <a:r>
              <a:rPr lang="en-US" i="1" kern="0" dirty="0"/>
              <a:t>r</a:t>
            </a:r>
            <a:r>
              <a:rPr lang="en-US" kern="0" dirty="0"/>
              <a:t>) = </a:t>
            </a:r>
            <a:r>
              <a:rPr lang="en-US" i="1" kern="0" dirty="0"/>
              <a:t>Robots</a:t>
            </a:r>
            <a:r>
              <a:rPr lang="en-US" kern="0" dirty="0"/>
              <a:t> = {</a:t>
            </a:r>
            <a:r>
              <a:rPr lang="en-US" kern="0" dirty="0">
                <a:latin typeface="Calibri" panose="020F0502020204030204" pitchFamily="34" charset="0"/>
              </a:rPr>
              <a:t>r1,r2</a:t>
            </a:r>
            <a:r>
              <a:rPr lang="en-US" kern="0" dirty="0"/>
              <a:t>}</a:t>
            </a:r>
          </a:p>
          <a:p>
            <a:pPr marL="0" indent="0">
              <a:buNone/>
              <a:tabLst>
                <a:tab pos="681038" algn="l"/>
                <a:tab pos="4338638" algn="l"/>
              </a:tabLst>
            </a:pPr>
            <a:r>
              <a:rPr lang="en-US" kern="0" dirty="0">
                <a:solidFill>
                  <a:srgbClr val="000000"/>
                </a:solidFill>
                <a:latin typeface="Times New Roman" charset="0"/>
              </a:rPr>
              <a:t>Range(</a:t>
            </a:r>
            <a:r>
              <a:rPr lang="en-US" i="1" kern="0" dirty="0">
                <a:latin typeface="Times New Roman" charset="0"/>
              </a:rPr>
              <a:t>l</a:t>
            </a:r>
            <a:r>
              <a:rPr lang="en-US" kern="0" dirty="0">
                <a:solidFill>
                  <a:srgbClr val="000000"/>
                </a:solidFill>
                <a:latin typeface="Times New Roman" charset="0"/>
              </a:rPr>
              <a:t>) = Range(</a:t>
            </a:r>
            <a:r>
              <a:rPr lang="en-US" i="1" kern="0" dirty="0">
                <a:solidFill>
                  <a:srgbClr val="000000"/>
                </a:solidFill>
                <a:latin typeface="Times New Roman" charset="0"/>
              </a:rPr>
              <a:t>m</a:t>
            </a:r>
            <a:r>
              <a:rPr lang="en-US" kern="0" dirty="0">
                <a:solidFill>
                  <a:srgbClr val="000000"/>
                </a:solidFill>
                <a:latin typeface="Times New Roman" charset="0"/>
              </a:rPr>
              <a:t>) = </a:t>
            </a:r>
            <a:r>
              <a:rPr lang="en-US" i="1" kern="0" dirty="0" err="1">
                <a:solidFill>
                  <a:srgbClr val="000000"/>
                </a:solidFill>
                <a:latin typeface="Times New Roman" charset="0"/>
              </a:rPr>
              <a:t>Locs</a:t>
            </a:r>
            <a:r>
              <a:rPr lang="en-US" kern="0" dirty="0">
                <a:solidFill>
                  <a:srgbClr val="000000"/>
                </a:solidFill>
                <a:latin typeface="Times New Roman" charset="0"/>
              </a:rPr>
              <a:t> = {</a:t>
            </a: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</a:rPr>
              <a:t>d1,d2,d3</a:t>
            </a:r>
            <a:r>
              <a:rPr lang="en-US" kern="0" dirty="0">
                <a:solidFill>
                  <a:srgbClr val="000000"/>
                </a:solidFill>
                <a:latin typeface="Times New Roman" charset="0"/>
              </a:rPr>
              <a:t>}</a:t>
            </a:r>
            <a:endParaRPr lang="en-US" i="1" kern="0" dirty="0">
              <a:solidFill>
                <a:srgbClr val="000000"/>
              </a:solidFill>
              <a:latin typeface="Times New Roman" charset="0"/>
            </a:endParaRPr>
          </a:p>
          <a:p>
            <a:pPr marL="0" indent="0">
              <a:buNone/>
              <a:tabLst>
                <a:tab pos="681038" algn="l"/>
                <a:tab pos="4338638" algn="l"/>
              </a:tabLst>
            </a:pPr>
            <a:r>
              <a:rPr lang="en-US" kern="0" dirty="0">
                <a:solidFill>
                  <a:srgbClr val="000000"/>
                </a:solidFill>
                <a:latin typeface="Times New Roman" charset="0"/>
              </a:rPr>
              <a:t>Range(</a:t>
            </a:r>
            <a:r>
              <a:rPr lang="en-US" i="1" kern="0" dirty="0">
                <a:latin typeface="Times New Roman" charset="0"/>
              </a:rPr>
              <a:t>c</a:t>
            </a:r>
            <a:r>
              <a:rPr lang="en-US" kern="0" dirty="0">
                <a:solidFill>
                  <a:srgbClr val="000000"/>
                </a:solidFill>
                <a:latin typeface="Times New Roman" charset="0"/>
              </a:rPr>
              <a:t>) = </a:t>
            </a:r>
            <a:r>
              <a:rPr lang="en-US" i="1" kern="0" dirty="0">
                <a:solidFill>
                  <a:srgbClr val="000000"/>
                </a:solidFill>
              </a:rPr>
              <a:t>Containers</a:t>
            </a:r>
            <a:r>
              <a:rPr lang="en-US" kern="0" dirty="0">
                <a:solidFill>
                  <a:srgbClr val="000000"/>
                </a:solidFill>
              </a:rPr>
              <a:t> = {</a:t>
            </a:r>
            <a:r>
              <a:rPr lang="en-US" kern="0" dirty="0">
                <a:solidFill>
                  <a:srgbClr val="000000"/>
                </a:solidFill>
                <a:latin typeface="Calibri" panose="020F0502020204030204" pitchFamily="34" charset="0"/>
              </a:rPr>
              <a:t>c1,c2,c3</a:t>
            </a:r>
            <a:r>
              <a:rPr lang="en-US" kern="0" dirty="0">
                <a:solidFill>
                  <a:srgbClr val="000000"/>
                </a:solidFill>
              </a:rPr>
              <a:t>}</a:t>
            </a:r>
            <a:endParaRPr lang="en-US" i="1" kern="0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4630AD85-1111-A241-BCAE-E253F35BEE67}"/>
              </a:ext>
            </a:extLst>
          </p:cNvPr>
          <p:cNvSpPr/>
          <p:nvPr/>
        </p:nvSpPr>
        <p:spPr>
          <a:xfrm>
            <a:off x="1416086" y="2759015"/>
            <a:ext cx="45956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01650" algn="l"/>
              </a:tabLst>
            </a:pPr>
            <a:r>
              <a:rPr lang="en-US" sz="2000" i="1" dirty="0">
                <a:latin typeface="Times New Roman"/>
                <a:cs typeface="Times New Roman"/>
              </a:rPr>
              <a:t>s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= </a:t>
            </a:r>
            <a:r>
              <a:rPr lang="ro-RO" sz="2000" dirty="0">
                <a:latin typeface="Times New Roman"/>
                <a:cs typeface="Times New Roman"/>
              </a:rPr>
              <a:t>{</a:t>
            </a:r>
            <a:r>
              <a:rPr lang="ro-RO" sz="2000" dirty="0">
                <a:latin typeface="Calibri"/>
              </a:rPr>
              <a:t>loc(c1)=d1, loc(c2)=d1, loc(c3)=d1,</a:t>
            </a:r>
            <a:br>
              <a:rPr lang="ro-RO" sz="2000" dirty="0">
                <a:latin typeface="Calibri"/>
              </a:rPr>
            </a:br>
            <a:r>
              <a:rPr lang="ro-RO" sz="2000" dirty="0">
                <a:latin typeface="Calibri"/>
              </a:rPr>
              <a:t>	loc(r1)=d</a:t>
            </a:r>
            <a:r>
              <a:rPr lang="en-US" sz="2000" dirty="0">
                <a:latin typeface="Calibri"/>
              </a:rPr>
              <a:t>2</a:t>
            </a:r>
            <a:r>
              <a:rPr lang="ro-RO" sz="2000" dirty="0">
                <a:latin typeface="Calibri"/>
              </a:rPr>
              <a:t>, cargo(r1)=</a:t>
            </a:r>
            <a:r>
              <a:rPr lang="ro-RO" sz="2000" dirty="0" err="1">
                <a:latin typeface="Calibri"/>
              </a:rPr>
              <a:t>nil</a:t>
            </a:r>
            <a:r>
              <a:rPr lang="ro-RO" sz="2000" dirty="0">
                <a:latin typeface="Calibri"/>
              </a:rPr>
              <a:t>, </a:t>
            </a:r>
            <a:br>
              <a:rPr lang="ro-RO" sz="2000" dirty="0">
                <a:latin typeface="Calibri"/>
              </a:rPr>
            </a:br>
            <a:r>
              <a:rPr lang="ro-RO" sz="2000" dirty="0">
                <a:latin typeface="Calibri"/>
              </a:rPr>
              <a:t>	loc(r2)=d2, cargo(r2)=</a:t>
            </a:r>
            <a:r>
              <a:rPr lang="ro-RO" sz="2000" dirty="0" err="1">
                <a:latin typeface="Calibri"/>
              </a:rPr>
              <a:t>nil</a:t>
            </a:r>
            <a:r>
              <a:rPr lang="ro-RO" sz="2000" dirty="0">
                <a:latin typeface="Times New Roman"/>
                <a:cs typeface="Times New Roman"/>
              </a:rPr>
              <a:t>}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07BA5CCD-4EE2-2347-9C90-A04F5F1C49AB}"/>
              </a:ext>
            </a:extLst>
          </p:cNvPr>
          <p:cNvSpPr/>
          <p:nvPr/>
        </p:nvSpPr>
        <p:spPr>
          <a:xfrm>
            <a:off x="1404251" y="3839185"/>
            <a:ext cx="41334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860425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adjacent</a:t>
            </a:r>
            <a:r>
              <a:rPr 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{(d1,d2), (d1,d3), (d2,d1), 	     (d2,d3), (d3,d1), (d3,d2)}</a:t>
            </a:r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68D4BC-C750-7A4E-8040-C787568945FC}"/>
              </a:ext>
            </a:extLst>
          </p:cNvPr>
          <p:cNvSpPr/>
          <p:nvPr/>
        </p:nvSpPr>
        <p:spPr>
          <a:xfrm>
            <a:off x="1536526" y="604532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168275"/>
            <a:r>
              <a:rPr lang="en-US" sz="2000" i="1" dirty="0">
                <a:latin typeface="Times New Roman" panose="02020603050405020304" pitchFamily="18" charset="0"/>
                <a:ea typeface="Times New Roman"/>
                <a:cs typeface="Times New Roman"/>
              </a:rPr>
              <a:t>g</a:t>
            </a:r>
            <a:r>
              <a:rPr lang="en-US" sz="2000" dirty="0">
                <a:latin typeface="Times New Roman" panose="02020603050405020304" pitchFamily="18" charset="0"/>
                <a:ea typeface="Times New Roman"/>
                <a:cs typeface="Times New Roman"/>
              </a:rPr>
              <a:t> = </a:t>
            </a:r>
            <a:r>
              <a:rPr lang="en-US" sz="2000" dirty="0">
                <a:latin typeface="Calibri" panose="020F0502020204030204" pitchFamily="34" charset="0"/>
                <a:ea typeface="Times New Roman"/>
                <a:cs typeface="Times New Roman"/>
              </a:rPr>
              <a:t>{</a:t>
            </a:r>
            <a:r>
              <a:rPr lang="en-US" sz="2000" dirty="0">
                <a:latin typeface="Calibri" panose="020F0502020204030204" pitchFamily="34" charset="0"/>
                <a:ea typeface="Times New Roman"/>
              </a:rPr>
              <a:t>cargo(r1)=c1, loc(r1)=d3</a:t>
            </a:r>
            <a:r>
              <a:rPr lang="en-US" sz="2000" dirty="0">
                <a:latin typeface="Calibri" panose="020F0502020204030204" pitchFamily="34" charset="0"/>
                <a:ea typeface="Times New Roman"/>
                <a:cs typeface="Times New Roman"/>
              </a:rPr>
              <a:t>}</a:t>
            </a:r>
            <a:endParaRPr lang="en-US" sz="2000" dirty="0">
              <a:latin typeface="Times New Roman" panose="02020603050405020304" pitchFamily="18" charset="0"/>
              <a:ea typeface="Times New Roman"/>
              <a:cs typeface="Times New Roman"/>
            </a:endParaRPr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18B29A38-4583-9C4E-8875-D4AA0821F411}"/>
              </a:ext>
            </a:extLst>
          </p:cNvPr>
          <p:cNvGrpSpPr>
            <a:grpSpLocks noChangeAspect="1"/>
          </p:cNvGrpSpPr>
          <p:nvPr/>
        </p:nvGrpSpPr>
        <p:grpSpPr>
          <a:xfrm>
            <a:off x="1723258" y="4885759"/>
            <a:ext cx="2657242" cy="1147446"/>
            <a:chOff x="5323352" y="4678231"/>
            <a:chExt cx="2952491" cy="1274940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F58EFBE2-C6F1-3C4F-B029-FA0C4311BDCC}"/>
                </a:ext>
              </a:extLst>
            </p:cNvPr>
            <p:cNvGrpSpPr/>
            <p:nvPr/>
          </p:nvGrpSpPr>
          <p:grpSpPr>
            <a:xfrm>
              <a:off x="7288292" y="5578688"/>
              <a:ext cx="987551" cy="367987"/>
              <a:chOff x="8801532" y="4013715"/>
              <a:chExt cx="1371600" cy="511093"/>
            </a:xfrm>
          </p:grpSpPr>
          <p:sp>
            <p:nvSpPr>
              <p:cNvPr id="190" name="Lightning Bolt 189">
                <a:extLst>
                  <a:ext uri="{FF2B5EF4-FFF2-40B4-BE49-F238E27FC236}">
                    <a16:creationId xmlns:a16="http://schemas.microsoft.com/office/drawing/2014/main" id="{B0DC0B5E-37FC-5148-A400-5E3D2C4ECABD}"/>
                  </a:ext>
                </a:extLst>
              </p:cNvPr>
              <p:cNvSpPr/>
              <p:nvPr/>
            </p:nvSpPr>
            <p:spPr>
              <a:xfrm rot="19965343">
                <a:off x="9139183" y="4118408"/>
                <a:ext cx="619075" cy="406400"/>
              </a:xfrm>
              <a:prstGeom prst="lightningBolt">
                <a:avLst/>
              </a:prstGeom>
              <a:solidFill>
                <a:srgbClr val="CDC9C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Freeform 860">
                <a:extLst>
                  <a:ext uri="{FF2B5EF4-FFF2-40B4-BE49-F238E27FC236}">
                    <a16:creationId xmlns:a16="http://schemas.microsoft.com/office/drawing/2014/main" id="{B25B0D62-533A-7C43-8481-5E58B92A9F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1532" y="4026280"/>
                <a:ext cx="1371600" cy="32004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Calibri"/>
                  <a:cs typeface="Calibri"/>
                </a:endParaRPr>
              </a:p>
            </p:txBody>
          </p: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64CEF089-EC54-6144-8CCD-F405002F3367}"/>
                  </a:ext>
                </a:extLst>
              </p:cNvPr>
              <p:cNvCxnSpPr/>
              <p:nvPr/>
            </p:nvCxnSpPr>
            <p:spPr>
              <a:xfrm>
                <a:off x="9047075" y="4017699"/>
                <a:ext cx="1124712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7FFC6065-57BF-AE46-BB3B-304F58B47D91}"/>
                  </a:ext>
                </a:extLst>
              </p:cNvPr>
              <p:cNvCxnSpPr/>
              <p:nvPr/>
            </p:nvCxnSpPr>
            <p:spPr>
              <a:xfrm flipV="1">
                <a:off x="9829800" y="4013715"/>
                <a:ext cx="341987" cy="332605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244C5B91-3D35-9E40-82C5-D33EB88BCA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97725" y="4349095"/>
                <a:ext cx="261014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F44C2E87-03B5-9E47-B2C3-4130C4E0E985}"/>
                </a:ext>
              </a:extLst>
            </p:cNvPr>
            <p:cNvGrpSpPr/>
            <p:nvPr/>
          </p:nvGrpSpPr>
          <p:grpSpPr>
            <a:xfrm>
              <a:off x="5323352" y="5509529"/>
              <a:ext cx="1253855" cy="443642"/>
              <a:chOff x="6504246" y="3854161"/>
              <a:chExt cx="1741467" cy="616169"/>
            </a:xfrm>
          </p:grpSpPr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5591E12A-36E3-5F46-AD30-6AAB7D27303F}"/>
                  </a:ext>
                </a:extLst>
              </p:cNvPr>
              <p:cNvGrpSpPr/>
              <p:nvPr/>
            </p:nvGrpSpPr>
            <p:grpSpPr>
              <a:xfrm>
                <a:off x="6504246" y="3854161"/>
                <a:ext cx="1589458" cy="616169"/>
                <a:chOff x="6135946" y="3854161"/>
                <a:chExt cx="1589458" cy="616169"/>
              </a:xfrm>
            </p:grpSpPr>
            <p:sp>
              <p:nvSpPr>
                <p:cNvPr id="186" name="Lightning Bolt 185">
                  <a:extLst>
                    <a:ext uri="{FF2B5EF4-FFF2-40B4-BE49-F238E27FC236}">
                      <a16:creationId xmlns:a16="http://schemas.microsoft.com/office/drawing/2014/main" id="{B12B9511-431B-CE43-80F6-3E0FFEA603FE}"/>
                    </a:ext>
                  </a:extLst>
                </p:cNvPr>
                <p:cNvSpPr/>
                <p:nvPr/>
              </p:nvSpPr>
              <p:spPr>
                <a:xfrm rot="19965343">
                  <a:off x="6135946" y="4063930"/>
                  <a:ext cx="760257" cy="406400"/>
                </a:xfrm>
                <a:prstGeom prst="lightningBolt">
                  <a:avLst/>
                </a:prstGeom>
                <a:solidFill>
                  <a:srgbClr val="CDC9C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7" name="Straight Connector 186">
                  <a:extLst>
                    <a:ext uri="{FF2B5EF4-FFF2-40B4-BE49-F238E27FC236}">
                      <a16:creationId xmlns:a16="http://schemas.microsoft.com/office/drawing/2014/main" id="{5C8CD174-A50B-404F-9E0D-B8C580DC7C03}"/>
                    </a:ext>
                  </a:extLst>
                </p:cNvPr>
                <p:cNvCxnSpPr/>
                <p:nvPr/>
              </p:nvCxnSpPr>
              <p:spPr>
                <a:xfrm>
                  <a:off x="6591548" y="3854161"/>
                  <a:ext cx="1133856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>
                  <a:extLst>
                    <a:ext uri="{FF2B5EF4-FFF2-40B4-BE49-F238E27FC236}">
                      <a16:creationId xmlns:a16="http://schemas.microsoft.com/office/drawing/2014/main" id="{6D449B5C-B8B0-604F-BAE2-D3C6CD240BE4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6173361" y="3859976"/>
                  <a:ext cx="423087" cy="41148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F0315AAA-FC01-D544-A029-8899C37EFB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01786" y="4296856"/>
                  <a:ext cx="261014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5" name="Freeform 860">
                <a:extLst>
                  <a:ext uri="{FF2B5EF4-FFF2-40B4-BE49-F238E27FC236}">
                    <a16:creationId xmlns:a16="http://schemas.microsoft.com/office/drawing/2014/main" id="{8CC32F3F-2998-3D4A-905D-22163C0662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2378" y="3865501"/>
                <a:ext cx="1723335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Calibri"/>
                  <a:cs typeface="Calibri"/>
                </a:endParaRPr>
              </a:p>
            </p:txBody>
          </p:sp>
        </p:grpSp>
        <p:sp>
          <p:nvSpPr>
            <p:cNvPr id="153" name="Line 853">
              <a:extLst>
                <a:ext uri="{FF2B5EF4-FFF2-40B4-BE49-F238E27FC236}">
                  <a16:creationId xmlns:a16="http://schemas.microsoft.com/office/drawing/2014/main" id="{80BC7707-5676-494D-9805-5578761F3E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67843" y="5947252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ea typeface="Times New Roman"/>
                  <a:cs typeface="Times New Roman"/>
                </a:rPr>
                <a:t>          d3</a:t>
              </a:r>
            </a:p>
          </p:txBody>
        </p: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F7F18DC2-3218-A44F-A1A5-74CFC72D8C24}"/>
                </a:ext>
              </a:extLst>
            </p:cNvPr>
            <p:cNvGrpSpPr/>
            <p:nvPr/>
          </p:nvGrpSpPr>
          <p:grpSpPr>
            <a:xfrm>
              <a:off x="6377267" y="4678231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160" name="Oval 859">
                <a:extLst>
                  <a:ext uri="{FF2B5EF4-FFF2-40B4-BE49-F238E27FC236}">
                    <a16:creationId xmlns:a16="http://schemas.microsoft.com/office/drawing/2014/main" id="{65313D1C-F907-5642-90ED-048B816398A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61" name="Oval 861">
                <a:extLst>
                  <a:ext uri="{FF2B5EF4-FFF2-40B4-BE49-F238E27FC236}">
                    <a16:creationId xmlns:a16="http://schemas.microsoft.com/office/drawing/2014/main" id="{474EE5F8-366D-034E-A545-09343EC9ED2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62" name="Oval 862">
                <a:extLst>
                  <a:ext uri="{FF2B5EF4-FFF2-40B4-BE49-F238E27FC236}">
                    <a16:creationId xmlns:a16="http://schemas.microsoft.com/office/drawing/2014/main" id="{1A2F7D72-1014-034B-9D58-AD91F5078FD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63" name="Oval 863">
                <a:extLst>
                  <a:ext uri="{FF2B5EF4-FFF2-40B4-BE49-F238E27FC236}">
                    <a16:creationId xmlns:a16="http://schemas.microsoft.com/office/drawing/2014/main" id="{F21CDF7A-D57D-E643-82A3-896E6672939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64" name="Oval 863">
                <a:extLst>
                  <a:ext uri="{FF2B5EF4-FFF2-40B4-BE49-F238E27FC236}">
                    <a16:creationId xmlns:a16="http://schemas.microsoft.com/office/drawing/2014/main" id="{DB054F84-587E-9E43-B217-006305645F7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927342D7-E495-9F42-9FAE-0271A0526E95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180" name="Freeform 860">
                  <a:extLst>
                    <a:ext uri="{FF2B5EF4-FFF2-40B4-BE49-F238E27FC236}">
                      <a16:creationId xmlns:a16="http://schemas.microsoft.com/office/drawing/2014/main" id="{F06CE919-B5F2-0F4A-9C3F-6A91DFBC050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1" name="Rectangle 864">
                  <a:extLst>
                    <a:ext uri="{FF2B5EF4-FFF2-40B4-BE49-F238E27FC236}">
                      <a16:creationId xmlns:a16="http://schemas.microsoft.com/office/drawing/2014/main" id="{5CB7171E-E801-814F-BB92-E716B2CC949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82" name="Freeform 865">
                  <a:extLst>
                    <a:ext uri="{FF2B5EF4-FFF2-40B4-BE49-F238E27FC236}">
                      <a16:creationId xmlns:a16="http://schemas.microsoft.com/office/drawing/2014/main" id="{FC2BEE09-D4B1-2E43-A512-6E1F18E63D8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3" name="Freeform 866">
                  <a:extLst>
                    <a:ext uri="{FF2B5EF4-FFF2-40B4-BE49-F238E27FC236}">
                      <a16:creationId xmlns:a16="http://schemas.microsoft.com/office/drawing/2014/main" id="{0B1A1C64-C309-3B4D-8C59-96D30433249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536C6E5C-3A13-3746-BD74-AEE04A2F1872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167" name="Oval 878">
                  <a:extLst>
                    <a:ext uri="{FF2B5EF4-FFF2-40B4-BE49-F238E27FC236}">
                      <a16:creationId xmlns:a16="http://schemas.microsoft.com/office/drawing/2014/main" id="{D2F36D9B-98D3-4E4A-8B43-F4453AF6FD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68" name="Rectangle 880">
                  <a:extLst>
                    <a:ext uri="{FF2B5EF4-FFF2-40B4-BE49-F238E27FC236}">
                      <a16:creationId xmlns:a16="http://schemas.microsoft.com/office/drawing/2014/main" id="{C3E6A242-8FB8-524A-B59B-CD7AB40863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69" name="Oval 878">
                  <a:extLst>
                    <a:ext uri="{FF2B5EF4-FFF2-40B4-BE49-F238E27FC236}">
                      <a16:creationId xmlns:a16="http://schemas.microsoft.com/office/drawing/2014/main" id="{D283906E-604C-5C4A-9719-39C2220D90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0" name="Line 881">
                  <a:extLst>
                    <a:ext uri="{FF2B5EF4-FFF2-40B4-BE49-F238E27FC236}">
                      <a16:creationId xmlns:a16="http://schemas.microsoft.com/office/drawing/2014/main" id="{0EF20224-7E3B-C345-BF0E-281EFB7538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1" name="Line 882">
                  <a:extLst>
                    <a:ext uri="{FF2B5EF4-FFF2-40B4-BE49-F238E27FC236}">
                      <a16:creationId xmlns:a16="http://schemas.microsoft.com/office/drawing/2014/main" id="{129A1F73-3BFA-474B-8BD6-B668840242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2" name="Rectangle 880">
                  <a:extLst>
                    <a:ext uri="{FF2B5EF4-FFF2-40B4-BE49-F238E27FC236}">
                      <a16:creationId xmlns:a16="http://schemas.microsoft.com/office/drawing/2014/main" id="{1793B517-9BC0-F741-8CB4-BB08CB47A7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3" name="Oval 878">
                  <a:extLst>
                    <a:ext uri="{FF2B5EF4-FFF2-40B4-BE49-F238E27FC236}">
                      <a16:creationId xmlns:a16="http://schemas.microsoft.com/office/drawing/2014/main" id="{188E6E3A-E1DF-AB4B-BEDA-EECE7952458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4" name="Line 882">
                  <a:extLst>
                    <a:ext uri="{FF2B5EF4-FFF2-40B4-BE49-F238E27FC236}">
                      <a16:creationId xmlns:a16="http://schemas.microsoft.com/office/drawing/2014/main" id="{04F0E84A-B2FF-6341-A1F8-E2A31C4FAD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5" name="Line 882">
                  <a:extLst>
                    <a:ext uri="{FF2B5EF4-FFF2-40B4-BE49-F238E27FC236}">
                      <a16:creationId xmlns:a16="http://schemas.microsoft.com/office/drawing/2014/main" id="{44FE5E3D-8861-8B49-9EF5-351D740F1A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6" name="Line 884">
                  <a:extLst>
                    <a:ext uri="{FF2B5EF4-FFF2-40B4-BE49-F238E27FC236}">
                      <a16:creationId xmlns:a16="http://schemas.microsoft.com/office/drawing/2014/main" id="{5BD5FD70-A8D3-594E-A645-53AC94F048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7" name="Oval 885">
                  <a:extLst>
                    <a:ext uri="{FF2B5EF4-FFF2-40B4-BE49-F238E27FC236}">
                      <a16:creationId xmlns:a16="http://schemas.microsoft.com/office/drawing/2014/main" id="{2ED0B7DA-96BB-F64B-B41F-3B146A2E20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8" name="Line 881">
                  <a:extLst>
                    <a:ext uri="{FF2B5EF4-FFF2-40B4-BE49-F238E27FC236}">
                      <a16:creationId xmlns:a16="http://schemas.microsoft.com/office/drawing/2014/main" id="{ACF490EF-5166-8C41-8340-2C1C927229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9" name="Line 882">
                  <a:extLst>
                    <a:ext uri="{FF2B5EF4-FFF2-40B4-BE49-F238E27FC236}">
                      <a16:creationId xmlns:a16="http://schemas.microsoft.com/office/drawing/2014/main" id="{5BBB697D-8B74-5D47-A43E-939FB78AA4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B0F9D82D-4712-5E48-83C7-B2191FB51DFE}"/>
                </a:ext>
              </a:extLst>
            </p:cNvPr>
            <p:cNvGrpSpPr/>
            <p:nvPr/>
          </p:nvGrpSpPr>
          <p:grpSpPr>
            <a:xfrm>
              <a:off x="6990430" y="5181159"/>
              <a:ext cx="538242" cy="388227"/>
              <a:chOff x="1012668" y="927184"/>
              <a:chExt cx="747559" cy="539203"/>
            </a:xfrm>
          </p:grpSpPr>
          <p:sp>
            <p:nvSpPr>
              <p:cNvPr id="156" name="Line 853">
                <a:extLst>
                  <a:ext uri="{FF2B5EF4-FFF2-40B4-BE49-F238E27FC236}">
                    <a16:creationId xmlns:a16="http://schemas.microsoft.com/office/drawing/2014/main" id="{A52183B2-16E3-0542-A491-8076B9FAC7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57" name="Rectangle 876">
                <a:extLst>
                  <a:ext uri="{FF2B5EF4-FFF2-40B4-BE49-F238E27FC236}">
                    <a16:creationId xmlns:a16="http://schemas.microsoft.com/office/drawing/2014/main" id="{6952820A-0549-8348-8174-6E821A18A39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158" name="Rectangle 873">
                <a:extLst>
                  <a:ext uri="{FF2B5EF4-FFF2-40B4-BE49-F238E27FC236}">
                    <a16:creationId xmlns:a16="http://schemas.microsoft.com/office/drawing/2014/main" id="{27ACAA70-86A0-334D-80D6-1659E39019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159" name="Freeform 875">
                <a:extLst>
                  <a:ext uri="{FF2B5EF4-FFF2-40B4-BE49-F238E27FC236}">
                    <a16:creationId xmlns:a16="http://schemas.microsoft.com/office/drawing/2014/main" id="{5BAD72A6-5022-EC4F-A187-A900B378CD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6808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181423"/>
            <a:ext cx="8839200" cy="587841"/>
          </a:xfrm>
        </p:spPr>
        <p:txBody>
          <a:bodyPr/>
          <a:lstStyle/>
          <a:p>
            <a:pPr eaLnBrk="1" hangingPunct="1"/>
            <a:r>
              <a:rPr lang="en-US" dirty="0"/>
              <a:t>Inverse State Transitions</a:t>
            </a:r>
          </a:p>
        </p:txBody>
      </p:sp>
      <p:sp>
        <p:nvSpPr>
          <p:cNvPr id="12290" name="Rectangle 3"/>
          <p:cNvSpPr>
            <a:spLocks noGrp="1" noChangeArrowheads="1"/>
          </p:cNvSpPr>
          <p:nvPr>
            <p:ph idx="1"/>
          </p:nvPr>
        </p:nvSpPr>
        <p:spPr>
          <a:xfrm>
            <a:off x="1136395" y="1224564"/>
            <a:ext cx="6272858" cy="3349650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If </a:t>
            </a:r>
            <a:r>
              <a:rPr lang="en-US" i="1" dirty="0">
                <a:latin typeface="Times New Roman" charset="0"/>
              </a:rPr>
              <a:t>a</a:t>
            </a:r>
            <a:r>
              <a:rPr lang="en-US" dirty="0">
                <a:latin typeface="Times New Roman" charset="0"/>
              </a:rPr>
              <a:t> is relevant for </a:t>
            </a:r>
            <a:r>
              <a:rPr lang="en-US" i="1" dirty="0">
                <a:latin typeface="Times New Roman" charset="0"/>
              </a:rPr>
              <a:t>g</a:t>
            </a:r>
            <a:r>
              <a:rPr lang="en-US" dirty="0">
                <a:latin typeface="Times New Roman" charset="0"/>
              </a:rPr>
              <a:t>, then </a:t>
            </a:r>
            <a:r>
              <a:rPr lang="en-US" i="1" dirty="0">
                <a:latin typeface="Times New Roman" charset="0"/>
              </a:rPr>
              <a:t>γ</a:t>
            </a:r>
            <a:r>
              <a:rPr lang="en-US" baseline="30000" dirty="0">
                <a:latin typeface="Times New Roman" charset="0"/>
              </a:rPr>
              <a:t>−1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 err="1">
                <a:latin typeface="Times New Roman" charset="0"/>
              </a:rPr>
              <a:t>g,a</a:t>
            </a:r>
            <a:r>
              <a:rPr lang="en-US" dirty="0">
                <a:latin typeface="Times New Roman" charset="0"/>
              </a:rPr>
              <a:t>) = pre(</a:t>
            </a:r>
            <a:r>
              <a:rPr lang="en-US" i="1" dirty="0">
                <a:latin typeface="Times New Roman" charset="0"/>
              </a:rPr>
              <a:t>a</a:t>
            </a:r>
            <a:r>
              <a:rPr lang="en-US" dirty="0">
                <a:latin typeface="Times New Roman" charset="0"/>
              </a:rPr>
              <a:t>) ∪ (</a:t>
            </a:r>
            <a:r>
              <a:rPr lang="en-US" i="1" dirty="0">
                <a:latin typeface="Times New Roman" charset="0"/>
              </a:rPr>
              <a:t>g</a:t>
            </a:r>
            <a:r>
              <a:rPr lang="en-US" dirty="0">
                <a:latin typeface="Times New Roman" charset="0"/>
              </a:rPr>
              <a:t> – </a:t>
            </a:r>
            <a:r>
              <a:rPr lang="en-US" dirty="0" err="1">
                <a:latin typeface="Times New Roman" charset="0"/>
              </a:rPr>
              <a:t>eff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a</a:t>
            </a:r>
            <a:r>
              <a:rPr lang="en-US" dirty="0">
                <a:latin typeface="Times New Roman" charset="0"/>
              </a:rPr>
              <a:t>))</a:t>
            </a:r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r>
              <a:rPr lang="en-US" dirty="0">
                <a:latin typeface="Times New Roman" charset="0"/>
              </a:rPr>
              <a:t>If </a:t>
            </a:r>
            <a:r>
              <a:rPr lang="en-US" i="1" dirty="0">
                <a:latin typeface="Times New Roman" charset="0"/>
              </a:rPr>
              <a:t>a </a:t>
            </a:r>
            <a:r>
              <a:rPr lang="en-US" dirty="0">
                <a:latin typeface="Times New Roman" charset="0"/>
              </a:rPr>
              <a:t>isn’t relevant for </a:t>
            </a:r>
            <a:r>
              <a:rPr lang="en-US" i="1" dirty="0">
                <a:latin typeface="Times New Roman" charset="0"/>
              </a:rPr>
              <a:t>g</a:t>
            </a:r>
            <a:r>
              <a:rPr lang="en-US" dirty="0">
                <a:latin typeface="Times New Roman" charset="0"/>
              </a:rPr>
              <a:t>, then </a:t>
            </a:r>
            <a:r>
              <a:rPr lang="en-US" i="1" dirty="0" err="1">
                <a:latin typeface="Times New Roman" charset="0"/>
              </a:rPr>
              <a:t>γ</a:t>
            </a:r>
            <a:r>
              <a:rPr lang="en-US" baseline="30000" dirty="0">
                <a:latin typeface="Times New Roman" charset="0"/>
              </a:rPr>
              <a:t>–1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 err="1">
                <a:latin typeface="Times New Roman" charset="0"/>
              </a:rPr>
              <a:t>g,a</a:t>
            </a:r>
            <a:r>
              <a:rPr lang="en-US" dirty="0">
                <a:latin typeface="Times New Roman" charset="0"/>
              </a:rPr>
              <a:t>) is undefined</a:t>
            </a:r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pPr eaLnBrk="1" hangingPunct="1"/>
            <a:r>
              <a:rPr lang="en-US" dirty="0">
                <a:latin typeface="Times New Roman" charset="0"/>
              </a:rPr>
              <a:t>Example:</a:t>
            </a:r>
          </a:p>
          <a:p>
            <a:pPr lvl="1" eaLnBrk="1" hangingPunct="1"/>
            <a:r>
              <a:rPr lang="en-US" i="1" dirty="0">
                <a:latin typeface="Times New Roman" charset="0"/>
              </a:rPr>
              <a:t>g</a:t>
            </a:r>
            <a:r>
              <a:rPr lang="en-US" dirty="0">
                <a:latin typeface="Times New Roman" charset="0"/>
              </a:rPr>
              <a:t> = {</a:t>
            </a:r>
            <a:r>
              <a:rPr lang="en-US" dirty="0" err="1">
                <a:latin typeface="Calibri"/>
                <a:ea typeface="Times New Roman"/>
              </a:rPr>
              <a:t>loc</a:t>
            </a:r>
            <a:r>
              <a:rPr lang="en-US" dirty="0">
                <a:latin typeface="Calibri"/>
                <a:ea typeface="Times New Roman"/>
              </a:rPr>
              <a:t>(c1)=r1</a:t>
            </a:r>
            <a:r>
              <a:rPr lang="en-US" dirty="0">
                <a:latin typeface="Times New Roman" charset="0"/>
              </a:rPr>
              <a:t>}</a:t>
            </a:r>
            <a:endParaRPr lang="en-US" i="1" dirty="0">
              <a:latin typeface="Times New Roman" charset="0"/>
            </a:endParaRPr>
          </a:p>
          <a:p>
            <a:pPr lvl="1" eaLnBrk="1" hangingPunct="1"/>
            <a:r>
              <a:rPr lang="en-US" dirty="0">
                <a:latin typeface="Times New Roman" charset="0"/>
              </a:rPr>
              <a:t>What is </a:t>
            </a:r>
            <a:r>
              <a:rPr lang="en-US" dirty="0">
                <a:latin typeface="Times New Roman" charset="0"/>
                <a:sym typeface="Symbol" charset="0"/>
              </a:rPr>
              <a:t></a:t>
            </a:r>
            <a:r>
              <a:rPr lang="en-US" i="1" baseline="30000" dirty="0">
                <a:latin typeface="Times New Roman" charset="0"/>
                <a:sym typeface="Symbol" charset="0"/>
              </a:rPr>
              <a:t> </a:t>
            </a:r>
            <a:r>
              <a:rPr lang="en-US" baseline="30000" dirty="0">
                <a:latin typeface="Times New Roman" charset="0"/>
              </a:rPr>
              <a:t>–1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g,</a:t>
            </a:r>
            <a:r>
              <a:rPr lang="en-US" dirty="0">
                <a:latin typeface="Calibri"/>
              </a:rPr>
              <a:t> load</a:t>
            </a:r>
            <a:r>
              <a:rPr lang="en-US" dirty="0">
                <a:latin typeface="Times New Roman"/>
                <a:cs typeface="Times New Roman"/>
              </a:rPr>
              <a:t>(</a:t>
            </a:r>
            <a:r>
              <a:rPr lang="en-US" dirty="0">
                <a:latin typeface="Calibri"/>
              </a:rPr>
              <a:t>r1,c1,d3</a:t>
            </a:r>
            <a:r>
              <a:rPr lang="en-US" dirty="0">
                <a:latin typeface="Times New Roman"/>
                <a:cs typeface="Times New Roman"/>
              </a:rPr>
              <a:t>)</a:t>
            </a:r>
            <a:r>
              <a:rPr lang="en-US" dirty="0">
                <a:latin typeface="Times New Roman" charset="0"/>
              </a:rPr>
              <a:t>)?</a:t>
            </a:r>
          </a:p>
          <a:p>
            <a:pPr lvl="1" eaLnBrk="1" hangingPunct="1"/>
            <a:r>
              <a:rPr lang="en-US" dirty="0">
                <a:latin typeface="Times New Roman" charset="0"/>
              </a:rPr>
              <a:t>What is </a:t>
            </a:r>
            <a:r>
              <a:rPr lang="en-US" dirty="0">
                <a:latin typeface="Times New Roman" charset="0"/>
                <a:sym typeface="Symbol" charset="0"/>
              </a:rPr>
              <a:t></a:t>
            </a:r>
            <a:r>
              <a:rPr lang="en-US" i="1" baseline="30000" dirty="0">
                <a:latin typeface="Times New Roman" charset="0"/>
                <a:sym typeface="Symbol" charset="0"/>
              </a:rPr>
              <a:t> </a:t>
            </a:r>
            <a:r>
              <a:rPr lang="en-US" baseline="30000" dirty="0">
                <a:latin typeface="Times New Roman" charset="0"/>
              </a:rPr>
              <a:t>–1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g,</a:t>
            </a:r>
            <a:r>
              <a:rPr lang="en-US" dirty="0">
                <a:latin typeface="Calibri"/>
              </a:rPr>
              <a:t> load(r2,c1,d1</a:t>
            </a:r>
            <a:r>
              <a:rPr lang="en-US" dirty="0">
                <a:latin typeface="Times New Roman"/>
                <a:cs typeface="Times New Roman"/>
              </a:rPr>
              <a:t>)</a:t>
            </a:r>
            <a:r>
              <a:rPr lang="en-US" dirty="0">
                <a:latin typeface="Times New Roman" charset="0"/>
              </a:rPr>
              <a:t>)?</a:t>
            </a:r>
          </a:p>
          <a:p>
            <a:pPr eaLnBrk="1" hangingPunct="1"/>
            <a:endParaRPr lang="en-US" dirty="0">
              <a:latin typeface="Times New Roman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B686109-5113-6947-BA26-6A21C98A57D8}"/>
              </a:ext>
            </a:extLst>
          </p:cNvPr>
          <p:cNvGrpSpPr/>
          <p:nvPr/>
        </p:nvGrpSpPr>
        <p:grpSpPr>
          <a:xfrm>
            <a:off x="341102" y="5033335"/>
            <a:ext cx="4102255" cy="1357663"/>
            <a:chOff x="4148923" y="4764780"/>
            <a:chExt cx="4102255" cy="1357663"/>
          </a:xfrm>
        </p:grpSpPr>
        <p:grpSp>
          <p:nvGrpSpPr>
            <p:cNvPr id="99" name="Group 98"/>
            <p:cNvGrpSpPr/>
            <p:nvPr/>
          </p:nvGrpSpPr>
          <p:grpSpPr>
            <a:xfrm>
              <a:off x="6989866" y="4797441"/>
              <a:ext cx="1261312" cy="896371"/>
              <a:chOff x="7668987" y="2479503"/>
              <a:chExt cx="1261312" cy="896371"/>
            </a:xfrm>
          </p:grpSpPr>
          <p:sp>
            <p:nvSpPr>
              <p:cNvPr id="193" name="Rectangle 891"/>
              <p:cNvSpPr>
                <a:spLocks noChangeArrowheads="1"/>
              </p:cNvSpPr>
              <p:nvPr/>
            </p:nvSpPr>
            <p:spPr bwMode="auto">
              <a:xfrm>
                <a:off x="7775117" y="3114264"/>
                <a:ext cx="65" cy="261610"/>
              </a:xfrm>
              <a:prstGeom prst="rect">
                <a:avLst/>
              </a:prstGeom>
              <a:solidFill>
                <a:srgbClr val="FAC09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94" name="Line 853"/>
              <p:cNvSpPr>
                <a:spLocks noChangeShapeType="1"/>
              </p:cNvSpPr>
              <p:nvPr/>
            </p:nvSpPr>
            <p:spPr bwMode="auto">
              <a:xfrm>
                <a:off x="7668987" y="3259451"/>
                <a:ext cx="533278" cy="39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320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grpSp>
            <p:nvGrpSpPr>
              <p:cNvPr id="195" name="Group 194"/>
              <p:cNvGrpSpPr/>
              <p:nvPr/>
            </p:nvGrpSpPr>
            <p:grpSpPr>
              <a:xfrm>
                <a:off x="7861324" y="2479503"/>
                <a:ext cx="1068975" cy="290646"/>
                <a:chOff x="4618723" y="2312726"/>
                <a:chExt cx="1649655" cy="448528"/>
              </a:xfrm>
            </p:grpSpPr>
            <p:sp>
              <p:nvSpPr>
                <p:cNvPr id="196" name="Freeform 860"/>
                <p:cNvSpPr>
                  <a:spLocks/>
                </p:cNvSpPr>
                <p:nvPr/>
              </p:nvSpPr>
              <p:spPr bwMode="auto">
                <a:xfrm>
                  <a:off x="4713316" y="2596201"/>
                  <a:ext cx="393192" cy="165053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solidFill>
                  <a:srgbClr val="CDC9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cxnSp>
              <p:nvCxnSpPr>
                <p:cNvPr id="197" name="Straight Connector 196"/>
                <p:cNvCxnSpPr/>
                <p:nvPr/>
              </p:nvCxnSpPr>
              <p:spPr>
                <a:xfrm>
                  <a:off x="5143667" y="2312726"/>
                  <a:ext cx="1124711" cy="0"/>
                </a:xfrm>
                <a:prstGeom prst="line">
                  <a:avLst/>
                </a:prstGeom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8" name="Freeform 860"/>
                <p:cNvSpPr>
                  <a:spLocks/>
                </p:cNvSpPr>
                <p:nvPr/>
              </p:nvSpPr>
              <p:spPr bwMode="auto">
                <a:xfrm>
                  <a:off x="4618723" y="2337339"/>
                  <a:ext cx="1213406" cy="411481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solidFill>
                  <a:srgbClr val="CDC9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sp>
          <p:nvSpPr>
            <p:cNvPr id="100" name="Rectangle 891"/>
            <p:cNvSpPr>
              <a:spLocks noChangeArrowheads="1"/>
            </p:cNvSpPr>
            <p:nvPr/>
          </p:nvSpPr>
          <p:spPr bwMode="auto">
            <a:xfrm>
              <a:off x="5075116" y="5438700"/>
              <a:ext cx="65" cy="261610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01" name="Rectangle 891"/>
            <p:cNvSpPr>
              <a:spLocks noChangeArrowheads="1"/>
            </p:cNvSpPr>
            <p:nvPr/>
          </p:nvSpPr>
          <p:spPr bwMode="auto">
            <a:xfrm>
              <a:off x="7079019" y="5502557"/>
              <a:ext cx="65" cy="261610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4678873" y="4767569"/>
              <a:ext cx="1748270" cy="801164"/>
              <a:chOff x="1152149" y="2292224"/>
              <a:chExt cx="2428155" cy="1112728"/>
            </a:xfrm>
          </p:grpSpPr>
          <p:sp>
            <p:nvSpPr>
              <p:cNvPr id="189" name="Line 853"/>
              <p:cNvSpPr>
                <a:spLocks noChangeShapeType="1"/>
              </p:cNvSpPr>
              <p:nvPr/>
            </p:nvSpPr>
            <p:spPr bwMode="auto">
              <a:xfrm>
                <a:off x="1152149" y="3398894"/>
                <a:ext cx="822960" cy="60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cxnSp>
            <p:nvCxnSpPr>
              <p:cNvPr id="190" name="Straight Connector 189"/>
              <p:cNvCxnSpPr/>
              <p:nvPr/>
            </p:nvCxnSpPr>
            <p:spPr>
              <a:xfrm>
                <a:off x="2180139" y="2292224"/>
                <a:ext cx="113385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1" name="Freeform 860"/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92" name="Freeform 860"/>
              <p:cNvSpPr>
                <a:spLocks/>
              </p:cNvSpPr>
              <p:nvPr/>
            </p:nvSpPr>
            <p:spPr bwMode="auto">
              <a:xfrm>
                <a:off x="2366898" y="2303564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</p:grpSp>
        <p:cxnSp>
          <p:nvCxnSpPr>
            <p:cNvPr id="103" name="Straight Connector 102"/>
            <p:cNvCxnSpPr/>
            <p:nvPr/>
          </p:nvCxnSpPr>
          <p:spPr>
            <a:xfrm>
              <a:off x="6131668" y="5595246"/>
              <a:ext cx="658367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Freeform 860"/>
            <p:cNvSpPr>
              <a:spLocks/>
            </p:cNvSpPr>
            <p:nvPr/>
          </p:nvSpPr>
          <p:spPr bwMode="auto">
            <a:xfrm>
              <a:off x="5808908" y="5638679"/>
              <a:ext cx="888796" cy="271908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05" name="Freeform 860"/>
            <p:cNvSpPr>
              <a:spLocks/>
            </p:cNvSpPr>
            <p:nvPr/>
          </p:nvSpPr>
          <p:spPr bwMode="auto">
            <a:xfrm>
              <a:off x="5682717" y="5595390"/>
              <a:ext cx="1123653" cy="309433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06" name="Line 853"/>
            <p:cNvSpPr>
              <a:spLocks noChangeShapeType="1"/>
            </p:cNvSpPr>
            <p:nvPr/>
          </p:nvSpPr>
          <p:spPr bwMode="auto">
            <a:xfrm>
              <a:off x="6302234" y="6118081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t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107" name="Line 853"/>
            <p:cNvSpPr>
              <a:spLocks noChangeShapeType="1"/>
            </p:cNvSpPr>
            <p:nvPr/>
          </p:nvSpPr>
          <p:spPr bwMode="auto">
            <a:xfrm>
              <a:off x="4148923" y="6113719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t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Times New Roman"/>
                </a:rPr>
                <a:t>             d1</a:t>
              </a:r>
            </a:p>
          </p:txBody>
        </p:sp>
        <p:sp>
          <p:nvSpPr>
            <p:cNvPr id="108" name="Line 853"/>
            <p:cNvSpPr>
              <a:spLocks noChangeShapeType="1"/>
            </p:cNvSpPr>
            <p:nvPr/>
          </p:nvSpPr>
          <p:spPr bwMode="auto">
            <a:xfrm>
              <a:off x="5821067" y="5196311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ea typeface="Times New Roman"/>
                  <a:cs typeface="Times New Roman"/>
                </a:rPr>
                <a:t>          d3</a:t>
              </a:r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4857832" y="4764780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165" name="Oval 859"/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66" name="Oval 861"/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67" name="Oval 862"/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68" name="Oval 863"/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69" name="Oval 863"/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70" name="Group 169"/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185" name="Freeform 860"/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6" name="Rectangle 864"/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87" name="Freeform 865"/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8" name="Freeform 866"/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71" name="Group 170"/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172" name="Oval 878"/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3" name="Rectangle 880"/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4" name="Oval 878"/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5" name="Line 881"/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6" name="Line 882"/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7" name="Rectangle 880"/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8" name="Oval 878"/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9" name="Line 882"/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0" name="Line 882"/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1" name="Line 884"/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2" name="Oval 885"/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3" name="Line 881"/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4" name="Line 882"/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110" name="Group 109"/>
            <p:cNvGrpSpPr/>
            <p:nvPr/>
          </p:nvGrpSpPr>
          <p:grpSpPr>
            <a:xfrm>
              <a:off x="4267089" y="5735002"/>
              <a:ext cx="538242" cy="343668"/>
              <a:chOff x="1012668" y="989071"/>
              <a:chExt cx="747559" cy="477316"/>
            </a:xfrm>
          </p:grpSpPr>
          <p:sp>
            <p:nvSpPr>
              <p:cNvPr id="161" name="Line 853"/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62" name="Rectangle 876"/>
              <p:cNvSpPr>
                <a:spLocks noChangeAspect="1" noChangeArrowheads="1"/>
              </p:cNvSpPr>
              <p:nvPr/>
            </p:nvSpPr>
            <p:spPr bwMode="auto">
              <a:xfrm>
                <a:off x="1059818" y="991305"/>
                <a:ext cx="90" cy="36334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163" name="Rectangle 873"/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164" name="Freeform 875"/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6850921" y="4977012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137" name="Oval 859"/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38" name="Oval 861"/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39" name="Oval 862"/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40" name="Oval 863"/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41" name="Oval 863"/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42" name="Group 141"/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157" name="Freeform 860"/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58" name="Rectangle 864"/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r2</a:t>
                  </a:r>
                </a:p>
              </p:txBody>
            </p:sp>
            <p:sp>
              <p:nvSpPr>
                <p:cNvPr id="159" name="Freeform 865"/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60" name="Freeform 866"/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43" name="Group 142"/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144" name="Oval 878"/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5" name="Rectangle 880"/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6" name="Oval 878"/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7" name="Line 881"/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8" name="Line 882"/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9" name="Rectangle 880"/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50" name="Oval 878"/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51" name="Line 882"/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52" name="Line 882"/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53" name="Line 884"/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54" name="Oval 885"/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55" name="Line 881"/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56" name="Line 882"/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112" name="Group 111"/>
            <p:cNvGrpSpPr/>
            <p:nvPr/>
          </p:nvGrpSpPr>
          <p:grpSpPr>
            <a:xfrm>
              <a:off x="4709156" y="5732193"/>
              <a:ext cx="538242" cy="343668"/>
              <a:chOff x="1012668" y="989071"/>
              <a:chExt cx="747559" cy="477316"/>
            </a:xfrm>
          </p:grpSpPr>
          <p:sp>
            <p:nvSpPr>
              <p:cNvPr id="133" name="Line 853"/>
              <p:cNvSpPr>
                <a:spLocks noChangeShapeType="1"/>
              </p:cNvSpPr>
              <p:nvPr/>
            </p:nvSpPr>
            <p:spPr bwMode="auto">
              <a:xfrm>
                <a:off x="1012668" y="1144719"/>
                <a:ext cx="600569" cy="71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34" name="Rectangle 876"/>
              <p:cNvSpPr>
                <a:spLocks noChangeAspect="1" noChangeArrowheads="1"/>
              </p:cNvSpPr>
              <p:nvPr/>
            </p:nvSpPr>
            <p:spPr bwMode="auto">
              <a:xfrm>
                <a:off x="1059818" y="991305"/>
                <a:ext cx="90" cy="36334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135" name="Rectangle 873"/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/>
                    <a:ea typeface="Times New Roman"/>
                    <a:cs typeface="Calibri"/>
                  </a:rPr>
                  <a:t>c2</a:t>
                </a:r>
              </a:p>
            </p:txBody>
          </p:sp>
          <p:sp>
            <p:nvSpPr>
              <p:cNvPr id="136" name="Freeform 875"/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</p:grpSp>
        <p:grpSp>
          <p:nvGrpSpPr>
            <p:cNvPr id="113" name="Group 112"/>
            <p:cNvGrpSpPr/>
            <p:nvPr/>
          </p:nvGrpSpPr>
          <p:grpSpPr>
            <a:xfrm>
              <a:off x="5144406" y="5732193"/>
              <a:ext cx="538242" cy="343668"/>
              <a:chOff x="1012668" y="989071"/>
              <a:chExt cx="747559" cy="477316"/>
            </a:xfrm>
          </p:grpSpPr>
          <p:sp>
            <p:nvSpPr>
              <p:cNvPr id="129" name="Line 853"/>
              <p:cNvSpPr>
                <a:spLocks noChangeShapeType="1"/>
              </p:cNvSpPr>
              <p:nvPr/>
            </p:nvSpPr>
            <p:spPr bwMode="auto">
              <a:xfrm>
                <a:off x="1012668" y="1144719"/>
                <a:ext cx="600569" cy="71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30" name="Rectangle 876"/>
              <p:cNvSpPr>
                <a:spLocks noChangeAspect="1" noChangeArrowheads="1"/>
              </p:cNvSpPr>
              <p:nvPr/>
            </p:nvSpPr>
            <p:spPr bwMode="auto">
              <a:xfrm>
                <a:off x="1059818" y="991305"/>
                <a:ext cx="90" cy="36334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131" name="Rectangle 873"/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/>
                    <a:ea typeface="Times New Roman"/>
                    <a:cs typeface="Calibri"/>
                  </a:rPr>
                  <a:t>c3</a:t>
                </a:r>
              </a:p>
            </p:txBody>
          </p:sp>
          <p:sp>
            <p:nvSpPr>
              <p:cNvPr id="132" name="Freeform 875"/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91" name="Content Placeholder 4">
            <a:extLst>
              <a:ext uri="{FF2B5EF4-FFF2-40B4-BE49-F238E27FC236}">
                <a16:creationId xmlns:a16="http://schemas.microsoft.com/office/drawing/2014/main" id="{2B1BC77E-73A9-6F43-8A1D-BBF97E73C123}"/>
              </a:ext>
            </a:extLst>
          </p:cNvPr>
          <p:cNvSpPr txBox="1">
            <a:spLocks/>
          </p:cNvSpPr>
          <p:nvPr/>
        </p:nvSpPr>
        <p:spPr>
          <a:xfrm>
            <a:off x="8102139" y="970422"/>
            <a:ext cx="4054162" cy="4797107"/>
          </a:xfrm>
          <a:prstGeom prst="rect">
            <a:avLst/>
          </a:prstGeom>
        </p:spPr>
        <p:txBody>
          <a:bodyPr/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11113">
              <a:buNone/>
              <a:tabLst>
                <a:tab pos="341313" algn="l"/>
                <a:tab pos="4338638" algn="l"/>
              </a:tabLst>
            </a:pPr>
            <a:r>
              <a:rPr lang="en-US" kern="0" dirty="0">
                <a:latin typeface="Calibri"/>
              </a:rPr>
              <a:t>move</a:t>
            </a:r>
            <a:r>
              <a:rPr lang="en-US" kern="0" dirty="0"/>
              <a:t>(</a:t>
            </a:r>
            <a:r>
              <a:rPr lang="en-US" i="1" kern="0" dirty="0" err="1"/>
              <a:t>r,l,m</a:t>
            </a:r>
            <a:r>
              <a:rPr lang="en-US" kern="0" dirty="0"/>
              <a:t>)</a:t>
            </a:r>
            <a:br>
              <a:rPr lang="en-US" kern="0" dirty="0"/>
            </a:br>
            <a:r>
              <a:rPr lang="en-US" kern="0" dirty="0"/>
              <a:t>	pre: </a:t>
            </a:r>
            <a:r>
              <a:rPr lang="en-US" kern="0" dirty="0" err="1">
                <a:latin typeface="Calibri"/>
              </a:rPr>
              <a:t>loc</a:t>
            </a:r>
            <a:r>
              <a:rPr lang="en-US" kern="0" dirty="0">
                <a:latin typeface="Times New Roman"/>
                <a:cs typeface="Times New Roman"/>
              </a:rPr>
              <a:t>(</a:t>
            </a:r>
            <a:r>
              <a:rPr lang="en-US" i="1" kern="0" dirty="0">
                <a:latin typeface="Times New Roman"/>
                <a:cs typeface="Times New Roman"/>
              </a:rPr>
              <a:t>r</a:t>
            </a:r>
            <a:r>
              <a:rPr lang="en-US" kern="0" dirty="0">
                <a:latin typeface="Times New Roman"/>
                <a:cs typeface="Times New Roman"/>
              </a:rPr>
              <a:t>)</a:t>
            </a:r>
            <a:r>
              <a:rPr lang="ro-RO" kern="0" dirty="0">
                <a:latin typeface="Times New Roman" charset="0"/>
              </a:rPr>
              <a:t>=</a:t>
            </a:r>
            <a:r>
              <a:rPr lang="en-US" i="1" kern="0" dirty="0"/>
              <a:t>l</a:t>
            </a:r>
            <a:r>
              <a:rPr lang="en-US" kern="0" dirty="0"/>
              <a:t>, </a:t>
            </a:r>
            <a:r>
              <a:rPr lang="en-US" kern="0" dirty="0">
                <a:latin typeface="Calibri"/>
              </a:rPr>
              <a:t>adjacent</a:t>
            </a:r>
            <a:r>
              <a:rPr lang="en-US" kern="0" dirty="0"/>
              <a:t>(</a:t>
            </a:r>
            <a:r>
              <a:rPr lang="en-US" i="1" kern="0" dirty="0" err="1"/>
              <a:t>l,m</a:t>
            </a:r>
            <a:r>
              <a:rPr lang="en-US" kern="0" dirty="0"/>
              <a:t>)</a:t>
            </a:r>
            <a:br>
              <a:rPr lang="en-US" kern="0" dirty="0"/>
            </a:br>
            <a:r>
              <a:rPr lang="en-US" kern="0" dirty="0"/>
              <a:t>	eff: </a:t>
            </a:r>
            <a:r>
              <a:rPr lang="ro-RO" kern="0" baseline="-25000" dirty="0"/>
              <a:t> </a:t>
            </a:r>
            <a:r>
              <a:rPr lang="en-US" kern="0" dirty="0" err="1">
                <a:latin typeface="Calibri"/>
              </a:rPr>
              <a:t>loc</a:t>
            </a:r>
            <a:r>
              <a:rPr lang="en-US" kern="0" dirty="0">
                <a:latin typeface="Times New Roman"/>
                <a:cs typeface="Times New Roman"/>
              </a:rPr>
              <a:t>(</a:t>
            </a:r>
            <a:r>
              <a:rPr lang="en-US" i="1" kern="0" dirty="0">
                <a:latin typeface="Times New Roman"/>
                <a:cs typeface="Times New Roman"/>
              </a:rPr>
              <a:t>r</a:t>
            </a:r>
            <a:r>
              <a:rPr lang="en-US" kern="0" dirty="0">
                <a:latin typeface="Times New Roman"/>
                <a:cs typeface="Times New Roman"/>
              </a:rPr>
              <a:t>)</a:t>
            </a:r>
            <a:r>
              <a:rPr lang="en-US" kern="0" dirty="0"/>
              <a:t> ← </a:t>
            </a:r>
            <a:r>
              <a:rPr lang="en-US" i="1" kern="0" dirty="0"/>
              <a:t>m</a:t>
            </a:r>
            <a:br>
              <a:rPr lang="en-US" i="1" kern="0" baseline="-25000" dirty="0"/>
            </a:br>
            <a:endParaRPr lang="en-US" i="1" kern="0" baseline="-25000" dirty="0"/>
          </a:p>
          <a:p>
            <a:pPr marL="0" indent="11113">
              <a:buNone/>
              <a:tabLst>
                <a:tab pos="341313" algn="l"/>
                <a:tab pos="4338638" algn="l"/>
              </a:tabLst>
            </a:pPr>
            <a:r>
              <a:rPr lang="en-US" kern="0" dirty="0">
                <a:latin typeface="Calibri"/>
              </a:rPr>
              <a:t>load(</a:t>
            </a:r>
            <a:r>
              <a:rPr lang="ro-RO" i="1" kern="0" dirty="0" err="1"/>
              <a:t>r,c,l</a:t>
            </a:r>
            <a:r>
              <a:rPr lang="ro-RO" kern="0" dirty="0"/>
              <a:t>)</a:t>
            </a:r>
            <a:br>
              <a:rPr lang="ro-RO" kern="0" dirty="0"/>
            </a:br>
            <a:r>
              <a:rPr lang="ro-RO" kern="0" dirty="0"/>
              <a:t>	pre: </a:t>
            </a:r>
            <a:r>
              <a:rPr lang="ro-RO" kern="0" dirty="0">
                <a:latin typeface="Calibri"/>
              </a:rPr>
              <a:t>cargo</a:t>
            </a:r>
            <a:r>
              <a:rPr lang="ro-RO" kern="0" dirty="0">
                <a:latin typeface="Times New Roman"/>
                <a:cs typeface="Times New Roman"/>
              </a:rPr>
              <a:t>(</a:t>
            </a:r>
            <a:r>
              <a:rPr lang="ro-RO" i="1" kern="0" dirty="0">
                <a:latin typeface="Times New Roman"/>
                <a:cs typeface="Times New Roman"/>
              </a:rPr>
              <a:t>r</a:t>
            </a:r>
            <a:r>
              <a:rPr lang="ro-RO" kern="0" dirty="0">
                <a:latin typeface="Times New Roman"/>
                <a:cs typeface="Times New Roman"/>
              </a:rPr>
              <a:t>)</a:t>
            </a:r>
            <a:r>
              <a:rPr lang="ro-RO" kern="0" dirty="0">
                <a:latin typeface="Times New Roman" charset="0"/>
              </a:rPr>
              <a:t>=</a:t>
            </a:r>
            <a:r>
              <a:rPr lang="ro-RO" kern="0" dirty="0" err="1">
                <a:latin typeface="Calibri"/>
              </a:rPr>
              <a:t>nil</a:t>
            </a:r>
            <a:r>
              <a:rPr lang="ro-RO" kern="0" dirty="0">
                <a:latin typeface="Calibri"/>
              </a:rPr>
              <a:t>, loc</a:t>
            </a:r>
            <a:r>
              <a:rPr lang="ro-RO" kern="0" dirty="0">
                <a:latin typeface="Times New Roman"/>
                <a:cs typeface="Times New Roman"/>
              </a:rPr>
              <a:t>(</a:t>
            </a:r>
            <a:r>
              <a:rPr lang="en-US" i="1" kern="0" dirty="0"/>
              <a:t>r</a:t>
            </a:r>
            <a:r>
              <a:rPr lang="en-US" kern="0" dirty="0"/>
              <a:t>)</a:t>
            </a:r>
            <a:r>
              <a:rPr lang="ro-RO" kern="0" dirty="0">
                <a:latin typeface="Times New Roman" charset="0"/>
              </a:rPr>
              <a:t>=</a:t>
            </a:r>
            <a:r>
              <a:rPr lang="en-US" i="1" kern="0" dirty="0"/>
              <a:t>l</a:t>
            </a:r>
            <a:r>
              <a:rPr lang="en-US" kern="0" dirty="0"/>
              <a:t>, </a:t>
            </a:r>
            <a:r>
              <a:rPr lang="en-US" kern="0" dirty="0" err="1">
                <a:latin typeface="Calibri"/>
              </a:rPr>
              <a:t>loc</a:t>
            </a:r>
            <a:r>
              <a:rPr lang="en-US" kern="0" dirty="0">
                <a:latin typeface="Times New Roman"/>
                <a:cs typeface="Times New Roman"/>
              </a:rPr>
              <a:t>(</a:t>
            </a:r>
            <a:r>
              <a:rPr lang="ro-RO" i="1" kern="0" dirty="0">
                <a:latin typeface="Times New Roman"/>
                <a:cs typeface="Times New Roman"/>
              </a:rPr>
              <a:t>c</a:t>
            </a:r>
            <a:r>
              <a:rPr lang="ro-RO" kern="0" dirty="0"/>
              <a:t>)</a:t>
            </a:r>
            <a:r>
              <a:rPr lang="ro-RO" kern="0" dirty="0">
                <a:latin typeface="Times New Roman" charset="0"/>
              </a:rPr>
              <a:t>=</a:t>
            </a:r>
            <a:r>
              <a:rPr lang="ro-RO" i="1" kern="0" dirty="0"/>
              <a:t>l</a:t>
            </a:r>
            <a:r>
              <a:rPr lang="ro-RO" kern="0" dirty="0"/>
              <a:t> </a:t>
            </a:r>
            <a:br>
              <a:rPr lang="ro-RO" kern="0" dirty="0">
                <a:latin typeface="Calibri"/>
              </a:rPr>
            </a:br>
            <a:r>
              <a:rPr lang="ro-RO" kern="0" dirty="0">
                <a:latin typeface="Calibri"/>
              </a:rPr>
              <a:t>	</a:t>
            </a:r>
            <a:r>
              <a:rPr lang="ro-RO" kern="0" dirty="0" err="1"/>
              <a:t>eff</a:t>
            </a:r>
            <a:r>
              <a:rPr lang="ro-RO" kern="0" dirty="0"/>
              <a:t>: </a:t>
            </a:r>
            <a:r>
              <a:rPr lang="ro-RO" kern="0" baseline="-25000" dirty="0"/>
              <a:t> </a:t>
            </a:r>
            <a:r>
              <a:rPr lang="ro-RO" kern="0" dirty="0">
                <a:latin typeface="Calibri"/>
              </a:rPr>
              <a:t>cargo</a:t>
            </a:r>
            <a:r>
              <a:rPr lang="ro-RO" kern="0" dirty="0">
                <a:latin typeface="Times New Roman"/>
                <a:cs typeface="Times New Roman"/>
              </a:rPr>
              <a:t>(</a:t>
            </a:r>
            <a:r>
              <a:rPr lang="ro-RO" i="1" kern="0" dirty="0">
                <a:latin typeface="Times New Roman"/>
                <a:cs typeface="Times New Roman"/>
              </a:rPr>
              <a:t>r</a:t>
            </a:r>
            <a:r>
              <a:rPr lang="ro-RO" kern="0" dirty="0">
                <a:latin typeface="Times New Roman"/>
                <a:cs typeface="Times New Roman"/>
              </a:rPr>
              <a:t>)</a:t>
            </a:r>
            <a:r>
              <a:rPr lang="ro-RO" kern="0" dirty="0"/>
              <a:t> ← </a:t>
            </a:r>
            <a:r>
              <a:rPr lang="ro-RO" i="1" kern="0" dirty="0">
                <a:cs typeface="Times New Roman"/>
              </a:rPr>
              <a:t>c</a:t>
            </a:r>
            <a:r>
              <a:rPr lang="ro-RO" kern="0" dirty="0"/>
              <a:t>, </a:t>
            </a:r>
            <a:r>
              <a:rPr lang="ro-RO" kern="0" dirty="0">
                <a:latin typeface="Calibri"/>
              </a:rPr>
              <a:t>loc</a:t>
            </a:r>
            <a:r>
              <a:rPr lang="ro-RO" kern="0" dirty="0">
                <a:latin typeface="Times New Roman"/>
                <a:cs typeface="Times New Roman"/>
              </a:rPr>
              <a:t>(</a:t>
            </a:r>
            <a:r>
              <a:rPr lang="ro-RO" i="1" kern="0" dirty="0"/>
              <a:t>c</a:t>
            </a:r>
            <a:r>
              <a:rPr lang="ro-RO" kern="0" dirty="0"/>
              <a:t>) ← </a:t>
            </a:r>
            <a:r>
              <a:rPr lang="ro-RO" i="1" kern="0" dirty="0"/>
              <a:t>r</a:t>
            </a:r>
            <a:br>
              <a:rPr lang="en-US" i="1" kern="0" baseline="-25000" dirty="0"/>
            </a:br>
            <a:endParaRPr lang="ro-RO" i="1" kern="0" baseline="-25000" dirty="0"/>
          </a:p>
          <a:p>
            <a:pPr marL="0" indent="11113">
              <a:buNone/>
              <a:tabLst>
                <a:tab pos="341313" algn="l"/>
                <a:tab pos="4338638" algn="l"/>
              </a:tabLst>
            </a:pPr>
            <a:r>
              <a:rPr lang="ro-RO" kern="0" dirty="0">
                <a:latin typeface="Calibri"/>
              </a:rPr>
              <a:t>put(</a:t>
            </a:r>
            <a:r>
              <a:rPr lang="ro-RO" i="1" kern="0" dirty="0" err="1"/>
              <a:t>r,l,c</a:t>
            </a:r>
            <a:r>
              <a:rPr lang="ro-RO" kern="0" dirty="0"/>
              <a:t>)</a:t>
            </a:r>
            <a:br>
              <a:rPr lang="ro-RO" kern="0" dirty="0"/>
            </a:br>
            <a:r>
              <a:rPr lang="ro-RO" kern="0" dirty="0"/>
              <a:t>	pre: </a:t>
            </a:r>
            <a:r>
              <a:rPr lang="ro-RO" kern="0" dirty="0">
                <a:latin typeface="Calibri"/>
              </a:rPr>
              <a:t>loc</a:t>
            </a:r>
            <a:r>
              <a:rPr lang="ro-RO" kern="0" dirty="0">
                <a:latin typeface="Times New Roman"/>
                <a:cs typeface="Times New Roman"/>
              </a:rPr>
              <a:t>(</a:t>
            </a:r>
            <a:r>
              <a:rPr lang="en-US" i="1" kern="0" dirty="0">
                <a:latin typeface="Times New Roman"/>
                <a:cs typeface="Times New Roman"/>
              </a:rPr>
              <a:t>r</a:t>
            </a:r>
            <a:r>
              <a:rPr lang="en-US" kern="0" dirty="0">
                <a:latin typeface="Times New Roman"/>
                <a:cs typeface="Times New Roman"/>
              </a:rPr>
              <a:t>)</a:t>
            </a:r>
            <a:r>
              <a:rPr lang="ro-RO" kern="0" dirty="0">
                <a:latin typeface="Times New Roman" charset="0"/>
              </a:rPr>
              <a:t>=</a:t>
            </a:r>
            <a:r>
              <a:rPr lang="en-US" i="1" kern="0" dirty="0"/>
              <a:t>l</a:t>
            </a:r>
            <a:r>
              <a:rPr lang="en-US" kern="0" dirty="0"/>
              <a:t>, </a:t>
            </a:r>
            <a:r>
              <a:rPr lang="en-US" kern="0" dirty="0" err="1">
                <a:latin typeface="Calibri"/>
              </a:rPr>
              <a:t>loc</a:t>
            </a:r>
            <a:r>
              <a:rPr lang="en-US" kern="0" dirty="0">
                <a:latin typeface="Times New Roman"/>
                <a:cs typeface="Times New Roman"/>
              </a:rPr>
              <a:t>(</a:t>
            </a:r>
            <a:r>
              <a:rPr lang="ro-RO" i="1" kern="0" dirty="0"/>
              <a:t>c</a:t>
            </a:r>
            <a:r>
              <a:rPr lang="ro-RO" kern="0" dirty="0"/>
              <a:t>)</a:t>
            </a:r>
            <a:r>
              <a:rPr lang="ro-RO" kern="0" dirty="0">
                <a:latin typeface="Times New Roman" charset="0"/>
              </a:rPr>
              <a:t>=</a:t>
            </a:r>
            <a:r>
              <a:rPr lang="ro-RO" i="1" kern="0" dirty="0"/>
              <a:t>r</a:t>
            </a:r>
            <a:br>
              <a:rPr lang="ro-RO" i="1" kern="0" dirty="0"/>
            </a:br>
            <a:r>
              <a:rPr lang="ro-RO" i="1" kern="0" dirty="0"/>
              <a:t>	</a:t>
            </a:r>
            <a:r>
              <a:rPr lang="ro-RO" kern="0" dirty="0" err="1"/>
              <a:t>eff</a:t>
            </a:r>
            <a:r>
              <a:rPr lang="ro-RO" kern="0" dirty="0"/>
              <a:t>: </a:t>
            </a:r>
            <a:r>
              <a:rPr lang="ro-RO" kern="0" baseline="-25000" dirty="0"/>
              <a:t> </a:t>
            </a:r>
            <a:r>
              <a:rPr lang="ro-RO" kern="0" dirty="0">
                <a:latin typeface="Calibri"/>
              </a:rPr>
              <a:t>cargo</a:t>
            </a:r>
            <a:r>
              <a:rPr lang="ro-RO" kern="0" dirty="0">
                <a:latin typeface="Times New Roman"/>
                <a:cs typeface="Times New Roman"/>
              </a:rPr>
              <a:t>(</a:t>
            </a:r>
            <a:r>
              <a:rPr lang="ro-RO" i="1" kern="0" dirty="0">
                <a:latin typeface="Times New Roman"/>
                <a:cs typeface="Times New Roman"/>
              </a:rPr>
              <a:t>r</a:t>
            </a:r>
            <a:r>
              <a:rPr lang="ro-RO" kern="0" dirty="0">
                <a:latin typeface="Times New Roman"/>
                <a:cs typeface="Times New Roman"/>
              </a:rPr>
              <a:t>)</a:t>
            </a:r>
            <a:r>
              <a:rPr lang="ro-RO" kern="0" dirty="0"/>
              <a:t> ← </a:t>
            </a:r>
            <a:r>
              <a:rPr lang="ro-RO" kern="0" dirty="0" err="1">
                <a:latin typeface="Calibri"/>
              </a:rPr>
              <a:t>nil</a:t>
            </a:r>
            <a:r>
              <a:rPr lang="ro-RO" kern="0" dirty="0"/>
              <a:t>, </a:t>
            </a:r>
            <a:r>
              <a:rPr lang="ro-RO" kern="0" dirty="0">
                <a:latin typeface="Calibri"/>
              </a:rPr>
              <a:t>loc</a:t>
            </a:r>
            <a:r>
              <a:rPr lang="ro-RO" kern="0" dirty="0">
                <a:latin typeface="Times New Roman"/>
                <a:cs typeface="Times New Roman"/>
              </a:rPr>
              <a:t>(</a:t>
            </a:r>
            <a:r>
              <a:rPr lang="ro-RO" i="1" kern="0" dirty="0">
                <a:latin typeface="Times New Roman"/>
                <a:cs typeface="Times New Roman"/>
              </a:rPr>
              <a:t>c</a:t>
            </a:r>
            <a:r>
              <a:rPr lang="ro-RO" kern="0" dirty="0"/>
              <a:t>) ← </a:t>
            </a:r>
            <a:r>
              <a:rPr lang="ro-RO" i="1" kern="0" dirty="0"/>
              <a:t>l</a:t>
            </a:r>
            <a:br>
              <a:rPr lang="en-US" i="1" kern="0" baseline="-25000" dirty="0"/>
            </a:br>
            <a:endParaRPr lang="en-US" i="1" kern="0" baseline="-25000" dirty="0"/>
          </a:p>
          <a:p>
            <a:pPr marL="0" indent="0">
              <a:buNone/>
              <a:tabLst>
                <a:tab pos="681038" algn="l"/>
                <a:tab pos="4338638" algn="l"/>
              </a:tabLst>
            </a:pPr>
            <a:r>
              <a:rPr lang="en-US" kern="0" dirty="0"/>
              <a:t>Range(</a:t>
            </a:r>
            <a:r>
              <a:rPr lang="en-US" i="1" kern="0" dirty="0"/>
              <a:t>r</a:t>
            </a:r>
            <a:r>
              <a:rPr lang="en-US" kern="0" dirty="0"/>
              <a:t>) = </a:t>
            </a:r>
            <a:r>
              <a:rPr lang="en-US" i="1" kern="0" dirty="0"/>
              <a:t>Robots</a:t>
            </a:r>
            <a:endParaRPr lang="en-US" kern="0" dirty="0"/>
          </a:p>
          <a:p>
            <a:pPr marL="0" indent="0">
              <a:buNone/>
              <a:tabLst>
                <a:tab pos="681038" algn="l"/>
                <a:tab pos="4338638" algn="l"/>
              </a:tabLst>
            </a:pPr>
            <a:r>
              <a:rPr lang="en-US" kern="0" dirty="0">
                <a:solidFill>
                  <a:srgbClr val="000000"/>
                </a:solidFill>
                <a:latin typeface="Times New Roman" charset="0"/>
              </a:rPr>
              <a:t>Range(</a:t>
            </a:r>
            <a:r>
              <a:rPr lang="en-US" i="1" kern="0" dirty="0">
                <a:latin typeface="Times New Roman" charset="0"/>
              </a:rPr>
              <a:t>l</a:t>
            </a:r>
            <a:r>
              <a:rPr lang="en-US" kern="0" dirty="0">
                <a:solidFill>
                  <a:srgbClr val="000000"/>
                </a:solidFill>
                <a:latin typeface="Times New Roman" charset="0"/>
              </a:rPr>
              <a:t>) = Range(</a:t>
            </a:r>
            <a:r>
              <a:rPr lang="en-US" i="1" kern="0" dirty="0">
                <a:solidFill>
                  <a:srgbClr val="000000"/>
                </a:solidFill>
                <a:latin typeface="Times New Roman" charset="0"/>
              </a:rPr>
              <a:t>m</a:t>
            </a:r>
            <a:r>
              <a:rPr lang="en-US" kern="0" dirty="0">
                <a:solidFill>
                  <a:srgbClr val="000000"/>
                </a:solidFill>
                <a:latin typeface="Times New Roman" charset="0"/>
              </a:rPr>
              <a:t>) = </a:t>
            </a:r>
            <a:r>
              <a:rPr lang="en-US" i="1" kern="0" dirty="0" err="1">
                <a:solidFill>
                  <a:srgbClr val="000000"/>
                </a:solidFill>
                <a:latin typeface="Times New Roman" charset="0"/>
              </a:rPr>
              <a:t>Locs</a:t>
            </a:r>
            <a:endParaRPr lang="en-US" i="1" kern="0" dirty="0">
              <a:solidFill>
                <a:srgbClr val="000000"/>
              </a:solidFill>
              <a:latin typeface="Times New Roman" charset="0"/>
            </a:endParaRPr>
          </a:p>
          <a:p>
            <a:pPr marL="0" indent="0">
              <a:buNone/>
              <a:tabLst>
                <a:tab pos="681038" algn="l"/>
                <a:tab pos="4338638" algn="l"/>
              </a:tabLst>
            </a:pPr>
            <a:r>
              <a:rPr lang="en-US" kern="0" dirty="0">
                <a:solidFill>
                  <a:srgbClr val="000000"/>
                </a:solidFill>
                <a:latin typeface="Times New Roman" charset="0"/>
              </a:rPr>
              <a:t>Range(</a:t>
            </a:r>
            <a:r>
              <a:rPr lang="en-US" i="1" kern="0" dirty="0">
                <a:latin typeface="Times New Roman" charset="0"/>
              </a:rPr>
              <a:t>c</a:t>
            </a:r>
            <a:r>
              <a:rPr lang="en-US" kern="0" dirty="0">
                <a:solidFill>
                  <a:srgbClr val="000000"/>
                </a:solidFill>
                <a:latin typeface="Times New Roman" charset="0"/>
              </a:rPr>
              <a:t>) = </a:t>
            </a:r>
            <a:r>
              <a:rPr lang="en-US" i="1" kern="0" dirty="0">
                <a:solidFill>
                  <a:srgbClr val="000000"/>
                </a:solidFill>
              </a:rPr>
              <a:t>Containers</a:t>
            </a:r>
            <a:endParaRPr lang="en-US" i="1" kern="0" dirty="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173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76400" y="101600"/>
            <a:ext cx="8839200" cy="636146"/>
          </a:xfrm>
        </p:spPr>
        <p:txBody>
          <a:bodyPr/>
          <a:lstStyle/>
          <a:p>
            <a:r>
              <a:rPr lang="en-US" dirty="0"/>
              <a:t>Backward Search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368558" y="873761"/>
            <a:ext cx="4904688" cy="559852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Cycle checking:</a:t>
            </a:r>
          </a:p>
          <a:p>
            <a:r>
              <a:rPr lang="en-US" dirty="0"/>
              <a:t>After line (</a:t>
            </a:r>
            <a:r>
              <a:rPr lang="en-US" i="1" dirty="0" err="1"/>
              <a:t>i</a:t>
            </a:r>
            <a:r>
              <a:rPr lang="en-US" dirty="0"/>
              <a:t>), put </a:t>
            </a:r>
            <a:r>
              <a:rPr lang="en-US" i="1" dirty="0"/>
              <a:t>Visited </a:t>
            </a:r>
            <a:r>
              <a:rPr lang="en-US" dirty="0"/>
              <a:t>← {</a:t>
            </a:r>
            <a:r>
              <a:rPr lang="en-US" i="1" dirty="0"/>
              <a:t>g</a:t>
            </a:r>
            <a:r>
              <a:rPr lang="en-US" baseline="-25000" dirty="0"/>
              <a:t>0</a:t>
            </a:r>
            <a:r>
              <a:rPr lang="en-US" dirty="0"/>
              <a:t>}</a:t>
            </a:r>
          </a:p>
          <a:p>
            <a:r>
              <a:rPr lang="en-US" dirty="0"/>
              <a:t>After line (</a:t>
            </a:r>
            <a:r>
              <a:rPr lang="en-US" i="1" dirty="0"/>
              <a:t>iii</a:t>
            </a:r>
            <a:r>
              <a:rPr lang="en-US" dirty="0"/>
              <a:t>), put this:</a:t>
            </a:r>
          </a:p>
          <a:p>
            <a:pPr marL="803275" lvl="2" indent="0">
              <a:buNone/>
            </a:pPr>
            <a:r>
              <a:rPr lang="en-US" dirty="0"/>
              <a:t>if </a:t>
            </a:r>
            <a:r>
              <a:rPr lang="en-US" i="1" dirty="0"/>
              <a:t>g</a:t>
            </a:r>
            <a:r>
              <a:rPr lang="en-US" dirty="0"/>
              <a:t> ∈ </a:t>
            </a:r>
            <a:r>
              <a:rPr lang="en-US" i="1" dirty="0"/>
              <a:t>Visited </a:t>
            </a:r>
            <a:r>
              <a:rPr lang="en-US" dirty="0"/>
              <a:t>then </a:t>
            </a:r>
          </a:p>
          <a:p>
            <a:pPr marL="1212850" lvl="3" indent="0">
              <a:buNone/>
            </a:pPr>
            <a:r>
              <a:rPr lang="en-US" dirty="0"/>
              <a:t>return </a:t>
            </a:r>
            <a:r>
              <a:rPr lang="en-US" dirty="0">
                <a:latin typeface="Calibri"/>
                <a:cs typeface="Calibri"/>
              </a:rPr>
              <a:t>failure</a:t>
            </a:r>
          </a:p>
          <a:p>
            <a:pPr marL="803275" lvl="2" indent="0">
              <a:buNone/>
            </a:pPr>
            <a:r>
              <a:rPr lang="en-US" i="1" dirty="0"/>
              <a:t>Visited </a:t>
            </a:r>
            <a:r>
              <a:rPr lang="en-US" dirty="0"/>
              <a:t>← </a:t>
            </a:r>
            <a:r>
              <a:rPr lang="en-US" i="1" dirty="0"/>
              <a:t>Visited </a:t>
            </a:r>
            <a:r>
              <a:rPr lang="en-US" dirty="0"/>
              <a:t>∪ {</a:t>
            </a:r>
            <a:r>
              <a:rPr lang="en-US" i="1" dirty="0"/>
              <a:t>g</a:t>
            </a:r>
            <a:r>
              <a:rPr lang="en-US" dirty="0"/>
              <a:t>}</a:t>
            </a:r>
          </a:p>
          <a:p>
            <a:pPr marL="406400" lvl="1" indent="0">
              <a:buNone/>
            </a:pPr>
            <a:r>
              <a:rPr lang="en-US" dirty="0"/>
              <a:t>or this:</a:t>
            </a:r>
          </a:p>
          <a:p>
            <a:pPr marL="803275" lvl="2" indent="0">
              <a:buNone/>
            </a:pPr>
            <a:r>
              <a:rPr lang="en-US" dirty="0"/>
              <a:t>if ∃</a:t>
            </a:r>
            <a:r>
              <a:rPr lang="en-US" i="1" dirty="0"/>
              <a:t>g′</a:t>
            </a:r>
            <a:r>
              <a:rPr lang="en-US" dirty="0"/>
              <a:t> ∈ </a:t>
            </a:r>
            <a:r>
              <a:rPr lang="en-US" i="1" dirty="0"/>
              <a:t>Visited</a:t>
            </a:r>
            <a:r>
              <a:rPr lang="en-US" dirty="0"/>
              <a:t> </a:t>
            </a:r>
            <a:r>
              <a:rPr lang="en-US" dirty="0" err="1"/>
              <a:t>s.t.</a:t>
            </a:r>
            <a:r>
              <a:rPr lang="en-US" dirty="0"/>
              <a:t> </a:t>
            </a:r>
            <a:r>
              <a:rPr lang="en-US" i="1" dirty="0"/>
              <a:t>g </a:t>
            </a:r>
            <a:r>
              <a:rPr lang="en-US" dirty="0"/>
              <a:t>⇒</a:t>
            </a:r>
            <a:r>
              <a:rPr lang="en-US" i="1" dirty="0"/>
              <a:t> g′ </a:t>
            </a:r>
            <a:r>
              <a:rPr lang="en-US" dirty="0"/>
              <a:t>then </a:t>
            </a:r>
          </a:p>
          <a:p>
            <a:pPr marL="803275" lvl="2" indent="0">
              <a:buNone/>
            </a:pPr>
            <a:r>
              <a:rPr lang="en-US" dirty="0"/>
              <a:t>	return </a:t>
            </a:r>
            <a:r>
              <a:rPr lang="en-US" dirty="0">
                <a:latin typeface="Calibri"/>
                <a:cs typeface="Calibri"/>
              </a:rPr>
              <a:t>failure</a:t>
            </a:r>
          </a:p>
          <a:p>
            <a:pPr marL="803275" lvl="2" indent="0">
              <a:buNone/>
            </a:pPr>
            <a:r>
              <a:rPr lang="en-US" i="1" dirty="0"/>
              <a:t>Visited </a:t>
            </a:r>
            <a:r>
              <a:rPr lang="en-US" dirty="0"/>
              <a:t>← </a:t>
            </a:r>
            <a:r>
              <a:rPr lang="en-US" i="1" dirty="0"/>
              <a:t>Visited </a:t>
            </a:r>
            <a:r>
              <a:rPr lang="en-US" dirty="0"/>
              <a:t>∪</a:t>
            </a:r>
            <a:r>
              <a:rPr lang="en-US" baseline="-25000" dirty="0"/>
              <a:t> </a:t>
            </a:r>
            <a:r>
              <a:rPr lang="en-US" dirty="0"/>
              <a:t>{</a:t>
            </a:r>
            <a:r>
              <a:rPr lang="en-US" i="1" dirty="0"/>
              <a:t>g</a:t>
            </a:r>
            <a:r>
              <a:rPr lang="en-US" dirty="0"/>
              <a:t>}</a:t>
            </a:r>
            <a:endParaRPr lang="en-US" baseline="-25000" dirty="0">
              <a:latin typeface="Calibri"/>
              <a:cs typeface="Calibri"/>
            </a:endParaRPr>
          </a:p>
          <a:p>
            <a:pPr marL="406400" lvl="1" indent="0">
              <a:buNone/>
            </a:pPr>
            <a:endParaRPr lang="en-US" baseline="-25000" dirty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With cycle checking, sound and complete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If (</a:t>
            </a:r>
            <a:r>
              <a:rPr lang="el-GR" dirty="0">
                <a:latin typeface="Times New Roman" charset="0"/>
              </a:rPr>
              <a:t>Σ</a:t>
            </a:r>
            <a:r>
              <a:rPr lang="en-US" dirty="0">
                <a:latin typeface="Times New Roman" charset="0"/>
              </a:rPr>
              <a:t>,</a:t>
            </a:r>
            <a:r>
              <a:rPr lang="en-US" baseline="-25000" dirty="0">
                <a:latin typeface="Times New Roman" charset="0"/>
              </a:rPr>
              <a:t> </a:t>
            </a:r>
            <a:r>
              <a:rPr lang="en-US" i="1" dirty="0">
                <a:latin typeface="Times New Roman" charset="0"/>
              </a:rPr>
              <a:t>s</a:t>
            </a:r>
            <a:r>
              <a:rPr lang="en-US" baseline="-25000" dirty="0">
                <a:latin typeface="Times New Roman" charset="0"/>
              </a:rPr>
              <a:t>0</a:t>
            </a:r>
            <a:r>
              <a:rPr lang="en-US" dirty="0">
                <a:latin typeface="Times New Roman" charset="0"/>
              </a:rPr>
              <a:t>,</a:t>
            </a:r>
            <a:r>
              <a:rPr lang="en-US" baseline="-25000" dirty="0">
                <a:latin typeface="Times New Roman" charset="0"/>
              </a:rPr>
              <a:t> </a:t>
            </a:r>
            <a:r>
              <a:rPr lang="en-US" i="1" dirty="0">
                <a:latin typeface="Times New Roman" charset="0"/>
              </a:rPr>
              <a:t>g</a:t>
            </a:r>
            <a:r>
              <a:rPr lang="en-US" baseline="-25000" dirty="0">
                <a:latin typeface="Times New Roman" charset="0"/>
              </a:rPr>
              <a:t>0</a:t>
            </a:r>
            <a:r>
              <a:rPr lang="en-US" dirty="0">
                <a:latin typeface="Times New Roman" charset="0"/>
              </a:rPr>
              <a:t>) is solvable, then at least one execution trace will find a solution</a:t>
            </a:r>
          </a:p>
          <a:p>
            <a:pPr marL="406400" lvl="1" indent="0">
              <a:buNone/>
            </a:pPr>
            <a:endParaRPr lang="en-US" dirty="0"/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5483805" y="4720028"/>
            <a:ext cx="2933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  <a:ea typeface="Times New Roman"/>
                <a:cs typeface="Times New Roman"/>
              </a:rPr>
              <a:t>g</a:t>
            </a:r>
          </a:p>
        </p:txBody>
      </p: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4339491" y="4195448"/>
            <a:ext cx="2789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  <a:ea typeface="Times New Roman"/>
                <a:cs typeface="Times New Roman"/>
              </a:rPr>
              <a:t>g</a:t>
            </a:r>
            <a:r>
              <a:rPr lang="en-US" sz="1800" baseline="-25000" dirty="0">
                <a:latin typeface="Calibri"/>
                <a:ea typeface="Times New Roman"/>
                <a:cs typeface="Times New Roman"/>
              </a:rPr>
              <a:t>1</a:t>
            </a:r>
            <a:endParaRPr lang="en-US" sz="1800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4175705" y="4808490"/>
            <a:ext cx="2789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  <a:ea typeface="Times New Roman"/>
                <a:cs typeface="Times New Roman"/>
              </a:rPr>
              <a:t>g</a:t>
            </a:r>
            <a:r>
              <a:rPr lang="en-US" sz="1800" baseline="-25000" dirty="0">
                <a:latin typeface="Calibri"/>
                <a:ea typeface="Times New Roman"/>
                <a:cs typeface="Times New Roman"/>
              </a:rPr>
              <a:t>2</a:t>
            </a:r>
            <a:endParaRPr lang="en-US" sz="1800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4350878" y="5534095"/>
            <a:ext cx="2789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  <a:ea typeface="Times New Roman"/>
                <a:cs typeface="Times New Roman"/>
              </a:rPr>
              <a:t>g</a:t>
            </a:r>
            <a:r>
              <a:rPr lang="en-US" sz="1800" baseline="-25000" dirty="0">
                <a:latin typeface="Calibri"/>
                <a:ea typeface="Times New Roman"/>
                <a:cs typeface="Times New Roman"/>
              </a:rPr>
              <a:t>3</a:t>
            </a:r>
            <a:endParaRPr lang="en-US" sz="1800" dirty="0">
              <a:latin typeface="Calibri"/>
              <a:ea typeface="Times New Roman"/>
              <a:cs typeface="Times New Roman"/>
            </a:endParaRPr>
          </a:p>
        </p:txBody>
      </p:sp>
      <p:cxnSp>
        <p:nvCxnSpPr>
          <p:cNvPr id="36" name="AutoShape 7"/>
          <p:cNvCxnSpPr>
            <a:cxnSpLocks noChangeShapeType="1"/>
          </p:cNvCxnSpPr>
          <p:nvPr/>
        </p:nvCxnSpPr>
        <p:spPr bwMode="auto">
          <a:xfrm flipH="1" flipV="1">
            <a:off x="4626941" y="4354713"/>
            <a:ext cx="865331" cy="52458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stealth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7" name="AutoShape 8"/>
          <p:cNvCxnSpPr>
            <a:cxnSpLocks noChangeShapeType="1"/>
            <a:stCxn id="32" idx="1"/>
            <a:endCxn id="34" idx="3"/>
          </p:cNvCxnSpPr>
          <p:nvPr/>
        </p:nvCxnSpPr>
        <p:spPr bwMode="auto">
          <a:xfrm flipH="1">
            <a:off x="4454688" y="4904694"/>
            <a:ext cx="1029117" cy="88462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stealth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" name="AutoShape 9"/>
          <p:cNvCxnSpPr>
            <a:cxnSpLocks noChangeShapeType="1"/>
          </p:cNvCxnSpPr>
          <p:nvPr/>
        </p:nvCxnSpPr>
        <p:spPr bwMode="auto">
          <a:xfrm flipH="1">
            <a:off x="4638327" y="4930096"/>
            <a:ext cx="853944" cy="81406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stealth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4827492" y="4251940"/>
            <a:ext cx="3770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  <a:ea typeface="Times New Roman"/>
                <a:cs typeface="Times New Roman"/>
              </a:rPr>
              <a:t>a</a:t>
            </a:r>
            <a:r>
              <a:rPr lang="en-US" sz="1800" baseline="-25000" dirty="0">
                <a:latin typeface="Calibri"/>
                <a:ea typeface="Times New Roman"/>
                <a:cs typeface="Times New Roman"/>
              </a:rPr>
              <a:t>1</a:t>
            </a:r>
            <a:endParaRPr lang="en-US" sz="1800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4645604" y="4870872"/>
            <a:ext cx="3770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  <a:ea typeface="Times New Roman"/>
                <a:cs typeface="Times New Roman"/>
              </a:rPr>
              <a:t>a</a:t>
            </a:r>
            <a:r>
              <a:rPr lang="en-US" sz="1800" baseline="-25000" dirty="0">
                <a:latin typeface="Calibri"/>
                <a:ea typeface="Times New Roman"/>
                <a:cs typeface="Times New Roman"/>
              </a:rPr>
              <a:t>2</a:t>
            </a:r>
            <a:endParaRPr lang="en-US" sz="1800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4827928" y="5396147"/>
            <a:ext cx="3770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  <a:ea typeface="Times New Roman"/>
                <a:cs typeface="Times New Roman"/>
              </a:rPr>
              <a:t>a</a:t>
            </a:r>
            <a:r>
              <a:rPr lang="en-US" sz="1800" baseline="-25000" dirty="0">
                <a:latin typeface="Calibri"/>
                <a:ea typeface="Times New Roman"/>
                <a:cs typeface="Times New Roman"/>
              </a:rPr>
              <a:t>3</a:t>
            </a:r>
            <a:endParaRPr lang="en-US" sz="1800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42" name="Text Box 13"/>
          <p:cNvSpPr txBox="1">
            <a:spLocks noChangeArrowheads="1"/>
          </p:cNvSpPr>
          <p:nvPr/>
        </p:nvSpPr>
        <p:spPr bwMode="auto">
          <a:xfrm>
            <a:off x="3139700" y="4378352"/>
            <a:ext cx="2789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  <a:ea typeface="Times New Roman"/>
                <a:cs typeface="Times New Roman"/>
              </a:rPr>
              <a:t>g</a:t>
            </a:r>
            <a:r>
              <a:rPr lang="en-US" sz="1800" baseline="-25000" dirty="0">
                <a:latin typeface="Calibri"/>
                <a:ea typeface="Times New Roman"/>
                <a:cs typeface="Times New Roman"/>
              </a:rPr>
              <a:t>4</a:t>
            </a:r>
            <a:endParaRPr lang="en-US" sz="1800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2972848" y="5157627"/>
            <a:ext cx="2789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  <a:ea typeface="Times New Roman"/>
                <a:cs typeface="Times New Roman"/>
              </a:rPr>
              <a:t>g</a:t>
            </a:r>
            <a:r>
              <a:rPr lang="en-US" sz="1800" baseline="-25000" dirty="0">
                <a:latin typeface="Calibri"/>
                <a:ea typeface="Times New Roman"/>
                <a:cs typeface="Times New Roman"/>
              </a:rPr>
              <a:t>5</a:t>
            </a:r>
            <a:endParaRPr lang="en-US" sz="1800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44" name="Text Box 15"/>
          <p:cNvSpPr txBox="1">
            <a:spLocks noChangeArrowheads="1"/>
          </p:cNvSpPr>
          <p:nvPr/>
        </p:nvSpPr>
        <p:spPr bwMode="auto">
          <a:xfrm>
            <a:off x="1816433" y="4776116"/>
            <a:ext cx="2606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  <a:ea typeface="Times New Roman"/>
                <a:cs typeface="Times New Roman"/>
              </a:rPr>
              <a:t>s</a:t>
            </a:r>
            <a:r>
              <a:rPr lang="en-US" sz="1800" baseline="-25000" dirty="0">
                <a:latin typeface="Calibri"/>
                <a:ea typeface="Times New Roman"/>
                <a:cs typeface="Times New Roman"/>
              </a:rPr>
              <a:t>0</a:t>
            </a:r>
            <a:endParaRPr lang="en-US" sz="1800" dirty="0">
              <a:latin typeface="Calibri"/>
              <a:ea typeface="Times New Roman"/>
              <a:cs typeface="Times New Roman"/>
            </a:endParaRPr>
          </a:p>
        </p:txBody>
      </p:sp>
      <p:cxnSp>
        <p:nvCxnSpPr>
          <p:cNvPr id="45" name="AutoShape 16"/>
          <p:cNvCxnSpPr>
            <a:cxnSpLocks noChangeShapeType="1"/>
            <a:stCxn id="34" idx="1"/>
            <a:endCxn id="42" idx="3"/>
          </p:cNvCxnSpPr>
          <p:nvPr/>
        </p:nvCxnSpPr>
        <p:spPr bwMode="auto">
          <a:xfrm flipH="1" flipV="1">
            <a:off x="3418682" y="4563018"/>
            <a:ext cx="757022" cy="43013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stealth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6" name="AutoShape 17"/>
          <p:cNvCxnSpPr>
            <a:cxnSpLocks noChangeShapeType="1"/>
          </p:cNvCxnSpPr>
          <p:nvPr/>
        </p:nvCxnSpPr>
        <p:spPr bwMode="auto">
          <a:xfrm flipH="1">
            <a:off x="3251830" y="5010091"/>
            <a:ext cx="923874" cy="34913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stealth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7" name="AutoShape 18"/>
          <p:cNvCxnSpPr>
            <a:cxnSpLocks noChangeShapeType="1"/>
            <a:stCxn id="43" idx="1"/>
            <a:endCxn id="44" idx="3"/>
          </p:cNvCxnSpPr>
          <p:nvPr/>
        </p:nvCxnSpPr>
        <p:spPr bwMode="auto">
          <a:xfrm flipH="1" flipV="1">
            <a:off x="2077043" y="4960783"/>
            <a:ext cx="895804" cy="381511"/>
          </a:xfrm>
          <a:prstGeom prst="straightConnector1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stealth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8" name="Text Box 19"/>
          <p:cNvSpPr txBox="1">
            <a:spLocks noChangeArrowheads="1"/>
          </p:cNvSpPr>
          <p:nvPr/>
        </p:nvSpPr>
        <p:spPr bwMode="auto">
          <a:xfrm>
            <a:off x="3604204" y="4384046"/>
            <a:ext cx="3770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  <a:ea typeface="Times New Roman"/>
                <a:cs typeface="Times New Roman"/>
              </a:rPr>
              <a:t>a</a:t>
            </a:r>
            <a:r>
              <a:rPr lang="en-US" sz="1800" baseline="-25000" dirty="0">
                <a:latin typeface="Calibri"/>
                <a:ea typeface="Times New Roman"/>
                <a:cs typeface="Times New Roman"/>
              </a:rPr>
              <a:t>4</a:t>
            </a:r>
            <a:endParaRPr lang="en-US" sz="1800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49" name="Text Box 20"/>
          <p:cNvSpPr txBox="1">
            <a:spLocks noChangeArrowheads="1"/>
          </p:cNvSpPr>
          <p:nvPr/>
        </p:nvSpPr>
        <p:spPr bwMode="auto">
          <a:xfrm>
            <a:off x="3489904" y="5118944"/>
            <a:ext cx="3732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/>
                <a:ea typeface="Times New Roman"/>
                <a:cs typeface="Times New Roman"/>
              </a:rPr>
              <a:t>a</a:t>
            </a:r>
            <a:r>
              <a:rPr lang="en-US" sz="1800" baseline="-25000" dirty="0">
                <a:latin typeface="Calibri"/>
                <a:ea typeface="Times New Roman"/>
                <a:cs typeface="Times New Roman"/>
              </a:rPr>
              <a:t>5</a:t>
            </a:r>
            <a:endParaRPr lang="en-US" sz="1800" dirty="0"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814" y="1150634"/>
            <a:ext cx="4467517" cy="25700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C5BE26D-60EF-7947-8D54-FDEB0DD92276}"/>
              </a:ext>
            </a:extLst>
          </p:cNvPr>
          <p:cNvSpPr/>
          <p:nvPr/>
        </p:nvSpPr>
        <p:spPr>
          <a:xfrm>
            <a:off x="5284523" y="1371734"/>
            <a:ext cx="780983" cy="3847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900" dirty="0">
                <a:latin typeface="Times New Roman" panose="02020603050405020304" pitchFamily="18" charset="0"/>
              </a:rPr>
              <a:t>(</a:t>
            </a:r>
            <a:r>
              <a:rPr lang="en-US" sz="1900" i="1" dirty="0" err="1">
                <a:latin typeface="Times New Roman" panose="02020603050405020304" pitchFamily="18" charset="0"/>
              </a:rPr>
              <a:t>i</a:t>
            </a:r>
            <a:r>
              <a:rPr lang="en-US" sz="1900" dirty="0">
                <a:latin typeface="Times New Roman" panose="02020603050405020304" pitchFamily="18" charset="0"/>
              </a:rPr>
              <a:t>)     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3DCB131-99E3-974D-B163-51808233C6A0}"/>
              </a:ext>
            </a:extLst>
          </p:cNvPr>
          <p:cNvSpPr/>
          <p:nvPr/>
        </p:nvSpPr>
        <p:spPr>
          <a:xfrm>
            <a:off x="5284523" y="3104580"/>
            <a:ext cx="915635" cy="67710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900" dirty="0">
                <a:latin typeface="Times New Roman" panose="02020603050405020304" pitchFamily="18" charset="0"/>
              </a:rPr>
              <a:t>(</a:t>
            </a:r>
            <a:r>
              <a:rPr lang="en-US" sz="1900" i="1" dirty="0">
                <a:latin typeface="Times New Roman" panose="02020603050405020304" pitchFamily="18" charset="0"/>
              </a:rPr>
              <a:t>ii</a:t>
            </a:r>
            <a:r>
              <a:rPr lang="en-US" sz="1900" dirty="0">
                <a:latin typeface="Times New Roman" panose="02020603050405020304" pitchFamily="18" charset="0"/>
              </a:rPr>
              <a:t>)</a:t>
            </a:r>
          </a:p>
          <a:p>
            <a:r>
              <a:rPr lang="en-US" sz="1900" dirty="0">
                <a:latin typeface="Times New Roman" panose="02020603050405020304" pitchFamily="18" charset="0"/>
              </a:rPr>
              <a:t>(</a:t>
            </a:r>
            <a:r>
              <a:rPr lang="en-US" sz="1900" i="1" dirty="0">
                <a:latin typeface="Times New Roman" panose="02020603050405020304" pitchFamily="18" charset="0"/>
              </a:rPr>
              <a:t>iii</a:t>
            </a:r>
            <a:r>
              <a:rPr lang="en-US" sz="1900" dirty="0">
                <a:latin typeface="Times New Roman" panose="02020603050405020304" pitchFamily="18" charset="0"/>
              </a:rPr>
              <a:t>)      </a:t>
            </a:r>
          </a:p>
        </p:txBody>
      </p:sp>
    </p:spTree>
    <p:extLst>
      <p:ext uri="{BB962C8B-B14F-4D97-AF65-F5344CB8AC3E}">
        <p14:creationId xmlns:p14="http://schemas.microsoft.com/office/powerpoint/2010/main" val="2472311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Branching Factor</a:t>
            </a:r>
          </a:p>
        </p:txBody>
      </p:sp>
      <p:sp>
        <p:nvSpPr>
          <p:cNvPr id="14338" name="Rectangle 3"/>
          <p:cNvSpPr>
            <a:spLocks noGrp="1" noChangeArrowheads="1"/>
          </p:cNvSpPr>
          <p:nvPr>
            <p:ph idx="1"/>
          </p:nvPr>
        </p:nvSpPr>
        <p:spPr>
          <a:xfrm>
            <a:off x="2052312" y="1176890"/>
            <a:ext cx="7994577" cy="233919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Motivation for </a:t>
            </a:r>
            <a:r>
              <a:rPr lang="en-US" dirty="0">
                <a:latin typeface="Calibri"/>
              </a:rPr>
              <a:t>Backward-search </a:t>
            </a:r>
            <a:r>
              <a:rPr lang="en-US" dirty="0">
                <a:latin typeface="Times New Roman" charset="0"/>
              </a:rPr>
              <a:t>was to reduce the branching factor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As written, doesn’t accomplish that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Solve this by </a:t>
            </a:r>
            <a:r>
              <a:rPr lang="en-US" i="1" dirty="0">
                <a:latin typeface="Times New Roman" charset="0"/>
              </a:rPr>
              <a:t>lifting</a:t>
            </a:r>
            <a:r>
              <a:rPr lang="en-US" dirty="0">
                <a:latin typeface="Times New Roman" charset="0"/>
              </a:rPr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When possible, leave</a:t>
            </a:r>
            <a:br>
              <a:rPr lang="en-US" dirty="0">
                <a:latin typeface="Times New Roman" charset="0"/>
              </a:rPr>
            </a:br>
            <a:r>
              <a:rPr lang="en-US" dirty="0">
                <a:latin typeface="Times New Roman" charset="0"/>
              </a:rPr>
              <a:t>variables uninstantiated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Most implementations of</a:t>
            </a:r>
            <a:br>
              <a:rPr lang="en-US" dirty="0">
                <a:latin typeface="Times New Roman" charset="0"/>
              </a:rPr>
            </a:br>
            <a:r>
              <a:rPr lang="en-US" dirty="0">
                <a:latin typeface="Calibri" panose="020F0502020204030204" pitchFamily="34" charset="0"/>
              </a:rPr>
              <a:t>Backward-search </a:t>
            </a:r>
            <a:r>
              <a:rPr lang="en-US" dirty="0">
                <a:latin typeface="Times New Roman" charset="0"/>
              </a:rPr>
              <a:t>do this</a:t>
            </a:r>
          </a:p>
        </p:txBody>
      </p:sp>
      <p:sp>
        <p:nvSpPr>
          <p:cNvPr id="210" name="Text Box 43"/>
          <p:cNvSpPr txBox="1">
            <a:spLocks noChangeArrowheads="1"/>
          </p:cNvSpPr>
          <p:nvPr/>
        </p:nvSpPr>
        <p:spPr bwMode="auto">
          <a:xfrm rot="5400000">
            <a:off x="2963152" y="5422515"/>
            <a:ext cx="4732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dirty="0">
                <a:latin typeface="Times New Roman" charset="0"/>
                <a:ea typeface="Times New Roman"/>
                <a:cs typeface="Times New Roman"/>
              </a:rPr>
              <a:t>. . .</a:t>
            </a:r>
          </a:p>
        </p:txBody>
      </p:sp>
      <p:cxnSp>
        <p:nvCxnSpPr>
          <p:cNvPr id="211" name="AutoShape 47"/>
          <p:cNvCxnSpPr>
            <a:cxnSpLocks noChangeShapeType="1"/>
            <a:stCxn id="220" idx="1"/>
            <a:endCxn id="214" idx="3"/>
          </p:cNvCxnSpPr>
          <p:nvPr/>
        </p:nvCxnSpPr>
        <p:spPr bwMode="auto">
          <a:xfrm flipH="1" flipV="1">
            <a:off x="3964676" y="4566869"/>
            <a:ext cx="822043" cy="670653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12" name="AutoShape 48"/>
          <p:cNvCxnSpPr>
            <a:cxnSpLocks noChangeShapeType="1"/>
            <a:stCxn id="220" idx="1"/>
            <a:endCxn id="215" idx="3"/>
          </p:cNvCxnSpPr>
          <p:nvPr/>
        </p:nvCxnSpPr>
        <p:spPr bwMode="auto">
          <a:xfrm flipH="1" flipV="1">
            <a:off x="3964676" y="5061057"/>
            <a:ext cx="822043" cy="17646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13" name="AutoShape 50"/>
          <p:cNvCxnSpPr>
            <a:cxnSpLocks noChangeShapeType="1"/>
            <a:stCxn id="220" idx="1"/>
            <a:endCxn id="216" idx="3"/>
          </p:cNvCxnSpPr>
          <p:nvPr/>
        </p:nvCxnSpPr>
        <p:spPr bwMode="auto">
          <a:xfrm flipH="1">
            <a:off x="3964432" y="5237522"/>
            <a:ext cx="822287" cy="91578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14" name="Text Box 40"/>
          <p:cNvSpPr txBox="1">
            <a:spLocks noChangeArrowheads="1"/>
          </p:cNvSpPr>
          <p:nvPr/>
        </p:nvSpPr>
        <p:spPr bwMode="auto">
          <a:xfrm>
            <a:off x="2325585" y="4382202"/>
            <a:ext cx="1639091" cy="369332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txBody>
          <a:bodyPr wrap="none" lIns="91440" rIns="9144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altLang="ja-JP" sz="1800" dirty="0">
                <a:latin typeface="Calibri"/>
                <a:ea typeface="Times New Roman"/>
                <a:cs typeface="Calibri"/>
              </a:rPr>
              <a:t>move(r1,d2,d3)</a:t>
            </a:r>
            <a:endParaRPr lang="en-US" sz="1800" baseline="-25000" dirty="0">
              <a:latin typeface="Calibri"/>
              <a:ea typeface="Times New Roman"/>
              <a:cs typeface="Calibri"/>
            </a:endParaRPr>
          </a:p>
        </p:txBody>
      </p:sp>
      <p:sp>
        <p:nvSpPr>
          <p:cNvPr id="215" name="Text Box 41"/>
          <p:cNvSpPr txBox="1">
            <a:spLocks noChangeArrowheads="1"/>
          </p:cNvSpPr>
          <p:nvPr/>
        </p:nvSpPr>
        <p:spPr bwMode="auto">
          <a:xfrm>
            <a:off x="2325585" y="4876390"/>
            <a:ext cx="1639091" cy="369332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txBody>
          <a:bodyPr wrap="none" lIns="91440" rIns="9144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>
                <a:latin typeface="Calibri"/>
                <a:ea typeface="Times New Roman"/>
                <a:cs typeface="Calibri"/>
              </a:rPr>
              <a:t>move(r1,d4,d3)</a:t>
            </a:r>
            <a:endParaRPr lang="en-US" sz="1800" baseline="-25000" dirty="0">
              <a:latin typeface="Calibri"/>
              <a:ea typeface="Times New Roman"/>
              <a:cs typeface="Calibri"/>
            </a:endParaRPr>
          </a:p>
        </p:txBody>
      </p:sp>
      <p:sp>
        <p:nvSpPr>
          <p:cNvPr id="216" name="Text Box 52"/>
          <p:cNvSpPr txBox="1">
            <a:spLocks noChangeArrowheads="1"/>
          </p:cNvSpPr>
          <p:nvPr/>
        </p:nvSpPr>
        <p:spPr bwMode="auto">
          <a:xfrm>
            <a:off x="2325585" y="5968640"/>
            <a:ext cx="1638847" cy="369332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txBody>
          <a:bodyPr wrap="none" lIns="91440" rIns="9144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>
                <a:latin typeface="Calibri"/>
                <a:ea typeface="Times New Roman"/>
                <a:cs typeface="Calibri"/>
              </a:rPr>
              <a:t>move(r1,d7,d3)</a:t>
            </a:r>
            <a:endParaRPr lang="en-US" sz="1800" baseline="-25000" dirty="0">
              <a:latin typeface="Calibri"/>
              <a:ea typeface="Times New Roman"/>
              <a:cs typeface="Calibri"/>
            </a:endParaRPr>
          </a:p>
        </p:txBody>
      </p:sp>
      <p:sp>
        <p:nvSpPr>
          <p:cNvPr id="217" name="Text Box 40"/>
          <p:cNvSpPr txBox="1">
            <a:spLocks noChangeArrowheads="1"/>
          </p:cNvSpPr>
          <p:nvPr/>
        </p:nvSpPr>
        <p:spPr bwMode="auto">
          <a:xfrm>
            <a:off x="2325585" y="3888014"/>
            <a:ext cx="1639091" cy="369332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txBody>
          <a:bodyPr wrap="none" lIns="91440" rIns="9144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>
                <a:latin typeface="Calibri"/>
                <a:ea typeface="Times New Roman"/>
                <a:cs typeface="Calibri"/>
              </a:rPr>
              <a:t>move(r1,d1,d3)</a:t>
            </a:r>
            <a:endParaRPr lang="en-US" sz="1800" baseline="-25000" dirty="0">
              <a:latin typeface="Calibri"/>
              <a:ea typeface="Times New Roman"/>
              <a:cs typeface="Calibri"/>
            </a:endParaRPr>
          </a:p>
        </p:txBody>
      </p:sp>
      <p:cxnSp>
        <p:nvCxnSpPr>
          <p:cNvPr id="219" name="AutoShape 47"/>
          <p:cNvCxnSpPr>
            <a:cxnSpLocks noChangeShapeType="1"/>
            <a:stCxn id="220" idx="1"/>
            <a:endCxn id="217" idx="3"/>
          </p:cNvCxnSpPr>
          <p:nvPr/>
        </p:nvCxnSpPr>
        <p:spPr bwMode="auto">
          <a:xfrm flipH="1" flipV="1">
            <a:off x="3964676" y="4072681"/>
            <a:ext cx="822043" cy="1164841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20" name="Text Box 19"/>
          <p:cNvSpPr txBox="1">
            <a:spLocks noChangeArrowheads="1"/>
          </p:cNvSpPr>
          <p:nvPr/>
        </p:nvSpPr>
        <p:spPr bwMode="auto">
          <a:xfrm>
            <a:off x="4786719" y="5052855"/>
            <a:ext cx="16566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0" bIns="4572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 dirty="0">
                <a:latin typeface="Times New Roman"/>
                <a:ea typeface="Times New Roman"/>
                <a:cs typeface="Times New Roman"/>
              </a:rPr>
              <a:t>g </a:t>
            </a:r>
            <a:r>
              <a:rPr lang="en-US" sz="1800" dirty="0">
                <a:latin typeface="Times New Roman"/>
                <a:ea typeface="Times New Roman"/>
                <a:cs typeface="Times New Roman"/>
              </a:rPr>
              <a:t>= {</a:t>
            </a:r>
            <a:r>
              <a:rPr lang="en-US" sz="1800" dirty="0" err="1">
                <a:latin typeface="Calibri"/>
                <a:ea typeface="Times New Roman"/>
                <a:cs typeface="Calibri"/>
              </a:rPr>
              <a:t>loc</a:t>
            </a:r>
            <a:r>
              <a:rPr lang="en-US" sz="1800" dirty="0">
                <a:latin typeface="Calibri"/>
                <a:ea typeface="Times New Roman"/>
                <a:cs typeface="Calibri"/>
              </a:rPr>
              <a:t>(r1)=d3</a:t>
            </a:r>
            <a:r>
              <a:rPr lang="en-US" sz="1800" dirty="0">
                <a:latin typeface="Times New Roman"/>
                <a:ea typeface="Times New Roman"/>
                <a:cs typeface="Times New Roman"/>
              </a:rPr>
              <a:t>}</a:t>
            </a:r>
          </a:p>
        </p:txBody>
      </p:sp>
      <p:sp>
        <p:nvSpPr>
          <p:cNvPr id="289" name="Text Box 40"/>
          <p:cNvSpPr txBox="1">
            <a:spLocks noChangeArrowheads="1"/>
          </p:cNvSpPr>
          <p:nvPr/>
        </p:nvSpPr>
        <p:spPr bwMode="auto">
          <a:xfrm>
            <a:off x="6353462" y="5617814"/>
            <a:ext cx="1503274" cy="369332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txBody>
          <a:bodyPr wrap="none" lIns="91440" rIns="9144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altLang="ja-JP" sz="1800" dirty="0">
                <a:latin typeface="Calibri"/>
                <a:ea typeface="Times New Roman"/>
                <a:cs typeface="Calibri"/>
              </a:rPr>
              <a:t>move(r1,</a:t>
            </a:r>
            <a:r>
              <a:rPr lang="en-US" altLang="ja-JP" sz="1800" i="1" dirty="0">
                <a:latin typeface="Times New Roman"/>
                <a:ea typeface="Times New Roman"/>
                <a:cs typeface="Times New Roman"/>
              </a:rPr>
              <a:t>y</a:t>
            </a:r>
            <a:r>
              <a:rPr lang="en-US" altLang="ja-JP" sz="1800" dirty="0">
                <a:latin typeface="Calibri"/>
                <a:ea typeface="Times New Roman"/>
                <a:cs typeface="Calibri"/>
              </a:rPr>
              <a:t>,d3)</a:t>
            </a:r>
            <a:endParaRPr lang="en-US" sz="1800" baseline="-25000" dirty="0">
              <a:latin typeface="Calibri"/>
              <a:ea typeface="Times New Roman"/>
              <a:cs typeface="Calibri"/>
            </a:endParaRPr>
          </a:p>
        </p:txBody>
      </p:sp>
      <p:sp>
        <p:nvSpPr>
          <p:cNvPr id="290" name="Text Box 19"/>
          <p:cNvSpPr txBox="1">
            <a:spLocks noChangeArrowheads="1"/>
          </p:cNvSpPr>
          <p:nvPr/>
        </p:nvSpPr>
        <p:spPr bwMode="auto">
          <a:xfrm>
            <a:off x="8355691" y="5622480"/>
            <a:ext cx="16566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0" bIns="4572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 dirty="0">
                <a:latin typeface="Times New Roman"/>
                <a:ea typeface="Times New Roman"/>
                <a:cs typeface="Times New Roman"/>
              </a:rPr>
              <a:t>g </a:t>
            </a:r>
            <a:r>
              <a:rPr lang="en-US" sz="1800" dirty="0">
                <a:latin typeface="Times New Roman"/>
                <a:ea typeface="Times New Roman"/>
                <a:cs typeface="Times New Roman"/>
              </a:rPr>
              <a:t>= {</a:t>
            </a:r>
            <a:r>
              <a:rPr lang="en-US" sz="1800" dirty="0" err="1">
                <a:latin typeface="Calibri"/>
                <a:ea typeface="Times New Roman"/>
                <a:cs typeface="Calibri"/>
              </a:rPr>
              <a:t>loc</a:t>
            </a:r>
            <a:r>
              <a:rPr lang="en-US" sz="1800" dirty="0">
                <a:latin typeface="Calibri"/>
                <a:ea typeface="Times New Roman"/>
                <a:cs typeface="Calibri"/>
              </a:rPr>
              <a:t>(r1)=d3</a:t>
            </a:r>
            <a:r>
              <a:rPr lang="en-US" sz="1800" dirty="0">
                <a:latin typeface="Times New Roman"/>
                <a:ea typeface="Times New Roman"/>
                <a:cs typeface="Times New Roman"/>
              </a:rPr>
              <a:t>}</a:t>
            </a:r>
          </a:p>
        </p:txBody>
      </p:sp>
      <p:sp>
        <p:nvSpPr>
          <p:cNvPr id="3" name="Rectangle 2"/>
          <p:cNvSpPr/>
          <p:nvPr/>
        </p:nvSpPr>
        <p:spPr>
          <a:xfrm>
            <a:off x="4173536" y="5138123"/>
            <a:ext cx="439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charset="0"/>
              </a:rPr>
              <a:t>γ</a:t>
            </a:r>
            <a:r>
              <a:rPr lang="en-US" baseline="30000" dirty="0">
                <a:latin typeface="Times New Roman" charset="0"/>
              </a:rPr>
              <a:t>−1</a:t>
            </a:r>
            <a:endParaRPr lang="en-US" dirty="0"/>
          </a:p>
        </p:txBody>
      </p:sp>
      <p:sp>
        <p:nvSpPr>
          <p:cNvPr id="419" name="Freeform 860"/>
          <p:cNvSpPr>
            <a:spLocks/>
          </p:cNvSpPr>
          <p:nvPr/>
        </p:nvSpPr>
        <p:spPr bwMode="auto">
          <a:xfrm>
            <a:off x="8440472" y="2562627"/>
            <a:ext cx="816375" cy="271908"/>
          </a:xfrm>
          <a:custGeom>
            <a:avLst/>
            <a:gdLst>
              <a:gd name="T0" fmla="*/ 1592 w 192"/>
              <a:gd name="T1" fmla="*/ 566 h 48"/>
              <a:gd name="T2" fmla="*/ 0 w 192"/>
              <a:gd name="T3" fmla="*/ 566 h 48"/>
              <a:gd name="T4" fmla="*/ 537 w 192"/>
              <a:gd name="T5" fmla="*/ 0 h 48"/>
              <a:gd name="T6" fmla="*/ 2124 w 192"/>
              <a:gd name="T7" fmla="*/ 0 h 48"/>
              <a:gd name="T8" fmla="*/ 1592 w 192"/>
              <a:gd name="T9" fmla="*/ 566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"/>
              <a:gd name="T16" fmla="*/ 0 h 48"/>
              <a:gd name="T17" fmla="*/ 192 w 192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" h="48">
                <a:moveTo>
                  <a:pt x="144" y="48"/>
                </a:moveTo>
                <a:lnTo>
                  <a:pt x="0" y="48"/>
                </a:lnTo>
                <a:lnTo>
                  <a:pt x="48" y="0"/>
                </a:lnTo>
                <a:lnTo>
                  <a:pt x="192" y="0"/>
                </a:lnTo>
                <a:lnTo>
                  <a:pt x="144" y="48"/>
                </a:lnTo>
                <a:close/>
              </a:path>
            </a:pathLst>
          </a:custGeom>
          <a:solidFill>
            <a:srgbClr val="CDC9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700" dirty="0">
              <a:latin typeface="Calibri"/>
              <a:ea typeface="Calibri"/>
              <a:cs typeface="Calibri"/>
            </a:endParaRPr>
          </a:p>
        </p:txBody>
      </p:sp>
      <p:sp>
        <p:nvSpPr>
          <p:cNvPr id="432" name="Rectangle 891"/>
          <p:cNvSpPr>
            <a:spLocks noChangeArrowheads="1"/>
          </p:cNvSpPr>
          <p:nvPr/>
        </p:nvSpPr>
        <p:spPr bwMode="auto">
          <a:xfrm>
            <a:off x="7702444" y="3152557"/>
            <a:ext cx="65" cy="261610"/>
          </a:xfrm>
          <a:prstGeom prst="rect">
            <a:avLst/>
          </a:prstGeom>
          <a:solidFill>
            <a:srgbClr val="FAC09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1700" b="1" dirty="0">
              <a:latin typeface="Calibri"/>
              <a:ea typeface="Calibri"/>
              <a:cs typeface="Calibri"/>
            </a:endParaRPr>
          </a:p>
        </p:txBody>
      </p:sp>
      <p:grpSp>
        <p:nvGrpSpPr>
          <p:cNvPr id="434" name="Group 433"/>
          <p:cNvGrpSpPr/>
          <p:nvPr/>
        </p:nvGrpSpPr>
        <p:grpSpPr>
          <a:xfrm>
            <a:off x="7588483" y="2517801"/>
            <a:ext cx="728813" cy="290646"/>
            <a:chOff x="4309823" y="2312727"/>
            <a:chExt cx="1124713" cy="448527"/>
          </a:xfrm>
        </p:grpSpPr>
        <p:sp>
          <p:nvSpPr>
            <p:cNvPr id="435" name="Freeform 860"/>
            <p:cNvSpPr>
              <a:spLocks/>
            </p:cNvSpPr>
            <p:nvPr/>
          </p:nvSpPr>
          <p:spPr bwMode="auto">
            <a:xfrm>
              <a:off x="4713316" y="2596201"/>
              <a:ext cx="393192" cy="165053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cxnSp>
          <p:nvCxnSpPr>
            <p:cNvPr id="436" name="Straight Connector 435"/>
            <p:cNvCxnSpPr/>
            <p:nvPr/>
          </p:nvCxnSpPr>
          <p:spPr>
            <a:xfrm>
              <a:off x="4309823" y="2312727"/>
              <a:ext cx="1124713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3" name="Rectangle 891"/>
          <p:cNvSpPr>
            <a:spLocks noChangeArrowheads="1"/>
          </p:cNvSpPr>
          <p:nvPr/>
        </p:nvSpPr>
        <p:spPr bwMode="auto">
          <a:xfrm>
            <a:off x="8957772" y="3081051"/>
            <a:ext cx="65" cy="261610"/>
          </a:xfrm>
          <a:prstGeom prst="rect">
            <a:avLst/>
          </a:prstGeom>
          <a:solidFill>
            <a:srgbClr val="FAC09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1700" b="1" dirty="0">
              <a:latin typeface="Calibri"/>
              <a:ea typeface="Calibri"/>
              <a:cs typeface="Calibri"/>
            </a:endParaRPr>
          </a:p>
        </p:txBody>
      </p:sp>
      <p:grpSp>
        <p:nvGrpSpPr>
          <p:cNvPr id="321" name="Group 320"/>
          <p:cNvGrpSpPr/>
          <p:nvPr/>
        </p:nvGrpSpPr>
        <p:grpSpPr>
          <a:xfrm>
            <a:off x="9167693" y="3332476"/>
            <a:ext cx="1261312" cy="888344"/>
            <a:chOff x="7668987" y="2487530"/>
            <a:chExt cx="1261312" cy="888344"/>
          </a:xfrm>
        </p:grpSpPr>
        <p:sp>
          <p:nvSpPr>
            <p:cNvPr id="322" name="Rectangle 891"/>
            <p:cNvSpPr>
              <a:spLocks noChangeArrowheads="1"/>
            </p:cNvSpPr>
            <p:nvPr/>
          </p:nvSpPr>
          <p:spPr bwMode="auto">
            <a:xfrm>
              <a:off x="7775117" y="3114264"/>
              <a:ext cx="65" cy="261610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23" name="Line 853"/>
            <p:cNvSpPr>
              <a:spLocks noChangeShapeType="1"/>
            </p:cNvSpPr>
            <p:nvPr/>
          </p:nvSpPr>
          <p:spPr bwMode="auto">
            <a:xfrm>
              <a:off x="7668987" y="3268848"/>
              <a:ext cx="533278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0320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sz="1700" dirty="0">
                <a:latin typeface="Calibri"/>
                <a:ea typeface="Times New Roman"/>
                <a:cs typeface="Times New Roman"/>
              </a:endParaRPr>
            </a:p>
          </p:txBody>
        </p:sp>
        <p:grpSp>
          <p:nvGrpSpPr>
            <p:cNvPr id="324" name="Group 323"/>
            <p:cNvGrpSpPr/>
            <p:nvPr/>
          </p:nvGrpSpPr>
          <p:grpSpPr>
            <a:xfrm>
              <a:off x="7861324" y="2487530"/>
              <a:ext cx="1068975" cy="282627"/>
              <a:chOff x="4618723" y="2325102"/>
              <a:chExt cx="1649655" cy="436152"/>
            </a:xfrm>
          </p:grpSpPr>
          <p:sp>
            <p:nvSpPr>
              <p:cNvPr id="325" name="Freeform 860"/>
              <p:cNvSpPr>
                <a:spLocks/>
              </p:cNvSpPr>
              <p:nvPr/>
            </p:nvSpPr>
            <p:spPr bwMode="auto">
              <a:xfrm>
                <a:off x="4713316" y="2596201"/>
                <a:ext cx="393192" cy="165053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cxnSp>
            <p:nvCxnSpPr>
              <p:cNvPr id="326" name="Straight Connector 325"/>
              <p:cNvCxnSpPr/>
              <p:nvPr/>
            </p:nvCxnSpPr>
            <p:spPr>
              <a:xfrm>
                <a:off x="5143667" y="2325102"/>
                <a:ext cx="1124711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7" name="Freeform 860"/>
              <p:cNvSpPr>
                <a:spLocks/>
              </p:cNvSpPr>
              <p:nvPr/>
            </p:nvSpPr>
            <p:spPr bwMode="auto">
              <a:xfrm>
                <a:off x="4618723" y="2337343"/>
                <a:ext cx="1213406" cy="411479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</p:grpSp>
      </p:grpSp>
      <p:sp>
        <p:nvSpPr>
          <p:cNvPr id="328" name="Rectangle 891"/>
          <p:cNvSpPr>
            <a:spLocks noChangeArrowheads="1"/>
          </p:cNvSpPr>
          <p:nvPr/>
        </p:nvSpPr>
        <p:spPr bwMode="auto">
          <a:xfrm>
            <a:off x="7252944" y="3955317"/>
            <a:ext cx="65" cy="261610"/>
          </a:xfrm>
          <a:prstGeom prst="rect">
            <a:avLst/>
          </a:prstGeom>
          <a:solidFill>
            <a:srgbClr val="89D3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1700" b="1" dirty="0">
              <a:latin typeface="Calibri"/>
              <a:ea typeface="Calibri"/>
              <a:cs typeface="Calibri"/>
            </a:endParaRPr>
          </a:p>
        </p:txBody>
      </p:sp>
      <p:sp>
        <p:nvSpPr>
          <p:cNvPr id="329" name="Rectangle 891"/>
          <p:cNvSpPr>
            <a:spLocks noChangeArrowheads="1"/>
          </p:cNvSpPr>
          <p:nvPr/>
        </p:nvSpPr>
        <p:spPr bwMode="auto">
          <a:xfrm>
            <a:off x="9256847" y="4019174"/>
            <a:ext cx="65" cy="261610"/>
          </a:xfrm>
          <a:prstGeom prst="rect">
            <a:avLst/>
          </a:prstGeom>
          <a:solidFill>
            <a:srgbClr val="FAC09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1700" b="1" dirty="0">
              <a:latin typeface="Calibri"/>
              <a:ea typeface="Calibri"/>
              <a:cs typeface="Calibri"/>
            </a:endParaRPr>
          </a:p>
        </p:txBody>
      </p:sp>
      <p:sp>
        <p:nvSpPr>
          <p:cNvPr id="331" name="Line 853"/>
          <p:cNvSpPr>
            <a:spLocks noChangeShapeType="1"/>
          </p:cNvSpPr>
          <p:nvPr/>
        </p:nvSpPr>
        <p:spPr bwMode="auto">
          <a:xfrm>
            <a:off x="6856701" y="4080988"/>
            <a:ext cx="592531" cy="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legacyFlat3" dir="l"/>
          </a:scene3d>
          <a:sp3d extrusionH="5588000" contourW="6350" prstMaterial="legacyPlastic">
            <a:bevelT w="13500" h="13500" prst="angle"/>
            <a:bevelB w="13500" h="13500" prst="angle"/>
            <a:extrusionClr>
              <a:srgbClr val="EBE6DB"/>
            </a:extrusionClr>
          </a:sp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US" sz="1700" dirty="0">
              <a:latin typeface="Calibri"/>
              <a:ea typeface="Times New Roman"/>
              <a:cs typeface="Times New Roman"/>
            </a:endParaRPr>
          </a:p>
        </p:txBody>
      </p:sp>
      <p:cxnSp>
        <p:nvCxnSpPr>
          <p:cNvPr id="332" name="Straight Connector 331"/>
          <p:cNvCxnSpPr/>
          <p:nvPr/>
        </p:nvCxnSpPr>
        <p:spPr>
          <a:xfrm>
            <a:off x="8199526" y="3284186"/>
            <a:ext cx="816376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3" name="Freeform 860"/>
          <p:cNvSpPr>
            <a:spLocks/>
          </p:cNvSpPr>
          <p:nvPr/>
        </p:nvSpPr>
        <p:spPr bwMode="auto">
          <a:xfrm>
            <a:off x="7902519" y="3327619"/>
            <a:ext cx="283098" cy="271908"/>
          </a:xfrm>
          <a:custGeom>
            <a:avLst/>
            <a:gdLst>
              <a:gd name="T0" fmla="*/ 1592 w 192"/>
              <a:gd name="T1" fmla="*/ 566 h 48"/>
              <a:gd name="T2" fmla="*/ 0 w 192"/>
              <a:gd name="T3" fmla="*/ 566 h 48"/>
              <a:gd name="T4" fmla="*/ 537 w 192"/>
              <a:gd name="T5" fmla="*/ 0 h 48"/>
              <a:gd name="T6" fmla="*/ 2124 w 192"/>
              <a:gd name="T7" fmla="*/ 0 h 48"/>
              <a:gd name="T8" fmla="*/ 1592 w 192"/>
              <a:gd name="T9" fmla="*/ 566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"/>
              <a:gd name="T16" fmla="*/ 0 h 48"/>
              <a:gd name="T17" fmla="*/ 192 w 192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" h="48">
                <a:moveTo>
                  <a:pt x="144" y="48"/>
                </a:moveTo>
                <a:lnTo>
                  <a:pt x="0" y="48"/>
                </a:lnTo>
                <a:lnTo>
                  <a:pt x="48" y="0"/>
                </a:lnTo>
                <a:lnTo>
                  <a:pt x="192" y="0"/>
                </a:lnTo>
                <a:lnTo>
                  <a:pt x="144" y="48"/>
                </a:lnTo>
                <a:close/>
              </a:path>
            </a:pathLst>
          </a:custGeom>
          <a:solidFill>
            <a:srgbClr val="CDC9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700" dirty="0">
              <a:latin typeface="Calibri"/>
              <a:ea typeface="Calibri"/>
              <a:cs typeface="Calibri"/>
            </a:endParaRPr>
          </a:p>
        </p:txBody>
      </p:sp>
      <p:sp>
        <p:nvSpPr>
          <p:cNvPr id="334" name="Freeform 860"/>
          <p:cNvSpPr>
            <a:spLocks/>
          </p:cNvSpPr>
          <p:nvPr/>
        </p:nvSpPr>
        <p:spPr bwMode="auto">
          <a:xfrm>
            <a:off x="7772883" y="3292352"/>
            <a:ext cx="873651" cy="309433"/>
          </a:xfrm>
          <a:custGeom>
            <a:avLst/>
            <a:gdLst>
              <a:gd name="T0" fmla="*/ 1592 w 192"/>
              <a:gd name="T1" fmla="*/ 566 h 48"/>
              <a:gd name="T2" fmla="*/ 0 w 192"/>
              <a:gd name="T3" fmla="*/ 566 h 48"/>
              <a:gd name="T4" fmla="*/ 537 w 192"/>
              <a:gd name="T5" fmla="*/ 0 h 48"/>
              <a:gd name="T6" fmla="*/ 2124 w 192"/>
              <a:gd name="T7" fmla="*/ 0 h 48"/>
              <a:gd name="T8" fmla="*/ 1592 w 192"/>
              <a:gd name="T9" fmla="*/ 566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"/>
              <a:gd name="T16" fmla="*/ 0 h 48"/>
              <a:gd name="T17" fmla="*/ 192 w 192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" h="48">
                <a:moveTo>
                  <a:pt x="144" y="48"/>
                </a:moveTo>
                <a:lnTo>
                  <a:pt x="0" y="48"/>
                </a:lnTo>
                <a:lnTo>
                  <a:pt x="48" y="0"/>
                </a:lnTo>
                <a:lnTo>
                  <a:pt x="192" y="0"/>
                </a:lnTo>
                <a:lnTo>
                  <a:pt x="144" y="48"/>
                </a:lnTo>
                <a:close/>
              </a:path>
            </a:pathLst>
          </a:custGeom>
          <a:solidFill>
            <a:srgbClr val="CDC9C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1700" dirty="0">
              <a:latin typeface="Calibri"/>
              <a:ea typeface="Calibri"/>
              <a:cs typeface="Calibri"/>
            </a:endParaRPr>
          </a:p>
        </p:txBody>
      </p:sp>
      <p:cxnSp>
        <p:nvCxnSpPr>
          <p:cNvPr id="335" name="Straight Connector 334"/>
          <p:cNvCxnSpPr/>
          <p:nvPr/>
        </p:nvCxnSpPr>
        <p:spPr>
          <a:xfrm>
            <a:off x="8299105" y="4111863"/>
            <a:ext cx="658367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6" name="Freeform 860"/>
          <p:cNvSpPr>
            <a:spLocks/>
          </p:cNvSpPr>
          <p:nvPr/>
        </p:nvSpPr>
        <p:spPr bwMode="auto">
          <a:xfrm>
            <a:off x="7986735" y="4155296"/>
            <a:ext cx="888796" cy="271908"/>
          </a:xfrm>
          <a:custGeom>
            <a:avLst/>
            <a:gdLst>
              <a:gd name="T0" fmla="*/ 1592 w 192"/>
              <a:gd name="T1" fmla="*/ 566 h 48"/>
              <a:gd name="T2" fmla="*/ 0 w 192"/>
              <a:gd name="T3" fmla="*/ 566 h 48"/>
              <a:gd name="T4" fmla="*/ 537 w 192"/>
              <a:gd name="T5" fmla="*/ 0 h 48"/>
              <a:gd name="T6" fmla="*/ 2124 w 192"/>
              <a:gd name="T7" fmla="*/ 0 h 48"/>
              <a:gd name="T8" fmla="*/ 1592 w 192"/>
              <a:gd name="T9" fmla="*/ 566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"/>
              <a:gd name="T16" fmla="*/ 0 h 48"/>
              <a:gd name="T17" fmla="*/ 192 w 192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" h="48">
                <a:moveTo>
                  <a:pt x="144" y="48"/>
                </a:moveTo>
                <a:lnTo>
                  <a:pt x="0" y="48"/>
                </a:lnTo>
                <a:lnTo>
                  <a:pt x="48" y="0"/>
                </a:lnTo>
                <a:lnTo>
                  <a:pt x="192" y="0"/>
                </a:lnTo>
                <a:lnTo>
                  <a:pt x="144" y="48"/>
                </a:lnTo>
                <a:close/>
              </a:path>
            </a:pathLst>
          </a:custGeom>
          <a:solidFill>
            <a:srgbClr val="CDC9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700" dirty="0">
              <a:latin typeface="Calibri"/>
              <a:ea typeface="Calibri"/>
              <a:cs typeface="Calibri"/>
            </a:endParaRPr>
          </a:p>
        </p:txBody>
      </p:sp>
      <p:sp>
        <p:nvSpPr>
          <p:cNvPr id="337" name="Freeform 860"/>
          <p:cNvSpPr>
            <a:spLocks/>
          </p:cNvSpPr>
          <p:nvPr/>
        </p:nvSpPr>
        <p:spPr bwMode="auto">
          <a:xfrm>
            <a:off x="7860545" y="4122398"/>
            <a:ext cx="1123653" cy="292608"/>
          </a:xfrm>
          <a:custGeom>
            <a:avLst/>
            <a:gdLst>
              <a:gd name="T0" fmla="*/ 1592 w 192"/>
              <a:gd name="T1" fmla="*/ 566 h 48"/>
              <a:gd name="T2" fmla="*/ 0 w 192"/>
              <a:gd name="T3" fmla="*/ 566 h 48"/>
              <a:gd name="T4" fmla="*/ 537 w 192"/>
              <a:gd name="T5" fmla="*/ 0 h 48"/>
              <a:gd name="T6" fmla="*/ 2124 w 192"/>
              <a:gd name="T7" fmla="*/ 0 h 48"/>
              <a:gd name="T8" fmla="*/ 1592 w 192"/>
              <a:gd name="T9" fmla="*/ 566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"/>
              <a:gd name="T16" fmla="*/ 0 h 48"/>
              <a:gd name="T17" fmla="*/ 192 w 192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" h="48">
                <a:moveTo>
                  <a:pt x="144" y="48"/>
                </a:moveTo>
                <a:lnTo>
                  <a:pt x="0" y="48"/>
                </a:lnTo>
                <a:lnTo>
                  <a:pt x="48" y="0"/>
                </a:lnTo>
                <a:lnTo>
                  <a:pt x="192" y="0"/>
                </a:lnTo>
                <a:lnTo>
                  <a:pt x="144" y="48"/>
                </a:lnTo>
                <a:close/>
              </a:path>
            </a:pathLst>
          </a:custGeom>
          <a:solidFill>
            <a:srgbClr val="CDC9C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1700" dirty="0">
              <a:latin typeface="Calibri"/>
              <a:ea typeface="Calibri"/>
              <a:cs typeface="Calibri"/>
            </a:endParaRPr>
          </a:p>
        </p:txBody>
      </p:sp>
      <p:sp>
        <p:nvSpPr>
          <p:cNvPr id="338" name="Line 853"/>
          <p:cNvSpPr>
            <a:spLocks noChangeShapeType="1"/>
          </p:cNvSpPr>
          <p:nvPr/>
        </p:nvSpPr>
        <p:spPr bwMode="auto">
          <a:xfrm>
            <a:off x="8480061" y="4634698"/>
            <a:ext cx="1325880" cy="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legacyFlat3" dir="l"/>
          </a:scene3d>
          <a:sp3d extrusionH="1447800" contourW="6350" prstMaterial="legacyPlastic">
            <a:bevelT w="13500" h="13500" prst="angle"/>
            <a:bevelB w="13500" h="13500" prst="angle"/>
            <a:extrusionClr>
              <a:srgbClr val="FBDFC1"/>
            </a:extrusionClr>
          </a:sp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b">
            <a:flatTx/>
          </a:bodyPr>
          <a:lstStyle/>
          <a:p>
            <a:r>
              <a:rPr lang="en-US" sz="1700" dirty="0">
                <a:latin typeface="Calibri"/>
                <a:ea typeface="Times New Roman"/>
                <a:cs typeface="Times New Roman"/>
              </a:rPr>
              <a:t>             d2</a:t>
            </a:r>
          </a:p>
        </p:txBody>
      </p:sp>
      <p:sp>
        <p:nvSpPr>
          <p:cNvPr id="339" name="Line 853"/>
          <p:cNvSpPr>
            <a:spLocks noChangeShapeType="1"/>
          </p:cNvSpPr>
          <p:nvPr/>
        </p:nvSpPr>
        <p:spPr bwMode="auto">
          <a:xfrm>
            <a:off x="6326751" y="4630336"/>
            <a:ext cx="1481327" cy="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legacyFlat3" dir="l"/>
          </a:scene3d>
          <a:sp3d extrusionH="1447800" contourW="6350" prstMaterial="legacyPlastic">
            <a:bevelT w="13500" h="13500" prst="angle"/>
            <a:bevelB w="13500" h="13500" prst="angle"/>
            <a:extrusionClr>
              <a:srgbClr val="FBDFC1"/>
            </a:extrusionClr>
          </a:sp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b">
            <a:flatTx/>
          </a:bodyPr>
          <a:lstStyle/>
          <a:p>
            <a:r>
              <a:rPr lang="en-US" sz="1700" dirty="0">
                <a:latin typeface="Calibri"/>
                <a:ea typeface="Times New Roman"/>
                <a:cs typeface="Times New Roman"/>
              </a:rPr>
              <a:t>             d1</a:t>
            </a:r>
          </a:p>
        </p:txBody>
      </p:sp>
      <p:sp>
        <p:nvSpPr>
          <p:cNvPr id="340" name="Line 853"/>
          <p:cNvSpPr>
            <a:spLocks noChangeShapeType="1"/>
          </p:cNvSpPr>
          <p:nvPr/>
        </p:nvSpPr>
        <p:spPr bwMode="auto">
          <a:xfrm>
            <a:off x="7998895" y="3712928"/>
            <a:ext cx="1316735" cy="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legacyFlat3" dir="l"/>
          </a:scene3d>
          <a:sp3d extrusionH="1447800" contourW="6350" prstMaterial="legacyPlastic">
            <a:bevelT w="13500" h="13500" prst="angle"/>
            <a:bevelB w="13500" h="13500" prst="angle"/>
            <a:extrusionClr>
              <a:srgbClr val="FBDFC1"/>
            </a:extrusionClr>
          </a:sp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b">
            <a:flatTx/>
          </a:bodyPr>
          <a:lstStyle/>
          <a:p>
            <a:r>
              <a:rPr lang="en-US" sz="1700" dirty="0">
                <a:ea typeface="Times New Roman"/>
                <a:cs typeface="Times New Roman"/>
              </a:rPr>
              <a:t>          d3</a:t>
            </a:r>
          </a:p>
        </p:txBody>
      </p:sp>
      <p:cxnSp>
        <p:nvCxnSpPr>
          <p:cNvPr id="292" name="AutoShape 47"/>
          <p:cNvCxnSpPr>
            <a:cxnSpLocks noChangeShapeType="1"/>
            <a:stCxn id="290" idx="1"/>
            <a:endCxn id="289" idx="3"/>
          </p:cNvCxnSpPr>
          <p:nvPr/>
        </p:nvCxnSpPr>
        <p:spPr bwMode="auto">
          <a:xfrm flipH="1" flipV="1">
            <a:off x="7856736" y="5802480"/>
            <a:ext cx="498954" cy="4666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" name="Rectangle 1"/>
          <p:cNvSpPr/>
          <p:nvPr/>
        </p:nvSpPr>
        <p:spPr>
          <a:xfrm>
            <a:off x="7994907" y="5394338"/>
            <a:ext cx="439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charset="0"/>
              </a:rPr>
              <a:t>γ</a:t>
            </a:r>
            <a:r>
              <a:rPr lang="en-US" baseline="30000" dirty="0">
                <a:latin typeface="Times New Roman" charset="0"/>
              </a:rPr>
              <a:t>−1</a:t>
            </a:r>
            <a:endParaRPr lang="en-US" dirty="0"/>
          </a:p>
        </p:txBody>
      </p:sp>
      <p:cxnSp>
        <p:nvCxnSpPr>
          <p:cNvPr id="418" name="Straight Connector 417"/>
          <p:cNvCxnSpPr/>
          <p:nvPr/>
        </p:nvCxnSpPr>
        <p:spPr>
          <a:xfrm>
            <a:off x="8939239" y="2519194"/>
            <a:ext cx="816376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2" name="Freeform 860"/>
          <p:cNvSpPr>
            <a:spLocks/>
          </p:cNvSpPr>
          <p:nvPr/>
        </p:nvSpPr>
        <p:spPr bwMode="auto">
          <a:xfrm>
            <a:off x="8554155" y="2527359"/>
            <a:ext cx="873652" cy="301752"/>
          </a:xfrm>
          <a:custGeom>
            <a:avLst/>
            <a:gdLst>
              <a:gd name="T0" fmla="*/ 1592 w 192"/>
              <a:gd name="T1" fmla="*/ 566 h 48"/>
              <a:gd name="T2" fmla="*/ 0 w 192"/>
              <a:gd name="T3" fmla="*/ 566 h 48"/>
              <a:gd name="T4" fmla="*/ 537 w 192"/>
              <a:gd name="T5" fmla="*/ 0 h 48"/>
              <a:gd name="T6" fmla="*/ 2124 w 192"/>
              <a:gd name="T7" fmla="*/ 0 h 48"/>
              <a:gd name="T8" fmla="*/ 1592 w 192"/>
              <a:gd name="T9" fmla="*/ 566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"/>
              <a:gd name="T16" fmla="*/ 0 h 48"/>
              <a:gd name="T17" fmla="*/ 192 w 192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" h="48">
                <a:moveTo>
                  <a:pt x="144" y="48"/>
                </a:moveTo>
                <a:lnTo>
                  <a:pt x="0" y="48"/>
                </a:lnTo>
                <a:lnTo>
                  <a:pt x="48" y="0"/>
                </a:lnTo>
                <a:lnTo>
                  <a:pt x="192" y="0"/>
                </a:lnTo>
                <a:lnTo>
                  <a:pt x="144" y="48"/>
                </a:lnTo>
                <a:close/>
              </a:path>
            </a:pathLst>
          </a:custGeom>
          <a:solidFill>
            <a:srgbClr val="CDC9C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1700" dirty="0">
              <a:latin typeface="Calibri"/>
              <a:ea typeface="Calibri"/>
              <a:cs typeface="Calibri"/>
            </a:endParaRPr>
          </a:p>
        </p:txBody>
      </p:sp>
      <p:sp>
        <p:nvSpPr>
          <p:cNvPr id="423" name="Line 853"/>
          <p:cNvSpPr>
            <a:spLocks noChangeShapeType="1"/>
          </p:cNvSpPr>
          <p:nvPr/>
        </p:nvSpPr>
        <p:spPr bwMode="auto">
          <a:xfrm>
            <a:off x="8675590" y="2969080"/>
            <a:ext cx="1188720" cy="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legacyFlat3" dir="l"/>
          </a:scene3d>
          <a:sp3d extrusionH="1447800" contourW="6350" prstMaterial="legacyPlastic">
            <a:bevelT w="13500" h="13500" prst="angle"/>
            <a:bevelB w="13500" h="13500" prst="angle"/>
            <a:extrusionClr>
              <a:srgbClr val="FBDFC1"/>
            </a:extrusionClr>
          </a:sp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b">
            <a:flatTx/>
          </a:bodyPr>
          <a:lstStyle/>
          <a:p>
            <a:r>
              <a:rPr lang="en-US" sz="1700" dirty="0">
                <a:ea typeface="Times New Roman"/>
                <a:cs typeface="Times New Roman"/>
              </a:rPr>
              <a:t>          d6</a:t>
            </a:r>
          </a:p>
        </p:txBody>
      </p:sp>
      <p:sp>
        <p:nvSpPr>
          <p:cNvPr id="448" name="Line 853"/>
          <p:cNvSpPr>
            <a:spLocks noChangeShapeType="1"/>
          </p:cNvSpPr>
          <p:nvPr/>
        </p:nvSpPr>
        <p:spPr bwMode="auto">
          <a:xfrm>
            <a:off x="8229920" y="2158215"/>
            <a:ext cx="1298448" cy="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legacyFlat3" dir="l"/>
          </a:scene3d>
          <a:sp3d extrusionH="1397000" contourW="6350" prstMaterial="legacyPlastic">
            <a:bevelT w="13500" h="13500" prst="angle"/>
            <a:bevelB w="13500" h="13500" prst="angle"/>
            <a:extrusionClr>
              <a:srgbClr val="FBDFC1"/>
            </a:extrusionClr>
          </a:sp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b">
            <a:flatTx/>
          </a:bodyPr>
          <a:lstStyle/>
          <a:p>
            <a:r>
              <a:rPr lang="en-US" sz="1700" dirty="0">
                <a:latin typeface="Calibri"/>
                <a:ea typeface="Times New Roman"/>
                <a:cs typeface="Times New Roman"/>
              </a:rPr>
              <a:t>             d7</a:t>
            </a:r>
          </a:p>
        </p:txBody>
      </p:sp>
      <p:sp>
        <p:nvSpPr>
          <p:cNvPr id="439" name="Freeform 860"/>
          <p:cNvSpPr>
            <a:spLocks/>
          </p:cNvSpPr>
          <p:nvPr/>
        </p:nvSpPr>
        <p:spPr bwMode="auto">
          <a:xfrm>
            <a:off x="7788650" y="2523356"/>
            <a:ext cx="786286" cy="283464"/>
          </a:xfrm>
          <a:custGeom>
            <a:avLst/>
            <a:gdLst>
              <a:gd name="T0" fmla="*/ 1592 w 192"/>
              <a:gd name="T1" fmla="*/ 566 h 48"/>
              <a:gd name="T2" fmla="*/ 0 w 192"/>
              <a:gd name="T3" fmla="*/ 566 h 48"/>
              <a:gd name="T4" fmla="*/ 537 w 192"/>
              <a:gd name="T5" fmla="*/ 0 h 48"/>
              <a:gd name="T6" fmla="*/ 2124 w 192"/>
              <a:gd name="T7" fmla="*/ 0 h 48"/>
              <a:gd name="T8" fmla="*/ 1592 w 192"/>
              <a:gd name="T9" fmla="*/ 566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"/>
              <a:gd name="T16" fmla="*/ 0 h 48"/>
              <a:gd name="T17" fmla="*/ 192 w 192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" h="48">
                <a:moveTo>
                  <a:pt x="144" y="48"/>
                </a:moveTo>
                <a:lnTo>
                  <a:pt x="0" y="48"/>
                </a:lnTo>
                <a:lnTo>
                  <a:pt x="48" y="0"/>
                </a:lnTo>
                <a:lnTo>
                  <a:pt x="192" y="0"/>
                </a:lnTo>
                <a:lnTo>
                  <a:pt x="144" y="48"/>
                </a:lnTo>
                <a:close/>
              </a:path>
            </a:pathLst>
          </a:custGeom>
          <a:solidFill>
            <a:srgbClr val="CDC9C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1700" dirty="0">
              <a:latin typeface="Calibri"/>
              <a:ea typeface="Calibri"/>
              <a:cs typeface="Calibri"/>
            </a:endParaRPr>
          </a:p>
        </p:txBody>
      </p:sp>
      <p:sp>
        <p:nvSpPr>
          <p:cNvPr id="415" name="Line 853"/>
          <p:cNvSpPr>
            <a:spLocks noChangeShapeType="1"/>
          </p:cNvSpPr>
          <p:nvPr/>
        </p:nvSpPr>
        <p:spPr bwMode="auto">
          <a:xfrm>
            <a:off x="6427516" y="2899045"/>
            <a:ext cx="1316735" cy="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legacyFlat3" dir="l"/>
          </a:scene3d>
          <a:sp3d extrusionH="1447800" contourW="6350" prstMaterial="legacyPlastic">
            <a:bevelT w="13500" h="13500" prst="angle"/>
            <a:bevelB w="13500" h="13500" prst="angle"/>
            <a:extrusionClr>
              <a:srgbClr val="FBDFC1"/>
            </a:extrusionClr>
          </a:sp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b">
            <a:flatTx/>
          </a:bodyPr>
          <a:lstStyle/>
          <a:p>
            <a:r>
              <a:rPr lang="en-US" sz="1700" dirty="0">
                <a:ea typeface="Times New Roman"/>
                <a:cs typeface="Times New Roman"/>
              </a:rPr>
              <a:t>          d5</a:t>
            </a:r>
          </a:p>
        </p:txBody>
      </p:sp>
      <p:grpSp>
        <p:nvGrpSpPr>
          <p:cNvPr id="453" name="Group 452"/>
          <p:cNvGrpSpPr/>
          <p:nvPr/>
        </p:nvGrpSpPr>
        <p:grpSpPr>
          <a:xfrm>
            <a:off x="6890558" y="3252947"/>
            <a:ext cx="728813" cy="290646"/>
            <a:chOff x="4309823" y="2312727"/>
            <a:chExt cx="1124713" cy="448527"/>
          </a:xfrm>
        </p:grpSpPr>
        <p:sp>
          <p:nvSpPr>
            <p:cNvPr id="454" name="Freeform 860"/>
            <p:cNvSpPr>
              <a:spLocks/>
            </p:cNvSpPr>
            <p:nvPr/>
          </p:nvSpPr>
          <p:spPr bwMode="auto">
            <a:xfrm>
              <a:off x="4713316" y="2596201"/>
              <a:ext cx="393192" cy="165053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cxnSp>
          <p:nvCxnSpPr>
            <p:cNvPr id="455" name="Straight Connector 454"/>
            <p:cNvCxnSpPr/>
            <p:nvPr/>
          </p:nvCxnSpPr>
          <p:spPr>
            <a:xfrm>
              <a:off x="4309823" y="2312727"/>
              <a:ext cx="1124713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6" name="Freeform 860"/>
          <p:cNvSpPr>
            <a:spLocks/>
          </p:cNvSpPr>
          <p:nvPr/>
        </p:nvSpPr>
        <p:spPr bwMode="auto">
          <a:xfrm>
            <a:off x="7090725" y="3258502"/>
            <a:ext cx="786286" cy="283464"/>
          </a:xfrm>
          <a:custGeom>
            <a:avLst/>
            <a:gdLst>
              <a:gd name="T0" fmla="*/ 1592 w 192"/>
              <a:gd name="T1" fmla="*/ 566 h 48"/>
              <a:gd name="T2" fmla="*/ 0 w 192"/>
              <a:gd name="T3" fmla="*/ 566 h 48"/>
              <a:gd name="T4" fmla="*/ 537 w 192"/>
              <a:gd name="T5" fmla="*/ 0 h 48"/>
              <a:gd name="T6" fmla="*/ 2124 w 192"/>
              <a:gd name="T7" fmla="*/ 0 h 48"/>
              <a:gd name="T8" fmla="*/ 1592 w 192"/>
              <a:gd name="T9" fmla="*/ 566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"/>
              <a:gd name="T16" fmla="*/ 0 h 48"/>
              <a:gd name="T17" fmla="*/ 192 w 192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" h="48">
                <a:moveTo>
                  <a:pt x="144" y="48"/>
                </a:moveTo>
                <a:lnTo>
                  <a:pt x="0" y="48"/>
                </a:lnTo>
                <a:lnTo>
                  <a:pt x="48" y="0"/>
                </a:lnTo>
                <a:lnTo>
                  <a:pt x="192" y="0"/>
                </a:lnTo>
                <a:lnTo>
                  <a:pt x="144" y="48"/>
                </a:lnTo>
                <a:close/>
              </a:path>
            </a:pathLst>
          </a:custGeom>
          <a:solidFill>
            <a:srgbClr val="CDC9C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1700" dirty="0">
              <a:latin typeface="Calibri"/>
              <a:ea typeface="Calibri"/>
              <a:cs typeface="Calibri"/>
            </a:endParaRPr>
          </a:p>
        </p:txBody>
      </p:sp>
      <p:sp>
        <p:nvSpPr>
          <p:cNvPr id="457" name="Line 853"/>
          <p:cNvSpPr>
            <a:spLocks noChangeShapeType="1"/>
          </p:cNvSpPr>
          <p:nvPr/>
        </p:nvSpPr>
        <p:spPr bwMode="auto">
          <a:xfrm>
            <a:off x="5729591" y="3634191"/>
            <a:ext cx="1316735" cy="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legacyFlat3" dir="l"/>
          </a:scene3d>
          <a:sp3d extrusionH="1447800" contourW="6350" prstMaterial="legacyPlastic">
            <a:bevelT w="13500" h="13500" prst="angle"/>
            <a:bevelB w="13500" h="13500" prst="angle"/>
            <a:extrusionClr>
              <a:srgbClr val="FBDFC1"/>
            </a:extrusionClr>
          </a:sp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b">
            <a:flatTx/>
          </a:bodyPr>
          <a:lstStyle/>
          <a:p>
            <a:r>
              <a:rPr lang="en-US" sz="1700" dirty="0">
                <a:ea typeface="Times New Roman"/>
                <a:cs typeface="Times New Roman"/>
              </a:rPr>
              <a:t>          d4</a:t>
            </a:r>
          </a:p>
        </p:txBody>
      </p:sp>
      <p:grpSp>
        <p:nvGrpSpPr>
          <p:cNvPr id="459" name="Group 458"/>
          <p:cNvGrpSpPr/>
          <p:nvPr/>
        </p:nvGrpSpPr>
        <p:grpSpPr>
          <a:xfrm>
            <a:off x="7035660" y="3281397"/>
            <a:ext cx="1203321" cy="1021208"/>
            <a:chOff x="5511659" y="3281397"/>
            <a:chExt cx="1203321" cy="1021208"/>
          </a:xfrm>
        </p:grpSpPr>
        <p:sp>
          <p:nvSpPr>
            <p:cNvPr id="460" name="Oval 859"/>
            <p:cNvSpPr>
              <a:spLocks noChangeAspect="1" noChangeArrowheads="1"/>
            </p:cNvSpPr>
            <p:nvPr/>
          </p:nvSpPr>
          <p:spPr bwMode="auto">
            <a:xfrm>
              <a:off x="6573152" y="4080922"/>
              <a:ext cx="99232" cy="108897"/>
            </a:xfrm>
            <a:prstGeom prst="ellipse">
              <a:avLst/>
            </a:prstGeom>
            <a:solidFill>
              <a:srgbClr val="93D2F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61" name="Oval 861"/>
            <p:cNvSpPr>
              <a:spLocks noChangeAspect="1" noChangeArrowheads="1"/>
            </p:cNvSpPr>
            <p:nvPr/>
          </p:nvSpPr>
          <p:spPr bwMode="auto">
            <a:xfrm>
              <a:off x="5511660" y="4191764"/>
              <a:ext cx="102714" cy="110841"/>
            </a:xfrm>
            <a:prstGeom prst="ellipse">
              <a:avLst/>
            </a:prstGeom>
            <a:solidFill>
              <a:srgbClr val="93D2F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62" name="Oval 862"/>
            <p:cNvSpPr>
              <a:spLocks noChangeAspect="1" noChangeArrowheads="1"/>
            </p:cNvSpPr>
            <p:nvPr/>
          </p:nvSpPr>
          <p:spPr bwMode="auto">
            <a:xfrm>
              <a:off x="6458822" y="4191764"/>
              <a:ext cx="99232" cy="110841"/>
            </a:xfrm>
            <a:prstGeom prst="ellipse">
              <a:avLst/>
            </a:prstGeom>
            <a:solidFill>
              <a:srgbClr val="93D2F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63" name="Oval 863"/>
            <p:cNvSpPr>
              <a:spLocks noChangeAspect="1" noChangeArrowheads="1"/>
            </p:cNvSpPr>
            <p:nvPr/>
          </p:nvSpPr>
          <p:spPr bwMode="auto">
            <a:xfrm>
              <a:off x="6357849" y="4189819"/>
              <a:ext cx="100973" cy="110841"/>
            </a:xfrm>
            <a:prstGeom prst="ellipse">
              <a:avLst/>
            </a:prstGeom>
            <a:solidFill>
              <a:srgbClr val="93D2F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64" name="Oval 863"/>
            <p:cNvSpPr>
              <a:spLocks noChangeAspect="1" noChangeArrowheads="1"/>
            </p:cNvSpPr>
            <p:nvPr/>
          </p:nvSpPr>
          <p:spPr bwMode="auto">
            <a:xfrm>
              <a:off x="5932485" y="4191173"/>
              <a:ext cx="100973" cy="110841"/>
            </a:xfrm>
            <a:prstGeom prst="ellipse">
              <a:avLst/>
            </a:prstGeom>
            <a:solidFill>
              <a:srgbClr val="93D2F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465" name="Group 464"/>
            <p:cNvGrpSpPr/>
            <p:nvPr/>
          </p:nvGrpSpPr>
          <p:grpSpPr>
            <a:xfrm>
              <a:off x="5511659" y="3801712"/>
              <a:ext cx="1203321" cy="388110"/>
              <a:chOff x="1320274" y="4580303"/>
              <a:chExt cx="1671281" cy="467246"/>
            </a:xfrm>
            <a:solidFill>
              <a:srgbClr val="93D2FE"/>
            </a:solidFill>
          </p:grpSpPr>
          <p:sp>
            <p:nvSpPr>
              <p:cNvPr id="480" name="Freeform 860"/>
              <p:cNvSpPr>
                <a:spLocks noChangeAspect="1"/>
              </p:cNvSpPr>
              <p:nvPr/>
            </p:nvSpPr>
            <p:spPr bwMode="auto">
              <a:xfrm>
                <a:off x="1320274" y="4580303"/>
                <a:ext cx="743865" cy="156647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81" name="Rectangle 864"/>
              <p:cNvSpPr>
                <a:spLocks noChangeAspect="1" noChangeArrowheads="1"/>
              </p:cNvSpPr>
              <p:nvPr/>
            </p:nvSpPr>
            <p:spPr bwMode="auto">
              <a:xfrm>
                <a:off x="1320274" y="4736954"/>
                <a:ext cx="557094" cy="310595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700" dirty="0">
                    <a:latin typeface="Calibri"/>
                    <a:ea typeface="Calibri"/>
                    <a:cs typeface="Calibri"/>
                  </a:rPr>
                  <a:t>r1</a:t>
                </a:r>
              </a:p>
            </p:txBody>
          </p:sp>
          <p:sp>
            <p:nvSpPr>
              <p:cNvPr id="482" name="Freeform 865"/>
              <p:cNvSpPr>
                <a:spLocks noChangeAspect="1"/>
              </p:cNvSpPr>
              <p:nvPr/>
            </p:nvSpPr>
            <p:spPr bwMode="auto">
              <a:xfrm>
                <a:off x="1877368" y="4580303"/>
                <a:ext cx="186771" cy="467242"/>
              </a:xfrm>
              <a:custGeom>
                <a:avLst/>
                <a:gdLst>
                  <a:gd name="T0" fmla="*/ 0 w 48"/>
                  <a:gd name="T1" fmla="*/ 524 h 144"/>
                  <a:gd name="T2" fmla="*/ 566 w 48"/>
                  <a:gd name="T3" fmla="*/ 0 h 144"/>
                  <a:gd name="T4" fmla="*/ 566 w 48"/>
                  <a:gd name="T5" fmla="*/ 1034 h 144"/>
                  <a:gd name="T6" fmla="*/ 0 w 48"/>
                  <a:gd name="T7" fmla="*/ 1564 h 144"/>
                  <a:gd name="T8" fmla="*/ 0 w 48"/>
                  <a:gd name="T9" fmla="*/ 52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83" name="Freeform 866"/>
              <p:cNvSpPr>
                <a:spLocks noChangeAspect="1"/>
              </p:cNvSpPr>
              <p:nvPr/>
            </p:nvSpPr>
            <p:spPr bwMode="auto">
              <a:xfrm>
                <a:off x="1877368" y="4878539"/>
                <a:ext cx="1114187" cy="168998"/>
              </a:xfrm>
              <a:custGeom>
                <a:avLst/>
                <a:gdLst>
                  <a:gd name="T0" fmla="*/ 0 w 288"/>
                  <a:gd name="T1" fmla="*/ 449 h 48"/>
                  <a:gd name="T2" fmla="*/ 2608 w 288"/>
                  <a:gd name="T3" fmla="*/ 449 h 48"/>
                  <a:gd name="T4" fmla="*/ 3133 w 288"/>
                  <a:gd name="T5" fmla="*/ 0 h 48"/>
                  <a:gd name="T6" fmla="*/ 524 w 288"/>
                  <a:gd name="T7" fmla="*/ 0 h 48"/>
                  <a:gd name="T8" fmla="*/ 0 w 288"/>
                  <a:gd name="T9" fmla="*/ 449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8"/>
                  <a:gd name="T16" fmla="*/ 0 h 48"/>
                  <a:gd name="T17" fmla="*/ 288 w 288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8" h="48">
                    <a:moveTo>
                      <a:pt x="0" y="48"/>
                    </a:moveTo>
                    <a:lnTo>
                      <a:pt x="240" y="48"/>
                    </a:lnTo>
                    <a:lnTo>
                      <a:pt x="288" y="0"/>
                    </a:lnTo>
                    <a:lnTo>
                      <a:pt x="48" y="0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</p:grpSp>
        <p:grpSp>
          <p:nvGrpSpPr>
            <p:cNvPr id="466" name="Group 465"/>
            <p:cNvGrpSpPr/>
            <p:nvPr/>
          </p:nvGrpSpPr>
          <p:grpSpPr>
            <a:xfrm>
              <a:off x="6008605" y="3281397"/>
              <a:ext cx="397910" cy="855879"/>
              <a:chOff x="1823226" y="3235632"/>
              <a:chExt cx="552654" cy="1188720"/>
            </a:xfrm>
            <a:solidFill>
              <a:srgbClr val="93D2FE"/>
            </a:solidFill>
          </p:grpSpPr>
          <p:sp>
            <p:nvSpPr>
              <p:cNvPr id="467" name="Oval 878"/>
              <p:cNvSpPr>
                <a:spLocks noChangeArrowheads="1"/>
              </p:cNvSpPr>
              <p:nvPr/>
            </p:nvSpPr>
            <p:spPr bwMode="auto">
              <a:xfrm flipH="1">
                <a:off x="1826977" y="4394101"/>
                <a:ext cx="110510" cy="30251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68" name="Rectangle 880"/>
              <p:cNvSpPr>
                <a:spLocks noChangeArrowheads="1"/>
              </p:cNvSpPr>
              <p:nvPr/>
            </p:nvSpPr>
            <p:spPr bwMode="auto">
              <a:xfrm flipH="1">
                <a:off x="1827548" y="3720625"/>
                <a:ext cx="109828" cy="68636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69" name="Oval 878"/>
              <p:cNvSpPr>
                <a:spLocks noChangeArrowheads="1"/>
              </p:cNvSpPr>
              <p:nvPr/>
            </p:nvSpPr>
            <p:spPr bwMode="auto">
              <a:xfrm flipH="1">
                <a:off x="1828534" y="3708361"/>
                <a:ext cx="110510" cy="30251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70" name="Line 881"/>
              <p:cNvSpPr>
                <a:spLocks noChangeShapeType="1"/>
              </p:cNvSpPr>
              <p:nvPr/>
            </p:nvSpPr>
            <p:spPr bwMode="auto">
              <a:xfrm flipV="1">
                <a:off x="1937377" y="3720625"/>
                <a:ext cx="0" cy="68636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71" name="Line 882"/>
              <p:cNvSpPr>
                <a:spLocks noChangeShapeType="1"/>
              </p:cNvSpPr>
              <p:nvPr/>
            </p:nvSpPr>
            <p:spPr bwMode="auto">
              <a:xfrm flipH="1" flipV="1">
                <a:off x="1823226" y="3720625"/>
                <a:ext cx="0" cy="68636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72" name="Rectangle 880"/>
              <p:cNvSpPr>
                <a:spLocks noChangeArrowheads="1"/>
              </p:cNvSpPr>
              <p:nvPr/>
            </p:nvSpPr>
            <p:spPr bwMode="auto">
              <a:xfrm rot="1800000" flipH="1">
                <a:off x="2086553" y="3275567"/>
                <a:ext cx="66541" cy="85795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73" name="Oval 878"/>
              <p:cNvSpPr>
                <a:spLocks noChangeAspect="1" noChangeArrowheads="1"/>
              </p:cNvSpPr>
              <p:nvPr/>
            </p:nvSpPr>
            <p:spPr bwMode="auto">
              <a:xfrm rot="1800000" flipH="1">
                <a:off x="2297586" y="3313681"/>
                <a:ext cx="69069" cy="3900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74" name="Line 882"/>
              <p:cNvSpPr>
                <a:spLocks noChangeShapeType="1"/>
              </p:cNvSpPr>
              <p:nvPr/>
            </p:nvSpPr>
            <p:spPr bwMode="auto">
              <a:xfrm rot="1800000" flipV="1">
                <a:off x="2008380" y="3235632"/>
                <a:ext cx="166195" cy="553247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75" name="Line 882"/>
              <p:cNvSpPr>
                <a:spLocks noChangeShapeType="1"/>
              </p:cNvSpPr>
              <p:nvPr/>
            </p:nvSpPr>
            <p:spPr bwMode="auto">
              <a:xfrm rot="1800000" flipV="1">
                <a:off x="2019974" y="3238739"/>
                <a:ext cx="147328" cy="577282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76" name="Line 884"/>
              <p:cNvSpPr>
                <a:spLocks noChangeShapeType="1"/>
              </p:cNvSpPr>
              <p:nvPr/>
            </p:nvSpPr>
            <p:spPr bwMode="auto">
              <a:xfrm rot="10800000">
                <a:off x="2360577" y="3338154"/>
                <a:ext cx="0" cy="103603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77" name="Oval 885"/>
              <p:cNvSpPr>
                <a:spLocks noChangeArrowheads="1"/>
              </p:cNvSpPr>
              <p:nvPr/>
            </p:nvSpPr>
            <p:spPr bwMode="auto">
              <a:xfrm flipH="1">
                <a:off x="2343884" y="3447019"/>
                <a:ext cx="31996" cy="70709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78" name="Line 881"/>
              <p:cNvSpPr>
                <a:spLocks noChangeShapeType="1"/>
              </p:cNvSpPr>
              <p:nvPr/>
            </p:nvSpPr>
            <p:spPr bwMode="auto">
              <a:xfrm rot="1800000" flipV="1">
                <a:off x="2148636" y="3292202"/>
                <a:ext cx="0" cy="85795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79" name="Line 882"/>
              <p:cNvSpPr>
                <a:spLocks noChangeShapeType="1"/>
              </p:cNvSpPr>
              <p:nvPr/>
            </p:nvSpPr>
            <p:spPr bwMode="auto">
              <a:xfrm rot="1800000" flipH="1" flipV="1">
                <a:off x="2087266" y="3256770"/>
                <a:ext cx="0" cy="85795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74985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1" y="101600"/>
            <a:ext cx="4194801" cy="673122"/>
          </a:xfrm>
        </p:spPr>
        <p:txBody>
          <a:bodyPr/>
          <a:lstStyle/>
          <a:p>
            <a:pPr eaLnBrk="1" hangingPunct="1"/>
            <a:r>
              <a:rPr lang="en-US" dirty="0"/>
              <a:t>Lifted Backward Search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idx="1"/>
          </p:nvPr>
        </p:nvSpPr>
        <p:spPr>
          <a:xfrm>
            <a:off x="1588352" y="914401"/>
            <a:ext cx="5109971" cy="2113279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Like </a:t>
            </a:r>
            <a:r>
              <a:rPr lang="en-US" dirty="0">
                <a:latin typeface="Calibri"/>
              </a:rPr>
              <a:t>Backward-search</a:t>
            </a:r>
            <a:r>
              <a:rPr lang="en-US" dirty="0">
                <a:latin typeface="Times New Roman" charset="0"/>
              </a:rPr>
              <a:t> but much smaller branching factor</a:t>
            </a:r>
          </a:p>
          <a:p>
            <a:r>
              <a:rPr lang="en-US" dirty="0">
                <a:latin typeface="Times New Roman" charset="0"/>
              </a:rPr>
              <a:t>Must keep track of what values were </a:t>
            </a:r>
            <a:br>
              <a:rPr lang="en-US" dirty="0">
                <a:latin typeface="Times New Roman" charset="0"/>
              </a:rPr>
            </a:br>
            <a:r>
              <a:rPr lang="en-US" dirty="0">
                <a:latin typeface="Times New Roman" charset="0"/>
              </a:rPr>
              <a:t>substituted for which parameters</a:t>
            </a:r>
          </a:p>
          <a:p>
            <a:pPr lvl="1"/>
            <a:r>
              <a:rPr lang="en-US" dirty="0">
                <a:latin typeface="Times New Roman" charset="0"/>
              </a:rPr>
              <a:t>I won’t discuss the details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PSP</a:t>
            </a:r>
            <a:r>
              <a:rPr lang="en-US" dirty="0">
                <a:latin typeface="Times New Roman" charset="0"/>
              </a:rPr>
              <a:t> (later) does something similar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EB34656-E9AD-F54E-A5A0-A3054A7C3497}"/>
              </a:ext>
            </a:extLst>
          </p:cNvPr>
          <p:cNvGrpSpPr/>
          <p:nvPr/>
        </p:nvGrpSpPr>
        <p:grpSpPr>
          <a:xfrm>
            <a:off x="3964238" y="3189129"/>
            <a:ext cx="7759677" cy="3540837"/>
            <a:chOff x="821723" y="2639036"/>
            <a:chExt cx="7759677" cy="3540837"/>
          </a:xfrm>
        </p:grpSpPr>
        <p:pic>
          <p:nvPicPr>
            <p:cNvPr id="16387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723" y="2639036"/>
              <a:ext cx="7759677" cy="3540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5787055" y="3889492"/>
              <a:ext cx="231274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900" dirty="0">
                  <a:latin typeface="Calibri"/>
                  <a:cs typeface="Calibri"/>
                </a:rPr>
                <a:t>action template in </a:t>
              </a:r>
              <a:r>
                <a:rPr lang="en-US" sz="2000" dirty="0">
                  <a:latin typeface="Monotype Corsiva"/>
                  <a:cs typeface="Monotype Corsiva"/>
                </a:rPr>
                <a:t>A</a:t>
              </a:r>
              <a:r>
                <a:rPr lang="en-US" sz="2000" baseline="-25000" dirty="0">
                  <a:latin typeface="Times New Roman"/>
                  <a:cs typeface="Times New Roman"/>
                </a:rPr>
                <a:t> </a:t>
              </a:r>
              <a:r>
                <a:rPr lang="en-US" sz="2000" dirty="0">
                  <a:latin typeface="Times New Roman"/>
                  <a:cs typeface="Times New Roman"/>
                </a:rPr>
                <a:t>,</a:t>
              </a:r>
              <a:endParaRPr lang="en-US" sz="1900" dirty="0">
                <a:latin typeface="Times New Roman"/>
                <a:cs typeface="Times New Roman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492591" y="2712624"/>
              <a:ext cx="29201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>
              <a:spAutoFit/>
            </a:bodyPr>
            <a:lstStyle/>
            <a:p>
              <a:r>
                <a:rPr lang="en-US" sz="2000" dirty="0">
                  <a:latin typeface="Monotype Corsiva"/>
                  <a:cs typeface="Monotype Corsiva"/>
                </a:rPr>
                <a:t>A</a:t>
              </a:r>
              <a:r>
                <a:rPr lang="en-US" sz="2000" i="1" baseline="-25000" dirty="0">
                  <a:latin typeface="Times New Roman"/>
                  <a:cs typeface="Times New Roman"/>
                </a:rPr>
                <a:t> </a:t>
              </a:r>
              <a:r>
                <a:rPr lang="en-US" sz="2000" dirty="0">
                  <a:latin typeface="Times New Roman"/>
                  <a:cs typeface="Times New Roman"/>
                </a:rPr>
                <a:t>,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ED2B372-20C8-6947-9C13-FC61D2E0FC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89" b="24"/>
          <a:stretch/>
        </p:blipFill>
        <p:spPr>
          <a:xfrm>
            <a:off x="6698322" y="292719"/>
            <a:ext cx="3931920" cy="2569464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2F4C92-7CAE-784C-A081-5AC0A3D5C71B}"/>
              </a:ext>
            </a:extLst>
          </p:cNvPr>
          <p:cNvSpPr/>
          <p:nvPr/>
        </p:nvSpPr>
        <p:spPr>
          <a:xfrm>
            <a:off x="1513114" y="3775792"/>
            <a:ext cx="27105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Times New Roman" charset="0"/>
              </a:rPr>
              <a:t>For classical planning, this can be simplified</a:t>
            </a:r>
          </a:p>
        </p:txBody>
      </p:sp>
    </p:spTree>
    <p:extLst>
      <p:ext uri="{BB962C8B-B14F-4D97-AF65-F5344CB8AC3E}">
        <p14:creationId xmlns:p14="http://schemas.microsoft.com/office/powerpoint/2010/main" val="463757173"/>
      </p:ext>
    </p:extLst>
  </p:cSld>
  <p:clrMapOvr>
    <a:masterClrMapping/>
  </p:clrMapOvr>
</p:sld>
</file>

<file path=ppt/theme/theme1.xml><?xml version="1.0" encoding="utf-8"?>
<a:theme xmlns:a="http://schemas.openxmlformats.org/drawingml/2006/main" name="7_Nau - reasoning about adversarie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2EE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E5F5FF"/>
      </a:accent5>
      <a:accent6>
        <a:srgbClr val="8AE7B9"/>
      </a:accent6>
      <a:hlink>
        <a:srgbClr val="CC00CC"/>
      </a:hlink>
      <a:folHlink>
        <a:srgbClr val="B2B2B2"/>
      </a:folHlink>
    </a:clrScheme>
    <a:fontScheme name="Nau - reasoning about adversaries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au - reasoning about adversari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 - reasoning about adversari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 - reasoning about adversari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31081</TotalTime>
  <Pages>32</Pages>
  <Words>4567</Words>
  <Application>Microsoft Macintosh PowerPoint</Application>
  <PresentationFormat>Widescreen</PresentationFormat>
  <Paragraphs>660</Paragraphs>
  <Slides>36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Calibri</vt:lpstr>
      <vt:lpstr>Monotype Corsiva</vt:lpstr>
      <vt:lpstr>System Font Regular</vt:lpstr>
      <vt:lpstr>Times</vt:lpstr>
      <vt:lpstr>Times New Roman</vt:lpstr>
      <vt:lpstr>Webdings</vt:lpstr>
      <vt:lpstr>Zapf Dingbats</vt:lpstr>
      <vt:lpstr>7_Nau - reasoning about adversaries</vt:lpstr>
      <vt:lpstr>Chapter 2  Deliberation with Deterministic Models   2.4: Backward Search      2.5: Plan-Space Search   </vt:lpstr>
      <vt:lpstr>Outline</vt:lpstr>
      <vt:lpstr>2.4 Backward Search</vt:lpstr>
      <vt:lpstr>Relevance</vt:lpstr>
      <vt:lpstr>Relevance</vt:lpstr>
      <vt:lpstr>Inverse State Transitions</vt:lpstr>
      <vt:lpstr>Backward Search</vt:lpstr>
      <vt:lpstr>Branching Factor</vt:lpstr>
      <vt:lpstr>Lifted Backward Search</vt:lpstr>
      <vt:lpstr>Summary</vt:lpstr>
      <vt:lpstr>Outline</vt:lpstr>
      <vt:lpstr>2.5 Plan-Space Search</vt:lpstr>
      <vt:lpstr>Definitions</vt:lpstr>
      <vt:lpstr>Definitions</vt:lpstr>
      <vt:lpstr>Flaws:  1. Open Goals</vt:lpstr>
      <vt:lpstr>Flaws:  2. Threats</vt:lpstr>
      <vt:lpstr>Resolving Threats</vt:lpstr>
      <vt:lpstr>PSP Algorithm</vt:lpstr>
      <vt:lpstr>PSP Algorithm</vt:lpstr>
      <vt:lpstr>PSP Algorithm</vt:lpstr>
      <vt:lpstr>PSP Algorithm</vt:lpstr>
      <vt:lpstr>PSP Algorithm</vt:lpstr>
      <vt:lpstr>PSP Algorithm</vt:lpstr>
      <vt:lpstr>PSP Algorithm</vt:lpstr>
      <vt:lpstr>PSP Algorithm</vt:lpstr>
      <vt:lpstr>PSP Algorithm</vt:lpstr>
      <vt:lpstr>PSP Algorithm</vt:lpstr>
      <vt:lpstr>PSP Algorithm</vt:lpstr>
      <vt:lpstr>PSP Algorithm</vt:lpstr>
      <vt:lpstr>PSP Algorithm</vt:lpstr>
      <vt:lpstr>Selecting a Flaw</vt:lpstr>
      <vt:lpstr>Choosing a Resolver</vt:lpstr>
      <vt:lpstr>Choosing a Resolver</vt:lpstr>
      <vt:lpstr>Choosing a Resolver</vt:lpstr>
      <vt:lpstr>Discussion</vt:lpstr>
      <vt:lpstr>Summary</vt:lpstr>
    </vt:vector>
  </TitlesOfParts>
  <Company>University of Maryland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Theory Versus Practice in AI Planning</dc:title>
  <dc:subject/>
  <dc:creator>Dana Nau</dc:creator>
  <cp:keywords/>
  <dc:description/>
  <cp:lastModifiedBy>Dana S. Nau</cp:lastModifiedBy>
  <cp:revision>3467</cp:revision>
  <cp:lastPrinted>2018-02-22T18:51:05Z</cp:lastPrinted>
  <dcterms:created xsi:type="dcterms:W3CDTF">2013-08-19T20:16:30Z</dcterms:created>
  <dcterms:modified xsi:type="dcterms:W3CDTF">2022-02-22T21:13:24Z</dcterms:modified>
</cp:coreProperties>
</file>