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5" r:id="rId1"/>
  </p:sldMasterIdLst>
  <p:notesMasterIdLst>
    <p:notesMasterId r:id="rId94"/>
  </p:notesMasterIdLst>
  <p:handoutMasterIdLst>
    <p:handoutMasterId r:id="rId95"/>
  </p:handoutMasterIdLst>
  <p:sldIdLst>
    <p:sldId id="657" r:id="rId2"/>
    <p:sldId id="748" r:id="rId3"/>
    <p:sldId id="747" r:id="rId4"/>
    <p:sldId id="818" r:id="rId5"/>
    <p:sldId id="751" r:id="rId6"/>
    <p:sldId id="755" r:id="rId7"/>
    <p:sldId id="812" r:id="rId8"/>
    <p:sldId id="757" r:id="rId9"/>
    <p:sldId id="813" r:id="rId10"/>
    <p:sldId id="918" r:id="rId11"/>
    <p:sldId id="819" r:id="rId12"/>
    <p:sldId id="817" r:id="rId13"/>
    <p:sldId id="816" r:id="rId14"/>
    <p:sldId id="762" r:id="rId15"/>
    <p:sldId id="763" r:id="rId16"/>
    <p:sldId id="919" r:id="rId17"/>
    <p:sldId id="885" r:id="rId18"/>
    <p:sldId id="821" r:id="rId19"/>
    <p:sldId id="824" r:id="rId20"/>
    <p:sldId id="938" r:id="rId21"/>
    <p:sldId id="921" r:id="rId22"/>
    <p:sldId id="823" r:id="rId23"/>
    <p:sldId id="772" r:id="rId24"/>
    <p:sldId id="774" r:id="rId25"/>
    <p:sldId id="891" r:id="rId26"/>
    <p:sldId id="914" r:id="rId27"/>
    <p:sldId id="888" r:id="rId28"/>
    <p:sldId id="915" r:id="rId29"/>
    <p:sldId id="829" r:id="rId30"/>
    <p:sldId id="834" r:id="rId31"/>
    <p:sldId id="909" r:id="rId32"/>
    <p:sldId id="907" r:id="rId33"/>
    <p:sldId id="910" r:id="rId34"/>
    <p:sldId id="911" r:id="rId35"/>
    <p:sldId id="912" r:id="rId36"/>
    <p:sldId id="902" r:id="rId37"/>
    <p:sldId id="922" r:id="rId38"/>
    <p:sldId id="923" r:id="rId39"/>
    <p:sldId id="903" r:id="rId40"/>
    <p:sldId id="924" r:id="rId41"/>
    <p:sldId id="925" r:id="rId42"/>
    <p:sldId id="933" r:id="rId43"/>
    <p:sldId id="934" r:id="rId44"/>
    <p:sldId id="935" r:id="rId45"/>
    <p:sldId id="937" r:id="rId46"/>
    <p:sldId id="939" r:id="rId47"/>
    <p:sldId id="942" r:id="rId48"/>
    <p:sldId id="941" r:id="rId49"/>
    <p:sldId id="940" r:id="rId50"/>
    <p:sldId id="841" r:id="rId51"/>
    <p:sldId id="906" r:id="rId52"/>
    <p:sldId id="852" r:id="rId53"/>
    <p:sldId id="842" r:id="rId54"/>
    <p:sldId id="843" r:id="rId55"/>
    <p:sldId id="844" r:id="rId56"/>
    <p:sldId id="845" r:id="rId57"/>
    <p:sldId id="856" r:id="rId58"/>
    <p:sldId id="846" r:id="rId59"/>
    <p:sldId id="916" r:id="rId60"/>
    <p:sldId id="931" r:id="rId61"/>
    <p:sldId id="847" r:id="rId62"/>
    <p:sldId id="848" r:id="rId63"/>
    <p:sldId id="850" r:id="rId64"/>
    <p:sldId id="849" r:id="rId65"/>
    <p:sldId id="932" r:id="rId66"/>
    <p:sldId id="851" r:id="rId67"/>
    <p:sldId id="857" r:id="rId68"/>
    <p:sldId id="868" r:id="rId69"/>
    <p:sldId id="943" r:id="rId70"/>
    <p:sldId id="860" r:id="rId71"/>
    <p:sldId id="871" r:id="rId72"/>
    <p:sldId id="894" r:id="rId73"/>
    <p:sldId id="862" r:id="rId74"/>
    <p:sldId id="874" r:id="rId75"/>
    <p:sldId id="873" r:id="rId76"/>
    <p:sldId id="899" r:id="rId77"/>
    <p:sldId id="908" r:id="rId78"/>
    <p:sldId id="877" r:id="rId79"/>
    <p:sldId id="881" r:id="rId80"/>
    <p:sldId id="882" r:id="rId81"/>
    <p:sldId id="883" r:id="rId82"/>
    <p:sldId id="864" r:id="rId83"/>
    <p:sldId id="876" r:id="rId84"/>
    <p:sldId id="945" r:id="rId85"/>
    <p:sldId id="865" r:id="rId86"/>
    <p:sldId id="947" r:id="rId87"/>
    <p:sldId id="866" r:id="rId88"/>
    <p:sldId id="879" r:id="rId89"/>
    <p:sldId id="801" r:id="rId90"/>
    <p:sldId id="880" r:id="rId91"/>
    <p:sldId id="803" r:id="rId92"/>
    <p:sldId id="745" r:id="rId93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EEFF"/>
    <a:srgbClr val="1F2FF7"/>
    <a:srgbClr val="2031FF"/>
    <a:srgbClr val="DBFFB2"/>
    <a:srgbClr val="E1FFF0"/>
    <a:srgbClr val="0091E8"/>
    <a:srgbClr val="1E2EF2"/>
    <a:srgbClr val="E6E9E7"/>
    <a:srgbClr val="CBCCC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07"/>
    <p:restoredTop sz="96054" autoAdjust="0"/>
  </p:normalViewPr>
  <p:slideViewPr>
    <p:cSldViewPr snapToGrid="0">
      <p:cViewPr varScale="1">
        <p:scale>
          <a:sx n="118" d="100"/>
          <a:sy n="118" d="100"/>
        </p:scale>
        <p:origin x="1056" y="208"/>
      </p:cViewPr>
      <p:guideLst>
        <p:guide orient="horz" pos="168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2"/>
    </p:cViewPr>
  </p:sorterViewPr>
  <p:notesViewPr>
    <p:cSldViewPr snapToGrid="0">
      <p:cViewPr varScale="1">
        <p:scale>
          <a:sx n="91" d="100"/>
          <a:sy n="91" d="100"/>
        </p:scale>
        <p:origin x="-183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11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21600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20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6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91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0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4" name="Shape 10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2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119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4" name="Shape 10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2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4992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4" name="Shape 10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2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5456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88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9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56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3" name="Shape 1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51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La mission de ce robot est d’explorer une zone, de la cartographier et de communiquer sur sa mission lorsqu'il se trouve dans des fenêtres où la communication est possible.</a:t>
            </a:r>
          </a:p>
          <a:p>
            <a:pPr>
              <a:defRPr sz="2200"/>
            </a:pPr>
            <a:r>
              <a:t>Le robot est contraint: arrêt lors de la communication ou prise d’image</a:t>
            </a:r>
          </a:p>
          <a:p>
            <a:pPr>
              <a:defRPr sz="2200"/>
            </a:pPr>
            <a:r>
              <a:t>La mission se déroule avec des aléas qui nécessitent de revoir le plan</a:t>
            </a:r>
          </a:p>
          <a:p>
            <a:pPr>
              <a:defRPr sz="2200"/>
            </a:pPr>
            <a:endParaRPr/>
          </a:p>
          <a:p>
            <a:pPr>
              <a:defRPr sz="2200"/>
            </a:pPr>
            <a:r>
              <a:t>The flexibility of partially specified timelines allow for a natural implementation of plan refinement functions needed for acting, as illustrated here.</a:t>
            </a:r>
          </a:p>
          <a:p>
            <a:pPr>
              <a:defRPr sz="2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91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Exploring the Borrelly comet and Braille asteroid (99-01)</a:t>
            </a:r>
          </a:p>
          <a:p>
            <a:r>
              <a:rPr dirty="0"/>
              <a:t>environment well structured and predictable </a:t>
            </a:r>
          </a:p>
        </p:txBody>
      </p:sp>
    </p:spTree>
    <p:extLst>
      <p:ext uri="{BB962C8B-B14F-4D97-AF65-F5344CB8AC3E}">
        <p14:creationId xmlns:p14="http://schemas.microsoft.com/office/powerpoint/2010/main" val="150682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temps: ressource essentielle pour l’action</a:t>
            </a:r>
          </a:p>
          <a:p>
            <a:r>
              <a:rPr dirty="0"/>
              <a:t>requis pour traiter de la concurrence</a:t>
            </a:r>
          </a:p>
        </p:txBody>
      </p:sp>
    </p:spTree>
    <p:extLst>
      <p:ext uri="{BB962C8B-B14F-4D97-AF65-F5344CB8AC3E}">
        <p14:creationId xmlns:p14="http://schemas.microsoft.com/office/powerpoint/2010/main" val="111083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6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8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261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9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47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tomated Planning and Acting">
            <a:extLst>
              <a:ext uri="{FF2B5EF4-FFF2-40B4-BE49-F238E27FC236}">
                <a16:creationId xmlns:a16="http://schemas.microsoft.com/office/drawing/2014/main" id="{030B226B-51C4-FB4C-9268-8D260456A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92434"/>
            <a:ext cx="3136099" cy="451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103" y="1828800"/>
            <a:ext cx="8385364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99" y="4343400"/>
            <a:ext cx="8385365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805446" y="46807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7B12C-2173-C345-8F3A-E25C78A53B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031" y="155962"/>
            <a:ext cx="3054169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3803D667-BCC7-C54B-95F6-7274BF95C821}" type="datetime12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5:02 PM</a:t>
            </a:fld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fld id="{2F632069-14E1-8446-92A8-22B2743EF94E}" type="datetime4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April 16, 2022</a:t>
            </a:fld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4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287409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37853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077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13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330699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024467" y="1"/>
            <a:ext cx="11065935" cy="76200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38" marR="40638" algn="r" defTabSz="914367">
              <a:defRPr sz="3516" b="1">
                <a:uFill>
                  <a:solidFill>
                    <a:srgbClr val="FF26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74134" y="939800"/>
            <a:ext cx="11582401" cy="5791200"/>
          </a:xfrm>
          <a:prstGeom prst="rect">
            <a:avLst/>
          </a:prstGeom>
        </p:spPr>
        <p:txBody>
          <a:bodyPr lIns="72248" tIns="72248" rIns="72248" bIns="72248"/>
          <a:lstStyle>
            <a:lvl1pPr marL="355771" marR="40638" indent="-327197" defTabSz="914367">
              <a:buClrTx/>
              <a:buFont typeface="Lucida Grande"/>
              <a:buChar char="‣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22696" marR="40638" indent="-272664" defTabSz="914367">
              <a:buClrTx/>
              <a:buFontTx/>
              <a:buChar char="•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889620" marR="40638" indent="-218131" defTabSz="914367">
              <a:buClrTx/>
              <a:buFontTx/>
              <a:buChar char="-"/>
              <a:defRPr sz="2672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193856" marR="40638" indent="-227699" defTabSz="914367">
              <a:buClrTx/>
              <a:buFontTx/>
              <a:buChar char="•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1488525" marR="40638" indent="-227699" defTabSz="914367">
              <a:buClrTx/>
              <a:buFontTx/>
              <a:buChar char="-"/>
              <a:defRPr sz="239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1800465" y="6588323"/>
            <a:ext cx="299411" cy="244476"/>
          </a:xfrm>
          <a:prstGeom prst="rect">
            <a:avLst/>
          </a:prstGeom>
        </p:spPr>
        <p:txBody>
          <a:bodyPr lIns="72248" tIns="72248" rIns="72248" bIns="72248"/>
          <a:lstStyle>
            <a:lvl1pPr defTabSz="584179">
              <a:defRPr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4114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0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md.edu/~nau/apa/ixtet.m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076" y="1828800"/>
            <a:ext cx="6289023" cy="2302525"/>
          </a:xfrm>
        </p:spPr>
        <p:txBody>
          <a:bodyPr/>
          <a:lstStyle/>
          <a:p>
            <a:r>
              <a:rPr lang="en-US" dirty="0">
                <a:ea typeface="Calibri"/>
              </a:rPr>
              <a:t>Chapter 4 </a:t>
            </a: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Deliberation with Temporal </a:t>
            </a: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Domain Models</a:t>
            </a:r>
            <a:br>
              <a:rPr lang="en-US" sz="2600" dirty="0">
                <a:ea typeface="Calibri"/>
              </a:rPr>
            </a:br>
            <a:r>
              <a:rPr lang="en-US" sz="2600" dirty="0">
                <a:ea typeface="Calibri"/>
              </a:rPr>
              <a:t>        </a:t>
            </a:r>
            <a:endParaRPr lang="en-US" sz="26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Dana S. Nau</a:t>
            </a:r>
            <a:endParaRPr lang="en-US" i="1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208512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78687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815067"/>
            <a:ext cx="4586036" cy="5738121"/>
          </a:xfrm>
        </p:spPr>
        <p:txBody>
          <a:bodyPr/>
          <a:lstStyle/>
          <a:p>
            <a:r>
              <a:rPr lang="ro-RO" dirty="0"/>
              <a:t>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ro-RO" dirty="0"/>
              <a:t>) </a:t>
            </a:r>
            <a:r>
              <a:rPr lang="ro-RO" dirty="0" err="1"/>
              <a:t>is</a:t>
            </a:r>
            <a:r>
              <a:rPr lang="ro-RO" dirty="0"/>
              <a:t> </a:t>
            </a:r>
            <a:r>
              <a:rPr lang="ro-RO" i="1" dirty="0"/>
              <a:t>secure </a:t>
            </a:r>
            <a:r>
              <a:rPr lang="ro-RO" dirty="0" err="1"/>
              <a:t>if</a:t>
            </a:r>
            <a:r>
              <a:rPr lang="ro-RO" dirty="0"/>
              <a:t> </a:t>
            </a:r>
          </a:p>
          <a:p>
            <a:pPr lvl="1"/>
            <a:r>
              <a:rPr lang="ro-RO" dirty="0" err="1"/>
              <a:t>it’s</a:t>
            </a:r>
            <a:r>
              <a:rPr lang="ro-RO" dirty="0"/>
              <a:t> consistent (</a:t>
            </a:r>
            <a:r>
              <a:rPr lang="ro-RO" dirty="0" err="1"/>
              <a:t>has</a:t>
            </a:r>
            <a:r>
              <a:rPr lang="ro-RO" dirty="0"/>
              <a:t> </a:t>
            </a:r>
            <a:r>
              <a:rPr lang="ro-RO" i="1" dirty="0"/>
              <a:t>at </a:t>
            </a:r>
            <a:r>
              <a:rPr lang="ro-RO" i="1" dirty="0" err="1"/>
              <a:t>least</a:t>
            </a:r>
            <a:r>
              <a:rPr lang="ro-RO" i="1" dirty="0"/>
              <a:t> </a:t>
            </a:r>
            <a:r>
              <a:rPr lang="ro-RO" i="1" dirty="0" err="1"/>
              <a:t>one</a:t>
            </a:r>
            <a:r>
              <a:rPr lang="ro-RO" i="1" dirty="0"/>
              <a:t> </a:t>
            </a:r>
            <a:br>
              <a:rPr lang="ro-RO" i="1" dirty="0"/>
            </a:br>
            <a:r>
              <a:rPr lang="ro-RO" dirty="0"/>
              <a:t>consistent </a:t>
            </a:r>
            <a:r>
              <a:rPr lang="ro-RO" dirty="0" err="1"/>
              <a:t>ground</a:t>
            </a:r>
            <a:r>
              <a:rPr lang="ro-RO" dirty="0"/>
              <a:t> </a:t>
            </a:r>
            <a:r>
              <a:rPr lang="ro-RO" dirty="0" err="1"/>
              <a:t>instance</a:t>
            </a:r>
            <a:r>
              <a:rPr lang="ro-RO" dirty="0"/>
              <a:t>)</a:t>
            </a:r>
          </a:p>
          <a:p>
            <a:pPr lvl="1"/>
            <a:r>
              <a:rPr lang="en-US" i="1" dirty="0">
                <a:cs typeface="Times New Roman"/>
              </a:rPr>
              <a:t>every</a:t>
            </a:r>
            <a:r>
              <a:rPr lang="en-US" dirty="0">
                <a:cs typeface="Times New Roman"/>
              </a:rPr>
              <a:t> ground instance that satisfies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the constraints is consistent</a:t>
            </a:r>
          </a:p>
          <a:p>
            <a:r>
              <a:rPr lang="en-US" dirty="0">
                <a:solidFill>
                  <a:srgbClr val="2031FF"/>
                </a:solidFill>
                <a:cs typeface="Times New Roman"/>
              </a:rPr>
              <a:t>In </a:t>
            </a:r>
            <a:r>
              <a:rPr lang="en-US" dirty="0">
                <a:solidFill>
                  <a:srgbClr val="2031FF"/>
                </a:solidFill>
                <a:latin typeface="Calibri" charset="0"/>
                <a:cs typeface="Times New Roman"/>
              </a:rPr>
              <a:t>PSP</a:t>
            </a:r>
            <a:r>
              <a:rPr lang="en-US" dirty="0">
                <a:solidFill>
                  <a:srgbClr val="2031FF"/>
                </a:solidFill>
                <a:cs typeface="Times New Roman"/>
              </a:rPr>
              <a:t> (Chapter 2), analogous to a partial plan that has no threats</a:t>
            </a:r>
            <a:br>
              <a:rPr lang="en-US" dirty="0">
                <a:solidFill>
                  <a:srgbClr val="2031FF"/>
                </a:solidFill>
                <a:cs typeface="Times New Roman"/>
              </a:rPr>
            </a:br>
            <a:endParaRPr lang="en-US" dirty="0">
              <a:solidFill>
                <a:srgbClr val="2031FF"/>
              </a:solidFill>
              <a:cs typeface="Times New Roman"/>
            </a:endParaRPr>
          </a:p>
          <a:p>
            <a:r>
              <a:rPr lang="en-US" dirty="0">
                <a:cs typeface="Times New Roman"/>
              </a:rPr>
              <a:t>Can make a consistent timeline secure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by adding </a:t>
            </a:r>
            <a:r>
              <a:rPr lang="en-US" i="1" dirty="0">
                <a:cs typeface="Times New Roman"/>
              </a:rPr>
              <a:t>separation constraints</a:t>
            </a:r>
            <a:r>
              <a:rPr lang="en-US" dirty="0">
                <a:cs typeface="Times New Roman"/>
              </a:rPr>
              <a:t>:</a:t>
            </a:r>
          </a:p>
          <a:p>
            <a:pPr lvl="1"/>
            <a:r>
              <a:rPr lang="en-US" i="1" dirty="0"/>
              <a:t>r ≠ </a:t>
            </a:r>
            <a:r>
              <a:rPr lang="en-US" dirty="0">
                <a:latin typeface="Calibri" charset="0"/>
              </a:rPr>
              <a:t>r1</a:t>
            </a:r>
            <a:endParaRPr lang="en-US" i="1" dirty="0">
              <a:latin typeface="Calibri" charset="0"/>
            </a:endParaRPr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2 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endParaRPr lang="en-US" dirty="0"/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4 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2 </a:t>
            </a:r>
            <a:r>
              <a:rPr lang="en-US" dirty="0"/>
              <a:t>=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 </a:t>
            </a:r>
            <a:r>
              <a:rPr lang="en-US" i="1" dirty="0"/>
              <a:t>r = </a:t>
            </a:r>
            <a:r>
              <a:rPr lang="en-US" dirty="0">
                <a:latin typeface="Calibri" charset="0"/>
              </a:rPr>
              <a:t>r1</a:t>
            </a:r>
            <a:r>
              <a:rPr lang="en-US" dirty="0"/>
              <a:t> , </a:t>
            </a:r>
            <a:r>
              <a:rPr lang="en-US" i="1" dirty="0"/>
              <a:t>l = </a:t>
            </a:r>
            <a:r>
              <a:rPr lang="en-US" dirty="0">
                <a:latin typeface="Calibri" charset="0"/>
              </a:rPr>
              <a:t>loc1</a:t>
            </a:r>
            <a:endParaRPr lang="en-US" i="1" dirty="0">
              <a:latin typeface="Calibri" charset="0"/>
            </a:endParaRPr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4 </a:t>
            </a:r>
            <a:r>
              <a:rPr lang="en-US" dirty="0"/>
              <a:t>=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r = </a:t>
            </a:r>
            <a:r>
              <a:rPr lang="en-US" dirty="0">
                <a:latin typeface="Calibri" charset="0"/>
              </a:rPr>
              <a:t>r1</a:t>
            </a:r>
            <a:r>
              <a:rPr lang="en-US" dirty="0"/>
              <a:t> , </a:t>
            </a:r>
            <a:r>
              <a:rPr lang="en-US" i="1" dirty="0"/>
              <a:t>l = </a:t>
            </a:r>
            <a:r>
              <a:rPr lang="en-US" dirty="0">
                <a:latin typeface="Calibri" charset="0"/>
              </a:rPr>
              <a:t>loc1</a:t>
            </a:r>
          </a:p>
          <a:p>
            <a:r>
              <a:rPr lang="en-US" dirty="0">
                <a:solidFill>
                  <a:srgbClr val="2031FF"/>
                </a:solidFill>
                <a:latin typeface="Times New Roman" charset="0"/>
                <a:cs typeface="Times New Roman"/>
              </a:rPr>
              <a:t>Analogous to resolvers in </a:t>
            </a:r>
            <a:r>
              <a:rPr lang="en-US" dirty="0">
                <a:solidFill>
                  <a:srgbClr val="2031FF"/>
                </a:solidFill>
                <a:latin typeface="Calibri" charset="0"/>
                <a:cs typeface="Times New Roman"/>
              </a:rPr>
              <a:t>PSP</a:t>
            </a:r>
            <a:endParaRPr lang="ro-RO" baseline="-25000" dirty="0">
              <a:solidFill>
                <a:srgbClr val="2031FF"/>
              </a:solidFill>
              <a:latin typeface="Calibri" charset="0"/>
            </a:endParaRPr>
          </a:p>
          <a:p>
            <a:pPr lvl="1"/>
            <a:endParaRPr lang="en-US" dirty="0">
              <a:latin typeface="Calibri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5D597A-ECB5-2344-AAF4-3BCAD27EE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8016" y="933633"/>
            <a:ext cx="6208893" cy="5502092"/>
          </a:xfrm>
          <a:noFill/>
        </p:spPr>
        <p:txBody>
          <a:bodyPr/>
          <a:lstStyle/>
          <a:p>
            <a:r>
              <a:rPr lang="en-US" dirty="0"/>
              <a:t>Not secure:</a:t>
            </a:r>
            <a:endParaRPr lang="fr-FR" dirty="0"/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baseline="-25000" dirty="0"/>
              <a:t>1</a:t>
            </a:r>
            <a:r>
              <a:rPr lang="en-US" dirty="0"/>
              <a:t> = {[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r</a:t>
            </a:r>
            <a:r>
              <a:rPr lang="en-US" dirty="0">
                <a:latin typeface="Times New Roman" charset="0"/>
              </a:rPr>
              <a:t>) </a:t>
            </a:r>
            <a:r>
              <a:rPr lang="en-US" dirty="0"/>
              <a:t>= </a:t>
            </a:r>
            <a:r>
              <a:rPr lang="en-US" dirty="0">
                <a:latin typeface="Calibri"/>
              </a:rPr>
              <a:t>loc1</a:t>
            </a:r>
            <a:r>
              <a:rPr lang="en-US" dirty="0"/>
              <a:t>, [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 </a:t>
            </a:r>
            <a:r>
              <a:rPr lang="en-US" dirty="0">
                <a:sym typeface="Wingdings"/>
              </a:rPr>
              <a:t>: (</a:t>
            </a:r>
            <a:r>
              <a:rPr lang="en-US" i="1" dirty="0">
                <a:latin typeface="Times New Roman" panose="02020603050405020304" pitchFamily="18" charset="0"/>
                <a:cs typeface="Calibri"/>
                <a:sym typeface="Wingdings"/>
              </a:rPr>
              <a:t>l</a:t>
            </a:r>
            <a:r>
              <a:rPr lang="en-US" dirty="0">
                <a:latin typeface="Calibri"/>
                <a:cs typeface="Calibri"/>
                <a:sym typeface="Wingdings"/>
              </a:rPr>
              <a:t>,loc2</a:t>
            </a:r>
            <a:r>
              <a:rPr lang="en-US" dirty="0">
                <a:sym typeface="Wingdings"/>
              </a:rPr>
              <a:t>)}</a:t>
            </a:r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baseline="-25000" dirty="0"/>
              <a:t>1</a:t>
            </a:r>
            <a:r>
              <a:rPr lang="en-US" dirty="0"/>
              <a:t> = {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dirty="0"/>
              <a:t>}</a:t>
            </a:r>
          </a:p>
          <a:p>
            <a:endParaRPr lang="en-US" dirty="0">
              <a:latin typeface="Lucida Handwriting"/>
              <a:cs typeface="Lucida Handwriting"/>
            </a:endParaRPr>
          </a:p>
          <a:p>
            <a:endParaRPr lang="en-US" dirty="0">
              <a:latin typeface="Lucida Handwriting"/>
              <a:cs typeface="Lucida Handwriting"/>
            </a:endParaRPr>
          </a:p>
          <a:p>
            <a:endParaRPr lang="en-US" dirty="0">
              <a:latin typeface="Lucida Handwriting"/>
              <a:cs typeface="Lucida Handwriting"/>
            </a:endParaRPr>
          </a:p>
          <a:p>
            <a:endParaRPr lang="en-US" dirty="0">
              <a:latin typeface="Lucida Handwriting"/>
              <a:cs typeface="Lucida Handwriting"/>
            </a:endParaRPr>
          </a:p>
          <a:p>
            <a:endParaRPr lang="en-US" dirty="0">
              <a:latin typeface="Lucida Handwriting"/>
              <a:cs typeface="Lucida Handwriting"/>
            </a:endParaRPr>
          </a:p>
          <a:p>
            <a:endParaRPr lang="en-US" dirty="0">
              <a:latin typeface="Lucida Handwriting"/>
              <a:cs typeface="Lucida Handwriting"/>
            </a:endParaRPr>
          </a:p>
          <a:p>
            <a:r>
              <a:rPr lang="en-US" dirty="0">
                <a:latin typeface="Times New Roman" panose="02020603050405020304" pitchFamily="18" charset="0"/>
                <a:cs typeface="Lucida Handwriting"/>
              </a:rPr>
              <a:t>Separation constraints: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Lucida Handwriting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Lucida Handwriting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Lucida Handwriting"/>
              </a:rPr>
              <a:t> &lt; t</a:t>
            </a:r>
            <a:r>
              <a:rPr lang="en-US" baseline="-25000" dirty="0">
                <a:latin typeface="Times New Roman" panose="02020603050405020304" pitchFamily="18" charset="0"/>
                <a:cs typeface="Lucida Handwriting"/>
              </a:rPr>
              <a:t>3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Lucida Handwriting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Lucida Handwriting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Lucida Handwriting"/>
              </a:rPr>
              <a:t> = t</a:t>
            </a:r>
            <a:r>
              <a:rPr lang="en-US" baseline="-25000" dirty="0">
                <a:latin typeface="Times New Roman" panose="02020603050405020304" pitchFamily="18" charset="0"/>
                <a:cs typeface="Lucida Handwriting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Lucida Handwriting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Lucida Handwriting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Lucida Handwriting"/>
              </a:rPr>
              <a:t> = </a:t>
            </a:r>
            <a:r>
              <a:rPr lang="en-US" dirty="0">
                <a:latin typeface="Calibri" panose="020F0502020204030204" pitchFamily="34" charset="0"/>
                <a:cs typeface="Lucida Handwriting"/>
              </a:rPr>
              <a:t>loc1</a:t>
            </a:r>
          </a:p>
          <a:p>
            <a:pPr lvl="1"/>
            <a:endParaRPr lang="en-US" dirty="0">
              <a:latin typeface="Lucida Handwriting"/>
              <a:cs typeface="Lucida Handwriting"/>
            </a:endParaRPr>
          </a:p>
        </p:txBody>
      </p:sp>
      <p:sp>
        <p:nvSpPr>
          <p:cNvPr id="153" name="Content Placeholder 2">
            <a:extLst>
              <a:ext uri="{FF2B5EF4-FFF2-40B4-BE49-F238E27FC236}">
                <a16:creationId xmlns:a16="http://schemas.microsoft.com/office/drawing/2014/main" id="{850BE4F2-FB42-1542-99CA-F8CF46CC9325}"/>
              </a:ext>
            </a:extLst>
          </p:cNvPr>
          <p:cNvSpPr txBox="1">
            <a:spLocks/>
          </p:cNvSpPr>
          <p:nvPr/>
        </p:nvSpPr>
        <p:spPr bwMode="auto">
          <a:xfrm>
            <a:off x="5858973" y="3663605"/>
            <a:ext cx="6046350" cy="4495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96875" lvl="1" indent="0">
              <a:buNone/>
            </a:pPr>
            <a:r>
              <a:rPr lang="en-US" kern="0" dirty="0"/>
              <a:t>(</a:t>
            </a:r>
            <a:r>
              <a:rPr lang="en-US" kern="0" dirty="0">
                <a:latin typeface="Lucida Handwriting"/>
                <a:cs typeface="Lucida Handwriting"/>
              </a:rPr>
              <a:t>T</a:t>
            </a:r>
            <a:r>
              <a:rPr lang="en-US" kern="0" baseline="-25000" dirty="0"/>
              <a:t>1</a:t>
            </a:r>
            <a:r>
              <a:rPr lang="en-US" kern="0" dirty="0"/>
              <a:t>,</a:t>
            </a:r>
            <a:r>
              <a:rPr lang="en-US" kern="0" dirty="0">
                <a:latin typeface="Lucida Handwriting"/>
                <a:cs typeface="Lucida Handwriting"/>
              </a:rPr>
              <a:t>C</a:t>
            </a:r>
            <a:r>
              <a:rPr lang="en-US" kern="0" baseline="-25000" dirty="0"/>
              <a:t>1</a:t>
            </a:r>
            <a:r>
              <a:rPr lang="en-US" kern="0" dirty="0"/>
              <a:t>)		     a ground instance 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9C2FD38-AEF9-8344-BDB2-90152771D5C5}"/>
              </a:ext>
            </a:extLst>
          </p:cNvPr>
          <p:cNvGrpSpPr/>
          <p:nvPr/>
        </p:nvGrpSpPr>
        <p:grpSpPr>
          <a:xfrm>
            <a:off x="5194686" y="2157140"/>
            <a:ext cx="3335625" cy="1542105"/>
            <a:chOff x="5757648" y="5090779"/>
            <a:chExt cx="3335625" cy="1542105"/>
          </a:xfrm>
        </p:grpSpPr>
        <p:sp>
          <p:nvSpPr>
            <p:cNvPr id="98" name="Shape 275">
              <a:extLst>
                <a:ext uri="{FF2B5EF4-FFF2-40B4-BE49-F238E27FC236}">
                  <a16:creationId xmlns:a16="http://schemas.microsoft.com/office/drawing/2014/main" id="{F50782B6-1ECF-2041-A019-4A9D67479F15}"/>
                </a:ext>
              </a:extLst>
            </p:cNvPr>
            <p:cNvSpPr/>
            <p:nvPr/>
          </p:nvSpPr>
          <p:spPr>
            <a:xfrm>
              <a:off x="6013016" y="6285493"/>
              <a:ext cx="2594439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9" name="Shape 276">
              <a:extLst>
                <a:ext uri="{FF2B5EF4-FFF2-40B4-BE49-F238E27FC236}">
                  <a16:creationId xmlns:a16="http://schemas.microsoft.com/office/drawing/2014/main" id="{1980C628-0ACC-7B4D-9965-B68C0FBE662F}"/>
                </a:ext>
              </a:extLst>
            </p:cNvPr>
            <p:cNvSpPr/>
            <p:nvPr/>
          </p:nvSpPr>
          <p:spPr>
            <a:xfrm flipV="1">
              <a:off x="6134397" y="5090779"/>
              <a:ext cx="0" cy="137160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0" name="Shape 277">
              <a:extLst>
                <a:ext uri="{FF2B5EF4-FFF2-40B4-BE49-F238E27FC236}">
                  <a16:creationId xmlns:a16="http://schemas.microsoft.com/office/drawing/2014/main" id="{AF433394-544F-764B-BE7D-C41EF26F4EAA}"/>
                </a:ext>
              </a:extLst>
            </p:cNvPr>
            <p:cNvSpPr/>
            <p:nvPr/>
          </p:nvSpPr>
          <p:spPr>
            <a:xfrm rot="16200000">
              <a:off x="5644476" y="5523564"/>
              <a:ext cx="575479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loc(</a:t>
              </a:r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r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)</a:t>
              </a:r>
            </a:p>
          </p:txBody>
        </p:sp>
        <p:sp>
          <p:nvSpPr>
            <p:cNvPr id="101" name="Shape 278">
              <a:extLst>
                <a:ext uri="{FF2B5EF4-FFF2-40B4-BE49-F238E27FC236}">
                  <a16:creationId xmlns:a16="http://schemas.microsoft.com/office/drawing/2014/main" id="{6AC08182-9935-C448-80E0-EF639D4DCAD3}"/>
                </a:ext>
              </a:extLst>
            </p:cNvPr>
            <p:cNvSpPr/>
            <p:nvPr/>
          </p:nvSpPr>
          <p:spPr>
            <a:xfrm>
              <a:off x="6690485" y="5425200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loc1</a:t>
              </a:r>
            </a:p>
          </p:txBody>
        </p:sp>
        <p:sp>
          <p:nvSpPr>
            <p:cNvPr id="102" name="Shape 283">
              <a:extLst>
                <a:ext uri="{FF2B5EF4-FFF2-40B4-BE49-F238E27FC236}">
                  <a16:creationId xmlns:a16="http://schemas.microsoft.com/office/drawing/2014/main" id="{D46E5ACB-D802-4D4C-AAFF-9CBA8B75D8FA}"/>
                </a:ext>
              </a:extLst>
            </p:cNvPr>
            <p:cNvSpPr/>
            <p:nvPr/>
          </p:nvSpPr>
          <p:spPr>
            <a:xfrm flipV="1">
              <a:off x="7268644" y="5774025"/>
              <a:ext cx="0" cy="5029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3" name="Shape 284">
              <a:extLst>
                <a:ext uri="{FF2B5EF4-FFF2-40B4-BE49-F238E27FC236}">
                  <a16:creationId xmlns:a16="http://schemas.microsoft.com/office/drawing/2014/main" id="{5777ED04-EBD0-C747-9F30-B618539C22C6}"/>
                </a:ext>
              </a:extLst>
            </p:cNvPr>
            <p:cNvSpPr/>
            <p:nvPr/>
          </p:nvSpPr>
          <p:spPr>
            <a:xfrm flipV="1">
              <a:off x="7531864" y="5792628"/>
              <a:ext cx="0" cy="4806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4" name="Shape 285">
              <a:extLst>
                <a:ext uri="{FF2B5EF4-FFF2-40B4-BE49-F238E27FC236}">
                  <a16:creationId xmlns:a16="http://schemas.microsoft.com/office/drawing/2014/main" id="{672F9612-CEC8-A04E-9A68-94E7D35F62E4}"/>
                </a:ext>
              </a:extLst>
            </p:cNvPr>
            <p:cNvSpPr/>
            <p:nvPr/>
          </p:nvSpPr>
          <p:spPr>
            <a:xfrm flipV="1">
              <a:off x="6449962" y="5783017"/>
              <a:ext cx="0" cy="5021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5" name="Shape 286">
              <a:extLst>
                <a:ext uri="{FF2B5EF4-FFF2-40B4-BE49-F238E27FC236}">
                  <a16:creationId xmlns:a16="http://schemas.microsoft.com/office/drawing/2014/main" id="{B82CA770-AF59-A94F-97D8-9D00CCB2E8D0}"/>
                </a:ext>
              </a:extLst>
            </p:cNvPr>
            <p:cNvSpPr/>
            <p:nvPr/>
          </p:nvSpPr>
          <p:spPr>
            <a:xfrm flipV="1">
              <a:off x="8312759" y="5535851"/>
              <a:ext cx="2658" cy="73743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37F9DD8-A54C-494D-A004-7C4E289890FE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13643">
              <a:off x="7478128" y="5631615"/>
              <a:ext cx="914400" cy="89298"/>
            </a:xfrm>
            <a:prstGeom prst="rect">
              <a:avLst/>
            </a:prstGeom>
            <a:effectLst/>
          </p:spPr>
        </p:pic>
        <p:sp>
          <p:nvSpPr>
            <p:cNvPr id="107" name="Shape 289">
              <a:extLst>
                <a:ext uri="{FF2B5EF4-FFF2-40B4-BE49-F238E27FC236}">
                  <a16:creationId xmlns:a16="http://schemas.microsoft.com/office/drawing/2014/main" id="{CCF038AC-3E55-DD47-90EC-1939DE99F405}"/>
                </a:ext>
              </a:extLst>
            </p:cNvPr>
            <p:cNvSpPr/>
            <p:nvPr/>
          </p:nvSpPr>
          <p:spPr>
            <a:xfrm>
              <a:off x="6432504" y="5740567"/>
              <a:ext cx="855162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8" name="Shape 290">
              <a:extLst>
                <a:ext uri="{FF2B5EF4-FFF2-40B4-BE49-F238E27FC236}">
                  <a16:creationId xmlns:a16="http://schemas.microsoft.com/office/drawing/2014/main" id="{E18816CD-9B2B-3A4F-8305-DDAD379B31E1}"/>
                </a:ext>
              </a:extLst>
            </p:cNvPr>
            <p:cNvSpPr/>
            <p:nvPr/>
          </p:nvSpPr>
          <p:spPr>
            <a:xfrm>
              <a:off x="8059446" y="5182990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latin typeface="Calibri" charset="0"/>
                  <a:ea typeface="Calibri" charset="0"/>
                  <a:cs typeface="Calibri" charset="0"/>
                </a:rPr>
                <a:t>loc2</a:t>
              </a:r>
            </a:p>
          </p:txBody>
        </p:sp>
        <p:sp>
          <p:nvSpPr>
            <p:cNvPr id="109" name="Shape 292">
              <a:extLst>
                <a:ext uri="{FF2B5EF4-FFF2-40B4-BE49-F238E27FC236}">
                  <a16:creationId xmlns:a16="http://schemas.microsoft.com/office/drawing/2014/main" id="{D0968D4F-FF74-9345-ACE6-30A66B5B77F8}"/>
                </a:ext>
              </a:extLst>
            </p:cNvPr>
            <p:cNvSpPr/>
            <p:nvPr/>
          </p:nvSpPr>
          <p:spPr>
            <a:xfrm>
              <a:off x="7470155" y="5426557"/>
              <a:ext cx="13625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pPr algn="ctr"/>
              <a:r>
                <a:rPr lang="en-US" sz="1800" dirty="0">
                  <a:latin typeface="Times New Roman" panose="02020603050405020304" pitchFamily="18" charset="0"/>
                  <a:ea typeface="Calibri" charset="0"/>
                  <a:cs typeface="Calibri" charset="0"/>
                </a:rPr>
                <a:t>l</a:t>
              </a:r>
              <a:endParaRPr sz="1800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  <p:sp>
          <p:nvSpPr>
            <p:cNvPr id="110" name="Shape 278">
              <a:extLst>
                <a:ext uri="{FF2B5EF4-FFF2-40B4-BE49-F238E27FC236}">
                  <a16:creationId xmlns:a16="http://schemas.microsoft.com/office/drawing/2014/main" id="{9E2FB064-D809-CF46-B02F-5C91308B2F2B}"/>
                </a:ext>
              </a:extLst>
            </p:cNvPr>
            <p:cNvSpPr/>
            <p:nvPr/>
          </p:nvSpPr>
          <p:spPr>
            <a:xfrm>
              <a:off x="6350248" y="6268556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1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111" name="Shape 278">
              <a:extLst>
                <a:ext uri="{FF2B5EF4-FFF2-40B4-BE49-F238E27FC236}">
                  <a16:creationId xmlns:a16="http://schemas.microsoft.com/office/drawing/2014/main" id="{DBE108AE-7FC0-4843-8786-E980E50A3225}"/>
                </a:ext>
              </a:extLst>
            </p:cNvPr>
            <p:cNvSpPr/>
            <p:nvPr/>
          </p:nvSpPr>
          <p:spPr>
            <a:xfrm>
              <a:off x="7463392" y="6265724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3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112" name="Shape 278">
              <a:extLst>
                <a:ext uri="{FF2B5EF4-FFF2-40B4-BE49-F238E27FC236}">
                  <a16:creationId xmlns:a16="http://schemas.microsoft.com/office/drawing/2014/main" id="{26E51BBB-3A3B-C145-A119-46A0C92A89BC}"/>
                </a:ext>
              </a:extLst>
            </p:cNvPr>
            <p:cNvSpPr/>
            <p:nvPr/>
          </p:nvSpPr>
          <p:spPr>
            <a:xfrm>
              <a:off x="7161694" y="6265724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2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113" name="Shape 278">
              <a:extLst>
                <a:ext uri="{FF2B5EF4-FFF2-40B4-BE49-F238E27FC236}">
                  <a16:creationId xmlns:a16="http://schemas.microsoft.com/office/drawing/2014/main" id="{B5D715B1-2135-484C-875D-C9D0997C42EA}"/>
                </a:ext>
              </a:extLst>
            </p:cNvPr>
            <p:cNvSpPr/>
            <p:nvPr/>
          </p:nvSpPr>
          <p:spPr>
            <a:xfrm>
              <a:off x="8226359" y="6283749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4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114" name="Shape 278">
              <a:extLst>
                <a:ext uri="{FF2B5EF4-FFF2-40B4-BE49-F238E27FC236}">
                  <a16:creationId xmlns:a16="http://schemas.microsoft.com/office/drawing/2014/main" id="{12642C18-C25F-7A4B-B1CC-C737F5B1C789}"/>
                </a:ext>
              </a:extLst>
            </p:cNvPr>
            <p:cNvSpPr/>
            <p:nvPr/>
          </p:nvSpPr>
          <p:spPr>
            <a:xfrm>
              <a:off x="8623593" y="6098929"/>
              <a:ext cx="4696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time</a:t>
              </a:r>
              <a:endParaRPr sz="1800" i="1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35" name="Shape 275">
            <a:extLst>
              <a:ext uri="{FF2B5EF4-FFF2-40B4-BE49-F238E27FC236}">
                <a16:creationId xmlns:a16="http://schemas.microsoft.com/office/drawing/2014/main" id="{638CE3D6-3DB9-344F-921A-2F85E74E867F}"/>
              </a:ext>
            </a:extLst>
          </p:cNvPr>
          <p:cNvSpPr/>
          <p:nvPr/>
        </p:nvSpPr>
        <p:spPr>
          <a:xfrm>
            <a:off x="8790852" y="3326382"/>
            <a:ext cx="2594439" cy="1"/>
          </a:xfrm>
          <a:prstGeom prst="line">
            <a:avLst/>
          </a:prstGeom>
          <a:noFill/>
          <a:ln w="25400" cap="sq">
            <a:solidFill>
              <a:srgbClr val="011993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7" name="Shape 276">
            <a:extLst>
              <a:ext uri="{FF2B5EF4-FFF2-40B4-BE49-F238E27FC236}">
                <a16:creationId xmlns:a16="http://schemas.microsoft.com/office/drawing/2014/main" id="{48D28F90-D97A-0743-940D-2CFF34B4F248}"/>
              </a:ext>
            </a:extLst>
          </p:cNvPr>
          <p:cNvSpPr/>
          <p:nvPr/>
        </p:nvSpPr>
        <p:spPr>
          <a:xfrm flipV="1">
            <a:off x="8912233" y="2131668"/>
            <a:ext cx="0" cy="1371600"/>
          </a:xfrm>
          <a:prstGeom prst="line">
            <a:avLst/>
          </a:prstGeom>
          <a:noFill/>
          <a:ln w="25400" cap="sq">
            <a:solidFill>
              <a:srgbClr val="011993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8" name="Shape 277">
            <a:extLst>
              <a:ext uri="{FF2B5EF4-FFF2-40B4-BE49-F238E27FC236}">
                <a16:creationId xmlns:a16="http://schemas.microsoft.com/office/drawing/2014/main" id="{A81C0F71-5375-5741-8DBD-8B98CC189509}"/>
              </a:ext>
            </a:extLst>
          </p:cNvPr>
          <p:cNvSpPr/>
          <p:nvPr/>
        </p:nvSpPr>
        <p:spPr>
          <a:xfrm rot="16200000">
            <a:off x="8368612" y="2564453"/>
            <a:ext cx="682880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loc(</a:t>
            </a:r>
            <a:r>
              <a:rPr lang="en-US" sz="1800" dirty="0">
                <a:latin typeface="Calibri" panose="020F0502020204030204" pitchFamily="34" charset="0"/>
                <a:ea typeface="Calibri" charset="0"/>
                <a:cs typeface="Calibri" charset="0"/>
              </a:rPr>
              <a:t>r1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139" name="Shape 278">
            <a:extLst>
              <a:ext uri="{FF2B5EF4-FFF2-40B4-BE49-F238E27FC236}">
                <a16:creationId xmlns:a16="http://schemas.microsoft.com/office/drawing/2014/main" id="{37370372-0749-8348-A172-84145F04E895}"/>
              </a:ext>
            </a:extLst>
          </p:cNvPr>
          <p:cNvSpPr/>
          <p:nvPr/>
        </p:nvSpPr>
        <p:spPr>
          <a:xfrm>
            <a:off x="9468321" y="2466089"/>
            <a:ext cx="461666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dirty="0">
                <a:latin typeface="Calibri" charset="0"/>
                <a:ea typeface="Calibri" charset="0"/>
                <a:cs typeface="Calibri" charset="0"/>
              </a:rPr>
              <a:t>loc1</a:t>
            </a:r>
          </a:p>
        </p:txBody>
      </p:sp>
      <p:sp>
        <p:nvSpPr>
          <p:cNvPr id="140" name="Shape 283">
            <a:extLst>
              <a:ext uri="{FF2B5EF4-FFF2-40B4-BE49-F238E27FC236}">
                <a16:creationId xmlns:a16="http://schemas.microsoft.com/office/drawing/2014/main" id="{99679CF4-75F7-1B4B-B73E-CA94E147EFA9}"/>
              </a:ext>
            </a:extLst>
          </p:cNvPr>
          <p:cNvSpPr/>
          <p:nvPr/>
        </p:nvSpPr>
        <p:spPr>
          <a:xfrm flipV="1">
            <a:off x="10597461" y="2814914"/>
            <a:ext cx="0" cy="502920"/>
          </a:xfrm>
          <a:prstGeom prst="line">
            <a:avLst/>
          </a:prstGeom>
          <a:noFill/>
          <a:ln w="12700" cap="flat">
            <a:solidFill>
              <a:srgbClr val="00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1" name="Shape 284">
            <a:extLst>
              <a:ext uri="{FF2B5EF4-FFF2-40B4-BE49-F238E27FC236}">
                <a16:creationId xmlns:a16="http://schemas.microsoft.com/office/drawing/2014/main" id="{41821D10-5354-4643-8267-ECD0487FAD67}"/>
              </a:ext>
            </a:extLst>
          </p:cNvPr>
          <p:cNvSpPr/>
          <p:nvPr/>
        </p:nvSpPr>
        <p:spPr>
          <a:xfrm flipV="1">
            <a:off x="10262808" y="2927301"/>
            <a:ext cx="0" cy="393192"/>
          </a:xfrm>
          <a:prstGeom prst="line">
            <a:avLst/>
          </a:prstGeom>
          <a:noFill/>
          <a:ln w="12700" cap="flat">
            <a:solidFill>
              <a:srgbClr val="00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2" name="Shape 285">
            <a:extLst>
              <a:ext uri="{FF2B5EF4-FFF2-40B4-BE49-F238E27FC236}">
                <a16:creationId xmlns:a16="http://schemas.microsoft.com/office/drawing/2014/main" id="{24D6E093-C8AB-3F47-A576-7925C020AC09}"/>
              </a:ext>
            </a:extLst>
          </p:cNvPr>
          <p:cNvSpPr/>
          <p:nvPr/>
        </p:nvSpPr>
        <p:spPr>
          <a:xfrm flipV="1">
            <a:off x="9227798" y="2823906"/>
            <a:ext cx="0" cy="502163"/>
          </a:xfrm>
          <a:prstGeom prst="line">
            <a:avLst/>
          </a:prstGeom>
          <a:noFill/>
          <a:ln w="12700" cap="flat">
            <a:solidFill>
              <a:srgbClr val="00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3" name="Shape 286">
            <a:extLst>
              <a:ext uri="{FF2B5EF4-FFF2-40B4-BE49-F238E27FC236}">
                <a16:creationId xmlns:a16="http://schemas.microsoft.com/office/drawing/2014/main" id="{BEDDA584-E65D-5C4C-820E-91AB100F8ED0}"/>
              </a:ext>
            </a:extLst>
          </p:cNvPr>
          <p:cNvSpPr/>
          <p:nvPr/>
        </p:nvSpPr>
        <p:spPr>
          <a:xfrm flipV="1">
            <a:off x="10891304" y="2482955"/>
            <a:ext cx="2658" cy="832104"/>
          </a:xfrm>
          <a:prstGeom prst="line">
            <a:avLst/>
          </a:prstGeom>
          <a:noFill/>
          <a:ln w="12700" cap="flat">
            <a:solidFill>
              <a:srgbClr val="00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6" name="Shape 290">
            <a:extLst>
              <a:ext uri="{FF2B5EF4-FFF2-40B4-BE49-F238E27FC236}">
                <a16:creationId xmlns:a16="http://schemas.microsoft.com/office/drawing/2014/main" id="{F40E8DD3-7C80-D047-BFC7-CEF55F9A4E6F}"/>
              </a:ext>
            </a:extLst>
          </p:cNvPr>
          <p:cNvSpPr/>
          <p:nvPr/>
        </p:nvSpPr>
        <p:spPr>
          <a:xfrm>
            <a:off x="10637991" y="2153541"/>
            <a:ext cx="461666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 i="1">
                <a:solidFill>
                  <a:srgbClr val="011993"/>
                </a:solidFill>
              </a:defRPr>
            </a:lvl1pPr>
          </a:lstStyle>
          <a:p>
            <a:r>
              <a:rPr lang="en-US" sz="1800" i="0" dirty="0">
                <a:latin typeface="Calibri" charset="0"/>
                <a:ea typeface="Calibri" charset="0"/>
                <a:cs typeface="Calibri" charset="0"/>
              </a:rPr>
              <a:t>loc2</a:t>
            </a:r>
          </a:p>
        </p:txBody>
      </p:sp>
      <p:sp>
        <p:nvSpPr>
          <p:cNvPr id="147" name="Shape 292">
            <a:extLst>
              <a:ext uri="{FF2B5EF4-FFF2-40B4-BE49-F238E27FC236}">
                <a16:creationId xmlns:a16="http://schemas.microsoft.com/office/drawing/2014/main" id="{92770B47-5162-5B41-B13A-972F8ECCDA92}"/>
              </a:ext>
            </a:extLst>
          </p:cNvPr>
          <p:cNvSpPr/>
          <p:nvPr/>
        </p:nvSpPr>
        <p:spPr>
          <a:xfrm>
            <a:off x="9764758" y="2807413"/>
            <a:ext cx="461666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 i="1">
                <a:solidFill>
                  <a:srgbClr val="011993"/>
                </a:solidFill>
              </a:defRPr>
            </a:lvl1pPr>
          </a:lstStyle>
          <a:p>
            <a:pPr algn="ctr"/>
            <a:r>
              <a:rPr lang="en-US" sz="1800" i="0" dirty="0">
                <a:latin typeface="Calibri" charset="0"/>
                <a:ea typeface="Calibri" charset="0"/>
                <a:cs typeface="Calibri" charset="0"/>
              </a:rPr>
              <a:t>loc3</a:t>
            </a:r>
            <a:endParaRPr sz="1800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8" name="Shape 278">
            <a:extLst>
              <a:ext uri="{FF2B5EF4-FFF2-40B4-BE49-F238E27FC236}">
                <a16:creationId xmlns:a16="http://schemas.microsoft.com/office/drawing/2014/main" id="{A9A6C9DC-86BE-A746-91E4-B6CF763A416E}"/>
              </a:ext>
            </a:extLst>
          </p:cNvPr>
          <p:cNvSpPr/>
          <p:nvPr/>
        </p:nvSpPr>
        <p:spPr>
          <a:xfrm>
            <a:off x="9128084" y="3309445"/>
            <a:ext cx="187552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800" dirty="0">
                <a:latin typeface="Times New Roman" charset="0"/>
                <a:ea typeface="Calibri" charset="0"/>
                <a:cs typeface="Calibri" charset="0"/>
              </a:rPr>
              <a:t>0</a:t>
            </a:r>
            <a:endParaRPr lang="en-US" sz="1800" i="1" dirty="0">
              <a:latin typeface="Times New Roman" charset="0"/>
              <a:ea typeface="Calibri" charset="0"/>
              <a:cs typeface="Calibri" charset="0"/>
            </a:endParaRPr>
          </a:p>
        </p:txBody>
      </p:sp>
      <p:sp>
        <p:nvSpPr>
          <p:cNvPr id="149" name="Shape 278">
            <a:extLst>
              <a:ext uri="{FF2B5EF4-FFF2-40B4-BE49-F238E27FC236}">
                <a16:creationId xmlns:a16="http://schemas.microsoft.com/office/drawing/2014/main" id="{76715445-552F-164F-AEFE-859C688810CF}"/>
              </a:ext>
            </a:extLst>
          </p:cNvPr>
          <p:cNvSpPr/>
          <p:nvPr/>
        </p:nvSpPr>
        <p:spPr>
          <a:xfrm>
            <a:off x="10170890" y="3306613"/>
            <a:ext cx="187552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800" dirty="0">
                <a:latin typeface="Times New Roman" charset="0"/>
                <a:ea typeface="Calibri" charset="0"/>
                <a:cs typeface="Calibri" charset="0"/>
              </a:rPr>
              <a:t>4</a:t>
            </a:r>
            <a:endParaRPr lang="en-US" sz="1800" i="1" dirty="0">
              <a:latin typeface="Times New Roman" charset="0"/>
              <a:ea typeface="Calibri" charset="0"/>
              <a:cs typeface="Calibri" charset="0"/>
            </a:endParaRPr>
          </a:p>
        </p:txBody>
      </p:sp>
      <p:sp>
        <p:nvSpPr>
          <p:cNvPr id="150" name="Shape 278">
            <a:extLst>
              <a:ext uri="{FF2B5EF4-FFF2-40B4-BE49-F238E27FC236}">
                <a16:creationId xmlns:a16="http://schemas.microsoft.com/office/drawing/2014/main" id="{DC08BB67-A4BE-7942-AFA8-D139BCF14A68}"/>
              </a:ext>
            </a:extLst>
          </p:cNvPr>
          <p:cNvSpPr/>
          <p:nvPr/>
        </p:nvSpPr>
        <p:spPr>
          <a:xfrm>
            <a:off x="10490511" y="3306613"/>
            <a:ext cx="187552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800" dirty="0">
                <a:latin typeface="Times New Roman" charset="0"/>
                <a:ea typeface="Calibri" charset="0"/>
                <a:cs typeface="Calibri" charset="0"/>
              </a:rPr>
              <a:t>5</a:t>
            </a:r>
            <a:endParaRPr lang="en-US" sz="1800" i="1" dirty="0">
              <a:latin typeface="Times New Roman" charset="0"/>
              <a:ea typeface="Calibri" charset="0"/>
              <a:cs typeface="Calibri" charset="0"/>
            </a:endParaRPr>
          </a:p>
        </p:txBody>
      </p:sp>
      <p:sp>
        <p:nvSpPr>
          <p:cNvPr id="151" name="Shape 278">
            <a:extLst>
              <a:ext uri="{FF2B5EF4-FFF2-40B4-BE49-F238E27FC236}">
                <a16:creationId xmlns:a16="http://schemas.microsoft.com/office/drawing/2014/main" id="{0E926AF9-69ED-5C43-958E-E1C0B8698C87}"/>
              </a:ext>
            </a:extLst>
          </p:cNvPr>
          <p:cNvSpPr/>
          <p:nvPr/>
        </p:nvSpPr>
        <p:spPr>
          <a:xfrm>
            <a:off x="10886965" y="3324638"/>
            <a:ext cx="187552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800" dirty="0">
                <a:latin typeface="Times New Roman" charset="0"/>
                <a:ea typeface="Calibri" charset="0"/>
                <a:cs typeface="Calibri" charset="0"/>
              </a:rPr>
              <a:t>6</a:t>
            </a:r>
            <a:endParaRPr lang="en-US" sz="1800" i="1" dirty="0">
              <a:latin typeface="Times New Roman" charset="0"/>
              <a:ea typeface="Calibri" charset="0"/>
              <a:cs typeface="Calibri" charset="0"/>
            </a:endParaRPr>
          </a:p>
        </p:txBody>
      </p:sp>
      <p:sp>
        <p:nvSpPr>
          <p:cNvPr id="152" name="Shape 278">
            <a:extLst>
              <a:ext uri="{FF2B5EF4-FFF2-40B4-BE49-F238E27FC236}">
                <a16:creationId xmlns:a16="http://schemas.microsoft.com/office/drawing/2014/main" id="{2B847B01-A1E6-F342-B5F6-CBACA2D94762}"/>
              </a:ext>
            </a:extLst>
          </p:cNvPr>
          <p:cNvSpPr/>
          <p:nvPr/>
        </p:nvSpPr>
        <p:spPr>
          <a:xfrm>
            <a:off x="11401429" y="3139818"/>
            <a:ext cx="469680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800" i="1" dirty="0">
                <a:latin typeface="Times New Roman" panose="02020603050405020304" pitchFamily="18" charset="0"/>
              </a:rPr>
              <a:t>time</a:t>
            </a:r>
            <a:endParaRPr sz="1800" i="1" dirty="0">
              <a:latin typeface="Times New Roman" panose="02020603050405020304" pitchFamily="18" charset="0"/>
              <a:ea typeface="Calibri" charset="0"/>
              <a:cs typeface="Calibri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917B6CF0-EF4C-9C47-AA31-EB4708D3558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9331177">
            <a:off x="10115288" y="2660781"/>
            <a:ext cx="914400" cy="89298"/>
          </a:xfrm>
          <a:prstGeom prst="rect">
            <a:avLst/>
          </a:prstGeom>
          <a:effectLst/>
        </p:spPr>
      </p:pic>
      <p:sp>
        <p:nvSpPr>
          <p:cNvPr id="145" name="Shape 289">
            <a:extLst>
              <a:ext uri="{FF2B5EF4-FFF2-40B4-BE49-F238E27FC236}">
                <a16:creationId xmlns:a16="http://schemas.microsoft.com/office/drawing/2014/main" id="{CB294A0F-9A72-DA45-A4ED-17563394D129}"/>
              </a:ext>
            </a:extLst>
          </p:cNvPr>
          <p:cNvSpPr/>
          <p:nvPr/>
        </p:nvSpPr>
        <p:spPr>
          <a:xfrm>
            <a:off x="9210339" y="2781456"/>
            <a:ext cx="1389888" cy="76796"/>
          </a:xfrm>
          <a:prstGeom prst="rect">
            <a:avLst/>
          </a:prstGeom>
          <a:solidFill>
            <a:srgbClr val="00F900"/>
          </a:solidFill>
          <a:ln w="12700" cap="sq">
            <a:solidFill>
              <a:srgbClr val="FFFFFF"/>
            </a:solidFill>
            <a:prstDash val="solid"/>
            <a:round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25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of Multiple Timelines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3139"/>
            <a:ext cx="10972800" cy="4852585"/>
          </a:xfrm>
        </p:spPr>
        <p:txBody>
          <a:bodyPr/>
          <a:lstStyle/>
          <a:p>
            <a:r>
              <a:rPr lang="en-US" dirty="0"/>
              <a:t>Timelines </a:t>
            </a:r>
            <a:r>
              <a:rPr lang="en-US" dirty="0">
                <a:cs typeface="Times New Roman"/>
              </a:rPr>
              <a:t>for </a:t>
            </a:r>
            <a:r>
              <a:rPr lang="en-US" i="1" dirty="0">
                <a:cs typeface="Times New Roman"/>
              </a:rPr>
              <a:t>k</a:t>
            </a:r>
            <a:r>
              <a:rPr lang="en-US" dirty="0">
                <a:cs typeface="Times New Roman"/>
              </a:rPr>
              <a:t> different state variables, </a:t>
            </a:r>
            <a:r>
              <a:rPr lang="en-US" dirty="0">
                <a:highlight>
                  <a:srgbClr val="FFFF00"/>
                </a:highlight>
                <a:cs typeface="Times New Roman"/>
              </a:rPr>
              <a:t>all of which are fully ground:</a:t>
            </a:r>
            <a:endParaRPr lang="en-US" baseline="-25000" dirty="0">
              <a:highlight>
                <a:srgbClr val="FFFF00"/>
              </a:highlight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), …, (</a:t>
            </a:r>
            <a:r>
              <a:rPr lang="en-US" dirty="0" err="1">
                <a:latin typeface="Lucida Handwriting"/>
                <a:cs typeface="Lucida Handwriting"/>
              </a:rPr>
              <a:t>T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dirty="0" err="1">
                <a:cs typeface="Times New Roman"/>
              </a:rPr>
              <a:t>,</a:t>
            </a:r>
            <a:r>
              <a:rPr lang="en-US" dirty="0" err="1">
                <a:latin typeface="Lucida Handwriting"/>
                <a:cs typeface="Lucida Handwriting"/>
              </a:rPr>
              <a:t>C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dirty="0">
                <a:cs typeface="Times New Roman"/>
              </a:rPr>
              <a:t>)</a:t>
            </a:r>
            <a:br>
              <a:rPr lang="en-US" baseline="-25000" dirty="0">
                <a:cs typeface="Times New Roman"/>
              </a:rPr>
            </a:br>
            <a:endParaRPr lang="en-US" baseline="-25000" dirty="0">
              <a:cs typeface="Times New Roman"/>
            </a:endParaRPr>
          </a:p>
          <a:p>
            <a:r>
              <a:rPr lang="en-US" dirty="0">
                <a:cs typeface="Times New Roman"/>
              </a:rPr>
              <a:t>Union is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>
                <a:cs typeface="Times New Roman"/>
              </a:rPr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>
                <a:cs typeface="Times New Roman"/>
              </a:rPr>
              <a:t>):</a:t>
            </a:r>
            <a:endParaRPr lang="en-US" i="1" dirty="0">
              <a:cs typeface="Times New Roman"/>
            </a:endParaRPr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>
                <a:cs typeface="Times New Roman"/>
              </a:rPr>
              <a:t> = 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/>
              <a:t>∪…∪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i="1" baseline="-25000" dirty="0">
                <a:cs typeface="Times New Roman"/>
              </a:rPr>
              <a:t>k </a:t>
            </a:r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>
                <a:cs typeface="Times New Roman"/>
              </a:rPr>
              <a:t> = 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/>
              <a:t>∪…∪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i="1" baseline="-25000" dirty="0">
                <a:cs typeface="Times New Roman"/>
              </a:rPr>
              <a:t>k</a:t>
            </a:r>
            <a:br>
              <a:rPr lang="en-US" i="1" baseline="-25000" dirty="0">
                <a:cs typeface="Times New Roman"/>
              </a:rPr>
            </a:br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If every (</a:t>
            </a:r>
            <a:r>
              <a:rPr lang="en-US" dirty="0" err="1">
                <a:latin typeface="Lucida Handwriting"/>
                <a:cs typeface="Lucida Handwriting"/>
              </a:rPr>
              <a:t>T</a:t>
            </a:r>
            <a:r>
              <a:rPr lang="en-US" i="1" baseline="-25000" dirty="0" err="1">
                <a:cs typeface="Times New Roman"/>
              </a:rPr>
              <a:t>i</a:t>
            </a:r>
            <a:r>
              <a:rPr lang="en-US" dirty="0" err="1">
                <a:cs typeface="Times New Roman"/>
              </a:rPr>
              <a:t>,</a:t>
            </a:r>
            <a:r>
              <a:rPr lang="en-US" dirty="0" err="1">
                <a:latin typeface="Lucida Handwriting"/>
                <a:cs typeface="Lucida Handwriting"/>
              </a:rPr>
              <a:t>C</a:t>
            </a:r>
            <a:r>
              <a:rPr lang="en-US" i="1" baseline="-25000" dirty="0" err="1">
                <a:cs typeface="Times New Roman"/>
              </a:rPr>
              <a:t>i</a:t>
            </a:r>
            <a:r>
              <a:rPr lang="en-US" dirty="0">
                <a:cs typeface="Times New Roman"/>
              </a:rPr>
              <a:t>) is secure, then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)</a:t>
            </a:r>
            <a:r>
              <a:rPr lang="en-US" dirty="0"/>
              <a:t> ∪</a:t>
            </a:r>
            <a:r>
              <a:rPr lang="en-US" dirty="0">
                <a:cs typeface="Times New Roman"/>
              </a:rPr>
              <a:t> …</a:t>
            </a:r>
            <a:r>
              <a:rPr lang="en-US" dirty="0"/>
              <a:t>∪</a:t>
            </a:r>
            <a:r>
              <a:rPr lang="en-US" dirty="0">
                <a:cs typeface="Times New Roman"/>
              </a:rPr>
              <a:t> (</a:t>
            </a:r>
            <a:r>
              <a:rPr lang="en-US" dirty="0" err="1">
                <a:latin typeface="Lucida Handwriting"/>
                <a:cs typeface="Lucida Handwriting"/>
              </a:rPr>
              <a:t>T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dirty="0" err="1">
                <a:cs typeface="Times New Roman"/>
              </a:rPr>
              <a:t>,</a:t>
            </a:r>
            <a:r>
              <a:rPr lang="en-US" dirty="0" err="1">
                <a:latin typeface="Lucida Handwriting"/>
                <a:cs typeface="Lucida Handwriting"/>
              </a:rPr>
              <a:t>C</a:t>
            </a:r>
            <a:r>
              <a:rPr lang="en-US" i="1" baseline="-25000" dirty="0" err="1">
                <a:cs typeface="Times New Roman"/>
              </a:rPr>
              <a:t>k</a:t>
            </a:r>
            <a:r>
              <a:rPr lang="en-US" dirty="0">
                <a:cs typeface="Times New Roman"/>
              </a:rPr>
              <a:t>) is also secure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FD80D-B50E-A74A-A006-1C5ED4F1D6AE}"/>
              </a:ext>
            </a:extLst>
          </p:cNvPr>
          <p:cNvSpPr txBox="1"/>
          <p:nvPr/>
        </p:nvSpPr>
        <p:spPr>
          <a:xfrm>
            <a:off x="8638319" y="1467397"/>
            <a:ext cx="121025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book omits </a:t>
            </a:r>
            <a:b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this part</a:t>
            </a:r>
            <a:endParaRPr lang="en-US" sz="18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0B92E5-CB05-7A43-BE7E-57DAF7609B34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8335458" y="1790562"/>
            <a:ext cx="302860" cy="461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0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899" y="1165404"/>
            <a:ext cx="7824064" cy="5283200"/>
          </a:xfrm>
        </p:spPr>
        <p:txBody>
          <a:bodyPr/>
          <a:lstStyle/>
          <a:p>
            <a:r>
              <a:rPr lang="en-US" dirty="0"/>
              <a:t>Consider the assertion [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i="1" dirty="0"/>
              <a:t>,t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dirty="0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=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loc1</a:t>
            </a:r>
          </a:p>
          <a:p>
            <a:pPr lvl="1"/>
            <a:r>
              <a:rPr lang="en-US" dirty="0"/>
              <a:t>How did </a:t>
            </a:r>
            <a:r>
              <a:rPr lang="en-US" dirty="0">
                <a:latin typeface="Calibri" panose="020F0502020204030204" pitchFamily="34" charset="0"/>
              </a:rPr>
              <a:t>r1 </a:t>
            </a:r>
            <a:r>
              <a:rPr lang="en-US" dirty="0"/>
              <a:t>get to </a:t>
            </a:r>
            <a:r>
              <a:rPr lang="en-US" dirty="0">
                <a:latin typeface="Calibri" panose="020F0502020204030204" pitchFamily="34" charset="0"/>
              </a:rPr>
              <a:t>loc1</a:t>
            </a:r>
            <a:r>
              <a:rPr lang="en-US" dirty="0"/>
              <a:t> in the first place?</a:t>
            </a:r>
            <a:br>
              <a:rPr lang="en-US" dirty="0"/>
            </a:br>
            <a:endParaRPr lang="en-US" dirty="0"/>
          </a:p>
          <a:p>
            <a:r>
              <a:rPr lang="en-US" dirty="0"/>
              <a:t>Let </a:t>
            </a:r>
            <a:r>
              <a:rPr lang="en-US" i="1" dirty="0"/>
              <a:t>α</a:t>
            </a:r>
            <a:r>
              <a:rPr lang="en-US" dirty="0"/>
              <a:t> be either   [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i="1" dirty="0"/>
              <a:t>,t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en-US" dirty="0"/>
              <a:t>  or   [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i="1" dirty="0"/>
              <a:t>,t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i="1" dirty="0"/>
              <a:t>x</a:t>
            </a:r>
            <a:r>
              <a:rPr lang="en-US" dirty="0"/>
              <a:t> : (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i="1" dirty="0"/>
              <a:t>Causal support</a:t>
            </a:r>
            <a:r>
              <a:rPr lang="en-US" dirty="0"/>
              <a:t> for α</a:t>
            </a:r>
          </a:p>
          <a:p>
            <a:pPr marL="795338" lvl="1" indent="-342900"/>
            <a:r>
              <a:rPr lang="en-US" dirty="0"/>
              <a:t>Information saying α is supported </a:t>
            </a:r>
            <a:r>
              <a:rPr lang="en-US" i="1" dirty="0"/>
              <a:t>a priori</a:t>
            </a:r>
          </a:p>
          <a:p>
            <a:pPr marL="795338" lvl="1" indent="-342900"/>
            <a:r>
              <a:rPr lang="en-US" dirty="0"/>
              <a:t>Or another assertion that produces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/>
              <a:t>at time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endParaRPr lang="en-US" dirty="0"/>
          </a:p>
          <a:p>
            <a:pPr lvl="3"/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0</a:t>
            </a:r>
            <a:r>
              <a:rPr lang="en-US" i="1" dirty="0"/>
              <a:t>,t</a:t>
            </a:r>
            <a:r>
              <a:rPr lang="en-US" baseline="-25000" dirty="0"/>
              <a:t>1</a:t>
            </a:r>
            <a:r>
              <a:rPr lang="en-US" dirty="0"/>
              <a:t>]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endParaRPr lang="en-US" i="1" dirty="0"/>
          </a:p>
          <a:p>
            <a:pPr lvl="3"/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0</a:t>
            </a:r>
            <a:r>
              <a:rPr lang="en-US" i="1" dirty="0"/>
              <a:t>,t</a:t>
            </a:r>
            <a:r>
              <a:rPr lang="en-US" baseline="-25000" dirty="0"/>
              <a:t>1</a:t>
            </a:r>
            <a:r>
              <a:rPr lang="en-US" dirty="0"/>
              <a:t>] </a:t>
            </a:r>
            <a:r>
              <a:rPr lang="en-US" i="1" dirty="0"/>
              <a:t>x</a:t>
            </a:r>
            <a:r>
              <a:rPr lang="en-US" dirty="0"/>
              <a:t> : (</a:t>
            </a:r>
            <a:r>
              <a:rPr lang="en-US" i="1" dirty="0"/>
              <a:t>v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)</a:t>
            </a:r>
            <a:br>
              <a:rPr lang="en-US" dirty="0"/>
            </a:b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/>
              <a:t>A timeline </a:t>
            </a:r>
            <a:r>
              <a:rPr lang="en-US" dirty="0">
                <a:latin typeface="Lucida Handwriting" panose="03010101010101010101" pitchFamily="66" charset="77"/>
              </a:rPr>
              <a:t>T</a:t>
            </a:r>
            <a:r>
              <a:rPr lang="en-US" dirty="0"/>
              <a:t>  is </a:t>
            </a:r>
            <a:r>
              <a:rPr lang="en-US" i="1" dirty="0"/>
              <a:t>causally supported</a:t>
            </a:r>
            <a:r>
              <a:rPr lang="en-US" dirty="0"/>
              <a:t> if every assertion α in </a:t>
            </a:r>
            <a:r>
              <a:rPr lang="en-US" dirty="0">
                <a:latin typeface="Lucida Handwriting" panose="03010101010101010101" pitchFamily="66" charset="77"/>
              </a:rPr>
              <a:t>T</a:t>
            </a:r>
            <a:r>
              <a:rPr lang="en-US" dirty="0"/>
              <a:t>  has a causal support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Three ways to modify a timeline to add causal support …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2A0EF6-1E54-4945-8C5A-22A82199F8FB}"/>
              </a:ext>
            </a:extLst>
          </p:cNvPr>
          <p:cNvGrpSpPr/>
          <p:nvPr/>
        </p:nvGrpSpPr>
        <p:grpSpPr>
          <a:xfrm>
            <a:off x="7870872" y="1045028"/>
            <a:ext cx="2049656" cy="1775480"/>
            <a:chOff x="6385329" y="3010099"/>
            <a:chExt cx="2049656" cy="1775480"/>
          </a:xfrm>
        </p:grpSpPr>
        <p:sp>
          <p:nvSpPr>
            <p:cNvPr id="5" name="Shape 298"/>
            <p:cNvSpPr/>
            <p:nvPr/>
          </p:nvSpPr>
          <p:spPr>
            <a:xfrm>
              <a:off x="6672783" y="4477065"/>
              <a:ext cx="1682496" cy="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6" name="Shape 299"/>
            <p:cNvSpPr/>
            <p:nvPr/>
          </p:nvSpPr>
          <p:spPr>
            <a:xfrm flipV="1">
              <a:off x="6762079" y="3010099"/>
              <a:ext cx="1" cy="1556264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7" name="Shape 300"/>
            <p:cNvSpPr/>
            <p:nvPr/>
          </p:nvSpPr>
          <p:spPr>
            <a:xfrm>
              <a:off x="7992555" y="4445132"/>
              <a:ext cx="442430" cy="331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687" dirty="0">
                  <a:latin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8" name="Shape 301"/>
            <p:cNvSpPr/>
            <p:nvPr/>
          </p:nvSpPr>
          <p:spPr>
            <a:xfrm rot="16200000">
              <a:off x="6218457" y="3235399"/>
              <a:ext cx="6828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loc(r1)</a:t>
              </a:r>
            </a:p>
          </p:txBody>
        </p:sp>
        <p:sp>
          <p:nvSpPr>
            <p:cNvPr id="9" name="Shape 302"/>
            <p:cNvSpPr/>
            <p:nvPr/>
          </p:nvSpPr>
          <p:spPr>
            <a:xfrm>
              <a:off x="7133684" y="3398721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loc1</a:t>
              </a:r>
            </a:p>
          </p:txBody>
        </p:sp>
        <p:sp>
          <p:nvSpPr>
            <p:cNvPr id="11" name="Shape 304"/>
            <p:cNvSpPr/>
            <p:nvPr/>
          </p:nvSpPr>
          <p:spPr>
            <a:xfrm>
              <a:off x="7111165" y="3717892"/>
              <a:ext cx="481056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14" name="Shape 307"/>
            <p:cNvSpPr/>
            <p:nvPr/>
          </p:nvSpPr>
          <p:spPr>
            <a:xfrm>
              <a:off x="7073801" y="4436444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 dirty="0">
                  <a:latin typeface="Times New Roman" panose="02020603050405020304" pitchFamily="18" charset="0"/>
                </a:rPr>
                <a:t>t</a:t>
              </a:r>
              <a:r>
                <a:rPr lang="en-US" sz="1800" baseline="-25000" dirty="0">
                  <a:latin typeface="Times New Roman" panose="02020603050405020304" pitchFamily="18" charset="0"/>
                </a:rPr>
                <a:t>1</a:t>
              </a:r>
              <a:endParaRPr sz="1800" baseline="-5999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Shape 308"/>
            <p:cNvSpPr/>
            <p:nvPr/>
          </p:nvSpPr>
          <p:spPr>
            <a:xfrm>
              <a:off x="7457778" y="4436444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lang="en-US" sz="1800" dirty="0">
                  <a:latin typeface="Times New Roman" panose="02020603050405020304" pitchFamily="18" charset="0"/>
                </a:rPr>
                <a:t>t</a:t>
              </a:r>
              <a:r>
                <a:rPr lang="en-US" sz="1800" baseline="-25000" dirty="0">
                  <a:latin typeface="Times New Roman" panose="02020603050405020304" pitchFamily="18" charset="0"/>
                </a:rPr>
                <a:t>2</a:t>
              </a:r>
              <a:endParaRPr lang="en-US" sz="1800" baseline="-5999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Shape 310"/>
            <p:cNvSpPr/>
            <p:nvPr/>
          </p:nvSpPr>
          <p:spPr>
            <a:xfrm flipV="1">
              <a:off x="7120608" y="3760442"/>
              <a:ext cx="1" cy="71323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18" name="Shape 311"/>
            <p:cNvSpPr/>
            <p:nvPr/>
          </p:nvSpPr>
          <p:spPr>
            <a:xfrm flipV="1">
              <a:off x="7576022" y="3760442"/>
              <a:ext cx="1" cy="71323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</p:grpSp>
    </p:spTree>
    <p:extLst>
      <p:ext uri="{BB962C8B-B14F-4D97-AF65-F5344CB8AC3E}">
        <p14:creationId xmlns:p14="http://schemas.microsoft.com/office/powerpoint/2010/main" val="1042539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Establishing causal support</a:t>
            </a:r>
            <a:endParaRPr dirty="0"/>
          </a:p>
        </p:txBody>
      </p:sp>
      <p:sp>
        <p:nvSpPr>
          <p:cNvPr id="296" name="Shape 296"/>
          <p:cNvSpPr>
            <a:spLocks noGrp="1"/>
          </p:cNvSpPr>
          <p:nvPr>
            <p:ph idx="1"/>
          </p:nvPr>
        </p:nvSpPr>
        <p:spPr>
          <a:xfrm>
            <a:off x="1981200" y="4377302"/>
            <a:ext cx="8229600" cy="20772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</a:t>
            </a:r>
            <a:r>
              <a:rPr lang="en-US" dirty="0">
                <a:latin typeface="Times New Roman" panose="02020603050405020304" pitchFamily="18" charset="0"/>
              </a:rPr>
              <a:t>[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]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r1</a:t>
            </a:r>
            <a:r>
              <a:rPr lang="en-US" dirty="0">
                <a:latin typeface="Times New Roman" charset="0"/>
              </a:rPr>
              <a:t>) = </a:t>
            </a:r>
            <a:r>
              <a:rPr lang="en-US" dirty="0">
                <a:latin typeface="Calibri"/>
              </a:rPr>
              <a:t>loc2</a:t>
            </a:r>
            <a:endParaRPr lang="en-US" dirty="0"/>
          </a:p>
          <a:p>
            <a:pPr lvl="1"/>
            <a:r>
              <a:rPr lang="en-US" dirty="0"/>
              <a:t>Supported by the first </a:t>
            </a:r>
            <a:br>
              <a:rPr lang="en-US" dirty="0"/>
            </a:br>
            <a:r>
              <a:rPr lang="en-US" dirty="0"/>
              <a:t>temporal assertion</a:t>
            </a:r>
          </a:p>
          <a:p>
            <a:pPr lvl="1"/>
            <a:r>
              <a:rPr lang="en-US" dirty="0"/>
              <a:t>Supports the second one</a:t>
            </a:r>
            <a:endParaRPr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755969" y="1340323"/>
            <a:ext cx="4114800" cy="1890177"/>
            <a:chOff x="4155776" y="1708628"/>
            <a:chExt cx="3974581" cy="1825766"/>
          </a:xfrm>
        </p:grpSpPr>
        <p:sp>
          <p:nvSpPr>
            <p:cNvPr id="29" name="Shape 298"/>
            <p:cNvSpPr/>
            <p:nvPr/>
          </p:nvSpPr>
          <p:spPr>
            <a:xfrm>
              <a:off x="4443231" y="3225881"/>
              <a:ext cx="3513900" cy="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0" name="Shape 299"/>
            <p:cNvSpPr/>
            <p:nvPr/>
          </p:nvSpPr>
          <p:spPr>
            <a:xfrm flipV="1">
              <a:off x="4532527" y="1758914"/>
              <a:ext cx="1" cy="1556264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1" name="Shape 300"/>
            <p:cNvSpPr/>
            <p:nvPr/>
          </p:nvSpPr>
          <p:spPr>
            <a:xfrm>
              <a:off x="7481635" y="3191206"/>
              <a:ext cx="453675" cy="337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 dirty="0">
                  <a:latin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32" name="Shape 301"/>
            <p:cNvSpPr/>
            <p:nvPr/>
          </p:nvSpPr>
          <p:spPr>
            <a:xfrm rot="16200000">
              <a:off x="3988904" y="1984214"/>
              <a:ext cx="6828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loc(r1)</a:t>
              </a:r>
            </a:p>
          </p:txBody>
        </p:sp>
        <p:sp>
          <p:nvSpPr>
            <p:cNvPr id="33" name="Shape 302"/>
            <p:cNvSpPr/>
            <p:nvPr/>
          </p:nvSpPr>
          <p:spPr>
            <a:xfrm>
              <a:off x="4632354" y="1868129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loc1</a:t>
              </a:r>
            </a:p>
          </p:txBody>
        </p:sp>
        <p:sp>
          <p:nvSpPr>
            <p:cNvPr id="34" name="Shape 303"/>
            <p:cNvSpPr/>
            <p:nvPr/>
          </p:nvSpPr>
          <p:spPr>
            <a:xfrm>
              <a:off x="6438928" y="2305684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</a:t>
              </a:r>
              <a:r>
                <a:rPr lang="en-US" sz="1800" dirty="0"/>
                <a:t>3</a:t>
              </a:r>
              <a:endParaRPr sz="1800" dirty="0"/>
            </a:p>
          </p:txBody>
        </p:sp>
        <p:sp>
          <p:nvSpPr>
            <p:cNvPr id="37" name="Shape 306"/>
            <p:cNvSpPr/>
            <p:nvPr/>
          </p:nvSpPr>
          <p:spPr>
            <a:xfrm>
              <a:off x="4732519" y="3185259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1</a:t>
              </a:r>
            </a:p>
          </p:txBody>
        </p:sp>
        <p:sp>
          <p:nvSpPr>
            <p:cNvPr id="38" name="Shape 307"/>
            <p:cNvSpPr/>
            <p:nvPr/>
          </p:nvSpPr>
          <p:spPr>
            <a:xfrm>
              <a:off x="5450178" y="3185259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2</a:t>
              </a:r>
            </a:p>
          </p:txBody>
        </p:sp>
        <p:sp>
          <p:nvSpPr>
            <p:cNvPr id="39" name="Shape 308"/>
            <p:cNvSpPr/>
            <p:nvPr/>
          </p:nvSpPr>
          <p:spPr>
            <a:xfrm>
              <a:off x="5834155" y="3185259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3</a:t>
              </a:r>
            </a:p>
          </p:txBody>
        </p:sp>
        <p:sp>
          <p:nvSpPr>
            <p:cNvPr id="40" name="Shape 309"/>
            <p:cNvSpPr/>
            <p:nvPr/>
          </p:nvSpPr>
          <p:spPr>
            <a:xfrm>
              <a:off x="6441375" y="3185259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4</a:t>
              </a:r>
            </a:p>
          </p:txBody>
        </p:sp>
        <p:sp>
          <p:nvSpPr>
            <p:cNvPr id="41" name="Shape 310"/>
            <p:cNvSpPr/>
            <p:nvPr/>
          </p:nvSpPr>
          <p:spPr>
            <a:xfrm flipV="1">
              <a:off x="5530036" y="2057564"/>
              <a:ext cx="1" cy="11680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2" name="Shape 311"/>
            <p:cNvSpPr/>
            <p:nvPr/>
          </p:nvSpPr>
          <p:spPr>
            <a:xfrm flipV="1">
              <a:off x="5985450" y="2057564"/>
              <a:ext cx="1" cy="11680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3" name="Shape 312"/>
            <p:cNvSpPr/>
            <p:nvPr/>
          </p:nvSpPr>
          <p:spPr>
            <a:xfrm flipV="1">
              <a:off x="4838949" y="2176493"/>
              <a:ext cx="1" cy="104907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4" name="Shape 313"/>
            <p:cNvSpPr/>
            <p:nvPr/>
          </p:nvSpPr>
          <p:spPr>
            <a:xfrm flipV="1">
              <a:off x="6529158" y="2538433"/>
              <a:ext cx="1" cy="68713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45" name="Picture 44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866619">
              <a:off x="4751936" y="2107330"/>
              <a:ext cx="826388" cy="89298"/>
            </a:xfrm>
            <a:prstGeom prst="rect">
              <a:avLst/>
            </a:prstGeom>
            <a:effectLst/>
          </p:spPr>
        </p:pic>
        <p:pic>
          <p:nvPicPr>
            <p:cNvPr id="46" name="Picture 4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454728">
              <a:off x="5862170" y="2239150"/>
              <a:ext cx="769644" cy="89298"/>
            </a:xfrm>
            <a:prstGeom prst="rect">
              <a:avLst/>
            </a:prstGeom>
            <a:effectLst/>
          </p:spPr>
        </p:pic>
        <p:pic>
          <p:nvPicPr>
            <p:cNvPr id="47" name="Picture 4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7566" y="2674241"/>
              <a:ext cx="659588" cy="89298"/>
            </a:xfrm>
            <a:prstGeom prst="rect">
              <a:avLst/>
            </a:prstGeom>
            <a:effectLst/>
          </p:spPr>
        </p:pic>
        <p:sp>
          <p:nvSpPr>
            <p:cNvPr id="48" name="Shape 320"/>
            <p:cNvSpPr/>
            <p:nvPr/>
          </p:nvSpPr>
          <p:spPr>
            <a:xfrm>
              <a:off x="7067566" y="2370533"/>
              <a:ext cx="73738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Change</a:t>
              </a:r>
            </a:p>
          </p:txBody>
        </p:sp>
        <p:sp>
          <p:nvSpPr>
            <p:cNvPr id="49" name="Shape 321"/>
            <p:cNvSpPr/>
            <p:nvPr/>
          </p:nvSpPr>
          <p:spPr>
            <a:xfrm>
              <a:off x="7072031" y="2245401"/>
              <a:ext cx="539784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50" name="Shape 322"/>
            <p:cNvSpPr/>
            <p:nvPr/>
          </p:nvSpPr>
          <p:spPr>
            <a:xfrm>
              <a:off x="7067566" y="1961892"/>
              <a:ext cx="1062791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Persistence</a:t>
              </a:r>
            </a:p>
          </p:txBody>
        </p:sp>
        <p:sp>
          <p:nvSpPr>
            <p:cNvPr id="52" name="Shape 303"/>
            <p:cNvSpPr/>
            <p:nvPr/>
          </p:nvSpPr>
          <p:spPr>
            <a:xfrm>
              <a:off x="5331247" y="1716805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</a:t>
              </a:r>
              <a:r>
                <a:rPr lang="en-US" sz="1800" dirty="0"/>
                <a:t>2</a:t>
              </a:r>
              <a:endParaRPr sz="1800" dirty="0"/>
            </a:p>
          </p:txBody>
        </p:sp>
        <p:sp>
          <p:nvSpPr>
            <p:cNvPr id="53" name="Shape 303"/>
            <p:cNvSpPr/>
            <p:nvPr/>
          </p:nvSpPr>
          <p:spPr>
            <a:xfrm>
              <a:off x="5887840" y="1708628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648377" y="4304962"/>
            <a:ext cx="4114800" cy="1890177"/>
            <a:chOff x="4040706" y="4618646"/>
            <a:chExt cx="3974581" cy="1825766"/>
          </a:xfrm>
        </p:grpSpPr>
        <p:sp>
          <p:nvSpPr>
            <p:cNvPr id="298" name="Shape 298"/>
            <p:cNvSpPr/>
            <p:nvPr/>
          </p:nvSpPr>
          <p:spPr>
            <a:xfrm>
              <a:off x="4328161" y="6135899"/>
              <a:ext cx="3513900" cy="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299" name="Shape 299"/>
            <p:cNvSpPr/>
            <p:nvPr/>
          </p:nvSpPr>
          <p:spPr>
            <a:xfrm flipV="1">
              <a:off x="4417457" y="4668932"/>
              <a:ext cx="1" cy="1556264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00" name="Shape 300"/>
            <p:cNvSpPr/>
            <p:nvPr/>
          </p:nvSpPr>
          <p:spPr>
            <a:xfrm>
              <a:off x="7366565" y="6101224"/>
              <a:ext cx="453675" cy="337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 dirty="0">
                  <a:latin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301" name="Shape 301"/>
            <p:cNvSpPr/>
            <p:nvPr/>
          </p:nvSpPr>
          <p:spPr>
            <a:xfrm rot="16200000">
              <a:off x="3873834" y="4894232"/>
              <a:ext cx="6828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loc(r1)</a:t>
              </a:r>
            </a:p>
          </p:txBody>
        </p:sp>
        <p:sp>
          <p:nvSpPr>
            <p:cNvPr id="302" name="Shape 302"/>
            <p:cNvSpPr/>
            <p:nvPr/>
          </p:nvSpPr>
          <p:spPr>
            <a:xfrm>
              <a:off x="4517284" y="4778147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loc1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6323858" y="5215702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loc2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5405523" y="4925032"/>
              <a:ext cx="481056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306" name="Shape 306"/>
            <p:cNvSpPr/>
            <p:nvPr/>
          </p:nvSpPr>
          <p:spPr>
            <a:xfrm>
              <a:off x="4617449" y="6095277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1</a:t>
              </a:r>
            </a:p>
          </p:txBody>
        </p:sp>
        <p:sp>
          <p:nvSpPr>
            <p:cNvPr id="307" name="Shape 307"/>
            <p:cNvSpPr/>
            <p:nvPr/>
          </p:nvSpPr>
          <p:spPr>
            <a:xfrm>
              <a:off x="5335108" y="6095277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2</a:t>
              </a:r>
            </a:p>
          </p:txBody>
        </p:sp>
        <p:sp>
          <p:nvSpPr>
            <p:cNvPr id="308" name="Shape 308"/>
            <p:cNvSpPr/>
            <p:nvPr/>
          </p:nvSpPr>
          <p:spPr>
            <a:xfrm>
              <a:off x="5719085" y="6095277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3</a:t>
              </a:r>
            </a:p>
          </p:txBody>
        </p:sp>
        <p:sp>
          <p:nvSpPr>
            <p:cNvPr id="309" name="Shape 309"/>
            <p:cNvSpPr/>
            <p:nvPr/>
          </p:nvSpPr>
          <p:spPr>
            <a:xfrm>
              <a:off x="6326305" y="6095277"/>
              <a:ext cx="221215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1800"/>
                <a:t>t</a:t>
              </a:r>
              <a:r>
                <a:rPr sz="1800" baseline="-5999"/>
                <a:t>4</a:t>
              </a:r>
            </a:p>
          </p:txBody>
        </p:sp>
        <p:sp>
          <p:nvSpPr>
            <p:cNvPr id="310" name="Shape 310"/>
            <p:cNvSpPr/>
            <p:nvPr/>
          </p:nvSpPr>
          <p:spPr>
            <a:xfrm flipV="1">
              <a:off x="5414966" y="4967582"/>
              <a:ext cx="1" cy="11680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11" name="Shape 311"/>
            <p:cNvSpPr/>
            <p:nvPr/>
          </p:nvSpPr>
          <p:spPr>
            <a:xfrm flipV="1">
              <a:off x="5870380" y="4967582"/>
              <a:ext cx="1" cy="11680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12" name="Shape 312"/>
            <p:cNvSpPr/>
            <p:nvPr/>
          </p:nvSpPr>
          <p:spPr>
            <a:xfrm flipV="1">
              <a:off x="4723879" y="5086511"/>
              <a:ext cx="1" cy="104907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13" name="Shape 313"/>
            <p:cNvSpPr/>
            <p:nvPr/>
          </p:nvSpPr>
          <p:spPr>
            <a:xfrm flipV="1">
              <a:off x="6414088" y="5448451"/>
              <a:ext cx="1" cy="68713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314" name="Picture 31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866619">
              <a:off x="4636866" y="5017348"/>
              <a:ext cx="826388" cy="89298"/>
            </a:xfrm>
            <a:prstGeom prst="rect">
              <a:avLst/>
            </a:prstGeom>
            <a:effectLst/>
          </p:spPr>
        </p:pic>
        <p:pic>
          <p:nvPicPr>
            <p:cNvPr id="316" name="Picture 31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454728">
              <a:off x="5747100" y="5149168"/>
              <a:ext cx="769644" cy="89298"/>
            </a:xfrm>
            <a:prstGeom prst="rect">
              <a:avLst/>
            </a:prstGeom>
            <a:effectLst/>
          </p:spPr>
        </p:pic>
        <p:pic>
          <p:nvPicPr>
            <p:cNvPr id="318" name="Picture 317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496" y="5584259"/>
              <a:ext cx="659588" cy="89298"/>
            </a:xfrm>
            <a:prstGeom prst="rect">
              <a:avLst/>
            </a:prstGeom>
            <a:effectLst/>
          </p:spPr>
        </p:pic>
        <p:sp>
          <p:nvSpPr>
            <p:cNvPr id="320" name="Shape 320"/>
            <p:cNvSpPr/>
            <p:nvPr/>
          </p:nvSpPr>
          <p:spPr>
            <a:xfrm>
              <a:off x="6952496" y="5280551"/>
              <a:ext cx="73738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Change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6956961" y="5155419"/>
              <a:ext cx="539784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322" name="Shape 322"/>
            <p:cNvSpPr/>
            <p:nvPr/>
          </p:nvSpPr>
          <p:spPr>
            <a:xfrm>
              <a:off x="6952496" y="4871910"/>
              <a:ext cx="1062791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Persistence</a:t>
              </a:r>
            </a:p>
          </p:txBody>
        </p:sp>
        <p:sp>
          <p:nvSpPr>
            <p:cNvPr id="56" name="Shape 303"/>
            <p:cNvSpPr/>
            <p:nvPr/>
          </p:nvSpPr>
          <p:spPr>
            <a:xfrm>
              <a:off x="5413399" y="4618646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849613" y="1373290"/>
            <a:ext cx="3326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charset="0"/>
              </a:rPr>
              <a:t>(1) Add a persistence assertion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D8AEA1-84F3-3744-A5C4-F95990B619C2}"/>
              </a:ext>
            </a:extLst>
          </p:cNvPr>
          <p:cNvSpPr/>
          <p:nvPr/>
        </p:nvSpPr>
        <p:spPr>
          <a:xfrm>
            <a:off x="2352249" y="2329374"/>
            <a:ext cx="34868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Lucida Handwriting"/>
                <a:cs typeface="Lucida Handwriting"/>
              </a:rPr>
              <a:t>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</a:rPr>
              <a:t>= {</a:t>
            </a:r>
            <a:r>
              <a:rPr lang="en-US" sz="2000" dirty="0">
                <a:latin typeface="Times New Roman" panose="02020603050405020304" pitchFamily="18" charset="0"/>
              </a:rPr>
              <a:t>[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] </a:t>
            </a:r>
            <a:r>
              <a:rPr lang="en-US" sz="2000" dirty="0" err="1">
                <a:latin typeface="Calibri"/>
              </a:rPr>
              <a:t>loc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latin typeface="Calibri" charset="0"/>
                <a:cs typeface="Times New Roman"/>
              </a:rPr>
              <a:t>r1</a:t>
            </a:r>
            <a:r>
              <a:rPr lang="en-US" sz="2000" dirty="0">
                <a:latin typeface="Times New Roman" charset="0"/>
              </a:rPr>
              <a:t>)</a:t>
            </a:r>
            <a:r>
              <a:rPr lang="en-US" sz="2000" dirty="0"/>
              <a:t>:(</a:t>
            </a:r>
            <a:r>
              <a:rPr lang="en-US" sz="2000" dirty="0">
                <a:latin typeface="Calibri"/>
              </a:rPr>
              <a:t>loc1,loc2)</a:t>
            </a:r>
            <a:r>
              <a:rPr lang="en-US" sz="2000" dirty="0">
                <a:latin typeface="Times New Roman" panose="02020603050405020304" pitchFamily="18" charset="0"/>
              </a:rPr>
              <a:t>,  </a:t>
            </a:r>
            <a:br>
              <a:rPr lang="en-US" sz="2000" dirty="0">
                <a:latin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</a:rPr>
              <a:t>         [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] </a:t>
            </a:r>
            <a:r>
              <a:rPr lang="en-US" sz="2000" dirty="0" err="1">
                <a:latin typeface="Calibri"/>
              </a:rPr>
              <a:t>loc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dirty="0">
                <a:latin typeface="Calibri" charset="0"/>
                <a:cs typeface="Times New Roman"/>
              </a:rPr>
              <a:t>r1</a:t>
            </a:r>
            <a:r>
              <a:rPr lang="en-US" sz="2000" dirty="0">
                <a:latin typeface="Times New Roman" panose="02020603050405020304" pitchFamily="18" charset="0"/>
              </a:rPr>
              <a:t>):(</a:t>
            </a:r>
            <a:r>
              <a:rPr lang="en-US" sz="2000" dirty="0">
                <a:latin typeface="Calibri" panose="020F0502020204030204" pitchFamily="34" charset="0"/>
              </a:rPr>
              <a:t>loc2,loc3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r>
              <a:rPr lang="fr-FR" sz="2000" dirty="0">
                <a:latin typeface="Times New Roman" panose="02020603050405020304" pitchFamily="18" charset="0"/>
              </a:rPr>
              <a:t>}</a:t>
            </a:r>
          </a:p>
          <a:p>
            <a:endParaRPr lang="en-US" sz="2000" dirty="0">
              <a:latin typeface="Lucida Handwriting"/>
              <a:cs typeface="Lucida Handwriting"/>
            </a:endParaRPr>
          </a:p>
          <a:p>
            <a:r>
              <a:rPr lang="en-US" sz="2000" dirty="0">
                <a:latin typeface="Lucida Handwriting"/>
                <a:cs typeface="Lucida Handwriting"/>
              </a:rPr>
              <a:t>C</a:t>
            </a:r>
            <a:r>
              <a:rPr lang="en-US" sz="2000" dirty="0">
                <a:latin typeface="Times New Roman" panose="02020603050405020304" pitchFamily="18" charset="0"/>
              </a:rPr>
              <a:t> = {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2297463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Establishing </a:t>
            </a:r>
            <a:r>
              <a:rPr dirty="0"/>
              <a:t>causal support</a:t>
            </a:r>
          </a:p>
        </p:txBody>
      </p:sp>
      <p:sp>
        <p:nvSpPr>
          <p:cNvPr id="358" name="Shape 358"/>
          <p:cNvSpPr>
            <a:spLocks noGrp="1"/>
          </p:cNvSpPr>
          <p:nvPr>
            <p:ph idx="1"/>
          </p:nvPr>
        </p:nvSpPr>
        <p:spPr>
          <a:xfrm>
            <a:off x="2381880" y="4710036"/>
            <a:ext cx="3522630" cy="17256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Add 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</a:rPr>
              <a:t> = </a:t>
            </a:r>
            <a:r>
              <a:rPr lang="en-US" dirty="0">
                <a:latin typeface="Calibri" charset="0"/>
                <a:cs typeface="Times New Roman"/>
              </a:rPr>
              <a:t>r1</a:t>
            </a:r>
            <a:r>
              <a:rPr lang="en-US" dirty="0">
                <a:latin typeface="Times New Roman" charset="0"/>
              </a:rPr>
              <a:t>, 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latin typeface="Calibri"/>
              </a:rPr>
              <a:t>loc2</a:t>
            </a:r>
            <a:r>
              <a:rPr lang="en-US" dirty="0"/>
              <a:t> </a:t>
            </a:r>
            <a:endParaRPr i="1" dirty="0"/>
          </a:p>
        </p:txBody>
      </p:sp>
      <p:grpSp>
        <p:nvGrpSpPr>
          <p:cNvPr id="381" name="Group 381"/>
          <p:cNvGrpSpPr>
            <a:grpSpLocks noChangeAspect="1"/>
          </p:cNvGrpSpPr>
          <p:nvPr/>
        </p:nvGrpSpPr>
        <p:grpSpPr>
          <a:xfrm>
            <a:off x="6269712" y="1121882"/>
            <a:ext cx="3781001" cy="2299740"/>
            <a:chOff x="607473" y="292100"/>
            <a:chExt cx="6880934" cy="4185229"/>
          </a:xfrm>
        </p:grpSpPr>
        <p:sp>
          <p:nvSpPr>
            <p:cNvPr id="362" name="Shape 362"/>
            <p:cNvSpPr/>
            <p:nvPr/>
          </p:nvSpPr>
          <p:spPr>
            <a:xfrm>
              <a:off x="607473" y="3854297"/>
              <a:ext cx="682808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63" name="Shape 363"/>
            <p:cNvSpPr/>
            <p:nvPr/>
          </p:nvSpPr>
          <p:spPr>
            <a:xfrm flipV="1">
              <a:off x="801157" y="672475"/>
              <a:ext cx="1" cy="3375506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64" name="Shape 364"/>
            <p:cNvSpPr/>
            <p:nvPr/>
          </p:nvSpPr>
          <p:spPr>
            <a:xfrm>
              <a:off x="6425638" y="3760700"/>
              <a:ext cx="1062769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 dirty="0">
                  <a:latin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365" name="Shape 365"/>
            <p:cNvSpPr/>
            <p:nvPr/>
          </p:nvSpPr>
          <p:spPr>
            <a:xfrm>
              <a:off x="4328816" y="1969198"/>
              <a:ext cx="1273628" cy="725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800" dirty="0" err="1"/>
                <a:t>loc</a:t>
              </a:r>
              <a:r>
                <a:rPr sz="1800" dirty="0"/>
                <a:t>(</a:t>
              </a:r>
              <a:r>
                <a:rPr sz="1800" i="1" dirty="0">
                  <a:latin typeface="Times"/>
                  <a:ea typeface="Times"/>
                  <a:cs typeface="Times"/>
                  <a:sym typeface="Times"/>
                </a:rPr>
                <a:t>r</a:t>
              </a:r>
              <a:r>
                <a:rPr sz="1800" dirty="0"/>
                <a:t>)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1017679" y="929679"/>
              <a:ext cx="1046427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loc1</a:t>
              </a:r>
            </a:p>
          </p:txBody>
        </p:sp>
        <p:sp>
          <p:nvSpPr>
            <p:cNvPr id="367" name="Shape 367"/>
            <p:cNvSpPr/>
            <p:nvPr/>
          </p:nvSpPr>
          <p:spPr>
            <a:xfrm>
              <a:off x="2614561" y="292100"/>
              <a:ext cx="1046427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loc2</a:t>
              </a:r>
            </a:p>
          </p:txBody>
        </p:sp>
        <p:sp>
          <p:nvSpPr>
            <p:cNvPr id="372" name="Shape 372"/>
            <p:cNvSpPr/>
            <p:nvPr/>
          </p:nvSpPr>
          <p:spPr>
            <a:xfrm flipV="1">
              <a:off x="3314591" y="912012"/>
              <a:ext cx="1" cy="29158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73" name="Shape 373"/>
            <p:cNvSpPr/>
            <p:nvPr/>
          </p:nvSpPr>
          <p:spPr>
            <a:xfrm flipV="1">
              <a:off x="4302375" y="1943950"/>
              <a:ext cx="1" cy="188386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74" name="Shape 374"/>
            <p:cNvSpPr/>
            <p:nvPr/>
          </p:nvSpPr>
          <p:spPr>
            <a:xfrm flipV="1">
              <a:off x="1465779" y="1578194"/>
              <a:ext cx="1" cy="2275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75" name="Shape 375"/>
            <p:cNvSpPr/>
            <p:nvPr/>
          </p:nvSpPr>
          <p:spPr>
            <a:xfrm flipV="1">
              <a:off x="5287983" y="1943950"/>
              <a:ext cx="1" cy="188386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376" name="Picture 375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197390">
              <a:off x="1244462" y="1224493"/>
              <a:ext cx="2174850" cy="127001"/>
            </a:xfrm>
            <a:prstGeom prst="rect">
              <a:avLst/>
            </a:prstGeom>
            <a:effectLst/>
          </p:spPr>
        </p:pic>
        <p:sp>
          <p:nvSpPr>
            <p:cNvPr id="378" name="Shape 378"/>
            <p:cNvSpPr/>
            <p:nvPr/>
          </p:nvSpPr>
          <p:spPr>
            <a:xfrm>
              <a:off x="4292848" y="1765423"/>
              <a:ext cx="1043400" cy="16656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379" name="Shape 379"/>
            <p:cNvSpPr/>
            <p:nvPr/>
          </p:nvSpPr>
          <p:spPr>
            <a:xfrm>
              <a:off x="4599374" y="1137889"/>
              <a:ext cx="391611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380" name="Shape 380"/>
            <p:cNvSpPr/>
            <p:nvPr/>
          </p:nvSpPr>
          <p:spPr>
            <a:xfrm rot="20157314">
              <a:off x="1760760" y="1218563"/>
              <a:ext cx="1298585" cy="725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800" dirty="0" err="1"/>
                <a:t>loc</a:t>
              </a:r>
              <a:r>
                <a:rPr lang="en-US" sz="1800" dirty="0"/>
                <a:t>(r1)</a:t>
              </a:r>
            </a:p>
          </p:txBody>
        </p:sp>
      </p:grpSp>
      <p:grpSp>
        <p:nvGrpSpPr>
          <p:cNvPr id="29" name="Group 381"/>
          <p:cNvGrpSpPr>
            <a:grpSpLocks noChangeAspect="1"/>
          </p:cNvGrpSpPr>
          <p:nvPr/>
        </p:nvGrpSpPr>
        <p:grpSpPr>
          <a:xfrm>
            <a:off x="6269712" y="4135806"/>
            <a:ext cx="3781001" cy="2381178"/>
            <a:chOff x="607473" y="143892"/>
            <a:chExt cx="6880934" cy="4333437"/>
          </a:xfrm>
        </p:grpSpPr>
        <p:sp>
          <p:nvSpPr>
            <p:cNvPr id="30" name="Shape 362"/>
            <p:cNvSpPr/>
            <p:nvPr/>
          </p:nvSpPr>
          <p:spPr>
            <a:xfrm>
              <a:off x="607473" y="3854297"/>
              <a:ext cx="682808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1" name="Shape 363"/>
            <p:cNvSpPr/>
            <p:nvPr/>
          </p:nvSpPr>
          <p:spPr>
            <a:xfrm flipV="1">
              <a:off x="801157" y="672475"/>
              <a:ext cx="1" cy="3375506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2" name="Shape 364"/>
            <p:cNvSpPr/>
            <p:nvPr/>
          </p:nvSpPr>
          <p:spPr>
            <a:xfrm>
              <a:off x="6425638" y="3760700"/>
              <a:ext cx="1062769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 dirty="0">
                  <a:latin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33" name="Shape 365"/>
            <p:cNvSpPr/>
            <p:nvPr/>
          </p:nvSpPr>
          <p:spPr>
            <a:xfrm>
              <a:off x="3750195" y="924380"/>
              <a:ext cx="1273628" cy="725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800" dirty="0" err="1"/>
                <a:t>loc</a:t>
              </a:r>
              <a:r>
                <a:rPr sz="1800" dirty="0"/>
                <a:t>(</a:t>
              </a:r>
              <a:r>
                <a:rPr lang="en-US" sz="1800" dirty="0"/>
                <a:t>r1</a:t>
              </a:r>
              <a:r>
                <a:rPr sz="1800" dirty="0"/>
                <a:t>)</a:t>
              </a:r>
            </a:p>
          </p:txBody>
        </p:sp>
        <p:sp>
          <p:nvSpPr>
            <p:cNvPr id="34" name="Shape 366"/>
            <p:cNvSpPr/>
            <p:nvPr/>
          </p:nvSpPr>
          <p:spPr>
            <a:xfrm>
              <a:off x="1017679" y="929679"/>
              <a:ext cx="1046427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loc1</a:t>
              </a:r>
            </a:p>
          </p:txBody>
        </p:sp>
        <p:sp>
          <p:nvSpPr>
            <p:cNvPr id="35" name="Shape 367"/>
            <p:cNvSpPr/>
            <p:nvPr/>
          </p:nvSpPr>
          <p:spPr>
            <a:xfrm>
              <a:off x="2614561" y="292100"/>
              <a:ext cx="1046427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loc2</a:t>
              </a:r>
            </a:p>
          </p:txBody>
        </p:sp>
        <p:sp>
          <p:nvSpPr>
            <p:cNvPr id="40" name="Shape 372"/>
            <p:cNvSpPr/>
            <p:nvPr/>
          </p:nvSpPr>
          <p:spPr>
            <a:xfrm flipV="1">
              <a:off x="3314591" y="912012"/>
              <a:ext cx="1" cy="29158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2" name="Shape 374"/>
            <p:cNvSpPr/>
            <p:nvPr/>
          </p:nvSpPr>
          <p:spPr>
            <a:xfrm flipV="1">
              <a:off x="1465779" y="1578194"/>
              <a:ext cx="1" cy="2275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3" name="Shape 375"/>
            <p:cNvSpPr/>
            <p:nvPr/>
          </p:nvSpPr>
          <p:spPr>
            <a:xfrm flipV="1">
              <a:off x="5319092" y="877700"/>
              <a:ext cx="0" cy="29953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44" name="Picture 4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197390">
              <a:off x="1244462" y="1224493"/>
              <a:ext cx="2174850" cy="127001"/>
            </a:xfrm>
            <a:prstGeom prst="rect">
              <a:avLst/>
            </a:prstGeom>
            <a:effectLst/>
          </p:spPr>
        </p:pic>
        <p:sp>
          <p:nvSpPr>
            <p:cNvPr id="45" name="Shape 378"/>
            <p:cNvSpPr/>
            <p:nvPr/>
          </p:nvSpPr>
          <p:spPr>
            <a:xfrm>
              <a:off x="3355245" y="771425"/>
              <a:ext cx="1996908" cy="166567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46" name="Shape 379"/>
            <p:cNvSpPr/>
            <p:nvPr/>
          </p:nvSpPr>
          <p:spPr>
            <a:xfrm>
              <a:off x="3800449" y="143892"/>
              <a:ext cx="1074849" cy="716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/>
                <a:t>l</a:t>
              </a:r>
              <a:r>
                <a:rPr lang="en-US" sz="1800" i="0" dirty="0"/>
                <a:t>oc2</a:t>
              </a:r>
              <a:endParaRPr sz="1800" i="0" dirty="0"/>
            </a:p>
          </p:txBody>
        </p:sp>
        <p:sp>
          <p:nvSpPr>
            <p:cNvPr id="47" name="Shape 380"/>
            <p:cNvSpPr/>
            <p:nvPr/>
          </p:nvSpPr>
          <p:spPr>
            <a:xfrm rot="20157314">
              <a:off x="1801691" y="1201377"/>
              <a:ext cx="1293759" cy="725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800" dirty="0" err="1"/>
                <a:t>loc</a:t>
              </a:r>
              <a:r>
                <a:rPr lang="en-US" sz="1800" dirty="0"/>
                <a:t>(</a:t>
              </a:r>
              <a:r>
                <a:rPr sz="1800" dirty="0"/>
                <a:t>r1</a:t>
              </a:r>
              <a:r>
                <a:rPr lang="en-US" sz="1800" dirty="0"/>
                <a:t>)</a:t>
              </a:r>
              <a:endParaRPr sz="1800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124197" y="1319689"/>
            <a:ext cx="2147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charset="0"/>
              </a:rPr>
              <a:t>(2) Add constraints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01CAFCC-6F0D-7642-9C32-D560128C06CB}"/>
              </a:ext>
            </a:extLst>
          </p:cNvPr>
          <p:cNvSpPr/>
          <p:nvPr/>
        </p:nvSpPr>
        <p:spPr>
          <a:xfrm>
            <a:off x="2381880" y="2184329"/>
            <a:ext cx="34868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Lucida Handwriting"/>
                <a:cs typeface="Lucida Handwriting"/>
              </a:rPr>
              <a:t>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</a:rPr>
              <a:t>= {</a:t>
            </a:r>
            <a:r>
              <a:rPr lang="en-US" sz="2000" dirty="0">
                <a:latin typeface="Times New Roman" panose="02020603050405020304" pitchFamily="18" charset="0"/>
              </a:rPr>
              <a:t>[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] </a:t>
            </a:r>
            <a:r>
              <a:rPr lang="en-US" sz="2000" dirty="0" err="1">
                <a:latin typeface="Calibri"/>
              </a:rPr>
              <a:t>loc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latin typeface="Calibri" charset="0"/>
                <a:cs typeface="Times New Roman"/>
              </a:rPr>
              <a:t>r1</a:t>
            </a:r>
            <a:r>
              <a:rPr lang="en-US" sz="2000" dirty="0">
                <a:latin typeface="Times New Roman" charset="0"/>
              </a:rPr>
              <a:t>)</a:t>
            </a:r>
            <a:r>
              <a:rPr lang="en-US" sz="2000" dirty="0"/>
              <a:t>:(</a:t>
            </a:r>
            <a:r>
              <a:rPr lang="en-US" sz="2000" dirty="0">
                <a:latin typeface="Calibri"/>
              </a:rPr>
              <a:t>loc1,loc2)</a:t>
            </a:r>
            <a:r>
              <a:rPr lang="en-US" sz="2000" dirty="0">
                <a:latin typeface="Times New Roman" panose="02020603050405020304" pitchFamily="18" charset="0"/>
              </a:rPr>
              <a:t>,  </a:t>
            </a:r>
            <a:br>
              <a:rPr lang="en-US" sz="2000" dirty="0">
                <a:latin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</a:rPr>
              <a:t>         [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] </a:t>
            </a:r>
            <a:r>
              <a:rPr lang="en-US" sz="2000" dirty="0" err="1">
                <a:latin typeface="Calibri"/>
              </a:rPr>
              <a:t>loc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/>
              </a:rPr>
              <a:t>r</a:t>
            </a:r>
            <a:r>
              <a:rPr lang="en-US" sz="2000" dirty="0">
                <a:latin typeface="Times New Roman" panose="02020603050405020304" pitchFamily="18" charset="0"/>
              </a:rPr>
              <a:t>) = </a:t>
            </a:r>
            <a:r>
              <a:rPr lang="en-US" sz="2000" i="1" dirty="0">
                <a:latin typeface="Times New Roman" panose="02020603050405020304" pitchFamily="18" charset="0"/>
              </a:rPr>
              <a:t>l</a:t>
            </a:r>
            <a:r>
              <a:rPr lang="fr-FR" sz="2000" dirty="0">
                <a:latin typeface="Times New Roman" panose="02020603050405020304" pitchFamily="18" charset="0"/>
              </a:rPr>
              <a:t>}</a:t>
            </a:r>
          </a:p>
          <a:p>
            <a:endParaRPr lang="en-US" sz="2000" dirty="0">
              <a:latin typeface="Lucida Handwriting"/>
              <a:cs typeface="Lucida Handwriting"/>
            </a:endParaRPr>
          </a:p>
          <a:p>
            <a:r>
              <a:rPr lang="en-US" sz="2000" dirty="0">
                <a:latin typeface="Lucida Handwriting"/>
                <a:cs typeface="Lucida Handwriting"/>
              </a:rPr>
              <a:t>C</a:t>
            </a:r>
            <a:r>
              <a:rPr lang="en-US" sz="2000" dirty="0">
                <a:latin typeface="Times New Roman" panose="02020603050405020304" pitchFamily="18" charset="0"/>
              </a:rPr>
              <a:t> = {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}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6C70311-AA86-8D48-BBDD-EE5F54EB20F5}"/>
              </a:ext>
            </a:extLst>
          </p:cNvPr>
          <p:cNvSpPr/>
          <p:nvPr/>
        </p:nvSpPr>
        <p:spPr>
          <a:xfrm>
            <a:off x="6583243" y="6167902"/>
            <a:ext cx="2475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          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             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D7995C-4635-CD48-B387-386FB50330EC}"/>
              </a:ext>
            </a:extLst>
          </p:cNvPr>
          <p:cNvSpPr/>
          <p:nvPr/>
        </p:nvSpPr>
        <p:spPr>
          <a:xfrm>
            <a:off x="6626171" y="3026067"/>
            <a:ext cx="2478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          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     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        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2801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Establishing </a:t>
            </a:r>
            <a:r>
              <a:rPr dirty="0"/>
              <a:t>causal support</a:t>
            </a:r>
          </a:p>
        </p:txBody>
      </p:sp>
      <p:sp>
        <p:nvSpPr>
          <p:cNvPr id="385" name="Shape 385"/>
          <p:cNvSpPr>
            <a:spLocks noGrp="1"/>
          </p:cNvSpPr>
          <p:nvPr>
            <p:ph idx="1"/>
          </p:nvPr>
        </p:nvSpPr>
        <p:spPr>
          <a:xfrm>
            <a:off x="1981200" y="4537986"/>
            <a:ext cx="3776346" cy="1205778"/>
          </a:xfrm>
          <a:prstGeom prst="rect">
            <a:avLst/>
          </a:prstGeom>
        </p:spPr>
        <p:txBody>
          <a:bodyPr/>
          <a:lstStyle/>
          <a:p>
            <a:r>
              <a:rPr dirty="0"/>
              <a:t>Add</a:t>
            </a:r>
            <a:r>
              <a:rPr lang="en-US" dirty="0"/>
              <a:t> an action that includes</a:t>
            </a:r>
          </a:p>
          <a:p>
            <a:pPr marL="349250" lvl="1" indent="0">
              <a:buNone/>
            </a:pPr>
            <a:r>
              <a:rPr lang="en-US" dirty="0">
                <a:latin typeface="Times New Roman" panose="02020603050405020304" pitchFamily="18" charset="0"/>
              </a:rPr>
              <a:t>[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]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latin typeface="Calibri" charset="0"/>
                <a:cs typeface="Times New Roman"/>
              </a:rPr>
              <a:t>r1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:(</a:t>
            </a:r>
            <a:r>
              <a:rPr lang="en-US" dirty="0">
                <a:latin typeface="Calibri"/>
              </a:rPr>
              <a:t>loc1,loc3)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81554" y="4259969"/>
            <a:ext cx="4142233" cy="1920242"/>
            <a:chOff x="4384401" y="4113665"/>
            <a:chExt cx="4142233" cy="1920242"/>
          </a:xfrm>
        </p:grpSpPr>
        <p:sp>
          <p:nvSpPr>
            <p:cNvPr id="389" name="Shape 389"/>
            <p:cNvSpPr/>
            <p:nvPr/>
          </p:nvSpPr>
          <p:spPr>
            <a:xfrm>
              <a:off x="7157907" y="4116381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loc4</a:t>
              </a:r>
            </a:p>
          </p:txBody>
        </p:sp>
        <p:grpSp>
          <p:nvGrpSpPr>
            <p:cNvPr id="405" name="Group 405"/>
            <p:cNvGrpSpPr/>
            <p:nvPr/>
          </p:nvGrpSpPr>
          <p:grpSpPr>
            <a:xfrm>
              <a:off x="4384401" y="4113665"/>
              <a:ext cx="4142233" cy="1920242"/>
              <a:chOff x="-1" y="-1"/>
              <a:chExt cx="6336218" cy="3364061"/>
            </a:xfrm>
          </p:grpSpPr>
          <p:sp>
            <p:nvSpPr>
              <p:cNvPr id="390" name="Shape 390"/>
              <p:cNvSpPr/>
              <p:nvPr/>
            </p:nvSpPr>
            <p:spPr>
              <a:xfrm>
                <a:off x="398286" y="2794253"/>
                <a:ext cx="5790142" cy="1"/>
              </a:xfrm>
              <a:prstGeom prst="line">
                <a:avLst/>
              </a:prstGeom>
              <a:noFill/>
              <a:ln w="25400" cap="sq">
                <a:solidFill>
                  <a:srgbClr val="011993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91" name="Shape 391"/>
              <p:cNvSpPr/>
              <p:nvPr/>
            </p:nvSpPr>
            <p:spPr>
              <a:xfrm flipV="1">
                <a:off x="568377" y="-1"/>
                <a:ext cx="1" cy="2964346"/>
              </a:xfrm>
              <a:prstGeom prst="line">
                <a:avLst/>
              </a:prstGeom>
              <a:noFill/>
              <a:ln w="25400" cap="sq">
                <a:solidFill>
                  <a:srgbClr val="011993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5402901" y="2734722"/>
                <a:ext cx="933316" cy="629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panose="02020603050405020304" pitchFamily="18" charset="0"/>
                  </a:rPr>
                  <a:t>time</a:t>
                </a:r>
              </a:p>
            </p:txBody>
          </p:sp>
          <p:sp>
            <p:nvSpPr>
              <p:cNvPr id="393" name="Shape 393"/>
              <p:cNvSpPr/>
              <p:nvPr/>
            </p:nvSpPr>
            <p:spPr>
              <a:xfrm rot="16200000">
                <a:off x="-339754" y="450395"/>
                <a:ext cx="1308846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/>
                  <a:t>loc(r1)</a:t>
                </a:r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2960231" y="1378924"/>
                <a:ext cx="918966" cy="629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/>
                  <a:t>loc3</a:t>
                </a: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949318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/>
                  <a:t>t</a:t>
                </a:r>
                <a:r>
                  <a:rPr sz="1800" baseline="-5999"/>
                  <a:t>1</a:t>
                </a:r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2063078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/>
                  <a:t>t</a:t>
                </a:r>
                <a:r>
                  <a:rPr sz="1800" baseline="-5999"/>
                  <a:t>2</a:t>
                </a: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3047696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/>
                  <a:t>t</a:t>
                </a:r>
                <a:r>
                  <a:rPr sz="1800" baseline="-5999"/>
                  <a:t>3</a:t>
                </a: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4204318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/>
                  <a:t>t</a:t>
                </a:r>
                <a:r>
                  <a:rPr sz="1800" baseline="-5999"/>
                  <a:t>4</a:t>
                </a:r>
              </a:p>
            </p:txBody>
          </p:sp>
          <p:sp>
            <p:nvSpPr>
              <p:cNvPr id="399" name="Shape 399"/>
              <p:cNvSpPr/>
              <p:nvPr/>
            </p:nvSpPr>
            <p:spPr>
              <a:xfrm flipV="1">
                <a:off x="2300234" y="795395"/>
                <a:ext cx="1" cy="19982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00" name="Shape 400"/>
              <p:cNvSpPr/>
              <p:nvPr/>
            </p:nvSpPr>
            <p:spPr>
              <a:xfrm flipV="1">
                <a:off x="3278663" y="1484813"/>
                <a:ext cx="1" cy="130884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01" name="Shape 401"/>
              <p:cNvSpPr/>
              <p:nvPr/>
            </p:nvSpPr>
            <p:spPr>
              <a:xfrm flipV="1">
                <a:off x="1152044" y="795395"/>
                <a:ext cx="1" cy="19982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02" name="Shape 402"/>
              <p:cNvSpPr/>
              <p:nvPr/>
            </p:nvSpPr>
            <p:spPr>
              <a:xfrm flipV="1">
                <a:off x="4371525" y="568864"/>
                <a:ext cx="1" cy="22247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pic>
            <p:nvPicPr>
              <p:cNvPr id="403" name="Picture 402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621621">
                <a:off x="3082177" y="932834"/>
                <a:ext cx="1516187" cy="127002"/>
              </a:xfrm>
              <a:prstGeom prst="rect">
                <a:avLst/>
              </a:prstGeom>
              <a:effectLst/>
            </p:spPr>
          </p:pic>
        </p:grpSp>
        <p:sp>
          <p:nvSpPr>
            <p:cNvPr id="406" name="Shape 406"/>
            <p:cNvSpPr/>
            <p:nvPr/>
          </p:nvSpPr>
          <p:spPr>
            <a:xfrm>
              <a:off x="5145908" y="4508624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407" name="Shape 407"/>
            <p:cNvSpPr/>
            <p:nvPr/>
          </p:nvSpPr>
          <p:spPr>
            <a:xfrm>
              <a:off x="5153343" y="4210622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loc1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2789991">
              <a:off x="5780944" y="4719962"/>
              <a:ext cx="850392" cy="72494"/>
            </a:xfrm>
            <a:prstGeom prst="rect">
              <a:avLst/>
            </a:prstGeom>
            <a:effectLst/>
          </p:spPr>
        </p:pic>
      </p:grpSp>
      <p:grpSp>
        <p:nvGrpSpPr>
          <p:cNvPr id="48" name="Group 408"/>
          <p:cNvGrpSpPr>
            <a:grpSpLocks/>
          </p:cNvGrpSpPr>
          <p:nvPr/>
        </p:nvGrpSpPr>
        <p:grpSpPr>
          <a:xfrm>
            <a:off x="5863944" y="1314283"/>
            <a:ext cx="4105657" cy="1920242"/>
            <a:chOff x="-1" y="-2"/>
            <a:chExt cx="6280268" cy="3364063"/>
          </a:xfrm>
        </p:grpSpPr>
        <p:sp>
          <p:nvSpPr>
            <p:cNvPr id="49" name="Shape 389"/>
            <p:cNvSpPr/>
            <p:nvPr/>
          </p:nvSpPr>
          <p:spPr>
            <a:xfrm>
              <a:off x="4242525" y="4756"/>
              <a:ext cx="918965" cy="629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loc4</a:t>
              </a:r>
            </a:p>
          </p:txBody>
        </p:sp>
        <p:grpSp>
          <p:nvGrpSpPr>
            <p:cNvPr id="50" name="Group 405"/>
            <p:cNvGrpSpPr/>
            <p:nvPr/>
          </p:nvGrpSpPr>
          <p:grpSpPr>
            <a:xfrm>
              <a:off x="-1" y="-2"/>
              <a:ext cx="6280268" cy="3364063"/>
              <a:chOff x="-1" y="-1"/>
              <a:chExt cx="6280267" cy="3364061"/>
            </a:xfrm>
          </p:grpSpPr>
          <p:sp>
            <p:nvSpPr>
              <p:cNvPr id="53" name="Shape 390"/>
              <p:cNvSpPr/>
              <p:nvPr/>
            </p:nvSpPr>
            <p:spPr>
              <a:xfrm>
                <a:off x="398286" y="2794253"/>
                <a:ext cx="5790142" cy="1"/>
              </a:xfrm>
              <a:prstGeom prst="line">
                <a:avLst/>
              </a:prstGeom>
              <a:noFill/>
              <a:ln w="25400" cap="sq">
                <a:solidFill>
                  <a:srgbClr val="011993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54" name="Shape 391"/>
              <p:cNvSpPr/>
              <p:nvPr/>
            </p:nvSpPr>
            <p:spPr>
              <a:xfrm flipV="1">
                <a:off x="568377" y="-1"/>
                <a:ext cx="1" cy="2964346"/>
              </a:xfrm>
              <a:prstGeom prst="line">
                <a:avLst/>
              </a:prstGeom>
              <a:noFill/>
              <a:ln w="25400" cap="sq">
                <a:solidFill>
                  <a:srgbClr val="011993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55" name="Shape 392"/>
              <p:cNvSpPr/>
              <p:nvPr/>
            </p:nvSpPr>
            <p:spPr>
              <a:xfrm>
                <a:off x="5346951" y="2734722"/>
                <a:ext cx="933315" cy="629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panose="02020603050405020304" pitchFamily="18" charset="0"/>
                  </a:rPr>
                  <a:t>time</a:t>
                </a:r>
              </a:p>
            </p:txBody>
          </p:sp>
          <p:sp>
            <p:nvSpPr>
              <p:cNvPr id="56" name="Shape 393"/>
              <p:cNvSpPr/>
              <p:nvPr/>
            </p:nvSpPr>
            <p:spPr>
              <a:xfrm rot="16200000">
                <a:off x="-339754" y="450395"/>
                <a:ext cx="1308846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/>
                  <a:t>loc(r1)</a:t>
                </a:r>
              </a:p>
            </p:txBody>
          </p:sp>
          <p:sp>
            <p:nvSpPr>
              <p:cNvPr id="57" name="Shape 394"/>
              <p:cNvSpPr/>
              <p:nvPr/>
            </p:nvSpPr>
            <p:spPr>
              <a:xfrm>
                <a:off x="2960231" y="1378924"/>
                <a:ext cx="918966" cy="629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/>
                  <a:t>loc3</a:t>
                </a:r>
              </a:p>
            </p:txBody>
          </p:sp>
          <p:sp>
            <p:nvSpPr>
              <p:cNvPr id="58" name="Shape 395"/>
              <p:cNvSpPr/>
              <p:nvPr/>
            </p:nvSpPr>
            <p:spPr>
              <a:xfrm>
                <a:off x="949318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/>
                  <a:t>t</a:t>
                </a:r>
                <a:r>
                  <a:rPr sz="1800" baseline="-5999"/>
                  <a:t>1</a:t>
                </a:r>
              </a:p>
            </p:txBody>
          </p:sp>
          <p:sp>
            <p:nvSpPr>
              <p:cNvPr id="59" name="Shape 396"/>
              <p:cNvSpPr/>
              <p:nvPr/>
            </p:nvSpPr>
            <p:spPr>
              <a:xfrm>
                <a:off x="2063078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 dirty="0"/>
                  <a:t>t</a:t>
                </a:r>
                <a:r>
                  <a:rPr sz="1800" baseline="-5999" dirty="0"/>
                  <a:t>2</a:t>
                </a:r>
              </a:p>
            </p:txBody>
          </p:sp>
          <p:sp>
            <p:nvSpPr>
              <p:cNvPr id="60" name="Shape 397"/>
              <p:cNvSpPr/>
              <p:nvPr/>
            </p:nvSpPr>
            <p:spPr>
              <a:xfrm>
                <a:off x="3047696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/>
                  <a:t>t</a:t>
                </a:r>
                <a:r>
                  <a:rPr sz="1800" baseline="-5999"/>
                  <a:t>3</a:t>
                </a:r>
              </a:p>
            </p:txBody>
          </p:sp>
          <p:sp>
            <p:nvSpPr>
              <p:cNvPr id="61" name="Shape 398"/>
              <p:cNvSpPr/>
              <p:nvPr/>
            </p:nvSpPr>
            <p:spPr>
              <a:xfrm>
                <a:off x="4204318" y="2734721"/>
                <a:ext cx="474313" cy="629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 i="1">
                    <a:solidFill>
                      <a:srgbClr val="011993"/>
                    </a:solidFill>
                  </a:defRPr>
                </a:pPr>
                <a:r>
                  <a:rPr sz="1800"/>
                  <a:t>t</a:t>
                </a:r>
                <a:r>
                  <a:rPr sz="1800" baseline="-5999"/>
                  <a:t>4</a:t>
                </a:r>
              </a:p>
            </p:txBody>
          </p:sp>
          <p:sp>
            <p:nvSpPr>
              <p:cNvPr id="62" name="Shape 399"/>
              <p:cNvSpPr/>
              <p:nvPr/>
            </p:nvSpPr>
            <p:spPr>
              <a:xfrm flipV="1">
                <a:off x="2300234" y="795395"/>
                <a:ext cx="1" cy="19982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3" name="Shape 400"/>
              <p:cNvSpPr/>
              <p:nvPr/>
            </p:nvSpPr>
            <p:spPr>
              <a:xfrm flipV="1">
                <a:off x="3278663" y="1484813"/>
                <a:ext cx="1" cy="130884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4" name="Shape 401"/>
              <p:cNvSpPr/>
              <p:nvPr/>
            </p:nvSpPr>
            <p:spPr>
              <a:xfrm flipV="1">
                <a:off x="1152044" y="795395"/>
                <a:ext cx="1" cy="19982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5" name="Shape 402"/>
              <p:cNvSpPr/>
              <p:nvPr/>
            </p:nvSpPr>
            <p:spPr>
              <a:xfrm flipV="1">
                <a:off x="4371525" y="568864"/>
                <a:ext cx="1" cy="22247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800"/>
              </a:p>
            </p:txBody>
          </p:sp>
          <p:pic>
            <p:nvPicPr>
              <p:cNvPr id="66" name="Picture 65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621621">
                <a:off x="3082177" y="932834"/>
                <a:ext cx="1516187" cy="127002"/>
              </a:xfrm>
              <a:prstGeom prst="rect">
                <a:avLst/>
              </a:prstGeom>
              <a:effectLst/>
            </p:spPr>
          </p:pic>
        </p:grpSp>
        <p:sp>
          <p:nvSpPr>
            <p:cNvPr id="51" name="Shape 406"/>
            <p:cNvSpPr/>
            <p:nvPr/>
          </p:nvSpPr>
          <p:spPr>
            <a:xfrm>
              <a:off x="1164848" y="691925"/>
              <a:ext cx="1135386" cy="146279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52" name="Shape 407"/>
            <p:cNvSpPr/>
            <p:nvPr/>
          </p:nvSpPr>
          <p:spPr>
            <a:xfrm>
              <a:off x="1176220" y="169856"/>
              <a:ext cx="918964" cy="629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loc1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068958" y="1319908"/>
            <a:ext cx="2916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charset="0"/>
              </a:rPr>
              <a:t>(3) Add a change assertion</a:t>
            </a:r>
            <a:br>
              <a:rPr lang="en-US" sz="2000" dirty="0">
                <a:latin typeface="Times New Roman" charset="0"/>
              </a:rPr>
            </a:br>
            <a:r>
              <a:rPr lang="en-US" sz="2000" dirty="0">
                <a:latin typeface="Times New Roman" charset="0"/>
              </a:rPr>
              <a:t>     (by adding an action)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31B554-8A6D-5849-A3E1-21460DC85F38}"/>
              </a:ext>
            </a:extLst>
          </p:cNvPr>
          <p:cNvSpPr/>
          <p:nvPr/>
        </p:nvSpPr>
        <p:spPr>
          <a:xfrm>
            <a:off x="2329388" y="2449440"/>
            <a:ext cx="33570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Lucida Handwriting"/>
                <a:cs typeface="Lucida Handwriting"/>
              </a:rPr>
              <a:t>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</a:rPr>
              <a:t>= {</a:t>
            </a:r>
            <a:r>
              <a:rPr lang="en-US" sz="2000" dirty="0">
                <a:latin typeface="Times New Roman" panose="02020603050405020304" pitchFamily="18" charset="0"/>
              </a:rPr>
              <a:t>[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] </a:t>
            </a:r>
            <a:r>
              <a:rPr lang="en-US" sz="2000" dirty="0" err="1">
                <a:latin typeface="Calibri"/>
              </a:rPr>
              <a:t>loc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latin typeface="Calibri" charset="0"/>
                <a:cs typeface="Times New Roman"/>
              </a:rPr>
              <a:t>r1</a:t>
            </a:r>
            <a:r>
              <a:rPr lang="en-US" sz="2000" dirty="0">
                <a:latin typeface="Times New Roman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dirty="0">
                <a:latin typeface="Calibri"/>
              </a:rPr>
              <a:t>loc1</a:t>
            </a:r>
            <a:r>
              <a:rPr lang="en-US" sz="2000" dirty="0">
                <a:latin typeface="Times New Roman" panose="02020603050405020304" pitchFamily="18" charset="0"/>
              </a:rPr>
              <a:t>,  </a:t>
            </a:r>
            <a:br>
              <a:rPr lang="en-US" sz="2000" dirty="0">
                <a:latin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</a:rPr>
              <a:t>         [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,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] </a:t>
            </a:r>
            <a:r>
              <a:rPr lang="en-US" sz="2000" dirty="0" err="1">
                <a:latin typeface="Calibri"/>
              </a:rPr>
              <a:t>loc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dirty="0">
                <a:latin typeface="Calibri" charset="0"/>
                <a:cs typeface="Times New Roman"/>
              </a:rPr>
              <a:t>r1</a:t>
            </a:r>
            <a:r>
              <a:rPr lang="en-US" sz="2000" dirty="0">
                <a:latin typeface="Times New Roman" panose="02020603050405020304" pitchFamily="18" charset="0"/>
              </a:rPr>
              <a:t>):(</a:t>
            </a:r>
            <a:r>
              <a:rPr lang="en-US" sz="2000" dirty="0">
                <a:latin typeface="Calibri" panose="020F0502020204030204" pitchFamily="34" charset="0"/>
              </a:rPr>
              <a:t>loc3,loc4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r>
              <a:rPr lang="fr-FR" sz="2000" dirty="0">
                <a:latin typeface="Times New Roman" panose="02020603050405020304" pitchFamily="18" charset="0"/>
              </a:rPr>
              <a:t>}</a:t>
            </a:r>
          </a:p>
          <a:p>
            <a:endParaRPr lang="en-US" sz="2000" dirty="0">
              <a:latin typeface="Lucida Handwriting"/>
              <a:cs typeface="Lucida Handwriting"/>
            </a:endParaRPr>
          </a:p>
          <a:p>
            <a:r>
              <a:rPr lang="en-US" sz="2000" dirty="0">
                <a:latin typeface="Lucida Handwriting"/>
                <a:cs typeface="Lucida Handwriting"/>
              </a:rPr>
              <a:t>C</a:t>
            </a:r>
            <a:r>
              <a:rPr lang="en-US" sz="2000" dirty="0">
                <a:latin typeface="Times New Roman" panose="02020603050405020304" pitchFamily="18" charset="0"/>
              </a:rPr>
              <a:t> = {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&lt; </a:t>
            </a:r>
            <a:r>
              <a:rPr lang="en-US" sz="2000" i="1" dirty="0">
                <a:latin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8951966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6B25BB-A9F0-2948-B4E6-E705B3E76840}"/>
              </a:ext>
            </a:extLst>
          </p:cNvPr>
          <p:cNvGrpSpPr/>
          <p:nvPr/>
        </p:nvGrpSpPr>
        <p:grpSpPr>
          <a:xfrm>
            <a:off x="7966941" y="1059001"/>
            <a:ext cx="2670475" cy="745760"/>
            <a:chOff x="8766085" y="744200"/>
            <a:chExt cx="2670475" cy="745760"/>
          </a:xfrm>
        </p:grpSpPr>
        <p:sp>
          <p:nvSpPr>
            <p:cNvPr id="65" name="Line 853"/>
            <p:cNvSpPr>
              <a:spLocks noChangeShapeType="1"/>
            </p:cNvSpPr>
            <p:nvPr/>
          </p:nvSpPr>
          <p:spPr bwMode="auto">
            <a:xfrm>
              <a:off x="8766085" y="1485598"/>
              <a:ext cx="11430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3556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7" name="Line 853"/>
            <p:cNvSpPr>
              <a:spLocks noChangeShapeType="1"/>
            </p:cNvSpPr>
            <p:nvPr/>
          </p:nvSpPr>
          <p:spPr bwMode="auto">
            <a:xfrm>
              <a:off x="9927800" y="1485598"/>
              <a:ext cx="150876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524000" contourW="6350" prstMaterial="legacyPlastic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800" i="1" dirty="0">
                  <a:latin typeface="Calibri"/>
                  <a:ea typeface="Times New Roman"/>
                  <a:cs typeface="Times New Roman"/>
                </a:rPr>
                <a:t>             </a:t>
              </a:r>
              <a:r>
                <a:rPr lang="en-US" sz="1800" i="1" dirty="0">
                  <a:latin typeface="Times New Roman" charset="0"/>
                  <a:ea typeface="Times New Roman"/>
                  <a:cs typeface="Times New Roman"/>
                </a:rPr>
                <a:t>d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504092" y="879497"/>
              <a:ext cx="349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 dirty="0">
                  <a:latin typeface="Times New Roman" charset="0"/>
                  <a:ea typeface="Calibri"/>
                  <a:cs typeface="Calibri"/>
                </a:rPr>
                <a:t>w</a:t>
              </a: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9981163" y="744200"/>
              <a:ext cx="1203321" cy="500893"/>
              <a:chOff x="6392419" y="5864703"/>
              <a:chExt cx="1203321" cy="500893"/>
            </a:xfrm>
          </p:grpSpPr>
          <p:sp>
            <p:nvSpPr>
              <p:cNvPr id="113" name="Oval 859"/>
              <p:cNvSpPr>
                <a:spLocks noChangeAspect="1" noChangeArrowheads="1"/>
              </p:cNvSpPr>
              <p:nvPr/>
            </p:nvSpPr>
            <p:spPr bwMode="auto">
              <a:xfrm>
                <a:off x="7453912" y="6143913"/>
                <a:ext cx="99232" cy="10889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4" name="Oval 861"/>
              <p:cNvSpPr>
                <a:spLocks noChangeAspect="1" noChangeArrowheads="1"/>
              </p:cNvSpPr>
              <p:nvPr/>
            </p:nvSpPr>
            <p:spPr bwMode="auto">
              <a:xfrm>
                <a:off x="6392420" y="6254755"/>
                <a:ext cx="102714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5" name="Oval 862"/>
              <p:cNvSpPr>
                <a:spLocks noChangeAspect="1" noChangeArrowheads="1"/>
              </p:cNvSpPr>
              <p:nvPr/>
            </p:nvSpPr>
            <p:spPr bwMode="auto">
              <a:xfrm>
                <a:off x="7339582" y="6254755"/>
                <a:ext cx="99232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6" name="Oval 863"/>
              <p:cNvSpPr>
                <a:spLocks noChangeAspect="1" noChangeArrowheads="1"/>
              </p:cNvSpPr>
              <p:nvPr/>
            </p:nvSpPr>
            <p:spPr bwMode="auto">
              <a:xfrm>
                <a:off x="7238609" y="6252810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7" name="Oval 863"/>
              <p:cNvSpPr>
                <a:spLocks noChangeAspect="1" noChangeArrowheads="1"/>
              </p:cNvSpPr>
              <p:nvPr/>
            </p:nvSpPr>
            <p:spPr bwMode="auto">
              <a:xfrm>
                <a:off x="6813245" y="6254164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6392419" y="5864703"/>
                <a:ext cx="1203321" cy="388110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19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0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b"/>
                <a:lstStyle/>
                <a:p>
                  <a:pPr algn="ctr"/>
                  <a:r>
                    <a:rPr lang="en-US" sz="1800" i="1" dirty="0">
                      <a:latin typeface="Times New Roman" charset="0"/>
                      <a:ea typeface="Calibri"/>
                      <a:cs typeface="Calibri"/>
                    </a:rPr>
                    <a:t>r</a:t>
                  </a:r>
                </a:p>
              </p:txBody>
            </p:sp>
            <p:sp>
              <p:nvSpPr>
                <p:cNvPr id="121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2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Tasks (Actions)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2518" y="2169230"/>
            <a:ext cx="5676281" cy="4398551"/>
          </a:xfrm>
        </p:spPr>
        <p:txBody>
          <a:bodyPr/>
          <a:lstStyle/>
          <a:p>
            <a:pPr marL="0" indent="-3175">
              <a:buNone/>
              <a:tabLst>
                <a:tab pos="287338" algn="l"/>
                <a:tab pos="1304925" algn="l"/>
              </a:tabLst>
            </a:pPr>
            <a:r>
              <a:rPr lang="pl-PL" dirty="0" err="1">
                <a:latin typeface="Calibri"/>
              </a:rPr>
              <a:t>leave</a:t>
            </a:r>
            <a:r>
              <a:rPr lang="pl-PL" dirty="0"/>
              <a:t>(</a:t>
            </a:r>
            <a:r>
              <a:rPr lang="pl-PL" i="1" dirty="0" err="1"/>
              <a:t>r,d,w</a:t>
            </a:r>
            <a:r>
              <a:rPr lang="pl-PL" dirty="0"/>
              <a:t>)</a:t>
            </a:r>
          </a:p>
          <a:p>
            <a:pPr marL="0" indent="-3175">
              <a:buNone/>
              <a:tabLst>
                <a:tab pos="392113" algn="l"/>
                <a:tab pos="855663" algn="l"/>
              </a:tabLst>
            </a:pPr>
            <a:r>
              <a:rPr lang="pl-PL" dirty="0"/>
              <a:t>	// </a:t>
            </a:r>
            <a:r>
              <a:rPr lang="en-US" dirty="0"/>
              <a:t>robot </a:t>
            </a:r>
            <a:r>
              <a:rPr lang="en-US" i="1" dirty="0"/>
              <a:t>r</a:t>
            </a:r>
            <a:r>
              <a:rPr lang="en-US" dirty="0"/>
              <a:t> goes from loading dock </a:t>
            </a:r>
            <a:r>
              <a:rPr lang="en-US" i="1" dirty="0"/>
              <a:t>d </a:t>
            </a:r>
            <a:r>
              <a:rPr lang="en-US" dirty="0"/>
              <a:t>to waypoint </a:t>
            </a:r>
            <a:r>
              <a:rPr lang="en-US" i="1" dirty="0"/>
              <a:t>w</a:t>
            </a:r>
            <a:endParaRPr lang="pl-PL" dirty="0"/>
          </a:p>
          <a:p>
            <a:pPr marL="0" indent="-3175">
              <a:buNone/>
              <a:tabLst>
                <a:tab pos="392113" algn="l"/>
                <a:tab pos="855663" algn="l"/>
              </a:tabLst>
            </a:pPr>
            <a:r>
              <a:rPr lang="pl-PL" dirty="0"/>
              <a:t>	</a:t>
            </a:r>
            <a:r>
              <a:rPr lang="pl-PL" dirty="0" err="1"/>
              <a:t>assertions</a:t>
            </a:r>
            <a:r>
              <a:rPr lang="pl-PL" dirty="0"/>
              <a:t>:	</a:t>
            </a:r>
          </a:p>
          <a:p>
            <a:pPr marL="0" indent="-3175">
              <a:buNone/>
              <a:tabLst>
                <a:tab pos="392113" algn="l"/>
                <a:tab pos="674688" algn="l"/>
              </a:tabLst>
            </a:pPr>
            <a:r>
              <a:rPr lang="pl-PL" dirty="0"/>
              <a:t>		[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 err="1"/>
              <a:t>,</a:t>
            </a:r>
            <a:r>
              <a:rPr lang="pl-PL" i="1" dirty="0" err="1"/>
              <a:t>t</a:t>
            </a:r>
            <a:r>
              <a:rPr lang="pl-PL" i="1" baseline="-25000" dirty="0" err="1"/>
              <a:t>e</a:t>
            </a:r>
            <a:r>
              <a:rPr lang="pl-PL" dirty="0"/>
              <a:t>] </a:t>
            </a:r>
            <a:r>
              <a:rPr lang="pl-PL" dirty="0" err="1">
                <a:latin typeface="Calibri"/>
              </a:rPr>
              <a:t>loc</a:t>
            </a:r>
            <a:r>
              <a:rPr lang="pl-PL" dirty="0"/>
              <a:t>(</a:t>
            </a:r>
            <a:r>
              <a:rPr lang="pl-PL" i="1" dirty="0"/>
              <a:t>r</a:t>
            </a:r>
            <a:r>
              <a:rPr lang="pl-PL" dirty="0"/>
              <a:t>): (</a:t>
            </a:r>
            <a:r>
              <a:rPr lang="pl-PL" i="1" dirty="0" err="1"/>
              <a:t>d,w</a:t>
            </a:r>
            <a:r>
              <a:rPr lang="pl-PL" dirty="0"/>
              <a:t>)</a:t>
            </a:r>
            <a:br>
              <a:rPr lang="pl-PL" dirty="0"/>
            </a:br>
            <a:r>
              <a:rPr lang="pl-PL" dirty="0"/>
              <a:t>		[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 err="1"/>
              <a:t>,</a:t>
            </a:r>
            <a:r>
              <a:rPr lang="pl-PL" i="1" dirty="0" err="1"/>
              <a:t>t</a:t>
            </a:r>
            <a:r>
              <a:rPr lang="pl-PL" i="1" baseline="-25000" dirty="0" err="1"/>
              <a:t>e</a:t>
            </a:r>
            <a:r>
              <a:rPr lang="pl-PL" dirty="0"/>
              <a:t>] </a:t>
            </a:r>
            <a:r>
              <a:rPr lang="pl-PL" dirty="0" err="1">
                <a:latin typeface="Calibri"/>
              </a:rPr>
              <a:t>occupant</a:t>
            </a:r>
            <a:r>
              <a:rPr lang="pl-PL" dirty="0"/>
              <a:t>(</a:t>
            </a:r>
            <a:r>
              <a:rPr lang="pl-PL" i="1" dirty="0"/>
              <a:t>d</a:t>
            </a:r>
            <a:r>
              <a:rPr lang="pl-PL" dirty="0"/>
              <a:t>): (</a:t>
            </a:r>
            <a:r>
              <a:rPr lang="pl-PL" i="1" dirty="0" err="1"/>
              <a:t>r</a:t>
            </a:r>
            <a:r>
              <a:rPr lang="pl-PL" dirty="0" err="1"/>
              <a:t>,</a:t>
            </a:r>
            <a:r>
              <a:rPr lang="pl-PL" dirty="0" err="1">
                <a:latin typeface="Calibri"/>
              </a:rPr>
              <a:t>empty</a:t>
            </a:r>
            <a:r>
              <a:rPr lang="pl-PL" dirty="0"/>
              <a:t>) </a:t>
            </a:r>
          </a:p>
          <a:p>
            <a:pPr marL="396875" lvl="1" indent="-3175">
              <a:buNone/>
              <a:tabLst>
                <a:tab pos="392113" algn="l"/>
                <a:tab pos="855663" algn="l"/>
              </a:tabLst>
            </a:pPr>
            <a:r>
              <a:rPr lang="pl-PL" dirty="0" err="1"/>
              <a:t>constraints</a:t>
            </a:r>
            <a:r>
              <a:rPr lang="pl-PL" dirty="0"/>
              <a:t>:	</a:t>
            </a:r>
          </a:p>
          <a:p>
            <a:pPr marL="0" indent="-3175">
              <a:buNone/>
              <a:tabLst>
                <a:tab pos="392113" algn="l"/>
                <a:tab pos="674688" algn="l"/>
              </a:tabLst>
            </a:pPr>
            <a:r>
              <a:rPr lang="pl-PL" i="1" dirty="0"/>
              <a:t>		t</a:t>
            </a:r>
            <a:r>
              <a:rPr lang="pl-PL" i="1" baseline="-25000" dirty="0"/>
              <a:t>e</a:t>
            </a:r>
            <a:r>
              <a:rPr lang="pl-PL" dirty="0"/>
              <a:t> ≤ 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/>
              <a:t> + δ</a:t>
            </a:r>
            <a:r>
              <a:rPr lang="pl-PL" baseline="-25000" dirty="0"/>
              <a:t>1</a:t>
            </a:r>
            <a:br>
              <a:rPr lang="pl-PL" dirty="0"/>
            </a:br>
            <a:r>
              <a:rPr lang="pl-PL" dirty="0"/>
              <a:t>		</a:t>
            </a:r>
            <a:r>
              <a:rPr lang="pl-PL" dirty="0" err="1">
                <a:latin typeface="Calibri"/>
              </a:rPr>
              <a:t>adjacent</a:t>
            </a:r>
            <a:r>
              <a:rPr lang="pl-PL" dirty="0"/>
              <a:t>(</a:t>
            </a:r>
            <a:r>
              <a:rPr lang="pl-PL" i="1" dirty="0" err="1"/>
              <a:t>d,w</a:t>
            </a:r>
            <a:r>
              <a:rPr lang="pl-PL" dirty="0"/>
              <a:t>) </a:t>
            </a:r>
            <a:br>
              <a:rPr lang="pl-PL" dirty="0"/>
            </a:br>
            <a:endParaRPr lang="pl-PL" dirty="0">
              <a:latin typeface="Calibri"/>
            </a:endParaRPr>
          </a:p>
          <a:p>
            <a:pPr lvl="1">
              <a:tabLst>
                <a:tab pos="744538" algn="l"/>
                <a:tab pos="1658938" algn="l"/>
              </a:tabLst>
            </a:pPr>
            <a:r>
              <a:rPr lang="pl-PL" dirty="0" err="1">
                <a:latin typeface="Times New Roman" panose="02020603050405020304" pitchFamily="18" charset="0"/>
              </a:rPr>
              <a:t>Action duration </a:t>
            </a:r>
            <a:r>
              <a:rPr lang="pl-PL" i="1" dirty="0"/>
              <a:t>t</a:t>
            </a:r>
            <a:r>
              <a:rPr lang="pl-PL" i="1" baseline="-25000" dirty="0"/>
              <a:t>e</a:t>
            </a:r>
            <a:r>
              <a:rPr lang="pl-PL" dirty="0"/>
              <a:t> – 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 err="1">
                <a:latin typeface="Times New Roman" panose="02020603050405020304" pitchFamily="18" charset="0"/>
              </a:rPr>
              <a:t> </a:t>
            </a:r>
            <a:r>
              <a:rPr lang="pl-PL" dirty="0"/>
              <a:t>≤ δ</a:t>
            </a:r>
            <a:r>
              <a:rPr lang="pl-PL" baseline="-25000" dirty="0"/>
              <a:t>1</a:t>
            </a:r>
            <a:endParaRPr lang="pl-PL" i="1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98F08E1-9994-5443-8C73-DFE1044AF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287" y="1215548"/>
            <a:ext cx="5437983" cy="4721228"/>
          </a:xfrm>
        </p:spPr>
        <p:txBody>
          <a:bodyPr/>
          <a:lstStyle/>
          <a:p>
            <a:r>
              <a:rPr lang="en-US" i="1" dirty="0"/>
              <a:t>Action </a:t>
            </a:r>
            <a:r>
              <a:rPr lang="en-US" dirty="0"/>
              <a:t>or </a:t>
            </a:r>
            <a:r>
              <a:rPr lang="en-US" i="1" dirty="0"/>
              <a:t>primitive task </a:t>
            </a:r>
            <a:r>
              <a:rPr lang="en-US" dirty="0"/>
              <a:t>(or just </a:t>
            </a:r>
            <a:r>
              <a:rPr lang="en-US" i="1" dirty="0"/>
              <a:t>primitive</a:t>
            </a:r>
            <a:r>
              <a:rPr lang="en-US" dirty="0"/>
              <a:t>): </a:t>
            </a:r>
          </a:p>
          <a:p>
            <a:pPr lvl="1"/>
            <a:r>
              <a:rPr lang="en-US" dirty="0"/>
              <a:t>a triple (</a:t>
            </a:r>
            <a:r>
              <a:rPr lang="en-US" i="1" dirty="0" err="1"/>
              <a:t>head</a:t>
            </a:r>
            <a:r>
              <a:rPr lang="en-US" dirty="0" err="1"/>
              <a:t>,</a:t>
            </a:r>
            <a:r>
              <a:rPr lang="en-US" dirty="0" err="1">
                <a:latin typeface="Lucida Handwriting"/>
                <a:cs typeface="Lucida Handwriting"/>
              </a:rPr>
              <a:t>T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)</a:t>
            </a:r>
          </a:p>
          <a:p>
            <a:pPr lvl="2"/>
            <a:r>
              <a:rPr lang="en-US" i="1" dirty="0"/>
              <a:t>head</a:t>
            </a:r>
            <a:r>
              <a:rPr lang="en-US" dirty="0"/>
              <a:t> is the name and parameters</a:t>
            </a:r>
            <a:endParaRPr lang="en-US" i="1" dirty="0"/>
          </a:p>
          <a:p>
            <a:pPr lvl="2"/>
            <a:r>
              <a:rPr lang="en-US" dirty="0">
                <a:cs typeface="Times New Roman"/>
              </a:rPr>
              <a:t>(</a:t>
            </a:r>
            <a:r>
              <a:rPr lang="en-US" dirty="0">
                <a:latin typeface="Lucida Handwriting"/>
                <a:cs typeface="Lucida Handwriting"/>
              </a:rPr>
              <a:t>T,C</a:t>
            </a:r>
            <a:r>
              <a:rPr lang="en-US" dirty="0">
                <a:cs typeface="Times New Roman"/>
              </a:rPr>
              <a:t>)</a:t>
            </a:r>
            <a:r>
              <a:rPr lang="en-US" dirty="0"/>
              <a:t> is the union of a set of timelines</a:t>
            </a:r>
            <a:br>
              <a:rPr lang="en-US" baseline="-25000" dirty="0"/>
            </a:br>
            <a:endParaRPr lang="pl-PL" baseline="-25000" dirty="0"/>
          </a:p>
          <a:p>
            <a:pPr>
              <a:tabLst>
                <a:tab pos="744538" algn="l"/>
                <a:tab pos="1658938" algn="l"/>
              </a:tabLst>
            </a:pPr>
            <a:r>
              <a:rPr lang="pl-PL" dirty="0" err="1"/>
              <a:t>Always</a:t>
            </a:r>
            <a:r>
              <a:rPr lang="pl-PL" dirty="0"/>
              <a:t>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additional</a:t>
            </a:r>
            <a:r>
              <a:rPr lang="pl-PL" dirty="0"/>
              <a:t> </a:t>
            </a:r>
            <a:r>
              <a:rPr lang="pl-PL" dirty="0" err="1"/>
              <a:t>parameters</a:t>
            </a:r>
            <a:r>
              <a:rPr lang="pl-PL" dirty="0"/>
              <a:t>  </a:t>
            </a:r>
          </a:p>
          <a:p>
            <a:pPr lvl="1">
              <a:tabLst>
                <a:tab pos="744538" algn="l"/>
                <a:tab pos="1658938" algn="l"/>
              </a:tabLst>
            </a:pPr>
            <a:r>
              <a:rPr lang="pl-PL" dirty="0" err="1"/>
              <a:t>starting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 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i="1" baseline="-25000" dirty="0"/>
              <a:t> </a:t>
            </a:r>
            <a:r>
              <a:rPr lang="pl-PL" dirty="0">
                <a:latin typeface="Times New Roman" charset="0"/>
              </a:rPr>
              <a:t>, </a:t>
            </a:r>
            <a:r>
              <a:rPr lang="pl-PL" dirty="0" err="1">
                <a:latin typeface="Times New Roman" charset="0"/>
              </a:rPr>
              <a:t>ending</a:t>
            </a:r>
            <a:r>
              <a:rPr lang="pl-PL" dirty="0">
                <a:latin typeface="Times New Roman" charset="0"/>
              </a:rPr>
              <a:t> </a:t>
            </a:r>
            <a:r>
              <a:rPr lang="pl-PL" dirty="0" err="1">
                <a:latin typeface="Times New Roman" charset="0"/>
              </a:rPr>
              <a:t>time</a:t>
            </a:r>
            <a:r>
              <a:rPr lang="pl-PL" dirty="0">
                <a:latin typeface="Times New Roman" charset="0"/>
              </a:rPr>
              <a:t> </a:t>
            </a:r>
            <a:r>
              <a:rPr lang="pl-PL" i="1" dirty="0">
                <a:latin typeface="Times New Roman" charset="0"/>
              </a:rPr>
              <a:t>t</a:t>
            </a:r>
            <a:r>
              <a:rPr lang="pl-PL" i="1" baseline="-25000" dirty="0">
                <a:latin typeface="Times New Roman" charset="0"/>
              </a:rPr>
              <a:t>e</a:t>
            </a:r>
            <a:br>
              <a:rPr lang="pl-PL" baseline="-25000" dirty="0">
                <a:latin typeface="Calibri"/>
              </a:rPr>
            </a:br>
            <a:endParaRPr lang="pl-PL" baseline="-25000" dirty="0">
              <a:latin typeface="Calibri"/>
            </a:endParaRPr>
          </a:p>
          <a:p>
            <a:pPr>
              <a:tabLst>
                <a:tab pos="744538" algn="l"/>
                <a:tab pos="1658938" algn="l"/>
              </a:tabLst>
            </a:pPr>
            <a:r>
              <a:rPr lang="en-US" dirty="0"/>
              <a:t>In each temporal assertion in 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/>
              <a:t>,</a:t>
            </a:r>
          </a:p>
          <a:p>
            <a:pPr lvl="2">
              <a:tabLst>
                <a:tab pos="744538" algn="l"/>
                <a:tab pos="1658938" algn="l"/>
              </a:tabLst>
            </a:pPr>
            <a:r>
              <a:rPr lang="en-US" dirty="0"/>
              <a:t>left endpoint is like a precondition</a:t>
            </a:r>
          </a:p>
          <a:p>
            <a:pPr marL="1206500" lvl="3" indent="0">
              <a:buNone/>
              <a:tabLst>
                <a:tab pos="744538" algn="l"/>
                <a:tab pos="1658938" algn="l"/>
              </a:tabLst>
            </a:pPr>
            <a:r>
              <a:rPr lang="pl-PL" dirty="0">
                <a:sym typeface="Wingdings"/>
              </a:rPr>
              <a:t> </a:t>
            </a:r>
            <a:r>
              <a:rPr lang="pl-PL" dirty="0" err="1"/>
              <a:t>need</a:t>
            </a:r>
            <a:r>
              <a:rPr lang="pl-PL" dirty="0"/>
              <a:t> for </a:t>
            </a:r>
            <a:r>
              <a:rPr lang="pl-PL" dirty="0" err="1"/>
              <a:t>causal</a:t>
            </a:r>
            <a:r>
              <a:rPr lang="pl-PL" dirty="0"/>
              <a:t> </a:t>
            </a:r>
            <a:r>
              <a:rPr lang="pl-PL" dirty="0" err="1"/>
              <a:t>support</a:t>
            </a:r>
            <a:endParaRPr lang="en-US" dirty="0"/>
          </a:p>
          <a:p>
            <a:pPr lvl="2">
              <a:tabLst>
                <a:tab pos="744538" algn="l"/>
                <a:tab pos="1658938" algn="l"/>
              </a:tabLst>
            </a:pPr>
            <a:r>
              <a:rPr lang="en-US" dirty="0"/>
              <a:t>right endpoint is like an effect</a:t>
            </a:r>
          </a:p>
        </p:txBody>
      </p:sp>
    </p:spTree>
    <p:extLst>
      <p:ext uri="{BB962C8B-B14F-4D97-AF65-F5344CB8AC3E}">
        <p14:creationId xmlns:p14="http://schemas.microsoft.com/office/powerpoint/2010/main" val="187493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Tasks (Actions)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258" y="2458059"/>
            <a:ext cx="5707000" cy="4145797"/>
          </a:xfrm>
        </p:spPr>
        <p:txBody>
          <a:bodyPr/>
          <a:lstStyle/>
          <a:p>
            <a:pPr marL="0" lvl="2" indent="-3175">
              <a:buSzPct val="110000"/>
              <a:buNone/>
              <a:tabLst>
                <a:tab pos="395288" algn="l"/>
                <a:tab pos="855663" algn="l"/>
              </a:tabLst>
            </a:pPr>
            <a:r>
              <a:rPr lang="pl-PL" dirty="0" err="1">
                <a:latin typeface="Calibri"/>
              </a:rPr>
              <a:t>enter</a:t>
            </a:r>
            <a:r>
              <a:rPr lang="pl-PL" dirty="0"/>
              <a:t>(</a:t>
            </a:r>
            <a:r>
              <a:rPr lang="pl-PL" i="1" dirty="0" err="1"/>
              <a:t>r,d,w</a:t>
            </a:r>
            <a:r>
              <a:rPr lang="pl-PL" dirty="0"/>
              <a:t>)</a:t>
            </a:r>
          </a:p>
          <a:p>
            <a:pPr marL="0" lvl="2" indent="-3175">
              <a:buSzPct val="110000"/>
              <a:buNone/>
              <a:tabLst>
                <a:tab pos="395288" algn="l"/>
                <a:tab pos="855663" algn="l"/>
              </a:tabLst>
            </a:pPr>
            <a:r>
              <a:rPr lang="pl-PL" dirty="0"/>
              <a:t>	// </a:t>
            </a:r>
            <a:r>
              <a:rPr lang="en-US" dirty="0"/>
              <a:t>robot </a:t>
            </a:r>
            <a:r>
              <a:rPr lang="en-US" i="1" dirty="0"/>
              <a:t>r</a:t>
            </a:r>
            <a:r>
              <a:rPr lang="en-US" dirty="0"/>
              <a:t> goes from waypoint </a:t>
            </a:r>
            <a:r>
              <a:rPr lang="en-US" i="1" dirty="0"/>
              <a:t>w</a:t>
            </a:r>
            <a:r>
              <a:rPr lang="en-US" dirty="0"/>
              <a:t> to loading dock </a:t>
            </a:r>
            <a:r>
              <a:rPr lang="en-US" i="1" dirty="0"/>
              <a:t>d </a:t>
            </a:r>
            <a:endParaRPr lang="pl-PL" dirty="0"/>
          </a:p>
          <a:p>
            <a:pPr marL="0" lvl="2" indent="-3175">
              <a:buSzPct val="110000"/>
              <a:buNone/>
              <a:tabLst>
                <a:tab pos="395288" algn="l"/>
                <a:tab pos="855663" algn="l"/>
              </a:tabLst>
            </a:pPr>
            <a:r>
              <a:rPr lang="pl-PL" dirty="0"/>
              <a:t>	</a:t>
            </a:r>
            <a:r>
              <a:rPr lang="en-US" dirty="0"/>
              <a:t>assertions:	</a:t>
            </a:r>
          </a:p>
          <a:p>
            <a:pPr marL="0" lvl="2" indent="-3175">
              <a:buSzPct val="110000"/>
              <a:buNone/>
              <a:tabLst>
                <a:tab pos="395288" algn="l"/>
                <a:tab pos="674688" algn="l"/>
              </a:tabLst>
            </a:pPr>
            <a:r>
              <a:rPr lang="en-US" dirty="0"/>
              <a:t>		</a:t>
            </a:r>
            <a:r>
              <a:rPr lang="pl-PL" dirty="0"/>
              <a:t>[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 err="1"/>
              <a:t>,</a:t>
            </a:r>
            <a:r>
              <a:rPr lang="pl-PL" i="1" dirty="0" err="1"/>
              <a:t>t</a:t>
            </a:r>
            <a:r>
              <a:rPr lang="pl-PL" i="1" baseline="-25000" dirty="0" err="1"/>
              <a:t>e</a:t>
            </a:r>
            <a:r>
              <a:rPr lang="pl-PL" dirty="0"/>
              <a:t>] </a:t>
            </a:r>
            <a:r>
              <a:rPr lang="pl-PL" dirty="0" err="1">
                <a:latin typeface="Calibri"/>
              </a:rPr>
              <a:t>loc</a:t>
            </a:r>
            <a:r>
              <a:rPr lang="pl-PL" dirty="0"/>
              <a:t>(</a:t>
            </a:r>
            <a:r>
              <a:rPr lang="pl-PL" i="1" dirty="0"/>
              <a:t>r</a:t>
            </a:r>
            <a:r>
              <a:rPr lang="pl-PL" dirty="0"/>
              <a:t>): (</a:t>
            </a:r>
            <a:r>
              <a:rPr lang="pl-PL" i="1" dirty="0" err="1"/>
              <a:t>w,d</a:t>
            </a:r>
            <a:r>
              <a:rPr lang="pl-PL" dirty="0"/>
              <a:t>)</a:t>
            </a:r>
            <a:br>
              <a:rPr lang="pl-PL" dirty="0"/>
            </a:br>
            <a:r>
              <a:rPr lang="pl-PL" dirty="0"/>
              <a:t>		[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 err="1"/>
              <a:t>,</a:t>
            </a:r>
            <a:r>
              <a:rPr lang="pl-PL" i="1" dirty="0" err="1"/>
              <a:t>t</a:t>
            </a:r>
            <a:r>
              <a:rPr lang="pl-PL" i="1" baseline="-25000" dirty="0" err="1"/>
              <a:t>e</a:t>
            </a:r>
            <a:r>
              <a:rPr lang="pl-PL" dirty="0"/>
              <a:t>] </a:t>
            </a:r>
            <a:r>
              <a:rPr lang="pl-PL" dirty="0" err="1">
                <a:latin typeface="Calibri"/>
              </a:rPr>
              <a:t>occupant</a:t>
            </a:r>
            <a:r>
              <a:rPr lang="pl-PL" dirty="0"/>
              <a:t>(</a:t>
            </a:r>
            <a:r>
              <a:rPr lang="pl-PL" i="1" dirty="0"/>
              <a:t>d</a:t>
            </a:r>
            <a:r>
              <a:rPr lang="pl-PL" dirty="0"/>
              <a:t>): (</a:t>
            </a:r>
            <a:r>
              <a:rPr lang="pl-PL" dirty="0" err="1">
                <a:latin typeface="Calibri"/>
              </a:rPr>
              <a:t>empty</a:t>
            </a:r>
            <a:r>
              <a:rPr lang="pl-PL" dirty="0" err="1">
                <a:cs typeface="Times New Roman"/>
              </a:rPr>
              <a:t>,</a:t>
            </a:r>
            <a:r>
              <a:rPr lang="pl-PL" i="1" dirty="0" err="1">
                <a:cs typeface="Times New Roman"/>
              </a:rPr>
              <a:t>r</a:t>
            </a:r>
            <a:r>
              <a:rPr lang="pl-PL" dirty="0"/>
              <a:t>) </a:t>
            </a:r>
          </a:p>
          <a:p>
            <a:pPr marL="0" lvl="2" indent="-3175">
              <a:buSzPct val="110000"/>
              <a:buNone/>
              <a:tabLst>
                <a:tab pos="395288" algn="l"/>
                <a:tab pos="855663" algn="l"/>
              </a:tabLst>
            </a:pPr>
            <a:r>
              <a:rPr lang="en-US" dirty="0"/>
              <a:t>	constraints:</a:t>
            </a:r>
          </a:p>
          <a:p>
            <a:pPr marL="0" lvl="2" indent="-3175">
              <a:buSzPct val="110000"/>
              <a:buNone/>
              <a:tabLst>
                <a:tab pos="395288" algn="l"/>
                <a:tab pos="674688" algn="l"/>
              </a:tabLst>
            </a:pPr>
            <a:r>
              <a:rPr lang="en-US" dirty="0"/>
              <a:t>		</a:t>
            </a:r>
            <a:r>
              <a:rPr lang="pl-PL" i="1" dirty="0"/>
              <a:t>t</a:t>
            </a:r>
            <a:r>
              <a:rPr lang="pl-PL" i="1" baseline="-25000" dirty="0"/>
              <a:t>e</a:t>
            </a:r>
            <a:r>
              <a:rPr lang="pl-PL" dirty="0"/>
              <a:t> ≤ 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/>
              <a:t> + δ</a:t>
            </a:r>
            <a:r>
              <a:rPr lang="pl-PL" baseline="-25000" dirty="0"/>
              <a:t>2</a:t>
            </a:r>
            <a:br>
              <a:rPr lang="pl-PL" dirty="0"/>
            </a:br>
            <a:r>
              <a:rPr lang="pl-PL" dirty="0"/>
              <a:t>		</a:t>
            </a:r>
            <a:r>
              <a:rPr lang="pl-PL" dirty="0" err="1">
                <a:latin typeface="Calibri"/>
              </a:rPr>
              <a:t>adjacent</a:t>
            </a:r>
            <a:r>
              <a:rPr lang="pl-PL" dirty="0"/>
              <a:t>(</a:t>
            </a:r>
            <a:r>
              <a:rPr lang="pl-PL" i="1" dirty="0" err="1"/>
              <a:t>d,w</a:t>
            </a:r>
            <a:r>
              <a:rPr lang="pl-PL" dirty="0"/>
              <a:t>) </a:t>
            </a:r>
            <a:br>
              <a:rPr lang="pl-PL" dirty="0"/>
            </a:br>
            <a:endParaRPr lang="pl-PL" dirty="0"/>
          </a:p>
          <a:p>
            <a:pPr lvl="1">
              <a:tabLst>
                <a:tab pos="744538" algn="l"/>
                <a:tab pos="1658938" algn="l"/>
              </a:tabLst>
            </a:pPr>
            <a:r>
              <a:rPr lang="pl-PL" dirty="0" err="1">
                <a:latin typeface="Times New Roman" panose="02020603050405020304" pitchFamily="18" charset="0"/>
              </a:rPr>
              <a:t>Action duration </a:t>
            </a:r>
            <a:r>
              <a:rPr lang="pl-PL" i="1" dirty="0"/>
              <a:t>t</a:t>
            </a:r>
            <a:r>
              <a:rPr lang="pl-PL" i="1" baseline="-25000" dirty="0"/>
              <a:t>e</a:t>
            </a:r>
            <a:r>
              <a:rPr lang="pl-PL" dirty="0"/>
              <a:t> – </a:t>
            </a:r>
            <a:r>
              <a:rPr lang="pl-PL" i="1" dirty="0" err="1"/>
              <a:t>t</a:t>
            </a:r>
            <a:r>
              <a:rPr lang="pl-PL" i="1" baseline="-25000" dirty="0" err="1"/>
              <a:t>s</a:t>
            </a:r>
            <a:r>
              <a:rPr lang="pl-PL" dirty="0" err="1">
                <a:latin typeface="Times New Roman" panose="02020603050405020304" pitchFamily="18" charset="0"/>
              </a:rPr>
              <a:t> </a:t>
            </a:r>
            <a:r>
              <a:rPr lang="pl-PL" dirty="0"/>
              <a:t>≤ δ</a:t>
            </a:r>
            <a:r>
              <a:rPr lang="pl-PL" baseline="-25000" dirty="0"/>
              <a:t>2</a:t>
            </a:r>
            <a:endParaRPr lang="pl-PL" i="1" dirty="0"/>
          </a:p>
          <a:p>
            <a:pPr lvl="1">
              <a:tabLst>
                <a:tab pos="744538" algn="l"/>
                <a:tab pos="1658938" algn="l"/>
              </a:tabLst>
            </a:pPr>
            <a:r>
              <a:rPr lang="pl-PL" dirty="0" err="1"/>
              <a:t>Dock</a:t>
            </a:r>
            <a:r>
              <a:rPr lang="pl-PL" dirty="0"/>
              <a:t> </a:t>
            </a:r>
            <a:r>
              <a:rPr lang="pl-PL" i="1" dirty="0"/>
              <a:t>d</a:t>
            </a:r>
            <a:r>
              <a:rPr lang="pl-PL" dirty="0"/>
              <a:t> </a:t>
            </a:r>
            <a:r>
              <a:rPr lang="pl-PL" dirty="0" err="1"/>
              <a:t>becomes</a:t>
            </a:r>
            <a:r>
              <a:rPr lang="pl-PL" dirty="0"/>
              <a:t> </a:t>
            </a:r>
            <a:r>
              <a:rPr lang="pl-PL" dirty="0" err="1"/>
              <a:t>occupied</a:t>
            </a:r>
            <a:r>
              <a:rPr lang="pl-PL" dirty="0"/>
              <a:t> by </a:t>
            </a:r>
            <a:r>
              <a:rPr lang="pl-PL" i="1" dirty="0"/>
              <a:t>r</a:t>
            </a:r>
            <a:endParaRPr lang="pl-PL" i="1" baseline="-25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F9BF9E-A3CD-524A-9159-9D1CBB30E9E6}"/>
              </a:ext>
            </a:extLst>
          </p:cNvPr>
          <p:cNvGrpSpPr/>
          <p:nvPr/>
        </p:nvGrpSpPr>
        <p:grpSpPr>
          <a:xfrm>
            <a:off x="575006" y="725752"/>
            <a:ext cx="2670475" cy="1399238"/>
            <a:chOff x="8771757" y="101600"/>
            <a:chExt cx="2670475" cy="1399238"/>
          </a:xfrm>
        </p:grpSpPr>
        <p:sp>
          <p:nvSpPr>
            <p:cNvPr id="21" name="Line 853">
              <a:extLst>
                <a:ext uri="{FF2B5EF4-FFF2-40B4-BE49-F238E27FC236}">
                  <a16:creationId xmlns:a16="http://schemas.microsoft.com/office/drawing/2014/main" id="{640D399B-8864-2F4F-B96F-D5D051112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1757" y="1496476"/>
              <a:ext cx="11430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3556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Line 853">
              <a:extLst>
                <a:ext uri="{FF2B5EF4-FFF2-40B4-BE49-F238E27FC236}">
                  <a16:creationId xmlns:a16="http://schemas.microsoft.com/office/drawing/2014/main" id="{2DEA0170-88B1-2146-AD0A-69C579E4B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33472" y="1496476"/>
              <a:ext cx="150876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524000" contourW="6350" prstMaterial="legacyPlastic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800" i="1" dirty="0">
                  <a:latin typeface="Calibri"/>
                  <a:ea typeface="Times New Roman"/>
                  <a:cs typeface="Times New Roman"/>
                </a:rPr>
                <a:t>             </a:t>
              </a:r>
              <a:r>
                <a:rPr lang="en-US" sz="1800" i="1" dirty="0">
                  <a:latin typeface="Times New Roman" charset="0"/>
                  <a:ea typeface="Times New Roman"/>
                  <a:cs typeface="Times New Roman"/>
                </a:rPr>
                <a:t>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05CAC2-7849-E445-8230-E6C5941DB42F}"/>
                </a:ext>
              </a:extLst>
            </p:cNvPr>
            <p:cNvSpPr/>
            <p:nvPr/>
          </p:nvSpPr>
          <p:spPr>
            <a:xfrm>
              <a:off x="9509764" y="890375"/>
              <a:ext cx="349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 dirty="0">
                  <a:latin typeface="Times New Roman" charset="0"/>
                  <a:ea typeface="Calibri"/>
                  <a:cs typeface="Calibri"/>
                </a:rPr>
                <a:t>w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D4D72F-DF7C-5043-88ED-6851970130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98269" y="101600"/>
              <a:ext cx="1174071" cy="1116643"/>
              <a:chOff x="2015901" y="2747479"/>
              <a:chExt cx="1677244" cy="1595204"/>
            </a:xfrm>
          </p:grpSpPr>
          <p:sp>
            <p:nvSpPr>
              <p:cNvPr id="25" name="Oval 859">
                <a:extLst>
                  <a:ext uri="{FF2B5EF4-FFF2-40B4-BE49-F238E27FC236}">
                    <a16:creationId xmlns:a16="http://schemas.microsoft.com/office/drawing/2014/main" id="{F6BEDCF7-FD6C-AD46-8ADD-E22536A9EF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1">
                <a:extLst>
                  <a:ext uri="{FF2B5EF4-FFF2-40B4-BE49-F238E27FC236}">
                    <a16:creationId xmlns:a16="http://schemas.microsoft.com/office/drawing/2014/main" id="{CA89A7C5-2495-C345-B9A0-73985EB4D2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" name="Oval 862">
                <a:extLst>
                  <a:ext uri="{FF2B5EF4-FFF2-40B4-BE49-F238E27FC236}">
                    <a16:creationId xmlns:a16="http://schemas.microsoft.com/office/drawing/2014/main" id="{303E5E29-3B8F-CD47-B812-D4C0EDB5EF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8" name="Oval 863">
                <a:extLst>
                  <a:ext uri="{FF2B5EF4-FFF2-40B4-BE49-F238E27FC236}">
                    <a16:creationId xmlns:a16="http://schemas.microsoft.com/office/drawing/2014/main" id="{6C2C0C9F-ACD1-5C42-8B5E-9062D20A40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Oval 863">
                <a:extLst>
                  <a:ext uri="{FF2B5EF4-FFF2-40B4-BE49-F238E27FC236}">
                    <a16:creationId xmlns:a16="http://schemas.microsoft.com/office/drawing/2014/main" id="{1B524262-7D25-6B45-AC22-18F8AD2848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Freeform 866">
                <a:extLst>
                  <a:ext uri="{FF2B5EF4-FFF2-40B4-BE49-F238E27FC236}">
                    <a16:creationId xmlns:a16="http://schemas.microsoft.com/office/drawing/2014/main" id="{CAFF9F02-D445-904D-A008-61AA6120B4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Oval 878">
                <a:extLst>
                  <a:ext uri="{FF2B5EF4-FFF2-40B4-BE49-F238E27FC236}">
                    <a16:creationId xmlns:a16="http://schemas.microsoft.com/office/drawing/2014/main" id="{7F9F98B2-CB31-6D43-AB64-AC7C160DBEC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Line 882">
                <a:extLst>
                  <a:ext uri="{FF2B5EF4-FFF2-40B4-BE49-F238E27FC236}">
                    <a16:creationId xmlns:a16="http://schemas.microsoft.com/office/drawing/2014/main" id="{C46B5A8F-3F49-9A44-AFD3-2BF70BDF1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Rectangle 880">
                <a:extLst>
                  <a:ext uri="{FF2B5EF4-FFF2-40B4-BE49-F238E27FC236}">
                    <a16:creationId xmlns:a16="http://schemas.microsoft.com/office/drawing/2014/main" id="{34EDD041-8874-0941-BE7F-C118ADA37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Line 881">
                <a:extLst>
                  <a:ext uri="{FF2B5EF4-FFF2-40B4-BE49-F238E27FC236}">
                    <a16:creationId xmlns:a16="http://schemas.microsoft.com/office/drawing/2014/main" id="{D86A5B1A-A6E9-0943-BCF4-9BA0C53AA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2">
                <a:extLst>
                  <a:ext uri="{FF2B5EF4-FFF2-40B4-BE49-F238E27FC236}">
                    <a16:creationId xmlns:a16="http://schemas.microsoft.com/office/drawing/2014/main" id="{04CFA0F5-40DC-744C-BFB1-A16D53D34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6" name="Line 882">
                <a:extLst>
                  <a:ext uri="{FF2B5EF4-FFF2-40B4-BE49-F238E27FC236}">
                    <a16:creationId xmlns:a16="http://schemas.microsoft.com/office/drawing/2014/main" id="{C63612EB-A0C4-504B-AD66-528DAE783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" name="Line 884">
                <a:extLst>
                  <a:ext uri="{FF2B5EF4-FFF2-40B4-BE49-F238E27FC236}">
                    <a16:creationId xmlns:a16="http://schemas.microsoft.com/office/drawing/2014/main" id="{9930F52E-4AA5-7042-B279-707B92679E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8" name="Oval 885">
                <a:extLst>
                  <a:ext uri="{FF2B5EF4-FFF2-40B4-BE49-F238E27FC236}">
                    <a16:creationId xmlns:a16="http://schemas.microsoft.com/office/drawing/2014/main" id="{203BFBF2-903B-EB4D-82E5-91FC1A2CF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/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254720C-B400-1749-B672-63609ABBFF00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44" name="Oval 878">
                  <a:extLst>
                    <a:ext uri="{FF2B5EF4-FFF2-40B4-BE49-F238E27FC236}">
                      <a16:creationId xmlns:a16="http://schemas.microsoft.com/office/drawing/2014/main" id="{9762562F-F987-1845-B953-5B8EE1384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C5704314-8879-5040-B1AE-ED9F9E1C33C2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47" name="Rectangle 880">
                    <a:extLst>
                      <a:ext uri="{FF2B5EF4-FFF2-40B4-BE49-F238E27FC236}">
                        <a16:creationId xmlns:a16="http://schemas.microsoft.com/office/drawing/2014/main" id="{FC01B1CD-63A0-0A43-AB60-CC4C591DBE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r"/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8" name="Line 881">
                    <a:extLst>
                      <a:ext uri="{FF2B5EF4-FFF2-40B4-BE49-F238E27FC236}">
                        <a16:creationId xmlns:a16="http://schemas.microsoft.com/office/drawing/2014/main" id="{ADBCBA76-0A0D-9A49-8E31-B6EECF5228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r"/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9" name="Line 882">
                    <a:extLst>
                      <a:ext uri="{FF2B5EF4-FFF2-40B4-BE49-F238E27FC236}">
                        <a16:creationId xmlns:a16="http://schemas.microsoft.com/office/drawing/2014/main" id="{A846EA6C-1E6B-CC44-8C04-F504FE3C6B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r"/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46" name="Oval 878">
                  <a:extLst>
                    <a:ext uri="{FF2B5EF4-FFF2-40B4-BE49-F238E27FC236}">
                      <a16:creationId xmlns:a16="http://schemas.microsoft.com/office/drawing/2014/main" id="{E142AA4F-5DB6-0B43-8286-A54E3426B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A3CB254-1FD9-534F-8290-8A375C09F197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41" name="Freeform 860">
                  <a:extLst>
                    <a:ext uri="{FF2B5EF4-FFF2-40B4-BE49-F238E27FC236}">
                      <a16:creationId xmlns:a16="http://schemas.microsoft.com/office/drawing/2014/main" id="{2796DABB-3581-7448-AE4D-6288E6B847E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Rectangle 864">
                  <a:extLst>
                    <a:ext uri="{FF2B5EF4-FFF2-40B4-BE49-F238E27FC236}">
                      <a16:creationId xmlns:a16="http://schemas.microsoft.com/office/drawing/2014/main" id="{C90517F3-1C0A-FA45-8A35-2E9C2DF168C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r>
                    <a:rPr lang="en-US" sz="1700" i="1" dirty="0">
                      <a:latin typeface="Times New Roman" panose="02020603050405020304" pitchFamily="18" charset="0"/>
                      <a:ea typeface="Calibri"/>
                      <a:cs typeface="Calibri"/>
                    </a:rPr>
                    <a:t>r</a:t>
                  </a:r>
                </a:p>
              </p:txBody>
            </p:sp>
            <p:sp>
              <p:nvSpPr>
                <p:cNvPr id="43" name="Freeform 865">
                  <a:extLst>
                    <a:ext uri="{FF2B5EF4-FFF2-40B4-BE49-F238E27FC236}">
                      <a16:creationId xmlns:a16="http://schemas.microsoft.com/office/drawing/2014/main" id="{C89E7170-E5FD-2047-A686-CDB12757CB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/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A35C5DD-1BCA-C644-ACE4-725C84A4AD29}"/>
              </a:ext>
            </a:extLst>
          </p:cNvPr>
          <p:cNvSpPr txBox="1">
            <a:spLocks/>
          </p:cNvSpPr>
          <p:nvPr/>
        </p:nvSpPr>
        <p:spPr bwMode="auto">
          <a:xfrm>
            <a:off x="6008592" y="2549396"/>
            <a:ext cx="6181552" cy="3610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3175">
              <a:buFont typeface="System Font Regular"/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en-US" kern="0" dirty="0">
                <a:latin typeface="Calibri"/>
              </a:rPr>
              <a:t>take</a:t>
            </a:r>
            <a:r>
              <a:rPr lang="en-US" kern="0" dirty="0"/>
              <a:t>(</a:t>
            </a:r>
            <a:r>
              <a:rPr lang="en-US" i="1" kern="0" dirty="0" err="1"/>
              <a:t>k,c,r,d</a:t>
            </a:r>
            <a:r>
              <a:rPr lang="en-US" kern="0" dirty="0"/>
              <a:t>)</a:t>
            </a:r>
          </a:p>
          <a:p>
            <a:pPr marL="0" indent="-3175"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pl-PL" dirty="0"/>
              <a:t>	// </a:t>
            </a:r>
            <a:r>
              <a:rPr lang="en-US" kern="0" dirty="0"/>
              <a:t>crane </a:t>
            </a:r>
            <a:r>
              <a:rPr lang="en-US" i="1" kern="0" dirty="0"/>
              <a:t>k</a:t>
            </a:r>
            <a:r>
              <a:rPr lang="en-US" kern="0" dirty="0"/>
              <a:t> takes container </a:t>
            </a:r>
            <a:r>
              <a:rPr lang="en-US" i="1" kern="0" dirty="0"/>
              <a:t>c</a:t>
            </a:r>
            <a:r>
              <a:rPr lang="en-US" kern="0" dirty="0"/>
              <a:t> from robot </a:t>
            </a:r>
            <a:r>
              <a:rPr lang="en-US" i="1" kern="0" dirty="0"/>
              <a:t>r</a:t>
            </a:r>
            <a:r>
              <a:rPr lang="en-US" i="1" dirty="0"/>
              <a:t> </a:t>
            </a:r>
            <a:endParaRPr lang="pl-PL" i="1" dirty="0"/>
          </a:p>
          <a:p>
            <a:pPr marL="0" indent="-3175"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pl-PL" i="1" kern="0" dirty="0"/>
              <a:t>	</a:t>
            </a:r>
            <a:r>
              <a:rPr lang="en-US" kern="0" dirty="0"/>
              <a:t>assertions:</a:t>
            </a:r>
          </a:p>
          <a:p>
            <a:pPr marL="0" indent="-3175"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en-US" kern="0" dirty="0"/>
              <a:t>		[</a:t>
            </a:r>
            <a:r>
              <a:rPr lang="en-US" i="1" kern="0" dirty="0" err="1"/>
              <a:t>t</a:t>
            </a:r>
            <a:r>
              <a:rPr lang="en-US" i="1" kern="0" baseline="-25000" dirty="0" err="1"/>
              <a:t>s</a:t>
            </a:r>
            <a:r>
              <a:rPr lang="en-US" kern="0" dirty="0" err="1"/>
              <a:t>,</a:t>
            </a:r>
            <a:r>
              <a:rPr lang="en-US" i="1" kern="0" dirty="0" err="1"/>
              <a:t>t</a:t>
            </a:r>
            <a:r>
              <a:rPr lang="en-US" i="1" kern="0" baseline="-25000" dirty="0" err="1"/>
              <a:t>e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pos</a:t>
            </a:r>
            <a:r>
              <a:rPr lang="en-US" kern="0" dirty="0"/>
              <a:t>(</a:t>
            </a:r>
            <a:r>
              <a:rPr lang="en-US" i="1" kern="0" dirty="0"/>
              <a:t>c</a:t>
            </a:r>
            <a:r>
              <a:rPr lang="en-US" kern="0" dirty="0"/>
              <a:t>): (</a:t>
            </a:r>
            <a:r>
              <a:rPr lang="en-US" i="1" kern="0" dirty="0"/>
              <a:t>r</a:t>
            </a:r>
            <a:r>
              <a:rPr lang="en-US" kern="0" dirty="0"/>
              <a:t>, </a:t>
            </a:r>
            <a:r>
              <a:rPr lang="en-US" i="1" kern="0" dirty="0"/>
              <a:t>k</a:t>
            </a:r>
            <a:r>
              <a:rPr lang="en-US" kern="0" dirty="0"/>
              <a:t>) 	</a:t>
            </a:r>
            <a:r>
              <a:rPr lang="pl-PL" kern="0" dirty="0">
                <a:latin typeface="Times New Roman" charset="0"/>
              </a:rPr>
              <a:t>// </a:t>
            </a:r>
            <a:r>
              <a:rPr lang="pl-PL" kern="0" dirty="0" err="1">
                <a:latin typeface="Times New Roman" charset="0"/>
              </a:rPr>
              <a:t>where</a:t>
            </a:r>
            <a:r>
              <a:rPr lang="pl-PL" kern="0" dirty="0">
                <a:latin typeface="Times New Roman" charset="0"/>
              </a:rPr>
              <a:t> </a:t>
            </a:r>
            <a:r>
              <a:rPr lang="pl-PL" i="1" kern="0" dirty="0">
                <a:latin typeface="Times New Roman" charset="0"/>
              </a:rPr>
              <a:t>c</a:t>
            </a:r>
            <a:r>
              <a:rPr lang="pl-PL" kern="0" dirty="0">
                <a:latin typeface="Times New Roman" charset="0"/>
              </a:rPr>
              <a:t> </a:t>
            </a:r>
            <a:r>
              <a:rPr lang="pl-PL" kern="0" dirty="0" err="1">
                <a:latin typeface="Times New Roman" charset="0"/>
              </a:rPr>
              <a:t>is</a:t>
            </a:r>
            <a:endParaRPr lang="en-US" kern="0" dirty="0"/>
          </a:p>
          <a:p>
            <a:pPr marL="0" indent="-3175">
              <a:buFont typeface="System Font Regular"/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en-US" kern="0" dirty="0"/>
              <a:t>		</a:t>
            </a:r>
            <a:r>
              <a:rPr lang="pl-PL" kern="0" dirty="0"/>
              <a:t>[</a:t>
            </a:r>
            <a:r>
              <a:rPr lang="pl-PL" i="1" kern="0" dirty="0" err="1"/>
              <a:t>t</a:t>
            </a:r>
            <a:r>
              <a:rPr lang="pl-PL" i="1" kern="0" baseline="-25000" dirty="0" err="1"/>
              <a:t>s</a:t>
            </a:r>
            <a:r>
              <a:rPr lang="pl-PL" kern="0" dirty="0" err="1"/>
              <a:t>,</a:t>
            </a:r>
            <a:r>
              <a:rPr lang="pl-PL" i="1" kern="0" dirty="0" err="1"/>
              <a:t>t</a:t>
            </a:r>
            <a:r>
              <a:rPr lang="en-US" i="1" kern="0" baseline="-25000" dirty="0"/>
              <a:t>e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grip</a:t>
            </a:r>
            <a:r>
              <a:rPr lang="en-US" kern="0" dirty="0"/>
              <a:t>(</a:t>
            </a:r>
            <a:r>
              <a:rPr lang="en-US" i="1" kern="0" dirty="0"/>
              <a:t>k</a:t>
            </a:r>
            <a:r>
              <a:rPr lang="en-US" kern="0" dirty="0"/>
              <a:t>): (</a:t>
            </a:r>
            <a:r>
              <a:rPr lang="en-US" kern="0" dirty="0">
                <a:latin typeface="Calibri"/>
              </a:rPr>
              <a:t>empty</a:t>
            </a:r>
            <a:r>
              <a:rPr lang="en-US" kern="0" dirty="0"/>
              <a:t>, </a:t>
            </a:r>
            <a:r>
              <a:rPr lang="en-US" i="1" kern="0" dirty="0"/>
              <a:t>c</a:t>
            </a:r>
            <a:r>
              <a:rPr lang="en-US" kern="0" dirty="0"/>
              <a:t>)	</a:t>
            </a:r>
            <a:r>
              <a:rPr lang="pl-PL" kern="0" dirty="0"/>
              <a:t>// </a:t>
            </a:r>
            <a:r>
              <a:rPr lang="pl-PL" kern="0" dirty="0" err="1"/>
              <a:t>what’s</a:t>
            </a:r>
            <a:r>
              <a:rPr lang="pl-PL" kern="0" dirty="0"/>
              <a:t> in </a:t>
            </a:r>
            <a:r>
              <a:rPr lang="pl-PL" i="1" kern="0" dirty="0" err="1"/>
              <a:t>k</a:t>
            </a:r>
            <a:r>
              <a:rPr lang="pl-PL" kern="0" dirty="0" err="1"/>
              <a:t>’s</a:t>
            </a:r>
            <a:r>
              <a:rPr lang="pl-PL" kern="0" dirty="0"/>
              <a:t> </a:t>
            </a:r>
            <a:r>
              <a:rPr lang="pl-PL" kern="0" dirty="0" err="1"/>
              <a:t>gripper</a:t>
            </a:r>
            <a:endParaRPr lang="en-US" kern="0" dirty="0"/>
          </a:p>
          <a:p>
            <a:pPr marL="0" indent="-3175">
              <a:buFont typeface="System Font Regular"/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en-US" kern="0" dirty="0"/>
              <a:t>		</a:t>
            </a:r>
            <a:r>
              <a:rPr lang="pl-PL" kern="0" dirty="0"/>
              <a:t>[</a:t>
            </a:r>
            <a:r>
              <a:rPr lang="pl-PL" i="1" kern="0" dirty="0" err="1"/>
              <a:t>t</a:t>
            </a:r>
            <a:r>
              <a:rPr lang="pl-PL" i="1" kern="0" baseline="-25000" dirty="0" err="1"/>
              <a:t>s</a:t>
            </a:r>
            <a:r>
              <a:rPr lang="pl-PL" kern="0" dirty="0" err="1"/>
              <a:t>,</a:t>
            </a:r>
            <a:r>
              <a:rPr lang="pl-PL" i="1" kern="0" dirty="0" err="1"/>
              <a:t>t</a:t>
            </a:r>
            <a:r>
              <a:rPr lang="en-US" i="1" kern="0" baseline="-25000" dirty="0"/>
              <a:t>e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freight</a:t>
            </a:r>
            <a:r>
              <a:rPr lang="en-US" kern="0" dirty="0"/>
              <a:t>(</a:t>
            </a:r>
            <a:r>
              <a:rPr lang="en-US" i="1" kern="0" dirty="0"/>
              <a:t>r</a:t>
            </a:r>
            <a:r>
              <a:rPr lang="en-US" kern="0" dirty="0"/>
              <a:t>): (</a:t>
            </a:r>
            <a:r>
              <a:rPr lang="en-US" i="1" kern="0" dirty="0" err="1"/>
              <a:t>c</a:t>
            </a:r>
            <a:r>
              <a:rPr lang="en-US" kern="0" dirty="0" err="1"/>
              <a:t>,</a:t>
            </a:r>
            <a:r>
              <a:rPr lang="en-US" kern="0" dirty="0" err="1">
                <a:latin typeface="Calibri"/>
              </a:rPr>
              <a:t>empty</a:t>
            </a:r>
            <a:r>
              <a:rPr lang="en-US" kern="0" dirty="0"/>
              <a:t>)	</a:t>
            </a:r>
            <a:r>
              <a:rPr lang="pl-PL" kern="0" dirty="0"/>
              <a:t>// </a:t>
            </a:r>
            <a:r>
              <a:rPr lang="pl-PL" kern="0" dirty="0" err="1"/>
              <a:t>what</a:t>
            </a:r>
            <a:r>
              <a:rPr lang="pl-PL" kern="0" dirty="0"/>
              <a:t> </a:t>
            </a:r>
            <a:r>
              <a:rPr lang="pl-PL" i="1" kern="0" dirty="0"/>
              <a:t>r</a:t>
            </a:r>
            <a:r>
              <a:rPr lang="pl-PL" kern="0" dirty="0"/>
              <a:t> </a:t>
            </a:r>
            <a:r>
              <a:rPr lang="pl-PL" kern="0" dirty="0" err="1"/>
              <a:t>is</a:t>
            </a:r>
            <a:r>
              <a:rPr lang="pl-PL" kern="0" dirty="0"/>
              <a:t> </a:t>
            </a:r>
            <a:r>
              <a:rPr lang="pl-PL" kern="0" dirty="0" err="1"/>
              <a:t>carrying</a:t>
            </a:r>
            <a:endParaRPr lang="en-US" kern="0" dirty="0"/>
          </a:p>
          <a:p>
            <a:pPr marL="0" indent="-3175">
              <a:buFont typeface="System Font Regular"/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en-US" kern="0" dirty="0"/>
              <a:t>		</a:t>
            </a:r>
            <a:r>
              <a:rPr lang="pl-PL" kern="0" dirty="0"/>
              <a:t>[</a:t>
            </a:r>
            <a:r>
              <a:rPr lang="pl-PL" i="1" kern="0" dirty="0" err="1"/>
              <a:t>t</a:t>
            </a:r>
            <a:r>
              <a:rPr lang="pl-PL" i="1" kern="0" baseline="-25000" dirty="0" err="1"/>
              <a:t>s</a:t>
            </a:r>
            <a:r>
              <a:rPr lang="pl-PL" kern="0" dirty="0" err="1"/>
              <a:t>,</a:t>
            </a:r>
            <a:r>
              <a:rPr lang="pl-PL" i="1" kern="0" dirty="0" err="1"/>
              <a:t>t</a:t>
            </a:r>
            <a:r>
              <a:rPr lang="pl-PL" i="1" kern="0" baseline="-25000" dirty="0" err="1"/>
              <a:t>e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loc</a:t>
            </a:r>
            <a:r>
              <a:rPr lang="en-US" kern="0" dirty="0"/>
              <a:t>(</a:t>
            </a:r>
            <a:r>
              <a:rPr lang="en-US" i="1" kern="0" dirty="0"/>
              <a:t>r</a:t>
            </a:r>
            <a:r>
              <a:rPr lang="en-US" kern="0" dirty="0"/>
              <a:t>) = </a:t>
            </a:r>
            <a:r>
              <a:rPr lang="en-US" i="1" kern="0" dirty="0"/>
              <a:t>d	</a:t>
            </a:r>
            <a:r>
              <a:rPr lang="pl-PL" kern="0" dirty="0"/>
              <a:t>// </a:t>
            </a:r>
            <a:r>
              <a:rPr lang="pl-PL" kern="0" dirty="0" err="1"/>
              <a:t>where</a:t>
            </a:r>
            <a:r>
              <a:rPr lang="pl-PL" kern="0" dirty="0"/>
              <a:t> </a:t>
            </a:r>
            <a:r>
              <a:rPr lang="pl-PL" i="1" kern="0" dirty="0"/>
              <a:t>r</a:t>
            </a:r>
            <a:r>
              <a:rPr lang="pl-PL" kern="0" dirty="0"/>
              <a:t> </a:t>
            </a:r>
            <a:r>
              <a:rPr lang="pl-PL" kern="0" dirty="0" err="1"/>
              <a:t>is</a:t>
            </a:r>
            <a:endParaRPr lang="pl-PL" kern="0" dirty="0"/>
          </a:p>
          <a:p>
            <a:pPr marL="0" indent="-3175">
              <a:buFont typeface="System Font Regular"/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pl-PL" kern="0" dirty="0"/>
              <a:t>	</a:t>
            </a:r>
            <a:r>
              <a:rPr lang="pl-PL" kern="0" dirty="0" err="1"/>
              <a:t>constraints</a:t>
            </a:r>
            <a:r>
              <a:rPr lang="pl-PL" kern="0" dirty="0"/>
              <a:t>:</a:t>
            </a:r>
          </a:p>
          <a:p>
            <a:pPr marL="0" indent="-3175">
              <a:buFont typeface="System Font Regular"/>
              <a:buNone/>
              <a:tabLst>
                <a:tab pos="444500" algn="l"/>
                <a:tab pos="730250" algn="l"/>
                <a:tab pos="3540125" algn="l"/>
              </a:tabLst>
            </a:pPr>
            <a:r>
              <a:rPr lang="pl-PL" kern="0" dirty="0"/>
              <a:t>		</a:t>
            </a:r>
            <a:r>
              <a:rPr lang="en-US" kern="0" dirty="0">
                <a:latin typeface="Calibri"/>
              </a:rPr>
              <a:t>attached</a:t>
            </a:r>
            <a:r>
              <a:rPr lang="en-US" kern="0" dirty="0"/>
              <a:t>(</a:t>
            </a:r>
            <a:r>
              <a:rPr lang="en-US" i="1" kern="0" dirty="0" err="1"/>
              <a:t>k,d</a:t>
            </a:r>
            <a:r>
              <a:rPr lang="en-US" kern="0" dirty="0"/>
              <a:t>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4089A1-BE09-C241-8462-C70CC83B79D8}"/>
              </a:ext>
            </a:extLst>
          </p:cNvPr>
          <p:cNvGrpSpPr/>
          <p:nvPr/>
        </p:nvGrpSpPr>
        <p:grpSpPr>
          <a:xfrm>
            <a:off x="8608607" y="575562"/>
            <a:ext cx="2447558" cy="1762989"/>
            <a:chOff x="8608607" y="188285"/>
            <a:chExt cx="2447558" cy="1762989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62E807A0-B737-E543-8A67-9A7FC72A5ADA}"/>
                </a:ext>
              </a:extLst>
            </p:cNvPr>
            <p:cNvSpPr/>
            <p:nvPr/>
          </p:nvSpPr>
          <p:spPr>
            <a:xfrm>
              <a:off x="9679938" y="982054"/>
              <a:ext cx="457200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1800" i="1" dirty="0">
                  <a:solidFill>
                    <a:schemeClr val="tx1"/>
                  </a:solidFill>
                  <a:latin typeface="Times New Roman" charset="0"/>
                  <a:ea typeface="Calibri"/>
                  <a:cs typeface="Calibri"/>
                </a:rPr>
                <a:t>c</a:t>
              </a:r>
              <a:endParaRPr lang="en-US" sz="1800" i="1" baseline="-25000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endParaRPr>
            </a:p>
          </p:txBody>
        </p:sp>
        <p:sp>
          <p:nvSpPr>
            <p:cNvPr id="54" name="Line 853">
              <a:extLst>
                <a:ext uri="{FF2B5EF4-FFF2-40B4-BE49-F238E27FC236}">
                  <a16:creationId xmlns:a16="http://schemas.microsoft.com/office/drawing/2014/main" id="{FD1C3C37-8D46-5F48-8556-5884F6D34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8607" y="1946912"/>
              <a:ext cx="18288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524000" contourW="6350" prstMaterial="legacyPlastic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800" i="1" dirty="0">
                  <a:latin typeface="Calibri"/>
                  <a:ea typeface="Times New Roman"/>
                  <a:cs typeface="Times New Roman"/>
                </a:rPr>
                <a:t>                 </a:t>
              </a:r>
              <a:r>
                <a:rPr lang="en-US" sz="1800" i="1" dirty="0">
                  <a:latin typeface="Times New Roman" charset="0"/>
                  <a:ea typeface="Times New Roman"/>
                  <a:cs typeface="Times New Roman"/>
                </a:rPr>
                <a:t>d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3368E82-ADE7-8240-81B4-EB4FC905E72B}"/>
                </a:ext>
              </a:extLst>
            </p:cNvPr>
            <p:cNvGrpSpPr/>
            <p:nvPr/>
          </p:nvGrpSpPr>
          <p:grpSpPr>
            <a:xfrm>
              <a:off x="8921347" y="1216353"/>
              <a:ext cx="1203321" cy="500893"/>
              <a:chOff x="6392419" y="5864703"/>
              <a:chExt cx="1203321" cy="500893"/>
            </a:xfrm>
          </p:grpSpPr>
          <p:sp>
            <p:nvSpPr>
              <p:cNvPr id="56" name="Oval 859">
                <a:extLst>
                  <a:ext uri="{FF2B5EF4-FFF2-40B4-BE49-F238E27FC236}">
                    <a16:creationId xmlns:a16="http://schemas.microsoft.com/office/drawing/2014/main" id="{1B1B320E-449C-F748-9287-C1F1B0D3ED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3912" y="6143913"/>
                <a:ext cx="99232" cy="10889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Oval 861">
                <a:extLst>
                  <a:ext uri="{FF2B5EF4-FFF2-40B4-BE49-F238E27FC236}">
                    <a16:creationId xmlns:a16="http://schemas.microsoft.com/office/drawing/2014/main" id="{4ECFFC4C-4B83-F447-9524-1F7BE711817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2420" y="6254755"/>
                <a:ext cx="102714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Oval 862">
                <a:extLst>
                  <a:ext uri="{FF2B5EF4-FFF2-40B4-BE49-F238E27FC236}">
                    <a16:creationId xmlns:a16="http://schemas.microsoft.com/office/drawing/2014/main" id="{FB3ADA3E-41FE-5A40-8C5F-15E9F3CA0E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339582" y="6254755"/>
                <a:ext cx="99232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Oval 863">
                <a:extLst>
                  <a:ext uri="{FF2B5EF4-FFF2-40B4-BE49-F238E27FC236}">
                    <a16:creationId xmlns:a16="http://schemas.microsoft.com/office/drawing/2014/main" id="{975E679B-72F4-D440-B368-C871781ED5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38609" y="6252810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Oval 863">
                <a:extLst>
                  <a:ext uri="{FF2B5EF4-FFF2-40B4-BE49-F238E27FC236}">
                    <a16:creationId xmlns:a16="http://schemas.microsoft.com/office/drawing/2014/main" id="{80E6EADA-84E4-E340-924E-2F8C0D9D6D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13245" y="6254164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460C3653-70C8-5A41-B7D4-4EBF8EBD0D9C}"/>
                  </a:ext>
                </a:extLst>
              </p:cNvPr>
              <p:cNvGrpSpPr/>
              <p:nvPr/>
            </p:nvGrpSpPr>
            <p:grpSpPr>
              <a:xfrm>
                <a:off x="6392419" y="5864703"/>
                <a:ext cx="1203321" cy="388110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62" name="Freeform 860">
                  <a:extLst>
                    <a:ext uri="{FF2B5EF4-FFF2-40B4-BE49-F238E27FC236}">
                      <a16:creationId xmlns:a16="http://schemas.microsoft.com/office/drawing/2014/main" id="{82BD8F1E-9201-8B4E-BF83-11D52CDD01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3" name="Rectangle 864">
                  <a:extLst>
                    <a:ext uri="{FF2B5EF4-FFF2-40B4-BE49-F238E27FC236}">
                      <a16:creationId xmlns:a16="http://schemas.microsoft.com/office/drawing/2014/main" id="{FBCBC243-8F46-4F4E-B0BF-396349224DD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b"/>
                <a:lstStyle/>
                <a:p>
                  <a:pPr algn="ctr"/>
                  <a:r>
                    <a:rPr lang="en-US" sz="1800" i="1" dirty="0">
                      <a:latin typeface="Times New Roman" charset="0"/>
                      <a:ea typeface="Calibri"/>
                      <a:cs typeface="Calibri"/>
                    </a:rPr>
                    <a:t>r</a:t>
                  </a:r>
                </a:p>
              </p:txBody>
            </p:sp>
            <p:sp>
              <p:nvSpPr>
                <p:cNvPr id="64" name="Freeform 865">
                  <a:extLst>
                    <a:ext uri="{FF2B5EF4-FFF2-40B4-BE49-F238E27FC236}">
                      <a16:creationId xmlns:a16="http://schemas.microsoft.com/office/drawing/2014/main" id="{0BF7814D-E7C3-BF42-8E5A-A7D52C5448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Freeform 866">
                  <a:extLst>
                    <a:ext uri="{FF2B5EF4-FFF2-40B4-BE49-F238E27FC236}">
                      <a16:creationId xmlns:a16="http://schemas.microsoft.com/office/drawing/2014/main" id="{A43157E7-5156-F045-AC8D-BAFFE04C72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864E477-7AA1-7744-8794-3DAEBF659163}"/>
                </a:ext>
              </a:extLst>
            </p:cNvPr>
            <p:cNvGrpSpPr/>
            <p:nvPr/>
          </p:nvGrpSpPr>
          <p:grpSpPr>
            <a:xfrm>
              <a:off x="9836965" y="188285"/>
              <a:ext cx="1219200" cy="1278997"/>
              <a:chOff x="4324883" y="4603510"/>
              <a:chExt cx="1219200" cy="1278997"/>
            </a:xfrm>
            <a:solidFill>
              <a:srgbClr val="BD5951"/>
            </a:solidFill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60591BC-0D36-7E49-9AB9-0D94F7766F2A}"/>
                  </a:ext>
                </a:extLst>
              </p:cNvPr>
              <p:cNvGrpSpPr/>
              <p:nvPr/>
            </p:nvGrpSpPr>
            <p:grpSpPr>
              <a:xfrm>
                <a:off x="4943997" y="4725862"/>
                <a:ext cx="88096" cy="1156645"/>
                <a:chOff x="3636432" y="1147233"/>
                <a:chExt cx="88096" cy="1156645"/>
              </a:xfrm>
              <a:grpFill/>
            </p:grpSpPr>
            <p:sp>
              <p:nvSpPr>
                <p:cNvPr id="76" name="Oval 878">
                  <a:extLst>
                    <a:ext uri="{FF2B5EF4-FFF2-40B4-BE49-F238E27FC236}">
                      <a16:creationId xmlns:a16="http://schemas.microsoft.com/office/drawing/2014/main" id="{02A53A40-9A0E-964B-B47A-B40D092D57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39810" y="2256032"/>
                  <a:ext cx="84718" cy="4784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Rectangle 880">
                  <a:extLst>
                    <a:ext uri="{FF2B5EF4-FFF2-40B4-BE49-F238E27FC236}">
                      <a16:creationId xmlns:a16="http://schemas.microsoft.com/office/drawing/2014/main" id="{2FEC52A8-5D4B-4D42-BE4D-0FFDE88BD9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432" y="1147233"/>
                  <a:ext cx="88094" cy="1135842"/>
                </a:xfrm>
                <a:prstGeom prst="rect">
                  <a:avLst/>
                </a:prstGeom>
                <a:grpFill/>
                <a:ln w="9525">
                  <a:solidFill>
                    <a:srgbClr val="9CDDFE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Line 881">
                  <a:extLst>
                    <a:ext uri="{FF2B5EF4-FFF2-40B4-BE49-F238E27FC236}">
                      <a16:creationId xmlns:a16="http://schemas.microsoft.com/office/drawing/2014/main" id="{8983B973-D3BF-F744-A633-170748CDF2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36432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Line 882">
                  <a:extLst>
                    <a:ext uri="{FF2B5EF4-FFF2-40B4-BE49-F238E27FC236}">
                      <a16:creationId xmlns:a16="http://schemas.microsoft.com/office/drawing/2014/main" id="{8897F894-1EE5-BE4A-8B39-CF00CDC59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24527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8" name="Group 883">
                <a:extLst>
                  <a:ext uri="{FF2B5EF4-FFF2-40B4-BE49-F238E27FC236}">
                    <a16:creationId xmlns:a16="http://schemas.microsoft.com/office/drawing/2014/main" id="{EA8F7429-5964-7B48-91FF-E0F00176E5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9084" y="4680476"/>
                <a:ext cx="42359" cy="763457"/>
                <a:chOff x="960" y="251"/>
                <a:chExt cx="23" cy="367"/>
              </a:xfrm>
              <a:grpFill/>
            </p:grpSpPr>
            <p:sp>
              <p:nvSpPr>
                <p:cNvPr id="74" name="Line 884">
                  <a:extLst>
                    <a:ext uri="{FF2B5EF4-FFF2-40B4-BE49-F238E27FC236}">
                      <a16:creationId xmlns:a16="http://schemas.microsoft.com/office/drawing/2014/main" id="{606F879C-25AB-5C4C-8929-0F645A3170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1" y="251"/>
                  <a:ext cx="0" cy="35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5" name="Oval 885">
                  <a:extLst>
                    <a:ext uri="{FF2B5EF4-FFF2-40B4-BE49-F238E27FC236}">
                      <a16:creationId xmlns:a16="http://schemas.microsoft.com/office/drawing/2014/main" id="{9D0F842E-6084-DE4B-99E1-5F154946E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573"/>
                  <a:ext cx="23" cy="4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69" name="Rectangle 886">
                <a:extLst>
                  <a:ext uri="{FF2B5EF4-FFF2-40B4-BE49-F238E27FC236}">
                    <a16:creationId xmlns:a16="http://schemas.microsoft.com/office/drawing/2014/main" id="{9D202D82-3AD5-1E4A-94E1-10C574C2B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883" y="4715845"/>
                <a:ext cx="884012" cy="4784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0" name="Freeform 887">
                <a:extLst>
                  <a:ext uri="{FF2B5EF4-FFF2-40B4-BE49-F238E27FC236}">
                    <a16:creationId xmlns:a16="http://schemas.microsoft.com/office/drawing/2014/main" id="{72A41C78-C9F9-D245-95DF-EFA197104DC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24883" y="4640955"/>
                <a:ext cx="942946" cy="76970"/>
              </a:xfrm>
              <a:custGeom>
                <a:avLst/>
                <a:gdLst>
                  <a:gd name="T0" fmla="*/ 0 w 672"/>
                  <a:gd name="T1" fmla="*/ 2 h 48"/>
                  <a:gd name="T2" fmla="*/ 2 w 672"/>
                  <a:gd name="T3" fmla="*/ 0 h 48"/>
                  <a:gd name="T4" fmla="*/ 20 w 672"/>
                  <a:gd name="T5" fmla="*/ 0 h 48"/>
                  <a:gd name="T6" fmla="*/ 18 w 672"/>
                  <a:gd name="T7" fmla="*/ 2 h 48"/>
                  <a:gd name="T8" fmla="*/ 0 w 672"/>
                  <a:gd name="T9" fmla="*/ 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2"/>
                  <a:gd name="T16" fmla="*/ 0 h 48"/>
                  <a:gd name="T17" fmla="*/ 672 w 67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2" h="48">
                    <a:moveTo>
                      <a:pt x="0" y="48"/>
                    </a:moveTo>
                    <a:lnTo>
                      <a:pt x="48" y="0"/>
                    </a:lnTo>
                    <a:lnTo>
                      <a:pt x="672" y="0"/>
                    </a:lnTo>
                    <a:lnTo>
                      <a:pt x="624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Freeform 888">
                <a:extLst>
                  <a:ext uri="{FF2B5EF4-FFF2-40B4-BE49-F238E27FC236}">
                    <a16:creationId xmlns:a16="http://schemas.microsoft.com/office/drawing/2014/main" id="{57E67C8B-EC45-B74A-9B93-3DE2760A6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478" y="4703363"/>
                <a:ext cx="265204" cy="301640"/>
              </a:xfrm>
              <a:custGeom>
                <a:avLst/>
                <a:gdLst>
                  <a:gd name="T0" fmla="*/ 144 w 144"/>
                  <a:gd name="T1" fmla="*/ 5 h 192"/>
                  <a:gd name="T2" fmla="*/ 0 w 144"/>
                  <a:gd name="T3" fmla="*/ 5 h 192"/>
                  <a:gd name="T4" fmla="*/ 0 w 144"/>
                  <a:gd name="T5" fmla="*/ 0 h 192"/>
                  <a:gd name="T6" fmla="*/ 144 w 144"/>
                  <a:gd name="T7" fmla="*/ 0 h 192"/>
                  <a:gd name="T8" fmla="*/ 144 w 144"/>
                  <a:gd name="T9" fmla="*/ 5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92"/>
                  <a:gd name="T17" fmla="*/ 144 w 144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92">
                    <a:moveTo>
                      <a:pt x="144" y="192"/>
                    </a:moveTo>
                    <a:lnTo>
                      <a:pt x="0" y="192"/>
                    </a:lnTo>
                    <a:lnTo>
                      <a:pt x="0" y="0"/>
                    </a:lnTo>
                    <a:lnTo>
                      <a:pt x="144" y="0"/>
                    </a:lnTo>
                    <a:lnTo>
                      <a:pt x="144" y="19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18872" anchor="ctr"/>
              <a:lstStyle/>
              <a:p>
                <a:pPr algn="ctr"/>
                <a:r>
                  <a:rPr lang="en-US" sz="1800" i="1" dirty="0">
                    <a:solidFill>
                      <a:schemeClr val="bg1"/>
                    </a:solidFill>
                    <a:latin typeface="Times New Roman" charset="0"/>
                    <a:ea typeface="Calibri"/>
                    <a:cs typeface="Calibri"/>
                  </a:rPr>
                  <a:t>k</a:t>
                </a:r>
              </a:p>
            </p:txBody>
          </p:sp>
          <p:sp>
            <p:nvSpPr>
              <p:cNvPr id="72" name="Freeform 889">
                <a:extLst>
                  <a:ext uri="{FF2B5EF4-FFF2-40B4-BE49-F238E27FC236}">
                    <a16:creationId xmlns:a16="http://schemas.microsoft.com/office/drawing/2014/main" id="{F62DD6CA-AE32-654E-9F72-D50A4F0D7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478" y="4603510"/>
                <a:ext cx="353605" cy="99853"/>
              </a:xfrm>
              <a:custGeom>
                <a:avLst/>
                <a:gdLst>
                  <a:gd name="T0" fmla="*/ 144 w 192"/>
                  <a:gd name="T1" fmla="*/ 48 h 48"/>
                  <a:gd name="T2" fmla="*/ 0 w 192"/>
                  <a:gd name="T3" fmla="*/ 48 h 48"/>
                  <a:gd name="T4" fmla="*/ 48 w 192"/>
                  <a:gd name="T5" fmla="*/ 0 h 48"/>
                  <a:gd name="T6" fmla="*/ 192 w 192"/>
                  <a:gd name="T7" fmla="*/ 0 h 48"/>
                  <a:gd name="T8" fmla="*/ 144 w 192"/>
                  <a:gd name="T9" fmla="*/ 48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3" name="Freeform 890">
                <a:extLst>
                  <a:ext uri="{FF2B5EF4-FFF2-40B4-BE49-F238E27FC236}">
                    <a16:creationId xmlns:a16="http://schemas.microsoft.com/office/drawing/2014/main" id="{24EA3C64-FDB5-F648-8846-3B6BBDAD5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682" y="4603510"/>
                <a:ext cx="88401" cy="399413"/>
              </a:xfrm>
              <a:custGeom>
                <a:avLst/>
                <a:gdLst>
                  <a:gd name="T0" fmla="*/ 0 w 48"/>
                  <a:gd name="T1" fmla="*/ 48 h 192"/>
                  <a:gd name="T2" fmla="*/ 48 w 48"/>
                  <a:gd name="T3" fmla="*/ 0 h 192"/>
                  <a:gd name="T4" fmla="*/ 48 w 48"/>
                  <a:gd name="T5" fmla="*/ 144 h 192"/>
                  <a:gd name="T6" fmla="*/ 0 w 48"/>
                  <a:gd name="T7" fmla="*/ 192 h 192"/>
                  <a:gd name="T8" fmla="*/ 0 w 48"/>
                  <a:gd name="T9" fmla="*/ 48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92"/>
                  <a:gd name="T17" fmla="*/ 48 w 4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92">
                    <a:moveTo>
                      <a:pt x="0" y="48"/>
                    </a:moveTo>
                    <a:lnTo>
                      <a:pt x="48" y="0"/>
                    </a:lnTo>
                    <a:lnTo>
                      <a:pt x="48" y="144"/>
                    </a:lnTo>
                    <a:lnTo>
                      <a:pt x="0" y="19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92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ine 853"/>
          <p:cNvSpPr>
            <a:spLocks noChangeShapeType="1"/>
          </p:cNvSpPr>
          <p:nvPr/>
        </p:nvSpPr>
        <p:spPr bwMode="auto">
          <a:xfrm>
            <a:off x="5938039" y="6293433"/>
            <a:ext cx="114300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6731000" contourW="6350" prstMaterial="legacyPlastic">
            <a:bevelT w="13500" h="13500" prst="angle"/>
            <a:bevelB w="13500" h="13500" prst="angle"/>
            <a:extrusionClr>
              <a:srgbClr val="EBE6DB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28" name="Line 853"/>
          <p:cNvSpPr>
            <a:spLocks noChangeShapeType="1"/>
          </p:cNvSpPr>
          <p:nvPr/>
        </p:nvSpPr>
        <p:spPr bwMode="auto">
          <a:xfrm>
            <a:off x="8917339" y="4380583"/>
            <a:ext cx="201168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524000" contourW="6350" prstMaterial="legacyPlastic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800" i="1" dirty="0">
                <a:latin typeface="Calibri"/>
                <a:ea typeface="Times New Roman"/>
                <a:cs typeface="Times New Roman"/>
              </a:rPr>
              <a:t>                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d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9252414" y="3650024"/>
            <a:ext cx="1203321" cy="500893"/>
            <a:chOff x="6392419" y="5864703"/>
            <a:chExt cx="1203321" cy="500893"/>
          </a:xfrm>
        </p:grpSpPr>
        <p:sp>
          <p:nvSpPr>
            <p:cNvPr id="130" name="Oval 859"/>
            <p:cNvSpPr>
              <a:spLocks noChangeAspect="1" noChangeArrowheads="1"/>
            </p:cNvSpPr>
            <p:nvPr/>
          </p:nvSpPr>
          <p:spPr bwMode="auto">
            <a:xfrm>
              <a:off x="7453912" y="6143913"/>
              <a:ext cx="99232" cy="108897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1" name="Oval 861"/>
            <p:cNvSpPr>
              <a:spLocks noChangeAspect="1" noChangeArrowheads="1"/>
            </p:cNvSpPr>
            <p:nvPr/>
          </p:nvSpPr>
          <p:spPr bwMode="auto">
            <a:xfrm>
              <a:off x="6392420" y="6254755"/>
              <a:ext cx="102714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2" name="Oval 862"/>
            <p:cNvSpPr>
              <a:spLocks noChangeAspect="1" noChangeArrowheads="1"/>
            </p:cNvSpPr>
            <p:nvPr/>
          </p:nvSpPr>
          <p:spPr bwMode="auto">
            <a:xfrm>
              <a:off x="7339582" y="6254755"/>
              <a:ext cx="99232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3" name="Oval 863"/>
            <p:cNvSpPr>
              <a:spLocks noChangeAspect="1" noChangeArrowheads="1"/>
            </p:cNvSpPr>
            <p:nvPr/>
          </p:nvSpPr>
          <p:spPr bwMode="auto">
            <a:xfrm>
              <a:off x="7238609" y="6252810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4" name="Oval 863"/>
            <p:cNvSpPr>
              <a:spLocks noChangeAspect="1" noChangeArrowheads="1"/>
            </p:cNvSpPr>
            <p:nvPr/>
          </p:nvSpPr>
          <p:spPr bwMode="auto">
            <a:xfrm>
              <a:off x="6813245" y="6254164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6392419" y="5864703"/>
              <a:ext cx="1203321" cy="388110"/>
              <a:chOff x="1320274" y="4580303"/>
              <a:chExt cx="1671281" cy="467246"/>
            </a:xfrm>
            <a:solidFill>
              <a:srgbClr val="93D2FE"/>
            </a:solidFill>
          </p:grpSpPr>
          <p:sp>
            <p:nvSpPr>
              <p:cNvPr id="136" name="Freeform 860"/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7" name="Rectangle 864"/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b"/>
              <a:lstStyle/>
              <a:p>
                <a:pPr algn="ctr"/>
                <a:r>
                  <a:rPr lang="en-US" sz="1800" i="1" dirty="0">
                    <a:latin typeface="Times New Roman" charset="0"/>
                    <a:ea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138" name="Freeform 865"/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9" name="Freeform 866"/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53" name="Line 853">
            <a:extLst>
              <a:ext uri="{FF2B5EF4-FFF2-40B4-BE49-F238E27FC236}">
                <a16:creationId xmlns:a16="http://schemas.microsoft.com/office/drawing/2014/main" id="{9F7A9809-BD58-1049-BCAF-F2A6EA241A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8218" y="4330455"/>
            <a:ext cx="54864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635000" contourW="6350" prstMaterial="legacyPlastic">
            <a:bevelT w="13500" h="13500" prst="angle"/>
            <a:bevelB w="13500" h="13500" prst="angle"/>
            <a:extrusionClr>
              <a:srgbClr val="FFDE76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bIns="82296" anchor="t">
            <a:flatTx/>
          </a:bodyPr>
          <a:lstStyle/>
          <a:p>
            <a:r>
              <a:rPr lang="en-US" sz="1800" i="1" dirty="0">
                <a:latin typeface="Calibri"/>
                <a:ea typeface="Times New Roman"/>
                <a:cs typeface="Times New Roman"/>
              </a:rPr>
              <a:t>    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p</a:t>
            </a: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3960E18C-664B-4944-A464-062C2C3D2314}"/>
              </a:ext>
            </a:extLst>
          </p:cNvPr>
          <p:cNvSpPr/>
          <p:nvPr/>
        </p:nvSpPr>
        <p:spPr>
          <a:xfrm>
            <a:off x="10534606" y="3967186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770FF316-53A6-214A-B47E-5AD6C1EB0B20}"/>
              </a:ext>
            </a:extLst>
          </p:cNvPr>
          <p:cNvSpPr/>
          <p:nvPr/>
        </p:nvSpPr>
        <p:spPr>
          <a:xfrm>
            <a:off x="10534606" y="3724116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26" name="Cube 125"/>
          <p:cNvSpPr/>
          <p:nvPr/>
        </p:nvSpPr>
        <p:spPr>
          <a:xfrm>
            <a:off x="10296924" y="3438875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rPr>
              <a:t>c</a:t>
            </a:r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10469993" y="2629064"/>
            <a:ext cx="1219200" cy="1278997"/>
            <a:chOff x="4324883" y="4603510"/>
            <a:chExt cx="1219200" cy="1278997"/>
          </a:xfrm>
          <a:solidFill>
            <a:srgbClr val="BD5951"/>
          </a:solidFill>
        </p:grpSpPr>
        <p:grpSp>
          <p:nvGrpSpPr>
            <p:cNvPr id="141" name="Group 140"/>
            <p:cNvGrpSpPr/>
            <p:nvPr/>
          </p:nvGrpSpPr>
          <p:grpSpPr>
            <a:xfrm>
              <a:off x="4943997" y="4725862"/>
              <a:ext cx="88096" cy="1156645"/>
              <a:chOff x="3636432" y="1147233"/>
              <a:chExt cx="88096" cy="1156645"/>
            </a:xfrm>
            <a:grpFill/>
          </p:grpSpPr>
          <p:sp>
            <p:nvSpPr>
              <p:cNvPr id="150" name="Oval 878"/>
              <p:cNvSpPr>
                <a:spLocks noChangeAspect="1" noChangeArrowheads="1"/>
              </p:cNvSpPr>
              <p:nvPr/>
            </p:nvSpPr>
            <p:spPr bwMode="auto">
              <a:xfrm>
                <a:off x="3639810" y="2256032"/>
                <a:ext cx="84718" cy="478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1" name="Rectangle 880"/>
              <p:cNvSpPr>
                <a:spLocks noChangeArrowheads="1"/>
              </p:cNvSpPr>
              <p:nvPr/>
            </p:nvSpPr>
            <p:spPr bwMode="auto">
              <a:xfrm>
                <a:off x="3636432" y="1147233"/>
                <a:ext cx="88094" cy="1135842"/>
              </a:xfrm>
              <a:prstGeom prst="rect">
                <a:avLst/>
              </a:prstGeom>
              <a:grpFill/>
              <a:ln w="9525">
                <a:solidFill>
                  <a:srgbClr val="9CDDF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2" name="Line 881"/>
              <p:cNvSpPr>
                <a:spLocks noChangeShapeType="1"/>
              </p:cNvSpPr>
              <p:nvPr/>
            </p:nvSpPr>
            <p:spPr bwMode="auto">
              <a:xfrm flipH="1" flipV="1">
                <a:off x="3636432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3" name="Line 882"/>
              <p:cNvSpPr>
                <a:spLocks noChangeShapeType="1"/>
              </p:cNvSpPr>
              <p:nvPr/>
            </p:nvSpPr>
            <p:spPr bwMode="auto">
              <a:xfrm flipV="1">
                <a:off x="3724527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142" name="Group 883"/>
            <p:cNvGrpSpPr>
              <a:grpSpLocks/>
            </p:cNvGrpSpPr>
            <p:nvPr/>
          </p:nvGrpSpPr>
          <p:grpSpPr bwMode="auto">
            <a:xfrm>
              <a:off x="4369084" y="4680476"/>
              <a:ext cx="42359" cy="763457"/>
              <a:chOff x="960" y="251"/>
              <a:chExt cx="23" cy="367"/>
            </a:xfrm>
            <a:grpFill/>
          </p:grpSpPr>
          <p:sp>
            <p:nvSpPr>
              <p:cNvPr id="148" name="Line 884"/>
              <p:cNvSpPr>
                <a:spLocks noChangeShapeType="1"/>
              </p:cNvSpPr>
              <p:nvPr/>
            </p:nvSpPr>
            <p:spPr bwMode="auto">
              <a:xfrm flipH="1">
                <a:off x="971" y="251"/>
                <a:ext cx="0" cy="35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9" name="Oval 885"/>
              <p:cNvSpPr>
                <a:spLocks noChangeArrowheads="1"/>
              </p:cNvSpPr>
              <p:nvPr/>
            </p:nvSpPr>
            <p:spPr bwMode="auto">
              <a:xfrm>
                <a:off x="960" y="573"/>
                <a:ext cx="23" cy="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43" name="Rectangle 886"/>
            <p:cNvSpPr>
              <a:spLocks noChangeArrowheads="1"/>
            </p:cNvSpPr>
            <p:nvPr/>
          </p:nvSpPr>
          <p:spPr bwMode="auto">
            <a:xfrm>
              <a:off x="4324883" y="4715845"/>
              <a:ext cx="884012" cy="4784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4" name="Freeform 887"/>
            <p:cNvSpPr>
              <a:spLocks noChangeAspect="1"/>
            </p:cNvSpPr>
            <p:nvPr/>
          </p:nvSpPr>
          <p:spPr bwMode="auto">
            <a:xfrm>
              <a:off x="4324883" y="4640955"/>
              <a:ext cx="942946" cy="76970"/>
            </a:xfrm>
            <a:custGeom>
              <a:avLst/>
              <a:gdLst>
                <a:gd name="T0" fmla="*/ 0 w 672"/>
                <a:gd name="T1" fmla="*/ 2 h 48"/>
                <a:gd name="T2" fmla="*/ 2 w 672"/>
                <a:gd name="T3" fmla="*/ 0 h 48"/>
                <a:gd name="T4" fmla="*/ 20 w 672"/>
                <a:gd name="T5" fmla="*/ 0 h 48"/>
                <a:gd name="T6" fmla="*/ 18 w 672"/>
                <a:gd name="T7" fmla="*/ 2 h 48"/>
                <a:gd name="T8" fmla="*/ 0 w 67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"/>
                <a:gd name="T17" fmla="*/ 672 w 6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">
                  <a:moveTo>
                    <a:pt x="0" y="48"/>
                  </a:moveTo>
                  <a:lnTo>
                    <a:pt x="48" y="0"/>
                  </a:lnTo>
                  <a:lnTo>
                    <a:pt x="672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5" name="Freeform 888"/>
            <p:cNvSpPr>
              <a:spLocks/>
            </p:cNvSpPr>
            <p:nvPr/>
          </p:nvSpPr>
          <p:spPr bwMode="auto">
            <a:xfrm>
              <a:off x="5190478" y="4703363"/>
              <a:ext cx="265204" cy="301640"/>
            </a:xfrm>
            <a:custGeom>
              <a:avLst/>
              <a:gdLst>
                <a:gd name="T0" fmla="*/ 144 w 144"/>
                <a:gd name="T1" fmla="*/ 5 h 192"/>
                <a:gd name="T2" fmla="*/ 0 w 144"/>
                <a:gd name="T3" fmla="*/ 5 h 192"/>
                <a:gd name="T4" fmla="*/ 0 w 144"/>
                <a:gd name="T5" fmla="*/ 0 h 192"/>
                <a:gd name="T6" fmla="*/ 144 w 144"/>
                <a:gd name="T7" fmla="*/ 0 h 192"/>
                <a:gd name="T8" fmla="*/ 144 w 144"/>
                <a:gd name="T9" fmla="*/ 5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92"/>
                <a:gd name="T17" fmla="*/ 144 w 1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92">
                  <a:moveTo>
                    <a:pt x="144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192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18872" anchor="ctr"/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  <a:ea typeface="Calibri"/>
                  <a:cs typeface="Calibri"/>
                </a:rPr>
                <a:t>k</a:t>
              </a:r>
            </a:p>
          </p:txBody>
        </p:sp>
        <p:sp>
          <p:nvSpPr>
            <p:cNvPr id="146" name="Freeform 889"/>
            <p:cNvSpPr>
              <a:spLocks/>
            </p:cNvSpPr>
            <p:nvPr/>
          </p:nvSpPr>
          <p:spPr bwMode="auto">
            <a:xfrm>
              <a:off x="5190478" y="4603510"/>
              <a:ext cx="353605" cy="99853"/>
            </a:xfrm>
            <a:custGeom>
              <a:avLst/>
              <a:gdLst>
                <a:gd name="T0" fmla="*/ 144 w 192"/>
                <a:gd name="T1" fmla="*/ 48 h 48"/>
                <a:gd name="T2" fmla="*/ 0 w 192"/>
                <a:gd name="T3" fmla="*/ 48 h 48"/>
                <a:gd name="T4" fmla="*/ 48 w 192"/>
                <a:gd name="T5" fmla="*/ 0 h 48"/>
                <a:gd name="T6" fmla="*/ 192 w 192"/>
                <a:gd name="T7" fmla="*/ 0 h 48"/>
                <a:gd name="T8" fmla="*/ 144 w 192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7" name="Freeform 890"/>
            <p:cNvSpPr>
              <a:spLocks/>
            </p:cNvSpPr>
            <p:nvPr/>
          </p:nvSpPr>
          <p:spPr bwMode="auto">
            <a:xfrm>
              <a:off x="5455682" y="4603510"/>
              <a:ext cx="88401" cy="399413"/>
            </a:xfrm>
            <a:custGeom>
              <a:avLst/>
              <a:gdLst>
                <a:gd name="T0" fmla="*/ 0 w 48"/>
                <a:gd name="T1" fmla="*/ 48 h 192"/>
                <a:gd name="T2" fmla="*/ 48 w 48"/>
                <a:gd name="T3" fmla="*/ 0 h 192"/>
                <a:gd name="T4" fmla="*/ 48 w 48"/>
                <a:gd name="T5" fmla="*/ 144 h 192"/>
                <a:gd name="T6" fmla="*/ 0 w 48"/>
                <a:gd name="T7" fmla="*/ 192 h 192"/>
                <a:gd name="T8" fmla="*/ 0 w 48"/>
                <a:gd name="T9" fmla="*/ 48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92"/>
                <a:gd name="T17" fmla="*/ 48 w 4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92">
                  <a:moveTo>
                    <a:pt x="0" y="48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0" y="19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46331"/>
          </a:xfrm>
        </p:spPr>
        <p:txBody>
          <a:bodyPr/>
          <a:lstStyle/>
          <a:p>
            <a:r>
              <a:rPr lang="en-US" dirty="0"/>
              <a:t>Primitive Tasks (Actions)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40009"/>
            <a:ext cx="8095186" cy="3337575"/>
          </a:xfrm>
        </p:spPr>
        <p:txBody>
          <a:bodyPr/>
          <a:lstStyle/>
          <a:p>
            <a:pPr marL="290513" indent="-285750">
              <a:tabLst>
                <a:tab pos="744538" algn="l"/>
                <a:tab pos="2166938" algn="l"/>
              </a:tabLst>
            </a:pPr>
            <a:r>
              <a:rPr lang="en-US" dirty="0">
                <a:latin typeface="Calibri"/>
              </a:rPr>
              <a:t>leave</a:t>
            </a:r>
            <a:r>
              <a:rPr lang="en-US" dirty="0"/>
              <a:t>(</a:t>
            </a:r>
            <a:r>
              <a:rPr lang="en-US" i="1" dirty="0" err="1"/>
              <a:t>r,d,w</a:t>
            </a:r>
            <a:r>
              <a:rPr lang="en-US" dirty="0"/>
              <a:t>)	robot </a:t>
            </a:r>
            <a:r>
              <a:rPr lang="en-US" i="1" dirty="0"/>
              <a:t>r</a:t>
            </a:r>
            <a:r>
              <a:rPr lang="en-US" dirty="0"/>
              <a:t> leaves dock </a:t>
            </a:r>
            <a:r>
              <a:rPr lang="en-US" i="1" dirty="0"/>
              <a:t>d</a:t>
            </a:r>
            <a:r>
              <a:rPr lang="en-US" dirty="0"/>
              <a:t> to an adjacent waypoint </a:t>
            </a:r>
            <a:r>
              <a:rPr lang="en-US" i="1" dirty="0"/>
              <a:t>w</a:t>
            </a:r>
          </a:p>
          <a:p>
            <a:pPr marL="290513" indent="-285750">
              <a:tabLst>
                <a:tab pos="744538" algn="l"/>
                <a:tab pos="2166938" algn="l"/>
              </a:tabLst>
            </a:pPr>
            <a:r>
              <a:rPr lang="en-US" dirty="0">
                <a:latin typeface="Calibri"/>
              </a:rPr>
              <a:t>enter</a:t>
            </a:r>
            <a:r>
              <a:rPr lang="en-US" dirty="0"/>
              <a:t>(</a:t>
            </a:r>
            <a:r>
              <a:rPr lang="en-US" i="1" dirty="0" err="1"/>
              <a:t>r,d,w</a:t>
            </a:r>
            <a:r>
              <a:rPr lang="en-US" dirty="0"/>
              <a:t>)	</a:t>
            </a:r>
            <a:r>
              <a:rPr lang="en-US" i="1" dirty="0"/>
              <a:t>r</a:t>
            </a:r>
            <a:r>
              <a:rPr lang="en-US" dirty="0"/>
              <a:t> enters </a:t>
            </a:r>
            <a:r>
              <a:rPr lang="en-US" i="1" dirty="0"/>
              <a:t>d</a:t>
            </a:r>
            <a:r>
              <a:rPr lang="en-US" dirty="0"/>
              <a:t> from an adjacent waypoint </a:t>
            </a:r>
            <a:r>
              <a:rPr lang="en-US" i="1" dirty="0"/>
              <a:t>w</a:t>
            </a:r>
            <a:br>
              <a:rPr lang="en-US" i="1" baseline="-25000" dirty="0"/>
            </a:br>
            <a:endParaRPr lang="en-US" i="1" baseline="-25000" dirty="0"/>
          </a:p>
          <a:p>
            <a:pPr marL="290513" indent="-285750">
              <a:tabLst>
                <a:tab pos="744538" algn="l"/>
                <a:tab pos="2166938" algn="l"/>
              </a:tabLst>
            </a:pPr>
            <a:r>
              <a:rPr lang="en-US" dirty="0">
                <a:latin typeface="Calibri"/>
              </a:rPr>
              <a:t>take</a:t>
            </a:r>
            <a:r>
              <a:rPr lang="en-US" dirty="0"/>
              <a:t>(</a:t>
            </a:r>
            <a:r>
              <a:rPr lang="en-US" i="1" dirty="0" err="1"/>
              <a:t>k,c,r</a:t>
            </a:r>
            <a:r>
              <a:rPr lang="en-US" dirty="0"/>
              <a:t>)	crane </a:t>
            </a:r>
            <a:r>
              <a:rPr lang="en-US" i="1" dirty="0"/>
              <a:t>k</a:t>
            </a:r>
            <a:r>
              <a:rPr lang="en-US" dirty="0"/>
              <a:t> takes container </a:t>
            </a:r>
            <a:r>
              <a:rPr lang="en-US" i="1" dirty="0"/>
              <a:t>c</a:t>
            </a:r>
            <a:r>
              <a:rPr lang="en-US" dirty="0"/>
              <a:t> from robot </a:t>
            </a:r>
            <a:r>
              <a:rPr lang="en-US" i="1" dirty="0"/>
              <a:t>r</a:t>
            </a:r>
            <a:endParaRPr lang="pl-PL" dirty="0"/>
          </a:p>
          <a:p>
            <a:pPr marL="290513" indent="-285750">
              <a:tabLst>
                <a:tab pos="744538" algn="l"/>
                <a:tab pos="2166938" algn="l"/>
              </a:tabLst>
            </a:pPr>
            <a:r>
              <a:rPr lang="en-US" dirty="0">
                <a:latin typeface="Calibri"/>
              </a:rPr>
              <a:t>put</a:t>
            </a:r>
            <a:r>
              <a:rPr lang="en-US" dirty="0"/>
              <a:t>(</a:t>
            </a:r>
            <a:r>
              <a:rPr lang="en-US" i="1" dirty="0" err="1"/>
              <a:t>k,c,r</a:t>
            </a:r>
            <a:r>
              <a:rPr lang="en-US" dirty="0"/>
              <a:t>)	crane </a:t>
            </a:r>
            <a:r>
              <a:rPr lang="en-US" i="1" dirty="0"/>
              <a:t>k</a:t>
            </a:r>
            <a:r>
              <a:rPr lang="en-US" dirty="0"/>
              <a:t> puts container c onto robot </a:t>
            </a:r>
            <a:r>
              <a:rPr lang="en-US" i="1" dirty="0"/>
              <a:t>r</a:t>
            </a:r>
            <a:br>
              <a:rPr lang="en-US" i="1" baseline="-25000" dirty="0"/>
            </a:br>
            <a:endParaRPr lang="en-US" baseline="-25000" dirty="0">
              <a:latin typeface="Calibri"/>
            </a:endParaRPr>
          </a:p>
          <a:p>
            <a:pPr marL="290513" indent="-285750">
              <a:tabLst>
                <a:tab pos="744538" algn="l"/>
                <a:tab pos="2166938" algn="l"/>
              </a:tabLst>
            </a:pPr>
            <a:r>
              <a:rPr lang="en-US" dirty="0">
                <a:latin typeface="Calibri"/>
              </a:rPr>
              <a:t>navigate</a:t>
            </a:r>
            <a:r>
              <a:rPr lang="en-US" dirty="0"/>
              <a:t>(</a:t>
            </a:r>
            <a:r>
              <a:rPr lang="en-US" i="1" dirty="0" err="1"/>
              <a:t>r,w,w</a:t>
            </a:r>
            <a:r>
              <a:rPr lang="en-US" i="1" dirty="0"/>
              <a:t>′</a:t>
            </a:r>
            <a:r>
              <a:rPr lang="en-US" dirty="0"/>
              <a:t>)	</a:t>
            </a:r>
            <a:r>
              <a:rPr lang="en-US" i="1" dirty="0"/>
              <a:t>r </a:t>
            </a:r>
            <a:r>
              <a:rPr lang="en-US" dirty="0"/>
              <a:t>navigates from waypoint </a:t>
            </a:r>
            <a:r>
              <a:rPr lang="en-US" i="1" dirty="0"/>
              <a:t>w</a:t>
            </a:r>
            <a:r>
              <a:rPr lang="en-US" dirty="0"/>
              <a:t> to connected waypoint </a:t>
            </a:r>
            <a:r>
              <a:rPr lang="en-US" i="1" dirty="0"/>
              <a:t>w′</a:t>
            </a:r>
            <a:br>
              <a:rPr lang="en-US" i="1" baseline="-25000" dirty="0"/>
            </a:br>
            <a:endParaRPr lang="en-US" i="1" baseline="-25000" dirty="0"/>
          </a:p>
          <a:p>
            <a:pPr marL="290513" indent="-285750">
              <a:tabLst>
                <a:tab pos="744538" algn="l"/>
                <a:tab pos="2166938" algn="l"/>
              </a:tabLst>
            </a:pPr>
            <a:r>
              <a:rPr lang="en-US" dirty="0">
                <a:latin typeface="Calibri"/>
              </a:rPr>
              <a:t>stack</a:t>
            </a:r>
            <a:r>
              <a:rPr lang="en-US" dirty="0"/>
              <a:t>(</a:t>
            </a:r>
            <a:r>
              <a:rPr lang="en-US" i="1" dirty="0" err="1"/>
              <a:t>k,c,p</a:t>
            </a:r>
            <a:r>
              <a:rPr lang="en-US" dirty="0"/>
              <a:t>)	crane </a:t>
            </a:r>
            <a:r>
              <a:rPr lang="en-US" i="1" dirty="0"/>
              <a:t>k </a:t>
            </a:r>
            <a:r>
              <a:rPr lang="en-US" dirty="0"/>
              <a:t>stacks container </a:t>
            </a:r>
            <a:r>
              <a:rPr lang="en-US" i="1" dirty="0"/>
              <a:t>c</a:t>
            </a:r>
            <a:r>
              <a:rPr lang="en-US" dirty="0"/>
              <a:t> on top of pile </a:t>
            </a:r>
            <a:r>
              <a:rPr lang="en-US" i="1" dirty="0"/>
              <a:t>p</a:t>
            </a:r>
          </a:p>
          <a:p>
            <a:pPr marL="290513" indent="-285750">
              <a:tabLst>
                <a:tab pos="744538" algn="l"/>
                <a:tab pos="2166938" algn="l"/>
              </a:tabLst>
            </a:pPr>
            <a:r>
              <a:rPr lang="en-US" dirty="0">
                <a:latin typeface="Calibri"/>
              </a:rPr>
              <a:t>unstack</a:t>
            </a:r>
            <a:r>
              <a:rPr lang="en-US" dirty="0"/>
              <a:t>(</a:t>
            </a:r>
            <a:r>
              <a:rPr lang="en-US" i="1" dirty="0" err="1"/>
              <a:t>k,c,p</a:t>
            </a:r>
            <a:r>
              <a:rPr lang="en-US" dirty="0"/>
              <a:t>)	crane </a:t>
            </a:r>
            <a:r>
              <a:rPr lang="en-US" i="1" dirty="0"/>
              <a:t>k</a:t>
            </a:r>
            <a:r>
              <a:rPr lang="en-US" dirty="0"/>
              <a:t> takes a container </a:t>
            </a:r>
            <a:r>
              <a:rPr lang="en-US" i="1" dirty="0"/>
              <a:t>c</a:t>
            </a:r>
            <a:r>
              <a:rPr lang="en-US" dirty="0"/>
              <a:t> from top of pile </a:t>
            </a:r>
            <a:r>
              <a:rPr lang="en-US" i="1" dirty="0"/>
              <a:t>p</a:t>
            </a:r>
            <a:endParaRPr lang="pl-PL" i="1" dirty="0"/>
          </a:p>
        </p:txBody>
      </p:sp>
      <p:sp>
        <p:nvSpPr>
          <p:cNvPr id="81" name="Rectangle 80"/>
          <p:cNvSpPr/>
          <p:nvPr/>
        </p:nvSpPr>
        <p:spPr>
          <a:xfrm>
            <a:off x="6587080" y="5696505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Times New Roman" charset="0"/>
                <a:ea typeface="Calibri"/>
                <a:cs typeface="Calibri"/>
              </a:rPr>
              <a:t>• w′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AAE63B-64FC-CF42-A4B5-DCD8AE064A12}"/>
              </a:ext>
            </a:extLst>
          </p:cNvPr>
          <p:cNvSpPr/>
          <p:nvPr/>
        </p:nvSpPr>
        <p:spPr>
          <a:xfrm>
            <a:off x="8400054" y="3892812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Times New Roman" charset="0"/>
                <a:ea typeface="Calibri"/>
                <a:cs typeface="Calibri"/>
              </a:rPr>
              <a:t>• w</a:t>
            </a:r>
          </a:p>
        </p:txBody>
      </p:sp>
      <p:sp>
        <p:nvSpPr>
          <p:cNvPr id="37" name="Line 853">
            <a:extLst>
              <a:ext uri="{FF2B5EF4-FFF2-40B4-BE49-F238E27FC236}">
                <a16:creationId xmlns:a16="http://schemas.microsoft.com/office/drawing/2014/main" id="{09661BD4-B17B-5042-9360-65B211E30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9141" y="6289248"/>
            <a:ext cx="201168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524000" contourW="6350" prstMaterial="legacyPlastic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800" i="1" dirty="0">
                <a:latin typeface="Calibri"/>
                <a:ea typeface="Times New Roman"/>
                <a:cs typeface="Times New Roman"/>
              </a:rPr>
              <a:t>                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d′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09DD1B-89E4-524A-8170-50821A14C7C9}"/>
              </a:ext>
            </a:extLst>
          </p:cNvPr>
          <p:cNvGrpSpPr/>
          <p:nvPr/>
        </p:nvGrpSpPr>
        <p:grpSpPr>
          <a:xfrm>
            <a:off x="8638161" y="4559122"/>
            <a:ext cx="1219200" cy="1278997"/>
            <a:chOff x="4324883" y="4603510"/>
            <a:chExt cx="1219200" cy="1278997"/>
          </a:xfrm>
          <a:solidFill>
            <a:srgbClr val="BD5951"/>
          </a:solidFill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B4BBD5E-9F4C-C146-92DF-8CFCAB02BAB0}"/>
                </a:ext>
              </a:extLst>
            </p:cNvPr>
            <p:cNvGrpSpPr/>
            <p:nvPr/>
          </p:nvGrpSpPr>
          <p:grpSpPr>
            <a:xfrm>
              <a:off x="4943997" y="4725862"/>
              <a:ext cx="88096" cy="1156645"/>
              <a:chOff x="3636432" y="1147233"/>
              <a:chExt cx="88096" cy="1156645"/>
            </a:xfrm>
            <a:grpFill/>
          </p:grpSpPr>
          <p:sp>
            <p:nvSpPr>
              <p:cNvPr id="49" name="Oval 878">
                <a:extLst>
                  <a:ext uri="{FF2B5EF4-FFF2-40B4-BE49-F238E27FC236}">
                    <a16:creationId xmlns:a16="http://schemas.microsoft.com/office/drawing/2014/main" id="{2D08BC48-F3F8-AB46-9C2C-75A8BDE72E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9810" y="2256032"/>
                <a:ext cx="84718" cy="478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Rectangle 880">
                <a:extLst>
                  <a:ext uri="{FF2B5EF4-FFF2-40B4-BE49-F238E27FC236}">
                    <a16:creationId xmlns:a16="http://schemas.microsoft.com/office/drawing/2014/main" id="{F38F905A-8110-EF47-B32B-4EF63E665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432" y="1147233"/>
                <a:ext cx="88094" cy="1135842"/>
              </a:xfrm>
              <a:prstGeom prst="rect">
                <a:avLst/>
              </a:prstGeom>
              <a:grpFill/>
              <a:ln w="9525">
                <a:solidFill>
                  <a:srgbClr val="9CDDF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Line 881">
                <a:extLst>
                  <a:ext uri="{FF2B5EF4-FFF2-40B4-BE49-F238E27FC236}">
                    <a16:creationId xmlns:a16="http://schemas.microsoft.com/office/drawing/2014/main" id="{02CAC7D0-DD91-524F-A980-EF1E1CEF0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36432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Line 882">
                <a:extLst>
                  <a:ext uri="{FF2B5EF4-FFF2-40B4-BE49-F238E27FC236}">
                    <a16:creationId xmlns:a16="http://schemas.microsoft.com/office/drawing/2014/main" id="{F142D924-40C3-3645-B67C-76E0CFBBE3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527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41" name="Group 883">
              <a:extLst>
                <a:ext uri="{FF2B5EF4-FFF2-40B4-BE49-F238E27FC236}">
                  <a16:creationId xmlns:a16="http://schemas.microsoft.com/office/drawing/2014/main" id="{CC229913-CB52-804D-9D42-9EFD0802E3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9084" y="4680476"/>
              <a:ext cx="42359" cy="763457"/>
              <a:chOff x="960" y="251"/>
              <a:chExt cx="23" cy="367"/>
            </a:xfrm>
            <a:grpFill/>
          </p:grpSpPr>
          <p:sp>
            <p:nvSpPr>
              <p:cNvPr id="47" name="Line 884">
                <a:extLst>
                  <a:ext uri="{FF2B5EF4-FFF2-40B4-BE49-F238E27FC236}">
                    <a16:creationId xmlns:a16="http://schemas.microsoft.com/office/drawing/2014/main" id="{981DB614-F667-6542-A0ED-4B9FE4778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1" y="251"/>
                <a:ext cx="0" cy="35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" name="Oval 885">
                <a:extLst>
                  <a:ext uri="{FF2B5EF4-FFF2-40B4-BE49-F238E27FC236}">
                    <a16:creationId xmlns:a16="http://schemas.microsoft.com/office/drawing/2014/main" id="{AC5AFA6A-1A65-054F-A0C8-15DC26A3C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573"/>
                <a:ext cx="23" cy="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2" name="Rectangle 886">
              <a:extLst>
                <a:ext uri="{FF2B5EF4-FFF2-40B4-BE49-F238E27FC236}">
                  <a16:creationId xmlns:a16="http://schemas.microsoft.com/office/drawing/2014/main" id="{C146988C-C9E7-E04F-8D0E-D1E1C3452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883" y="4715845"/>
              <a:ext cx="884012" cy="4784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3" name="Freeform 887">
              <a:extLst>
                <a:ext uri="{FF2B5EF4-FFF2-40B4-BE49-F238E27FC236}">
                  <a16:creationId xmlns:a16="http://schemas.microsoft.com/office/drawing/2014/main" id="{DE3AF857-5B51-9E4B-B3A1-49CAA4ED5B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4883" y="4640955"/>
              <a:ext cx="942946" cy="76970"/>
            </a:xfrm>
            <a:custGeom>
              <a:avLst/>
              <a:gdLst>
                <a:gd name="T0" fmla="*/ 0 w 672"/>
                <a:gd name="T1" fmla="*/ 2 h 48"/>
                <a:gd name="T2" fmla="*/ 2 w 672"/>
                <a:gd name="T3" fmla="*/ 0 h 48"/>
                <a:gd name="T4" fmla="*/ 20 w 672"/>
                <a:gd name="T5" fmla="*/ 0 h 48"/>
                <a:gd name="T6" fmla="*/ 18 w 672"/>
                <a:gd name="T7" fmla="*/ 2 h 48"/>
                <a:gd name="T8" fmla="*/ 0 w 67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"/>
                <a:gd name="T17" fmla="*/ 672 w 6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">
                  <a:moveTo>
                    <a:pt x="0" y="48"/>
                  </a:moveTo>
                  <a:lnTo>
                    <a:pt x="48" y="0"/>
                  </a:lnTo>
                  <a:lnTo>
                    <a:pt x="672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4" name="Freeform 888">
              <a:extLst>
                <a:ext uri="{FF2B5EF4-FFF2-40B4-BE49-F238E27FC236}">
                  <a16:creationId xmlns:a16="http://schemas.microsoft.com/office/drawing/2014/main" id="{B85F50AB-2EE0-A34C-8BAA-B29577BC9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478" y="4703363"/>
              <a:ext cx="265204" cy="301640"/>
            </a:xfrm>
            <a:custGeom>
              <a:avLst/>
              <a:gdLst>
                <a:gd name="T0" fmla="*/ 144 w 144"/>
                <a:gd name="T1" fmla="*/ 5 h 192"/>
                <a:gd name="T2" fmla="*/ 0 w 144"/>
                <a:gd name="T3" fmla="*/ 5 h 192"/>
                <a:gd name="T4" fmla="*/ 0 w 144"/>
                <a:gd name="T5" fmla="*/ 0 h 192"/>
                <a:gd name="T6" fmla="*/ 144 w 144"/>
                <a:gd name="T7" fmla="*/ 0 h 192"/>
                <a:gd name="T8" fmla="*/ 144 w 144"/>
                <a:gd name="T9" fmla="*/ 5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92"/>
                <a:gd name="T17" fmla="*/ 144 w 1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92">
                  <a:moveTo>
                    <a:pt x="144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192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18872" anchor="ctr"/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  <a:ea typeface="Calibri"/>
                  <a:cs typeface="Calibri"/>
                </a:rPr>
                <a:t>k′</a:t>
              </a:r>
            </a:p>
          </p:txBody>
        </p:sp>
        <p:sp>
          <p:nvSpPr>
            <p:cNvPr id="45" name="Freeform 889">
              <a:extLst>
                <a:ext uri="{FF2B5EF4-FFF2-40B4-BE49-F238E27FC236}">
                  <a16:creationId xmlns:a16="http://schemas.microsoft.com/office/drawing/2014/main" id="{89F8E0D5-13C3-D04E-84BC-B359FB624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478" y="4603510"/>
              <a:ext cx="353605" cy="99853"/>
            </a:xfrm>
            <a:custGeom>
              <a:avLst/>
              <a:gdLst>
                <a:gd name="T0" fmla="*/ 144 w 192"/>
                <a:gd name="T1" fmla="*/ 48 h 48"/>
                <a:gd name="T2" fmla="*/ 0 w 192"/>
                <a:gd name="T3" fmla="*/ 48 h 48"/>
                <a:gd name="T4" fmla="*/ 48 w 192"/>
                <a:gd name="T5" fmla="*/ 0 h 48"/>
                <a:gd name="T6" fmla="*/ 192 w 192"/>
                <a:gd name="T7" fmla="*/ 0 h 48"/>
                <a:gd name="T8" fmla="*/ 144 w 192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" name="Freeform 890">
              <a:extLst>
                <a:ext uri="{FF2B5EF4-FFF2-40B4-BE49-F238E27FC236}">
                  <a16:creationId xmlns:a16="http://schemas.microsoft.com/office/drawing/2014/main" id="{99FA6937-F0A7-0940-836A-E2EADD0F8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682" y="4603510"/>
              <a:ext cx="88401" cy="399413"/>
            </a:xfrm>
            <a:custGeom>
              <a:avLst/>
              <a:gdLst>
                <a:gd name="T0" fmla="*/ 0 w 48"/>
                <a:gd name="T1" fmla="*/ 48 h 192"/>
                <a:gd name="T2" fmla="*/ 48 w 48"/>
                <a:gd name="T3" fmla="*/ 0 h 192"/>
                <a:gd name="T4" fmla="*/ 48 w 48"/>
                <a:gd name="T5" fmla="*/ 144 h 192"/>
                <a:gd name="T6" fmla="*/ 0 w 48"/>
                <a:gd name="T7" fmla="*/ 192 h 192"/>
                <a:gd name="T8" fmla="*/ 0 w 48"/>
                <a:gd name="T9" fmla="*/ 48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92"/>
                <a:gd name="T17" fmla="*/ 48 w 4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92">
                  <a:moveTo>
                    <a:pt x="0" y="48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0" y="19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54" name="Line 853">
            <a:extLst>
              <a:ext uri="{FF2B5EF4-FFF2-40B4-BE49-F238E27FC236}">
                <a16:creationId xmlns:a16="http://schemas.microsoft.com/office/drawing/2014/main" id="{36858038-1C64-CE4B-BC11-69D8A1E7A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8309" y="6241122"/>
            <a:ext cx="54864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635000" contourW="6350" prstMaterial="legacyPlastic">
            <a:bevelT w="13500" h="13500" prst="angle"/>
            <a:bevelB w="13500" h="13500" prst="angle"/>
            <a:extrusionClr>
              <a:srgbClr val="FFDE76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bIns="82296" anchor="b">
            <a:flatTx/>
          </a:bodyPr>
          <a:lstStyle/>
          <a:p>
            <a:r>
              <a:rPr lang="en-US" sz="1800" i="1" dirty="0">
                <a:latin typeface="Calibri"/>
                <a:ea typeface="Times New Roman"/>
                <a:cs typeface="Times New Roman"/>
              </a:rPr>
              <a:t>     </a:t>
            </a:r>
            <a:r>
              <a:rPr lang="en-US" sz="1800" i="1" dirty="0">
                <a:latin typeface="Times New Roman" charset="0"/>
                <a:ea typeface="Times New Roman"/>
                <a:cs typeface="Times New Roman"/>
              </a:rPr>
              <a:t>p′</a:t>
            </a:r>
          </a:p>
        </p:txBody>
      </p:sp>
      <p:sp>
        <p:nvSpPr>
          <p:cNvPr id="56" name="Content Placeholder 3">
            <a:extLst>
              <a:ext uri="{FF2B5EF4-FFF2-40B4-BE49-F238E27FC236}">
                <a16:creationId xmlns:a16="http://schemas.microsoft.com/office/drawing/2014/main" id="{68C15ED1-F277-F945-9313-FFCCC43F4AAA}"/>
              </a:ext>
            </a:extLst>
          </p:cNvPr>
          <p:cNvSpPr txBox="1">
            <a:spLocks/>
          </p:cNvSpPr>
          <p:nvPr/>
        </p:nvSpPr>
        <p:spPr>
          <a:xfrm>
            <a:off x="1825362" y="4285903"/>
            <a:ext cx="2414146" cy="2334488"/>
          </a:xfrm>
          <a:prstGeom prst="rect">
            <a:avLst/>
          </a:prstGeom>
        </p:spPr>
        <p:txBody>
          <a:bodyPr/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617538" algn="l"/>
              </a:tabLst>
            </a:pPr>
            <a:r>
              <a:rPr lang="en-US" i="1" kern="0" dirty="0"/>
              <a:t>c, c′	</a:t>
            </a:r>
            <a:r>
              <a:rPr lang="en-US" kern="0" dirty="0">
                <a:latin typeface="Times New Roman" panose="02020603050405020304" pitchFamily="18" charset="0"/>
              </a:rPr>
              <a:t>- containers</a:t>
            </a:r>
          </a:p>
          <a:p>
            <a:pPr marL="0" indent="0">
              <a:buNone/>
              <a:tabLst>
                <a:tab pos="617538" algn="l"/>
              </a:tabLst>
            </a:pPr>
            <a:r>
              <a:rPr lang="en-US" i="1" kern="0" dirty="0"/>
              <a:t>d, d′	- </a:t>
            </a:r>
            <a:r>
              <a:rPr lang="en-US" kern="0" dirty="0"/>
              <a:t>loading docks</a:t>
            </a:r>
            <a:endParaRPr lang="en-US" kern="0" dirty="0">
              <a:latin typeface="Times New Roman" panose="02020603050405020304" pitchFamily="18" charset="0"/>
            </a:endParaRPr>
          </a:p>
          <a:p>
            <a:pPr marL="0" indent="0">
              <a:buNone/>
              <a:tabLst>
                <a:tab pos="617538" algn="l"/>
              </a:tabLst>
            </a:pPr>
            <a:r>
              <a:rPr lang="en-US" i="1" kern="0" dirty="0"/>
              <a:t>k, k′	</a:t>
            </a:r>
            <a:r>
              <a:rPr lang="en-US" kern="0" dirty="0">
                <a:latin typeface="Times New Roman" panose="02020603050405020304" pitchFamily="18" charset="0"/>
              </a:rPr>
              <a:t>- cranes</a:t>
            </a:r>
          </a:p>
          <a:p>
            <a:pPr marL="0" indent="0">
              <a:buFont typeface="System Font Regular"/>
              <a:buNone/>
              <a:tabLst>
                <a:tab pos="617538" algn="l"/>
              </a:tabLst>
            </a:pPr>
            <a:r>
              <a:rPr lang="en-US" i="1" kern="0" dirty="0"/>
              <a:t>p, p′	- </a:t>
            </a:r>
            <a:r>
              <a:rPr lang="en-US" kern="0" dirty="0">
                <a:latin typeface="Times New Roman" panose="02020603050405020304" pitchFamily="18" charset="0"/>
              </a:rPr>
              <a:t>piles</a:t>
            </a:r>
            <a:endParaRPr lang="en-US" i="1" kern="0" dirty="0">
              <a:latin typeface="Times New Roman" panose="02020603050405020304" pitchFamily="18" charset="0"/>
            </a:endParaRPr>
          </a:p>
          <a:p>
            <a:pPr marL="0" indent="0">
              <a:buFont typeface="System Font Regular"/>
              <a:buNone/>
              <a:tabLst>
                <a:tab pos="617538" algn="l"/>
              </a:tabLst>
            </a:pPr>
            <a:r>
              <a:rPr lang="en-US" i="1" kern="0" dirty="0"/>
              <a:t>r	</a:t>
            </a:r>
            <a:r>
              <a:rPr lang="en-US" kern="0" dirty="0">
                <a:latin typeface="Times New Roman" panose="02020603050405020304" pitchFamily="18" charset="0"/>
              </a:rPr>
              <a:t>- robot</a:t>
            </a:r>
          </a:p>
          <a:p>
            <a:pPr marL="0" indent="0">
              <a:buNone/>
              <a:tabLst>
                <a:tab pos="617538" algn="l"/>
              </a:tabLst>
            </a:pPr>
            <a:r>
              <a:rPr lang="en-US" i="1" kern="0" dirty="0"/>
              <a:t>w, w′	</a:t>
            </a:r>
            <a:r>
              <a:rPr lang="en-US" kern="0" dirty="0">
                <a:latin typeface="Times New Roman" panose="02020603050405020304" pitchFamily="18" charset="0"/>
              </a:rPr>
              <a:t>- waypoints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A49D15AB-B14D-A846-9BB5-06C3007AC039}"/>
              </a:ext>
            </a:extLst>
          </p:cNvPr>
          <p:cNvSpPr/>
          <p:nvPr/>
        </p:nvSpPr>
        <p:spPr>
          <a:xfrm>
            <a:off x="6742759" y="1829502"/>
            <a:ext cx="222913" cy="73356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826" y="914400"/>
            <a:ext cx="4578654" cy="5634990"/>
          </a:xfrm>
        </p:spPr>
        <p:txBody>
          <a:bodyPr/>
          <a:lstStyle/>
          <a:p>
            <a:pPr>
              <a:tabLst>
                <a:tab pos="509588" algn="l"/>
                <a:tab pos="1033463" algn="l"/>
                <a:tab pos="1998663" algn="l"/>
              </a:tabLst>
            </a:pPr>
            <a:r>
              <a:rPr lang="en-US" dirty="0"/>
              <a:t>Task: move robot </a:t>
            </a:r>
            <a:r>
              <a:rPr lang="en-US" i="1" dirty="0"/>
              <a:t>r</a:t>
            </a:r>
            <a:r>
              <a:rPr lang="en-US" dirty="0"/>
              <a:t> to dock </a:t>
            </a:r>
            <a:r>
              <a:rPr lang="en-US" i="1" dirty="0"/>
              <a:t>d</a:t>
            </a:r>
            <a:r>
              <a:rPr lang="en-US" dirty="0"/>
              <a:t> </a:t>
            </a:r>
            <a:endParaRPr lang="en-US" i="1" baseline="-25000" dirty="0"/>
          </a:p>
          <a:p>
            <a:pPr lvl="1">
              <a:tabLst>
                <a:tab pos="509588" algn="l"/>
                <a:tab pos="1033463" algn="l"/>
                <a:tab pos="1998663" algn="l"/>
              </a:tabLst>
            </a:pPr>
            <a:r>
              <a:rPr lang="en-US" dirty="0"/>
              <a:t>[</a:t>
            </a:r>
            <a:r>
              <a:rPr lang="en-US" i="1" dirty="0" err="1"/>
              <a:t>t</a:t>
            </a:r>
            <a:r>
              <a:rPr lang="en-US" i="1" baseline="-25000" dirty="0" err="1"/>
              <a:t>s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  <a:cs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</a:t>
            </a:r>
            <a:r>
              <a:rPr lang="en-US" dirty="0" err="1"/>
              <a:t>,</a:t>
            </a:r>
            <a:r>
              <a:rPr lang="en-US" i="1" dirty="0" err="1"/>
              <a:t>d</a:t>
            </a:r>
            <a:r>
              <a:rPr lang="en-US" dirty="0"/>
              <a:t>)</a:t>
            </a:r>
            <a:br>
              <a:rPr lang="en-US" baseline="-25000" dirty="0"/>
            </a:br>
            <a:endParaRPr lang="en-US" baseline="-25000" dirty="0">
              <a:latin typeface="Calibri"/>
            </a:endParaRPr>
          </a:p>
          <a:p>
            <a:pPr>
              <a:tabLst>
                <a:tab pos="509588" algn="l"/>
                <a:tab pos="1770063" algn="l"/>
              </a:tabLst>
            </a:pPr>
            <a:r>
              <a:rPr lang="en-US" dirty="0">
                <a:latin typeface="Times New Roman" charset="0"/>
              </a:rPr>
              <a:t>Method: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>
                <a:latin typeface="Calibri"/>
              </a:rPr>
              <a:t>m-move1</a:t>
            </a:r>
            <a:r>
              <a:rPr lang="en-US" dirty="0"/>
              <a:t>(</a:t>
            </a:r>
            <a:r>
              <a:rPr lang="en-US" i="1" dirty="0"/>
              <a:t>r,d,d′,</a:t>
            </a:r>
            <a:r>
              <a:rPr lang="en-US" i="1" dirty="0" err="1"/>
              <a:t>w,w</a:t>
            </a:r>
            <a:r>
              <a:rPr lang="en-US" i="1" dirty="0"/>
              <a:t>′</a:t>
            </a:r>
            <a:r>
              <a:rPr lang="en-US" dirty="0"/>
              <a:t>)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/>
              <a:t>    task:	</a:t>
            </a: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r,d</a:t>
            </a:r>
            <a:r>
              <a:rPr lang="en-US" dirty="0"/>
              <a:t>)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/>
              <a:t>    refinement:</a:t>
            </a:r>
            <a:br>
              <a:rPr lang="en-US" dirty="0"/>
            </a:br>
            <a:r>
              <a:rPr lang="en-US" dirty="0"/>
              <a:t>	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baseline="-25000" dirty="0"/>
              <a:t>1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leave</a:t>
            </a:r>
            <a:r>
              <a:rPr lang="en-US" dirty="0"/>
              <a:t>(</a:t>
            </a:r>
            <a:r>
              <a:rPr lang="en-US" i="1" dirty="0" err="1"/>
              <a:t>r,d</a:t>
            </a:r>
            <a:r>
              <a:rPr lang="en-US" dirty="0" err="1"/>
              <a:t>′</a:t>
            </a:r>
            <a:r>
              <a:rPr lang="en-US" i="1" dirty="0" err="1"/>
              <a:t>,w</a:t>
            </a:r>
            <a:r>
              <a:rPr lang="en-US" dirty="0"/>
              <a:t>′)</a:t>
            </a:r>
            <a:br>
              <a:rPr lang="en-US" sz="1200" dirty="0"/>
            </a:br>
            <a:r>
              <a:rPr lang="en-US" sz="1200" dirty="0"/>
              <a:t>	</a:t>
            </a:r>
            <a:r>
              <a:rPr lang="en-US" dirty="0"/>
              <a:t>	[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i="1" dirty="0"/>
              <a:t>,t</a:t>
            </a:r>
            <a:r>
              <a:rPr lang="en-US" baseline="-25000" dirty="0"/>
              <a:t>3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navigate</a:t>
            </a:r>
            <a:r>
              <a:rPr lang="en-US" dirty="0"/>
              <a:t>(</a:t>
            </a:r>
            <a:r>
              <a:rPr lang="en-US" i="1" dirty="0" err="1"/>
              <a:t>r,w</a:t>
            </a:r>
            <a:r>
              <a:rPr lang="en-US" dirty="0" err="1"/>
              <a:t>′</a:t>
            </a:r>
            <a:r>
              <a:rPr lang="en-US" i="1" dirty="0" err="1"/>
              <a:t>,w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latin typeface="Calibri"/>
              </a:rPr>
              <a:t>	</a:t>
            </a: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i="1" dirty="0"/>
              <a:t>,t</a:t>
            </a:r>
            <a:r>
              <a:rPr lang="en-US" i="1" baseline="-25000" dirty="0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enter</a:t>
            </a:r>
            <a:r>
              <a:rPr lang="en-US" dirty="0"/>
              <a:t>(</a:t>
            </a:r>
            <a:r>
              <a:rPr lang="en-US" i="1" dirty="0" err="1"/>
              <a:t>r,d,w</a:t>
            </a:r>
            <a:r>
              <a:rPr lang="en-US" dirty="0"/>
              <a:t>)	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/>
              <a:t>   assertions:</a:t>
            </a:r>
            <a:br>
              <a:rPr lang="en-US" dirty="0"/>
            </a:br>
            <a:r>
              <a:rPr lang="en-US" dirty="0"/>
              <a:t>	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i="1" baseline="-25000" dirty="0"/>
              <a:t>s</a:t>
            </a:r>
            <a:r>
              <a:rPr lang="en-US" i="1" dirty="0"/>
              <a:t>+</a:t>
            </a:r>
            <a:r>
              <a:rPr lang="en-US" dirty="0"/>
              <a:t>1] </a:t>
            </a:r>
            <a:r>
              <a:rPr lang="en-US" dirty="0" err="1">
                <a:latin typeface="Calibri"/>
              </a:rPr>
              <a:t>loc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i="1" dirty="0"/>
              <a:t>d</a:t>
            </a:r>
            <a:r>
              <a:rPr lang="en-US" dirty="0"/>
              <a:t>′</a:t>
            </a:r>
            <a:r>
              <a:rPr lang="en-US" dirty="0">
                <a:latin typeface="Calibri"/>
              </a:rPr>
              <a:t> 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>
                <a:latin typeface="Calibri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constraints: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Calibri"/>
                <a:cs typeface="Times New Roman"/>
              </a:rPr>
              <a:t>		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 err="1"/>
              <a:t>d,w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 err="1"/>
              <a:t>d′</a:t>
            </a:r>
            <a:r>
              <a:rPr lang="en-US" dirty="0" err="1"/>
              <a:t>,</a:t>
            </a:r>
            <a:r>
              <a:rPr lang="en-US" i="1" dirty="0" err="1"/>
              <a:t>w</a:t>
            </a:r>
            <a:r>
              <a:rPr lang="en-US" i="1" dirty="0"/>
              <a:t>′</a:t>
            </a:r>
            <a:r>
              <a:rPr lang="en-US" dirty="0"/>
              <a:t>), </a:t>
            </a:r>
            <a:r>
              <a:rPr lang="en-US" i="1" dirty="0"/>
              <a:t>d ≠ d′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>
                <a:latin typeface="Calibri"/>
              </a:rPr>
              <a:t>connected</a:t>
            </a:r>
            <a:r>
              <a:rPr lang="en-US" dirty="0"/>
              <a:t>(</a:t>
            </a:r>
            <a:r>
              <a:rPr lang="en-US" i="1" dirty="0" err="1"/>
              <a:t>w,w</a:t>
            </a:r>
            <a:r>
              <a:rPr lang="en-US" i="1" dirty="0"/>
              <a:t>′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br>
              <a:rPr lang="en-US" baseline="-25000" dirty="0"/>
            </a:b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4538947" y="1296748"/>
            <a:ext cx="4603313" cy="2558682"/>
            <a:chOff x="4193719" y="899031"/>
            <a:chExt cx="4603313" cy="2558682"/>
          </a:xfrm>
        </p:grpSpPr>
        <p:sp>
          <p:nvSpPr>
            <p:cNvPr id="52" name="Shape 589"/>
            <p:cNvSpPr/>
            <p:nvPr/>
          </p:nvSpPr>
          <p:spPr>
            <a:xfrm>
              <a:off x="4270752" y="3055240"/>
              <a:ext cx="4526280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53" name="Shape 590"/>
            <p:cNvSpPr/>
            <p:nvPr/>
          </p:nvSpPr>
          <p:spPr>
            <a:xfrm>
              <a:off x="4456752" y="3001009"/>
              <a:ext cx="321863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s</a:t>
              </a:r>
            </a:p>
          </p:txBody>
        </p:sp>
        <p:sp>
          <p:nvSpPr>
            <p:cNvPr id="54" name="Shape 591"/>
            <p:cNvSpPr/>
            <p:nvPr/>
          </p:nvSpPr>
          <p:spPr>
            <a:xfrm flipV="1">
              <a:off x="4617683" y="1121951"/>
              <a:ext cx="1" cy="192980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55" name="Shape 592"/>
            <p:cNvSpPr/>
            <p:nvPr/>
          </p:nvSpPr>
          <p:spPr>
            <a:xfrm flipV="1">
              <a:off x="7354032" y="2271873"/>
              <a:ext cx="1" cy="77321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56" name="Shape 593"/>
            <p:cNvSpPr/>
            <p:nvPr/>
          </p:nvSpPr>
          <p:spPr>
            <a:xfrm flipV="1">
              <a:off x="5719956" y="2277896"/>
              <a:ext cx="1" cy="76117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57" name="Shape 595"/>
            <p:cNvSpPr/>
            <p:nvPr/>
          </p:nvSpPr>
          <p:spPr>
            <a:xfrm>
              <a:off x="4611104" y="2235281"/>
              <a:ext cx="1123405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58" name="Shape 596"/>
            <p:cNvSpPr/>
            <p:nvPr/>
          </p:nvSpPr>
          <p:spPr>
            <a:xfrm>
              <a:off x="4703569" y="1871187"/>
              <a:ext cx="960823" cy="431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leave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Shape 597"/>
            <p:cNvSpPr/>
            <p:nvPr/>
          </p:nvSpPr>
          <p:spPr>
            <a:xfrm>
              <a:off x="6000102" y="1296099"/>
              <a:ext cx="1056994" cy="431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r">
                <a:lnSpc>
                  <a:spcPct val="80000"/>
                </a:lnSpc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navigate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0" name="Shape 598"/>
            <p:cNvSpPr/>
            <p:nvPr/>
          </p:nvSpPr>
          <p:spPr>
            <a:xfrm>
              <a:off x="5998003" y="1654313"/>
              <a:ext cx="1059093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61" name="Shape 599"/>
            <p:cNvSpPr/>
            <p:nvPr/>
          </p:nvSpPr>
          <p:spPr>
            <a:xfrm>
              <a:off x="7338635" y="2235281"/>
              <a:ext cx="1123405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62" name="Shape 600"/>
            <p:cNvSpPr/>
            <p:nvPr/>
          </p:nvSpPr>
          <p:spPr>
            <a:xfrm flipV="1">
              <a:off x="5999052" y="1644649"/>
              <a:ext cx="1" cy="14071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63" name="Shape 601"/>
            <p:cNvSpPr/>
            <p:nvPr/>
          </p:nvSpPr>
          <p:spPr>
            <a:xfrm flipV="1">
              <a:off x="7061859" y="1644649"/>
              <a:ext cx="1" cy="14071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64" name="Shape 602"/>
            <p:cNvSpPr/>
            <p:nvPr/>
          </p:nvSpPr>
          <p:spPr>
            <a:xfrm flipV="1">
              <a:off x="8429133" y="2271873"/>
              <a:ext cx="1" cy="77321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65" name="Shape 603"/>
            <p:cNvSpPr/>
            <p:nvPr/>
          </p:nvSpPr>
          <p:spPr>
            <a:xfrm>
              <a:off x="5498649" y="3001009"/>
              <a:ext cx="342486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1</a:t>
              </a:r>
            </a:p>
          </p:txBody>
        </p:sp>
        <p:sp>
          <p:nvSpPr>
            <p:cNvPr id="66" name="Shape 604"/>
            <p:cNvSpPr/>
            <p:nvPr/>
          </p:nvSpPr>
          <p:spPr>
            <a:xfrm>
              <a:off x="6903302" y="3001009"/>
              <a:ext cx="342486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3</a:t>
              </a:r>
            </a:p>
          </p:txBody>
        </p:sp>
        <p:sp>
          <p:nvSpPr>
            <p:cNvPr id="67" name="Shape 605"/>
            <p:cNvSpPr/>
            <p:nvPr/>
          </p:nvSpPr>
          <p:spPr>
            <a:xfrm>
              <a:off x="5834152" y="3001009"/>
              <a:ext cx="342487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2</a:t>
              </a:r>
            </a:p>
          </p:txBody>
        </p:sp>
        <p:sp>
          <p:nvSpPr>
            <p:cNvPr id="68" name="Shape 606"/>
            <p:cNvSpPr/>
            <p:nvPr/>
          </p:nvSpPr>
          <p:spPr>
            <a:xfrm>
              <a:off x="7176445" y="3001009"/>
              <a:ext cx="342487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4</a:t>
              </a:r>
            </a:p>
          </p:txBody>
        </p:sp>
        <p:sp>
          <p:nvSpPr>
            <p:cNvPr id="69" name="Shape 607"/>
            <p:cNvSpPr/>
            <p:nvPr/>
          </p:nvSpPr>
          <p:spPr>
            <a:xfrm>
              <a:off x="8259828" y="3001009"/>
              <a:ext cx="332039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e</a:t>
              </a:r>
            </a:p>
          </p:txBody>
        </p:sp>
        <p:sp>
          <p:nvSpPr>
            <p:cNvPr id="70" name="Shape 610"/>
            <p:cNvSpPr/>
            <p:nvPr/>
          </p:nvSpPr>
          <p:spPr>
            <a:xfrm>
              <a:off x="7646338" y="1948301"/>
              <a:ext cx="577531" cy="29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ctr">
                <a:lnSpc>
                  <a:spcPct val="80000"/>
                </a:lnSpc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enter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193719" y="2917534"/>
              <a:ext cx="459196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0" bIns="182880">
              <a:spAutoFit/>
            </a:bodyPr>
            <a:lstStyle/>
            <a:p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    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 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200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     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46620" y="1008858"/>
              <a:ext cx="156453" cy="12208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Ins="0">
              <a:spAutoFit/>
            </a:bodyPr>
            <a:lstStyle/>
            <a:p>
              <a:r>
                <a:rPr lang="en-US" sz="2000" i="1">
                  <a:latin typeface="Times New Roman" charset="0"/>
                  <a:ea typeface="Times New Roman" charset="0"/>
                  <a:cs typeface="Times New Roman" charset="0"/>
                </a:rPr>
                <a:t> </a:t>
              </a:r>
              <a:br>
                <a:rPr lang="en-US" sz="2000" i="1">
                  <a:latin typeface="Times New Roman" charset="0"/>
                  <a:ea typeface="Times New Roman" charset="0"/>
                  <a:cs typeface="Times New Roman" charset="0"/>
                </a:rPr>
              </a:br>
              <a:br>
                <a:rPr lang="en-US" sz="2000" i="1">
                  <a:latin typeface="Times New Roman" charset="0"/>
                  <a:ea typeface="Times New Roman" charset="0"/>
                  <a:cs typeface="Times New Roman" charset="0"/>
                </a:rPr>
              </a:br>
              <a:r>
                <a:rPr lang="en-US" sz="2000" i="1">
                  <a:latin typeface="Times New Roman" charset="0"/>
                  <a:ea typeface="Times New Roman" charset="0"/>
                  <a:cs typeface="Times New Roman" charset="0"/>
                </a:rPr>
                <a:t> </a:t>
              </a:r>
              <a:br>
                <a:rPr lang="en-US" sz="2000" i="1">
                  <a:latin typeface="Times New Roman" charset="0"/>
                  <a:ea typeface="Times New Roman" charset="0"/>
                  <a:cs typeface="Times New Roman" charset="0"/>
                </a:rPr>
              </a:br>
              <a:endParaRPr lang="en-US" sz="2000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3" name="Shape 594"/>
            <p:cNvSpPr/>
            <p:nvPr/>
          </p:nvSpPr>
          <p:spPr>
            <a:xfrm>
              <a:off x="4617683" y="899031"/>
              <a:ext cx="3844358" cy="317156"/>
            </a:xfrm>
            <a:prstGeom prst="rect">
              <a:avLst/>
            </a:prstGeom>
            <a:solidFill>
              <a:srgbClr val="FFFB00"/>
            </a:solidFill>
            <a:ln w="12700" cap="flat">
              <a:solidFill>
                <a:schemeClr val="bg1">
                  <a:lumMod val="50000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lvl="1" algn="ctr"/>
              <a:r>
                <a:rPr lang="en-US" sz="2000" dirty="0">
                  <a:latin typeface="Times New Roman" charset="0"/>
                </a:rPr>
                <a:t>[</a:t>
              </a:r>
              <a:r>
                <a:rPr lang="en-US" sz="2000" i="1" dirty="0" err="1">
                  <a:latin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</a:rPr>
                <a:t>s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n-US" sz="2000" dirty="0">
                  <a:latin typeface="Times New Roman" charset="0"/>
                </a:rPr>
                <a:t>,</a:t>
              </a:r>
              <a:r>
                <a:rPr lang="en-US" sz="2000" i="1" dirty="0" err="1">
                  <a:latin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</a:rPr>
                <a:t>e</a:t>
              </a:r>
              <a:r>
                <a:rPr lang="en-US" sz="2000" dirty="0">
                  <a:latin typeface="Times New Roman" charset="0"/>
                </a:rPr>
                <a:t>] </a:t>
              </a:r>
              <a:r>
                <a:rPr lang="en-US" sz="2000" dirty="0">
                  <a:latin typeface="Calibri"/>
                </a:rPr>
                <a:t>move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 err="1">
                  <a:latin typeface="Times New Roman" charset="0"/>
                </a:rPr>
                <a:t>r,d</a:t>
              </a:r>
              <a:r>
                <a:rPr lang="en-US" sz="2000" dirty="0">
                  <a:latin typeface="Times New Roman" charset="0"/>
                </a:rPr>
                <a:t>)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4284132" y="2916252"/>
              <a:ext cx="4480560" cy="0"/>
            </a:xfrm>
            <a:prstGeom prst="straightConnector1">
              <a:avLst/>
            </a:prstGeom>
            <a:ln w="19050">
              <a:solidFill>
                <a:srgbClr val="03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068A5A-2046-9846-AD84-E7D5A792DF65}"/>
              </a:ext>
            </a:extLst>
          </p:cNvPr>
          <p:cNvGrpSpPr/>
          <p:nvPr/>
        </p:nvGrpSpPr>
        <p:grpSpPr>
          <a:xfrm>
            <a:off x="4929137" y="4599110"/>
            <a:ext cx="3658212" cy="1518520"/>
            <a:chOff x="4741987" y="5021424"/>
            <a:chExt cx="3658212" cy="1518520"/>
          </a:xfrm>
        </p:grpSpPr>
        <p:sp>
          <p:nvSpPr>
            <p:cNvPr id="29" name="Line 853">
              <a:extLst>
                <a:ext uri="{FF2B5EF4-FFF2-40B4-BE49-F238E27FC236}">
                  <a16:creationId xmlns:a16="http://schemas.microsoft.com/office/drawing/2014/main" id="{4DEC83CC-AD5A-8E4B-9518-94CADFEAD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1987" y="6526409"/>
              <a:ext cx="11430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4064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8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Rectangle 891">
              <a:extLst>
                <a:ext uri="{FF2B5EF4-FFF2-40B4-BE49-F238E27FC236}">
                  <a16:creationId xmlns:a16="http://schemas.microsoft.com/office/drawing/2014/main" id="{DEB714B7-66D1-924A-A2CD-4A5AFECFA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8546" y="5502111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Line 853">
              <a:extLst>
                <a:ext uri="{FF2B5EF4-FFF2-40B4-BE49-F238E27FC236}">
                  <a16:creationId xmlns:a16="http://schemas.microsoft.com/office/drawing/2014/main" id="{02F17091-586B-DC45-B4B3-A7618D2FA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92127" y="6535582"/>
              <a:ext cx="150876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43000" contourW="6350" prstMaterial="legacyPlastic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800" dirty="0">
                  <a:latin typeface="Calibri"/>
                  <a:ea typeface="Times New Roman"/>
                  <a:cs typeface="Times New Roman"/>
                </a:rPr>
                <a:t>               </a:t>
              </a:r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d′</a:t>
              </a:r>
            </a:p>
          </p:txBody>
        </p:sp>
        <p:sp>
          <p:nvSpPr>
            <p:cNvPr id="33" name="Line 853">
              <a:extLst>
                <a:ext uri="{FF2B5EF4-FFF2-40B4-BE49-F238E27FC236}">
                  <a16:creationId xmlns:a16="http://schemas.microsoft.com/office/drawing/2014/main" id="{82AEA405-7806-9141-B816-81258C9B6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8872" y="545716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43000" contourW="6350" prstMaterial="legacyPlastic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             d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5822F31-AF38-6842-B7EE-9CF625C2C9E8}"/>
                </a:ext>
              </a:extLst>
            </p:cNvPr>
            <p:cNvSpPr/>
            <p:nvPr/>
          </p:nvSpPr>
          <p:spPr>
            <a:xfrm>
              <a:off x="5352647" y="5941056"/>
              <a:ext cx="558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latin typeface="Calibri"/>
                  <a:ea typeface="Calibri"/>
                  <a:cs typeface="Calibri"/>
                </a:rPr>
                <a:t>•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w′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1CAA5AE-D1BC-3C44-95F8-A917163BF198}"/>
                </a:ext>
              </a:extLst>
            </p:cNvPr>
            <p:cNvGrpSpPr/>
            <p:nvPr/>
          </p:nvGrpSpPr>
          <p:grpSpPr>
            <a:xfrm>
              <a:off x="6538526" y="5741085"/>
              <a:ext cx="1203321" cy="500893"/>
              <a:chOff x="6392419" y="5864703"/>
              <a:chExt cx="1203321" cy="500893"/>
            </a:xfrm>
          </p:grpSpPr>
          <p:sp>
            <p:nvSpPr>
              <p:cNvPr id="101" name="Oval 859">
                <a:extLst>
                  <a:ext uri="{FF2B5EF4-FFF2-40B4-BE49-F238E27FC236}">
                    <a16:creationId xmlns:a16="http://schemas.microsoft.com/office/drawing/2014/main" id="{F855D368-354E-B94A-B019-DD9A366C39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3912" y="6143913"/>
                <a:ext cx="99232" cy="10889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Oval 861">
                <a:extLst>
                  <a:ext uri="{FF2B5EF4-FFF2-40B4-BE49-F238E27FC236}">
                    <a16:creationId xmlns:a16="http://schemas.microsoft.com/office/drawing/2014/main" id="{176524F2-2BC7-8B4F-90F3-FBE0DF74859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2420" y="6254755"/>
                <a:ext cx="102714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3" name="Oval 862">
                <a:extLst>
                  <a:ext uri="{FF2B5EF4-FFF2-40B4-BE49-F238E27FC236}">
                    <a16:creationId xmlns:a16="http://schemas.microsoft.com/office/drawing/2014/main" id="{23E87DCD-3A2C-144B-A48F-FAF0F7289C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339582" y="6254755"/>
                <a:ext cx="99232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63">
                <a:extLst>
                  <a:ext uri="{FF2B5EF4-FFF2-40B4-BE49-F238E27FC236}">
                    <a16:creationId xmlns:a16="http://schemas.microsoft.com/office/drawing/2014/main" id="{CE7494E2-004E-8A41-B24F-4DA7BC1AD97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38609" y="6252810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5" name="Oval 863">
                <a:extLst>
                  <a:ext uri="{FF2B5EF4-FFF2-40B4-BE49-F238E27FC236}">
                    <a16:creationId xmlns:a16="http://schemas.microsoft.com/office/drawing/2014/main" id="{6C7568A1-7976-2640-996F-1850435C6E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13245" y="6254164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DFE9F73-8E93-DC4C-B96D-01E50B20CB4B}"/>
                  </a:ext>
                </a:extLst>
              </p:cNvPr>
              <p:cNvGrpSpPr/>
              <p:nvPr/>
            </p:nvGrpSpPr>
            <p:grpSpPr>
              <a:xfrm>
                <a:off x="6392419" y="5864703"/>
                <a:ext cx="1203321" cy="388110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07" name="Freeform 860">
                  <a:extLst>
                    <a:ext uri="{FF2B5EF4-FFF2-40B4-BE49-F238E27FC236}">
                      <a16:creationId xmlns:a16="http://schemas.microsoft.com/office/drawing/2014/main" id="{6504C1D3-DF39-784A-AE35-53806247BC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Rectangle 864">
                  <a:extLst>
                    <a:ext uri="{FF2B5EF4-FFF2-40B4-BE49-F238E27FC236}">
                      <a16:creationId xmlns:a16="http://schemas.microsoft.com/office/drawing/2014/main" id="{97A7FD77-B627-314C-99C5-457E731CFFA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b"/>
                <a:lstStyle/>
                <a:p>
                  <a:pPr algn="ctr"/>
                  <a:r>
                    <a:rPr lang="en-US" sz="1800" i="1" dirty="0">
                      <a:latin typeface="Times New Roman" panose="02020603050405020304" pitchFamily="18" charset="0"/>
                      <a:ea typeface="Calibri"/>
                      <a:cs typeface="Calibri"/>
                    </a:rPr>
                    <a:t>r</a:t>
                  </a:r>
                </a:p>
              </p:txBody>
            </p:sp>
            <p:sp>
              <p:nvSpPr>
                <p:cNvPr id="109" name="Freeform 865">
                  <a:extLst>
                    <a:ext uri="{FF2B5EF4-FFF2-40B4-BE49-F238E27FC236}">
                      <a16:creationId xmlns:a16="http://schemas.microsoft.com/office/drawing/2014/main" id="{DCF95F18-DB11-6B42-A910-1A596109776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Freeform 866">
                  <a:extLst>
                    <a:ext uri="{FF2B5EF4-FFF2-40B4-BE49-F238E27FC236}">
                      <a16:creationId xmlns:a16="http://schemas.microsoft.com/office/drawing/2014/main" id="{CCB566A5-D4BC-FB4F-AA36-00C3AAF265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84062D3-D543-674C-862E-53ABC40AE550}"/>
                </a:ext>
              </a:extLst>
            </p:cNvPr>
            <p:cNvSpPr/>
            <p:nvPr/>
          </p:nvSpPr>
          <p:spPr>
            <a:xfrm>
              <a:off x="6199977" y="5021424"/>
              <a:ext cx="5068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latin typeface="Calibri"/>
                  <a:ea typeface="Calibri"/>
                  <a:cs typeface="Calibri"/>
                </a:rPr>
                <a:t>•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w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CE33D69-62C5-5043-8CC8-F883187DD91F}"/>
              </a:ext>
            </a:extLst>
          </p:cNvPr>
          <p:cNvSpPr txBox="1"/>
          <p:nvPr/>
        </p:nvSpPr>
        <p:spPr>
          <a:xfrm>
            <a:off x="4138998" y="4092967"/>
            <a:ext cx="13901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book omits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7D841C0-B308-3141-B755-AEDDF99856E4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3450155" y="3955261"/>
            <a:ext cx="688843" cy="3223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2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1678989" y="362857"/>
            <a:ext cx="3175262" cy="8128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IxTeT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034" y="1583396"/>
            <a:ext cx="5127172" cy="1584347"/>
          </a:xfrm>
        </p:spPr>
        <p:txBody>
          <a:bodyPr/>
          <a:lstStyle/>
          <a:p>
            <a:r>
              <a:rPr lang="en-US" dirty="0"/>
              <a:t>LAAS/CNRS, Toulouse, France</a:t>
            </a:r>
          </a:p>
          <a:p>
            <a:r>
              <a:rPr lang="en-US" dirty="0"/>
              <a:t>mid-1990s</a:t>
            </a:r>
          </a:p>
          <a:p>
            <a:r>
              <a:rPr lang="en-US" dirty="0"/>
              <a:t>Video:</a:t>
            </a:r>
          </a:p>
          <a:p>
            <a:pPr marL="396875" lvl="1" indent="0">
              <a:buNone/>
            </a:pPr>
            <a:r>
              <a:rPr lang="en-US" dirty="0">
                <a:hlinkClick r:id="rId3"/>
              </a:rPr>
              <a:t>https://www.cs.umd.edu/~nau/apa/ixtet.mov</a:t>
            </a:r>
            <a:endParaRPr lang="en-US" dirty="0"/>
          </a:p>
        </p:txBody>
      </p:sp>
      <p:grpSp>
        <p:nvGrpSpPr>
          <p:cNvPr id="5" name="Group 116"/>
          <p:cNvGrpSpPr>
            <a:grpSpLocks noChangeAspect="1"/>
          </p:cNvGrpSpPr>
          <p:nvPr/>
        </p:nvGrpSpPr>
        <p:grpSpPr>
          <a:xfrm>
            <a:off x="1600153" y="4256464"/>
            <a:ext cx="8735685" cy="2601537"/>
            <a:chOff x="0" y="0"/>
            <a:chExt cx="11523698" cy="3431822"/>
          </a:xfrm>
        </p:grpSpPr>
        <p:pic>
          <p:nvPicPr>
            <p:cNvPr id="6" name="exTempPlan.png"/>
            <p:cNvPicPr>
              <a:picLocks noChangeAspect="1"/>
            </p:cNvPicPr>
            <p:nvPr/>
          </p:nvPicPr>
          <p:blipFill>
            <a:blip r:embed="rId4"/>
            <a:srcRect l="773" t="3116" r="994" b="21529"/>
            <a:stretch>
              <a:fillRect/>
            </a:stretch>
          </p:blipFill>
          <p:spPr>
            <a:xfrm>
              <a:off x="234808" y="0"/>
              <a:ext cx="11288891" cy="3377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15"/>
            <p:cNvSpPr/>
            <p:nvPr/>
          </p:nvSpPr>
          <p:spPr>
            <a:xfrm>
              <a:off x="0" y="2564835"/>
              <a:ext cx="6574650" cy="86698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algn="ctr" defTabSz="406385">
                <a:defRPr sz="3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672"/>
            </a:p>
          </p:txBody>
        </p:sp>
      </p:grpSp>
      <p:pic>
        <p:nvPicPr>
          <p:cNvPr id="4" name="Picture 3" descr="A picture containing outdoor, truck, road, parked&#10;&#10;Description automatically generated">
            <a:extLst>
              <a:ext uri="{FF2B5EF4-FFF2-40B4-BE49-F238E27FC236}">
                <a16:creationId xmlns:a16="http://schemas.microsoft.com/office/drawing/2014/main" id="{247A7578-6B57-244D-AC7C-1AD7799B9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95" y="115994"/>
            <a:ext cx="5264148" cy="420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2484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be 157">
            <a:extLst>
              <a:ext uri="{FF2B5EF4-FFF2-40B4-BE49-F238E27FC236}">
                <a16:creationId xmlns:a16="http://schemas.microsoft.com/office/drawing/2014/main" id="{DD7B621D-96DF-F94A-AFEE-CEEEE8FDE98C}"/>
              </a:ext>
            </a:extLst>
          </p:cNvPr>
          <p:cNvSpPr/>
          <p:nvPr/>
        </p:nvSpPr>
        <p:spPr>
          <a:xfrm>
            <a:off x="7656297" y="4580472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Calibri"/>
              </a:rPr>
              <a:t>c</a:t>
            </a:r>
            <a:endParaRPr lang="en-US" sz="1800" i="1" baseline="-25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825" y="1084350"/>
            <a:ext cx="5156265" cy="4394178"/>
          </a:xfrm>
        </p:spPr>
        <p:txBody>
          <a:bodyPr/>
          <a:lstStyle/>
          <a:p>
            <a:pPr>
              <a:tabLst>
                <a:tab pos="509588" algn="l"/>
                <a:tab pos="1033463" algn="l"/>
                <a:tab pos="1998663" algn="l"/>
              </a:tabLst>
            </a:pPr>
            <a:r>
              <a:rPr lang="en-US" dirty="0"/>
              <a:t>Task: move container </a:t>
            </a:r>
            <a:r>
              <a:rPr lang="en-US" i="1" dirty="0"/>
              <a:t>c</a:t>
            </a:r>
            <a:r>
              <a:rPr lang="en-US" dirty="0"/>
              <a:t> from pile </a:t>
            </a:r>
            <a:r>
              <a:rPr lang="en-US" i="1" dirty="0"/>
              <a:t>p</a:t>
            </a:r>
            <a:r>
              <a:rPr lang="en-US" dirty="0"/>
              <a:t> to robot </a:t>
            </a:r>
            <a:r>
              <a:rPr lang="en-US" i="1" dirty="0"/>
              <a:t>r</a:t>
            </a:r>
            <a:r>
              <a:rPr lang="en-US" dirty="0"/>
              <a:t> </a:t>
            </a:r>
            <a:endParaRPr lang="en-US" i="1" baseline="-25000" dirty="0"/>
          </a:p>
          <a:p>
            <a:pPr lvl="1">
              <a:tabLst>
                <a:tab pos="509588" algn="l"/>
                <a:tab pos="1033463" algn="l"/>
                <a:tab pos="1998663" algn="l"/>
              </a:tabLst>
            </a:pPr>
            <a:r>
              <a:rPr lang="en-US" dirty="0"/>
              <a:t>[</a:t>
            </a:r>
            <a:r>
              <a:rPr lang="en-US" i="1" dirty="0" err="1"/>
              <a:t>t</a:t>
            </a:r>
            <a:r>
              <a:rPr lang="en-US" i="1" baseline="-25000" dirty="0" err="1"/>
              <a:t>s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  <a:cs typeface="Calibri"/>
              </a:rPr>
              <a:t>load</a:t>
            </a:r>
            <a:r>
              <a:rPr lang="en-US" dirty="0"/>
              <a:t>(</a:t>
            </a:r>
            <a:r>
              <a:rPr lang="en-US" i="1" dirty="0" err="1"/>
              <a:t>k,r,c,p</a:t>
            </a:r>
            <a:r>
              <a:rPr lang="en-US" dirty="0"/>
              <a:t>)</a:t>
            </a:r>
            <a:br>
              <a:rPr lang="en-US" baseline="-25000" dirty="0"/>
            </a:br>
            <a:endParaRPr lang="en-US" baseline="-25000" dirty="0">
              <a:latin typeface="Calibri"/>
            </a:endParaRPr>
          </a:p>
          <a:p>
            <a:pPr>
              <a:tabLst>
                <a:tab pos="509588" algn="l"/>
                <a:tab pos="1770063" algn="l"/>
              </a:tabLst>
            </a:pPr>
            <a:r>
              <a:rPr lang="en-US" dirty="0">
                <a:latin typeface="Times New Roman" charset="0"/>
              </a:rPr>
              <a:t>Method: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>
                <a:latin typeface="Calibri"/>
              </a:rPr>
              <a:t>m-load1</a:t>
            </a:r>
            <a:r>
              <a:rPr lang="en-US" dirty="0"/>
              <a:t>(</a:t>
            </a:r>
            <a:r>
              <a:rPr lang="en-US" i="1" dirty="0"/>
              <a:t>k,r,</a:t>
            </a:r>
            <a:r>
              <a:rPr lang="en-US" i="1" dirty="0" err="1"/>
              <a:t>c,p</a:t>
            </a:r>
            <a:r>
              <a:rPr lang="en-US" dirty="0"/>
              <a:t>)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/>
              <a:t>    task:	</a:t>
            </a:r>
            <a:r>
              <a:rPr lang="en-US" dirty="0">
                <a:latin typeface="Calibri"/>
              </a:rPr>
              <a:t>load</a:t>
            </a:r>
            <a:r>
              <a:rPr lang="en-US" dirty="0"/>
              <a:t>(</a:t>
            </a:r>
            <a:r>
              <a:rPr lang="en-US" i="1" dirty="0" err="1"/>
              <a:t>k,r,c,p</a:t>
            </a:r>
            <a:r>
              <a:rPr lang="en-US" dirty="0"/>
              <a:t>)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/>
              <a:t>    refinement:</a:t>
            </a:r>
            <a:br>
              <a:rPr lang="en-US" dirty="0"/>
            </a:br>
            <a:r>
              <a:rPr lang="en-US" dirty="0"/>
              <a:t>	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unstack</a:t>
            </a:r>
            <a:r>
              <a:rPr lang="en-US" dirty="0"/>
              <a:t>(</a:t>
            </a:r>
            <a:r>
              <a:rPr lang="en-US" i="1" dirty="0" err="1"/>
              <a:t>k,c,p</a:t>
            </a:r>
            <a:r>
              <a:rPr lang="en-US" dirty="0"/>
              <a:t>)</a:t>
            </a:r>
            <a:br>
              <a:rPr lang="en-US" sz="1200" dirty="0"/>
            </a:br>
            <a:r>
              <a:rPr lang="en-US" sz="1200" dirty="0"/>
              <a:t>	</a:t>
            </a:r>
            <a:r>
              <a:rPr lang="en-US" dirty="0"/>
              <a:t>	[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i="1" baseline="-25000" dirty="0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put</a:t>
            </a:r>
            <a:r>
              <a:rPr lang="en-US" dirty="0"/>
              <a:t>(</a:t>
            </a:r>
            <a:r>
              <a:rPr lang="en-US" i="1" dirty="0" err="1"/>
              <a:t>k,c,r</a:t>
            </a:r>
            <a:r>
              <a:rPr lang="en-US" dirty="0"/>
              <a:t>)	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dirty="0"/>
              <a:t>   assertions:</a:t>
            </a:r>
            <a:br>
              <a:rPr lang="en-US" dirty="0"/>
            </a:br>
            <a:r>
              <a:rPr lang="en-US" dirty="0">
                <a:latin typeface="Calibri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constraints: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/>
              <a:t>		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endParaRPr lang="en-US" baseline="-25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CE63BD-CF2D-954C-BBD7-5FD8C6B06B64}"/>
              </a:ext>
            </a:extLst>
          </p:cNvPr>
          <p:cNvGrpSpPr/>
          <p:nvPr/>
        </p:nvGrpSpPr>
        <p:grpSpPr>
          <a:xfrm>
            <a:off x="6320609" y="1705678"/>
            <a:ext cx="3107933" cy="1887001"/>
            <a:chOff x="4538947" y="1920693"/>
            <a:chExt cx="3107933" cy="1887001"/>
          </a:xfrm>
        </p:grpSpPr>
        <p:sp>
          <p:nvSpPr>
            <p:cNvPr id="54" name="Shape 591"/>
            <p:cNvSpPr/>
            <p:nvPr/>
          </p:nvSpPr>
          <p:spPr>
            <a:xfrm flipV="1">
              <a:off x="4962911" y="2659980"/>
              <a:ext cx="1" cy="6400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56" name="Shape 593"/>
            <p:cNvSpPr/>
            <p:nvPr/>
          </p:nvSpPr>
          <p:spPr>
            <a:xfrm flipV="1">
              <a:off x="6065184" y="2675613"/>
              <a:ext cx="1" cy="76117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57" name="Shape 595"/>
            <p:cNvSpPr/>
            <p:nvPr/>
          </p:nvSpPr>
          <p:spPr>
            <a:xfrm>
              <a:off x="4956332" y="2632998"/>
              <a:ext cx="1123405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58" name="Shape 596"/>
            <p:cNvSpPr/>
            <p:nvPr/>
          </p:nvSpPr>
          <p:spPr>
            <a:xfrm>
              <a:off x="5048797" y="2268904"/>
              <a:ext cx="960823" cy="431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unstack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Shape 597"/>
            <p:cNvSpPr/>
            <p:nvPr/>
          </p:nvSpPr>
          <p:spPr>
            <a:xfrm>
              <a:off x="6345330" y="2263975"/>
              <a:ext cx="1056994" cy="431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r">
                <a:lnSpc>
                  <a:spcPct val="80000"/>
                </a:lnSpc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put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0" name="Shape 598"/>
            <p:cNvSpPr/>
            <p:nvPr/>
          </p:nvSpPr>
          <p:spPr>
            <a:xfrm>
              <a:off x="6343231" y="2622189"/>
              <a:ext cx="1059093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62" name="Shape 600"/>
            <p:cNvSpPr/>
            <p:nvPr/>
          </p:nvSpPr>
          <p:spPr>
            <a:xfrm flipV="1">
              <a:off x="6344280" y="2677067"/>
              <a:ext cx="1" cy="6400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63" name="Shape 601"/>
            <p:cNvSpPr/>
            <p:nvPr/>
          </p:nvSpPr>
          <p:spPr>
            <a:xfrm flipV="1">
              <a:off x="7385571" y="2677067"/>
              <a:ext cx="1" cy="6400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538947" y="3315251"/>
              <a:ext cx="2974532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0" bIns="182880">
              <a:spAutoFit/>
            </a:bodyPr>
            <a:lstStyle/>
            <a:p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    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t</a:t>
              </a:r>
              <a:r>
                <a:rPr lang="en-US" sz="200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</a:p>
          </p:txBody>
        </p:sp>
        <p:sp>
          <p:nvSpPr>
            <p:cNvPr id="73" name="Shape 594"/>
            <p:cNvSpPr/>
            <p:nvPr/>
          </p:nvSpPr>
          <p:spPr>
            <a:xfrm>
              <a:off x="4962911" y="1920693"/>
              <a:ext cx="2439405" cy="317156"/>
            </a:xfrm>
            <a:prstGeom prst="rect">
              <a:avLst/>
            </a:prstGeom>
            <a:solidFill>
              <a:srgbClr val="FFFB00"/>
            </a:solidFill>
            <a:ln w="12700" cap="flat">
              <a:solidFill>
                <a:schemeClr val="bg1">
                  <a:lumMod val="50000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lvl="1" algn="ctr"/>
              <a:r>
                <a:rPr lang="en-US" sz="2000" dirty="0">
                  <a:latin typeface="Times New Roman" charset="0"/>
                </a:rPr>
                <a:t>[</a:t>
              </a:r>
              <a:r>
                <a:rPr lang="en-US" sz="2000" i="1" dirty="0">
                  <a:latin typeface="Times New Roman" charset="0"/>
                </a:rPr>
                <a:t>t</a:t>
              </a:r>
              <a:r>
                <a:rPr lang="en-US" sz="2000" i="1" baseline="-25000" dirty="0">
                  <a:latin typeface="Times New Roman" charset="0"/>
                </a:rPr>
                <a:t>s</a:t>
              </a:r>
              <a:r>
                <a:rPr lang="en-US" sz="2000" dirty="0">
                  <a:latin typeface="Times New Roman" charset="0"/>
                </a:rPr>
                <a:t>,</a:t>
              </a:r>
              <a:r>
                <a:rPr lang="en-US" sz="2000" i="1" dirty="0">
                  <a:latin typeface="Times New Roman" charset="0"/>
                </a:rPr>
                <a:t>t</a:t>
              </a:r>
              <a:r>
                <a:rPr lang="en-US" sz="2000" i="1" baseline="-25000" dirty="0">
                  <a:latin typeface="Times New Roman" charset="0"/>
                </a:rPr>
                <a:t>e</a:t>
              </a:r>
              <a:r>
                <a:rPr lang="en-US" sz="2000" dirty="0">
                  <a:latin typeface="Times New Roman" charset="0"/>
                </a:rPr>
                <a:t>] </a:t>
              </a:r>
              <a:r>
                <a:rPr lang="en-US" sz="2000" dirty="0">
                  <a:latin typeface="Calibri" panose="020F0502020204030204" pitchFamily="34" charset="0"/>
                </a:rPr>
                <a:t>load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>
                  <a:latin typeface="Times New Roman" charset="0"/>
                </a:rPr>
                <a:t>k,r,c,p</a:t>
              </a:r>
              <a:r>
                <a:rPr lang="en-US" sz="2000" dirty="0">
                  <a:latin typeface="Times New Roman" charset="0"/>
                </a:rPr>
                <a:t>)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4629360" y="3313969"/>
              <a:ext cx="3017520" cy="0"/>
            </a:xfrm>
            <a:prstGeom prst="straightConnector1">
              <a:avLst/>
            </a:prstGeom>
            <a:ln w="19050">
              <a:solidFill>
                <a:srgbClr val="03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7B856DCB-7A60-3B4D-BE63-858200B36715}"/>
              </a:ext>
            </a:extLst>
          </p:cNvPr>
          <p:cNvGrpSpPr/>
          <p:nvPr/>
        </p:nvGrpSpPr>
        <p:grpSpPr>
          <a:xfrm>
            <a:off x="3878267" y="4248562"/>
            <a:ext cx="2342553" cy="1775821"/>
            <a:chOff x="6393582" y="4217847"/>
            <a:chExt cx="2342553" cy="1775821"/>
          </a:xfrm>
        </p:grpSpPr>
        <p:sp>
          <p:nvSpPr>
            <p:cNvPr id="190" name="Line 853">
              <a:extLst>
                <a:ext uri="{FF2B5EF4-FFF2-40B4-BE49-F238E27FC236}">
                  <a16:creationId xmlns:a16="http://schemas.microsoft.com/office/drawing/2014/main" id="{47B4A13A-797F-6044-B2B9-125DEBD81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3582" y="5989306"/>
              <a:ext cx="13716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524000" contourW="6350" prstMaterial="legacyPlastic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          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d</a:t>
              </a: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1C6AED81-83F5-8241-9BAF-FA25770E9DEB}"/>
                </a:ext>
              </a:extLst>
            </p:cNvPr>
            <p:cNvGrpSpPr/>
            <p:nvPr/>
          </p:nvGrpSpPr>
          <p:grpSpPr>
            <a:xfrm>
              <a:off x="7516935" y="4217847"/>
              <a:ext cx="1219200" cy="1278997"/>
              <a:chOff x="6949550" y="3248843"/>
              <a:chExt cx="1219200" cy="1278997"/>
            </a:xfrm>
            <a:solidFill>
              <a:srgbClr val="BD5951"/>
            </a:solidFill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3EAE002-EFF9-DC4D-8AFD-F431CEA49FFF}"/>
                  </a:ext>
                </a:extLst>
              </p:cNvPr>
              <p:cNvGrpSpPr/>
              <p:nvPr/>
            </p:nvGrpSpPr>
            <p:grpSpPr>
              <a:xfrm>
                <a:off x="7568664" y="3371195"/>
                <a:ext cx="88096" cy="1156645"/>
                <a:chOff x="3636432" y="1147233"/>
                <a:chExt cx="88096" cy="1156645"/>
              </a:xfrm>
              <a:grpFill/>
            </p:grpSpPr>
            <p:sp>
              <p:nvSpPr>
                <p:cNvPr id="214" name="Oval 878">
                  <a:extLst>
                    <a:ext uri="{FF2B5EF4-FFF2-40B4-BE49-F238E27FC236}">
                      <a16:creationId xmlns:a16="http://schemas.microsoft.com/office/drawing/2014/main" id="{A16BF485-4D83-BA44-AF86-3CE2B78DF97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39810" y="2256032"/>
                  <a:ext cx="84718" cy="4784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5" name="Rectangle 880">
                  <a:extLst>
                    <a:ext uri="{FF2B5EF4-FFF2-40B4-BE49-F238E27FC236}">
                      <a16:creationId xmlns:a16="http://schemas.microsoft.com/office/drawing/2014/main" id="{59443C35-7408-814E-92A6-A8D246AC6D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432" y="1147233"/>
                  <a:ext cx="88094" cy="1135842"/>
                </a:xfrm>
                <a:prstGeom prst="rect">
                  <a:avLst/>
                </a:prstGeom>
                <a:grpFill/>
                <a:ln w="9525">
                  <a:solidFill>
                    <a:srgbClr val="9CDDFE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6" name="Line 881">
                  <a:extLst>
                    <a:ext uri="{FF2B5EF4-FFF2-40B4-BE49-F238E27FC236}">
                      <a16:creationId xmlns:a16="http://schemas.microsoft.com/office/drawing/2014/main" id="{36CF5F72-2199-B147-AF0C-8047CBA5B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36432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7" name="Line 882">
                  <a:extLst>
                    <a:ext uri="{FF2B5EF4-FFF2-40B4-BE49-F238E27FC236}">
                      <a16:creationId xmlns:a16="http://schemas.microsoft.com/office/drawing/2014/main" id="{A5137291-AB83-874D-AA27-E00DE29F10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24527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06" name="Group 883">
                <a:extLst>
                  <a:ext uri="{FF2B5EF4-FFF2-40B4-BE49-F238E27FC236}">
                    <a16:creationId xmlns:a16="http://schemas.microsoft.com/office/drawing/2014/main" id="{37E30F38-2685-6F48-8739-A4F5902027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93751" y="3325813"/>
                <a:ext cx="42359" cy="293319"/>
                <a:chOff x="960" y="251"/>
                <a:chExt cx="23" cy="141"/>
              </a:xfrm>
              <a:grpFill/>
            </p:grpSpPr>
            <p:sp>
              <p:nvSpPr>
                <p:cNvPr id="212" name="Line 884">
                  <a:extLst>
                    <a:ext uri="{FF2B5EF4-FFF2-40B4-BE49-F238E27FC236}">
                      <a16:creationId xmlns:a16="http://schemas.microsoft.com/office/drawing/2014/main" id="{967E24AD-A213-6040-B6A8-309467C67D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1" y="251"/>
                  <a:ext cx="0" cy="9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13" name="Oval 885">
                  <a:extLst>
                    <a:ext uri="{FF2B5EF4-FFF2-40B4-BE49-F238E27FC236}">
                      <a16:creationId xmlns:a16="http://schemas.microsoft.com/office/drawing/2014/main" id="{86EE014D-4F88-4F4D-A0A1-BB8F3BA4A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347"/>
                  <a:ext cx="23" cy="4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07" name="Rectangle 886">
                <a:extLst>
                  <a:ext uri="{FF2B5EF4-FFF2-40B4-BE49-F238E27FC236}">
                    <a16:creationId xmlns:a16="http://schemas.microsoft.com/office/drawing/2014/main" id="{E9A55E29-6093-A944-8BCB-7998E60A4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9550" y="3361178"/>
                <a:ext cx="884012" cy="4784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08" name="Freeform 887">
                <a:extLst>
                  <a:ext uri="{FF2B5EF4-FFF2-40B4-BE49-F238E27FC236}">
                    <a16:creationId xmlns:a16="http://schemas.microsoft.com/office/drawing/2014/main" id="{3AAE84E9-C895-8144-BD60-EAA696CBC4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49550" y="3286288"/>
                <a:ext cx="942946" cy="76970"/>
              </a:xfrm>
              <a:custGeom>
                <a:avLst/>
                <a:gdLst>
                  <a:gd name="T0" fmla="*/ 0 w 672"/>
                  <a:gd name="T1" fmla="*/ 2 h 48"/>
                  <a:gd name="T2" fmla="*/ 2 w 672"/>
                  <a:gd name="T3" fmla="*/ 0 h 48"/>
                  <a:gd name="T4" fmla="*/ 20 w 672"/>
                  <a:gd name="T5" fmla="*/ 0 h 48"/>
                  <a:gd name="T6" fmla="*/ 18 w 672"/>
                  <a:gd name="T7" fmla="*/ 2 h 48"/>
                  <a:gd name="T8" fmla="*/ 0 w 672"/>
                  <a:gd name="T9" fmla="*/ 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2"/>
                  <a:gd name="T16" fmla="*/ 0 h 48"/>
                  <a:gd name="T17" fmla="*/ 672 w 67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2" h="48">
                    <a:moveTo>
                      <a:pt x="0" y="48"/>
                    </a:moveTo>
                    <a:lnTo>
                      <a:pt x="48" y="0"/>
                    </a:lnTo>
                    <a:lnTo>
                      <a:pt x="672" y="0"/>
                    </a:lnTo>
                    <a:lnTo>
                      <a:pt x="624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09" name="Freeform 888">
                <a:extLst>
                  <a:ext uri="{FF2B5EF4-FFF2-40B4-BE49-F238E27FC236}">
                    <a16:creationId xmlns:a16="http://schemas.microsoft.com/office/drawing/2014/main" id="{737F7009-CDD9-ED41-9225-F3EC762F8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5145" y="3348696"/>
                <a:ext cx="265204" cy="301640"/>
              </a:xfrm>
              <a:custGeom>
                <a:avLst/>
                <a:gdLst>
                  <a:gd name="T0" fmla="*/ 144 w 144"/>
                  <a:gd name="T1" fmla="*/ 5 h 192"/>
                  <a:gd name="T2" fmla="*/ 0 w 144"/>
                  <a:gd name="T3" fmla="*/ 5 h 192"/>
                  <a:gd name="T4" fmla="*/ 0 w 144"/>
                  <a:gd name="T5" fmla="*/ 0 h 192"/>
                  <a:gd name="T6" fmla="*/ 144 w 144"/>
                  <a:gd name="T7" fmla="*/ 0 h 192"/>
                  <a:gd name="T8" fmla="*/ 144 w 144"/>
                  <a:gd name="T9" fmla="*/ 5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92"/>
                  <a:gd name="T17" fmla="*/ 144 w 144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92">
                    <a:moveTo>
                      <a:pt x="144" y="192"/>
                    </a:moveTo>
                    <a:lnTo>
                      <a:pt x="0" y="192"/>
                    </a:lnTo>
                    <a:lnTo>
                      <a:pt x="0" y="0"/>
                    </a:lnTo>
                    <a:lnTo>
                      <a:pt x="144" y="0"/>
                    </a:lnTo>
                    <a:lnTo>
                      <a:pt x="144" y="19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18872" anchor="ctr"/>
              <a:lstStyle/>
              <a:p>
                <a:pPr algn="ctr"/>
                <a:r>
                  <a:rPr lang="en-US" sz="1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/>
                    <a:cs typeface="Calibri"/>
                  </a:rPr>
                  <a:t>k</a:t>
                </a:r>
              </a:p>
            </p:txBody>
          </p:sp>
          <p:sp>
            <p:nvSpPr>
              <p:cNvPr id="210" name="Freeform 889">
                <a:extLst>
                  <a:ext uri="{FF2B5EF4-FFF2-40B4-BE49-F238E27FC236}">
                    <a16:creationId xmlns:a16="http://schemas.microsoft.com/office/drawing/2014/main" id="{B225E82F-D892-1646-A1C9-F92D0EA4A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5145" y="3248843"/>
                <a:ext cx="353605" cy="99853"/>
              </a:xfrm>
              <a:custGeom>
                <a:avLst/>
                <a:gdLst>
                  <a:gd name="T0" fmla="*/ 144 w 192"/>
                  <a:gd name="T1" fmla="*/ 48 h 48"/>
                  <a:gd name="T2" fmla="*/ 0 w 192"/>
                  <a:gd name="T3" fmla="*/ 48 h 48"/>
                  <a:gd name="T4" fmla="*/ 48 w 192"/>
                  <a:gd name="T5" fmla="*/ 0 h 48"/>
                  <a:gd name="T6" fmla="*/ 192 w 192"/>
                  <a:gd name="T7" fmla="*/ 0 h 48"/>
                  <a:gd name="T8" fmla="*/ 144 w 192"/>
                  <a:gd name="T9" fmla="*/ 48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11" name="Freeform 890">
                <a:extLst>
                  <a:ext uri="{FF2B5EF4-FFF2-40B4-BE49-F238E27FC236}">
                    <a16:creationId xmlns:a16="http://schemas.microsoft.com/office/drawing/2014/main" id="{091AA85C-EF3D-9142-88CC-033DDC4D3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49" y="3248843"/>
                <a:ext cx="88401" cy="399413"/>
              </a:xfrm>
              <a:custGeom>
                <a:avLst/>
                <a:gdLst>
                  <a:gd name="T0" fmla="*/ 0 w 48"/>
                  <a:gd name="T1" fmla="*/ 48 h 192"/>
                  <a:gd name="T2" fmla="*/ 48 w 48"/>
                  <a:gd name="T3" fmla="*/ 0 h 192"/>
                  <a:gd name="T4" fmla="*/ 48 w 48"/>
                  <a:gd name="T5" fmla="*/ 144 h 192"/>
                  <a:gd name="T6" fmla="*/ 0 w 48"/>
                  <a:gd name="T7" fmla="*/ 192 h 192"/>
                  <a:gd name="T8" fmla="*/ 0 w 48"/>
                  <a:gd name="T9" fmla="*/ 48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92"/>
                  <a:gd name="T17" fmla="*/ 48 w 4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92">
                    <a:moveTo>
                      <a:pt x="0" y="48"/>
                    </a:moveTo>
                    <a:lnTo>
                      <a:pt x="48" y="0"/>
                    </a:lnTo>
                    <a:lnTo>
                      <a:pt x="48" y="144"/>
                    </a:lnTo>
                    <a:lnTo>
                      <a:pt x="0" y="19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92" name="Line 853">
              <a:extLst>
                <a:ext uri="{FF2B5EF4-FFF2-40B4-BE49-F238E27FC236}">
                  <a16:creationId xmlns:a16="http://schemas.microsoft.com/office/drawing/2014/main" id="{709BAC5F-1085-C541-9006-A00754269F8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220124" y="5943317"/>
              <a:ext cx="524868" cy="1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0" lon="0" rev="0"/>
              </a:camera>
              <a:lightRig rig="legacyFlat3" dir="l"/>
            </a:scene3d>
            <a:sp3d extrusionH="508000" contourW="6350" prstMaterial="legacyPlastic">
              <a:bevelT w="13500" h="13500" prst="angle"/>
              <a:bevelB w="13500" h="13500" prst="angle"/>
              <a:extrusionClr>
                <a:srgbClr val="D9BC9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tIns="91440" bIns="182880" anchor="t">
              <a:flatTx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  </a:t>
              </a:r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p</a:t>
              </a:r>
              <a:endParaRPr lang="en-US" sz="1800" i="1" baseline="-25000" dirty="0">
                <a:latin typeface="Times New Roman" panose="02020603050405020304" pitchFamily="18" charset="0"/>
                <a:ea typeface="Times New Roman"/>
                <a:cs typeface="Times New Roman"/>
              </a:endParaRP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EDA6C98-65C2-524C-866F-B92D5B471169}"/>
                </a:ext>
              </a:extLst>
            </p:cNvPr>
            <p:cNvGrpSpPr/>
            <p:nvPr/>
          </p:nvGrpSpPr>
          <p:grpSpPr>
            <a:xfrm>
              <a:off x="6872810" y="5170555"/>
              <a:ext cx="1203321" cy="500893"/>
              <a:chOff x="6392419" y="5864703"/>
              <a:chExt cx="1203321" cy="500893"/>
            </a:xfrm>
          </p:grpSpPr>
          <p:sp>
            <p:nvSpPr>
              <p:cNvPr id="195" name="Oval 859">
                <a:extLst>
                  <a:ext uri="{FF2B5EF4-FFF2-40B4-BE49-F238E27FC236}">
                    <a16:creationId xmlns:a16="http://schemas.microsoft.com/office/drawing/2014/main" id="{E958D4E6-1737-9745-B12C-179A3706C0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3912" y="6143913"/>
                <a:ext cx="99232" cy="10889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96" name="Oval 861">
                <a:extLst>
                  <a:ext uri="{FF2B5EF4-FFF2-40B4-BE49-F238E27FC236}">
                    <a16:creationId xmlns:a16="http://schemas.microsoft.com/office/drawing/2014/main" id="{C5228200-4589-564E-B7E1-4F2FAF848C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392420" y="6254755"/>
                <a:ext cx="102714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97" name="Oval 862">
                <a:extLst>
                  <a:ext uri="{FF2B5EF4-FFF2-40B4-BE49-F238E27FC236}">
                    <a16:creationId xmlns:a16="http://schemas.microsoft.com/office/drawing/2014/main" id="{20AF18AE-9377-BA42-A08E-59179041CFC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339582" y="6254755"/>
                <a:ext cx="99232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98" name="Oval 863">
                <a:extLst>
                  <a:ext uri="{FF2B5EF4-FFF2-40B4-BE49-F238E27FC236}">
                    <a16:creationId xmlns:a16="http://schemas.microsoft.com/office/drawing/2014/main" id="{78BB8796-06F7-174B-AEDD-6A286D0BB0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38609" y="6252810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99" name="Oval 863">
                <a:extLst>
                  <a:ext uri="{FF2B5EF4-FFF2-40B4-BE49-F238E27FC236}">
                    <a16:creationId xmlns:a16="http://schemas.microsoft.com/office/drawing/2014/main" id="{884AE755-7CAC-F841-A6CD-4DE0F4539C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13245" y="6254164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D342859F-F8DB-DC46-8AB9-9CECC22C1BD3}"/>
                  </a:ext>
                </a:extLst>
              </p:cNvPr>
              <p:cNvGrpSpPr/>
              <p:nvPr/>
            </p:nvGrpSpPr>
            <p:grpSpPr>
              <a:xfrm>
                <a:off x="6392419" y="5864703"/>
                <a:ext cx="1203321" cy="388110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01" name="Freeform 860">
                  <a:extLst>
                    <a:ext uri="{FF2B5EF4-FFF2-40B4-BE49-F238E27FC236}">
                      <a16:creationId xmlns:a16="http://schemas.microsoft.com/office/drawing/2014/main" id="{D0FC5683-42FC-3341-9E1C-944A6688614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Rectangle 864">
                  <a:extLst>
                    <a:ext uri="{FF2B5EF4-FFF2-40B4-BE49-F238E27FC236}">
                      <a16:creationId xmlns:a16="http://schemas.microsoft.com/office/drawing/2014/main" id="{1E718A78-EBF7-3544-8FCD-10FB223C35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b"/>
                <a:lstStyle/>
                <a:p>
                  <a:pPr algn="ctr"/>
                  <a:r>
                    <a:rPr lang="en-US" sz="1800" i="1" dirty="0">
                      <a:latin typeface="Times New Roman" panose="02020603050405020304" pitchFamily="18" charset="0"/>
                      <a:ea typeface="Calibri"/>
                      <a:cs typeface="Calibri"/>
                    </a:rPr>
                    <a:t>r</a:t>
                  </a:r>
                </a:p>
              </p:txBody>
            </p:sp>
            <p:sp>
              <p:nvSpPr>
                <p:cNvPr id="203" name="Freeform 865">
                  <a:extLst>
                    <a:ext uri="{FF2B5EF4-FFF2-40B4-BE49-F238E27FC236}">
                      <a16:creationId xmlns:a16="http://schemas.microsoft.com/office/drawing/2014/main" id="{14923E84-2A50-B848-ADF8-AFC3A9097F0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Freeform 866">
                  <a:extLst>
                    <a:ext uri="{FF2B5EF4-FFF2-40B4-BE49-F238E27FC236}">
                      <a16:creationId xmlns:a16="http://schemas.microsoft.com/office/drawing/2014/main" id="{039F6F4E-6416-BF45-B974-961877D557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800" b="1" dirty="0">
                    <a:latin typeface="Times New Roman" panose="02020603050405020304" pitchFamily="18" charset="0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142CBEA0-DEE4-7F49-9C5F-BB6A0DFB7958}"/>
                </a:ext>
              </a:extLst>
            </p:cNvPr>
            <p:cNvSpPr/>
            <p:nvPr/>
          </p:nvSpPr>
          <p:spPr>
            <a:xfrm>
              <a:off x="7331330" y="5583446"/>
              <a:ext cx="457200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1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endParaRPr lang="en-US" sz="1800" i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</p:grpSp>
      <p:sp>
        <p:nvSpPr>
          <p:cNvPr id="130" name="Line 853">
            <a:extLst>
              <a:ext uri="{FF2B5EF4-FFF2-40B4-BE49-F238E27FC236}">
                <a16:creationId xmlns:a16="http://schemas.microsoft.com/office/drawing/2014/main" id="{5AAF4F7A-13CF-D043-87A5-7D37C8039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7084" y="6020021"/>
            <a:ext cx="137160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524000" contourW="6350" prstMaterial="legacyPlastic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            </a:t>
            </a:r>
            <a:r>
              <a:rPr lang="en-US" sz="1800" i="1" dirty="0">
                <a:latin typeface="Times New Roman" panose="02020603050405020304" pitchFamily="18" charset="0"/>
                <a:ea typeface="Calibri"/>
                <a:cs typeface="Calibri"/>
              </a:rPr>
              <a:t>d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5B8F339-39F1-C24E-9612-78BBFFE672CB}"/>
              </a:ext>
            </a:extLst>
          </p:cNvPr>
          <p:cNvGrpSpPr/>
          <p:nvPr/>
        </p:nvGrpSpPr>
        <p:grpSpPr>
          <a:xfrm>
            <a:off x="7820437" y="4248562"/>
            <a:ext cx="1219200" cy="1278997"/>
            <a:chOff x="6949550" y="3248843"/>
            <a:chExt cx="1219200" cy="1278997"/>
          </a:xfrm>
          <a:solidFill>
            <a:srgbClr val="BD5951"/>
          </a:solidFill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51647F3-AA1E-A245-8A75-CE153FCB27A9}"/>
                </a:ext>
              </a:extLst>
            </p:cNvPr>
            <p:cNvGrpSpPr/>
            <p:nvPr/>
          </p:nvGrpSpPr>
          <p:grpSpPr>
            <a:xfrm>
              <a:off x="7568664" y="3371195"/>
              <a:ext cx="88096" cy="1156645"/>
              <a:chOff x="3636432" y="1147233"/>
              <a:chExt cx="88096" cy="1156645"/>
            </a:xfrm>
            <a:grpFill/>
          </p:grpSpPr>
          <p:sp>
            <p:nvSpPr>
              <p:cNvPr id="141" name="Oval 878">
                <a:extLst>
                  <a:ext uri="{FF2B5EF4-FFF2-40B4-BE49-F238E27FC236}">
                    <a16:creationId xmlns:a16="http://schemas.microsoft.com/office/drawing/2014/main" id="{220F1B0E-F752-1F4A-922F-05647E2E902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9810" y="2256032"/>
                <a:ext cx="84718" cy="478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42" name="Rectangle 880">
                <a:extLst>
                  <a:ext uri="{FF2B5EF4-FFF2-40B4-BE49-F238E27FC236}">
                    <a16:creationId xmlns:a16="http://schemas.microsoft.com/office/drawing/2014/main" id="{E0B53E41-9E22-944E-B50C-51C508E25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432" y="1147233"/>
                <a:ext cx="88094" cy="1135842"/>
              </a:xfrm>
              <a:prstGeom prst="rect">
                <a:avLst/>
              </a:prstGeom>
              <a:grpFill/>
              <a:ln w="9525">
                <a:solidFill>
                  <a:srgbClr val="9CDDF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43" name="Line 881">
                <a:extLst>
                  <a:ext uri="{FF2B5EF4-FFF2-40B4-BE49-F238E27FC236}">
                    <a16:creationId xmlns:a16="http://schemas.microsoft.com/office/drawing/2014/main" id="{7E04E6A4-B33B-344C-B7F5-3B33D3F24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36432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44" name="Line 882">
                <a:extLst>
                  <a:ext uri="{FF2B5EF4-FFF2-40B4-BE49-F238E27FC236}">
                    <a16:creationId xmlns:a16="http://schemas.microsoft.com/office/drawing/2014/main" id="{35079298-9A79-114D-AC05-A2B4DE1CC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527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</p:grpSp>
        <p:grpSp>
          <p:nvGrpSpPr>
            <p:cNvPr id="133" name="Group 883">
              <a:extLst>
                <a:ext uri="{FF2B5EF4-FFF2-40B4-BE49-F238E27FC236}">
                  <a16:creationId xmlns:a16="http://schemas.microsoft.com/office/drawing/2014/main" id="{AC36FA42-708E-5D41-A635-CEB737643C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93751" y="3325813"/>
              <a:ext cx="42359" cy="293319"/>
              <a:chOff x="960" y="251"/>
              <a:chExt cx="23" cy="141"/>
            </a:xfrm>
            <a:grpFill/>
          </p:grpSpPr>
          <p:sp>
            <p:nvSpPr>
              <p:cNvPr id="139" name="Line 884">
                <a:extLst>
                  <a:ext uri="{FF2B5EF4-FFF2-40B4-BE49-F238E27FC236}">
                    <a16:creationId xmlns:a16="http://schemas.microsoft.com/office/drawing/2014/main" id="{34458A26-938E-DF46-AFFD-1EDF6CB59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1" y="251"/>
                <a:ext cx="0" cy="9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40" name="Oval 885">
                <a:extLst>
                  <a:ext uri="{FF2B5EF4-FFF2-40B4-BE49-F238E27FC236}">
                    <a16:creationId xmlns:a16="http://schemas.microsoft.com/office/drawing/2014/main" id="{CAB798CA-1C54-4745-B7AB-EF4387C69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47"/>
                <a:ext cx="23" cy="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134" name="Rectangle 886">
              <a:extLst>
                <a:ext uri="{FF2B5EF4-FFF2-40B4-BE49-F238E27FC236}">
                  <a16:creationId xmlns:a16="http://schemas.microsoft.com/office/drawing/2014/main" id="{6A5BB102-0E60-BD4C-A409-72A4C8E40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9550" y="3361178"/>
              <a:ext cx="884012" cy="4784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35" name="Freeform 887">
              <a:extLst>
                <a:ext uri="{FF2B5EF4-FFF2-40B4-BE49-F238E27FC236}">
                  <a16:creationId xmlns:a16="http://schemas.microsoft.com/office/drawing/2014/main" id="{E0899E7C-E76D-F748-BCF0-7698EFEDC1D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49550" y="3286288"/>
              <a:ext cx="942946" cy="76970"/>
            </a:xfrm>
            <a:custGeom>
              <a:avLst/>
              <a:gdLst>
                <a:gd name="T0" fmla="*/ 0 w 672"/>
                <a:gd name="T1" fmla="*/ 2 h 48"/>
                <a:gd name="T2" fmla="*/ 2 w 672"/>
                <a:gd name="T3" fmla="*/ 0 h 48"/>
                <a:gd name="T4" fmla="*/ 20 w 672"/>
                <a:gd name="T5" fmla="*/ 0 h 48"/>
                <a:gd name="T6" fmla="*/ 18 w 672"/>
                <a:gd name="T7" fmla="*/ 2 h 48"/>
                <a:gd name="T8" fmla="*/ 0 w 67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"/>
                <a:gd name="T17" fmla="*/ 672 w 6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">
                  <a:moveTo>
                    <a:pt x="0" y="48"/>
                  </a:moveTo>
                  <a:lnTo>
                    <a:pt x="48" y="0"/>
                  </a:lnTo>
                  <a:lnTo>
                    <a:pt x="672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36" name="Freeform 888">
              <a:extLst>
                <a:ext uri="{FF2B5EF4-FFF2-40B4-BE49-F238E27FC236}">
                  <a16:creationId xmlns:a16="http://schemas.microsoft.com/office/drawing/2014/main" id="{9ACF0AEB-0C6C-D646-9CBC-D0B97F29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145" y="3348696"/>
              <a:ext cx="265204" cy="301640"/>
            </a:xfrm>
            <a:custGeom>
              <a:avLst/>
              <a:gdLst>
                <a:gd name="T0" fmla="*/ 144 w 144"/>
                <a:gd name="T1" fmla="*/ 5 h 192"/>
                <a:gd name="T2" fmla="*/ 0 w 144"/>
                <a:gd name="T3" fmla="*/ 5 h 192"/>
                <a:gd name="T4" fmla="*/ 0 w 144"/>
                <a:gd name="T5" fmla="*/ 0 h 192"/>
                <a:gd name="T6" fmla="*/ 144 w 144"/>
                <a:gd name="T7" fmla="*/ 0 h 192"/>
                <a:gd name="T8" fmla="*/ 144 w 144"/>
                <a:gd name="T9" fmla="*/ 5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92"/>
                <a:gd name="T17" fmla="*/ 144 w 1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92">
                  <a:moveTo>
                    <a:pt x="144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192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18872" anchor="ctr"/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Calibri"/>
                </a:rPr>
                <a:t>k</a:t>
              </a:r>
            </a:p>
          </p:txBody>
        </p:sp>
        <p:sp>
          <p:nvSpPr>
            <p:cNvPr id="137" name="Freeform 889">
              <a:extLst>
                <a:ext uri="{FF2B5EF4-FFF2-40B4-BE49-F238E27FC236}">
                  <a16:creationId xmlns:a16="http://schemas.microsoft.com/office/drawing/2014/main" id="{389B0142-5FB7-5545-BC66-CDD053E31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145" y="3248843"/>
              <a:ext cx="353605" cy="99853"/>
            </a:xfrm>
            <a:custGeom>
              <a:avLst/>
              <a:gdLst>
                <a:gd name="T0" fmla="*/ 144 w 192"/>
                <a:gd name="T1" fmla="*/ 48 h 48"/>
                <a:gd name="T2" fmla="*/ 0 w 192"/>
                <a:gd name="T3" fmla="*/ 48 h 48"/>
                <a:gd name="T4" fmla="*/ 48 w 192"/>
                <a:gd name="T5" fmla="*/ 0 h 48"/>
                <a:gd name="T6" fmla="*/ 192 w 192"/>
                <a:gd name="T7" fmla="*/ 0 h 48"/>
                <a:gd name="T8" fmla="*/ 144 w 192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38" name="Freeform 890">
              <a:extLst>
                <a:ext uri="{FF2B5EF4-FFF2-40B4-BE49-F238E27FC236}">
                  <a16:creationId xmlns:a16="http://schemas.microsoft.com/office/drawing/2014/main" id="{344FE271-5D66-354B-AB1D-B7965F5EF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49" y="3248843"/>
              <a:ext cx="88401" cy="399413"/>
            </a:xfrm>
            <a:custGeom>
              <a:avLst/>
              <a:gdLst>
                <a:gd name="T0" fmla="*/ 0 w 48"/>
                <a:gd name="T1" fmla="*/ 48 h 192"/>
                <a:gd name="T2" fmla="*/ 48 w 48"/>
                <a:gd name="T3" fmla="*/ 0 h 192"/>
                <a:gd name="T4" fmla="*/ 48 w 48"/>
                <a:gd name="T5" fmla="*/ 144 h 192"/>
                <a:gd name="T6" fmla="*/ 0 w 48"/>
                <a:gd name="T7" fmla="*/ 192 h 192"/>
                <a:gd name="T8" fmla="*/ 0 w 48"/>
                <a:gd name="T9" fmla="*/ 48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92"/>
                <a:gd name="T17" fmla="*/ 48 w 4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92">
                  <a:moveTo>
                    <a:pt x="0" y="48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0" y="19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</p:grpSp>
      <p:sp>
        <p:nvSpPr>
          <p:cNvPr id="145" name="Line 853">
            <a:extLst>
              <a:ext uri="{FF2B5EF4-FFF2-40B4-BE49-F238E27FC236}">
                <a16:creationId xmlns:a16="http://schemas.microsoft.com/office/drawing/2014/main" id="{2D4339FE-D88E-F144-B88D-C0118D1A86F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523626" y="5974032"/>
            <a:ext cx="524868" cy="19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0" lon="0" rev="0"/>
            </a:camera>
            <a:lightRig rig="legacyFlat3" dir="l"/>
          </a:scene3d>
          <a:sp3d extrusionH="508000" contourW="6350" prstMaterial="legacyPlastic">
            <a:bevelT w="13500" h="13500" prst="angle"/>
            <a:bevelB w="13500" h="13500" prst="angle"/>
            <a:extrusionClr>
              <a:srgbClr val="D9BC9D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tIns="91440" bIns="182880" anchor="t">
            <a:flatTx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  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p</a:t>
            </a:r>
            <a:endParaRPr lang="en-US" sz="1800" i="1" baseline="-25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8B82D27-302B-EA4F-A2FB-F320E86EF235}"/>
              </a:ext>
            </a:extLst>
          </p:cNvPr>
          <p:cNvGrpSpPr/>
          <p:nvPr/>
        </p:nvGrpSpPr>
        <p:grpSpPr>
          <a:xfrm>
            <a:off x="7176312" y="5201270"/>
            <a:ext cx="1203321" cy="500893"/>
            <a:chOff x="6392419" y="5864703"/>
            <a:chExt cx="1203321" cy="500893"/>
          </a:xfrm>
        </p:grpSpPr>
        <p:sp>
          <p:nvSpPr>
            <p:cNvPr id="147" name="Oval 859">
              <a:extLst>
                <a:ext uri="{FF2B5EF4-FFF2-40B4-BE49-F238E27FC236}">
                  <a16:creationId xmlns:a16="http://schemas.microsoft.com/office/drawing/2014/main" id="{029C2A11-2672-284D-8AF0-2A8546FDB8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53912" y="6143913"/>
              <a:ext cx="99232" cy="108897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48" name="Oval 861">
              <a:extLst>
                <a:ext uri="{FF2B5EF4-FFF2-40B4-BE49-F238E27FC236}">
                  <a16:creationId xmlns:a16="http://schemas.microsoft.com/office/drawing/2014/main" id="{8484219D-3E3C-A846-8927-0605013F3A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92420" y="6254755"/>
              <a:ext cx="102714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49" name="Oval 862">
              <a:extLst>
                <a:ext uri="{FF2B5EF4-FFF2-40B4-BE49-F238E27FC236}">
                  <a16:creationId xmlns:a16="http://schemas.microsoft.com/office/drawing/2014/main" id="{8EEDED6C-472B-C448-8655-1FE4C3A914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39582" y="6254755"/>
              <a:ext cx="99232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50" name="Oval 863">
              <a:extLst>
                <a:ext uri="{FF2B5EF4-FFF2-40B4-BE49-F238E27FC236}">
                  <a16:creationId xmlns:a16="http://schemas.microsoft.com/office/drawing/2014/main" id="{E1EB4025-63A2-CF48-BC66-EB66082AC4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38609" y="6252810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51" name="Oval 863">
              <a:extLst>
                <a:ext uri="{FF2B5EF4-FFF2-40B4-BE49-F238E27FC236}">
                  <a16:creationId xmlns:a16="http://schemas.microsoft.com/office/drawing/2014/main" id="{2B22FB94-4D76-CB43-A400-9CD2C5AC4B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3245" y="6254164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3CC82CF-16B2-9545-94E5-A44755E8C0E2}"/>
                </a:ext>
              </a:extLst>
            </p:cNvPr>
            <p:cNvGrpSpPr/>
            <p:nvPr/>
          </p:nvGrpSpPr>
          <p:grpSpPr>
            <a:xfrm>
              <a:off x="6392419" y="5864703"/>
              <a:ext cx="1203321" cy="388110"/>
              <a:chOff x="1320274" y="4580303"/>
              <a:chExt cx="1671281" cy="467246"/>
            </a:xfrm>
            <a:solidFill>
              <a:srgbClr val="93D2FE"/>
            </a:solidFill>
          </p:grpSpPr>
          <p:sp>
            <p:nvSpPr>
              <p:cNvPr id="153" name="Freeform 860">
                <a:extLst>
                  <a:ext uri="{FF2B5EF4-FFF2-40B4-BE49-F238E27FC236}">
                    <a16:creationId xmlns:a16="http://schemas.microsoft.com/office/drawing/2014/main" id="{4B30B866-272B-1940-9CBA-A47698F303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54" name="Rectangle 864">
                <a:extLst>
                  <a:ext uri="{FF2B5EF4-FFF2-40B4-BE49-F238E27FC236}">
                    <a16:creationId xmlns:a16="http://schemas.microsoft.com/office/drawing/2014/main" id="{87E29B7E-A7AD-054B-BD55-502A4F0F7C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b"/>
              <a:lstStyle/>
              <a:p>
                <a:pPr algn="ctr"/>
                <a:r>
                  <a:rPr lang="en-US" sz="1800" i="1" dirty="0">
                    <a:latin typeface="Times New Roman" panose="02020603050405020304" pitchFamily="18" charset="0"/>
                    <a:ea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155" name="Freeform 865">
                <a:extLst>
                  <a:ext uri="{FF2B5EF4-FFF2-40B4-BE49-F238E27FC236}">
                    <a16:creationId xmlns:a16="http://schemas.microsoft.com/office/drawing/2014/main" id="{6AF88201-AC95-594A-8263-313E298FE7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156" name="Freeform 866">
                <a:extLst>
                  <a:ext uri="{FF2B5EF4-FFF2-40B4-BE49-F238E27FC236}">
                    <a16:creationId xmlns:a16="http://schemas.microsoft.com/office/drawing/2014/main" id="{DA74BFD9-C9CB-B241-9F8B-425387ACB6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188" name="Right Arrow 187">
            <a:extLst>
              <a:ext uri="{FF2B5EF4-FFF2-40B4-BE49-F238E27FC236}">
                <a16:creationId xmlns:a16="http://schemas.microsoft.com/office/drawing/2014/main" id="{688EDD2D-E03B-354D-96B9-AD243BF04C27}"/>
              </a:ext>
            </a:extLst>
          </p:cNvPr>
          <p:cNvSpPr/>
          <p:nvPr/>
        </p:nvSpPr>
        <p:spPr>
          <a:xfrm>
            <a:off x="9096261" y="5136473"/>
            <a:ext cx="363016" cy="537619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9" name="Line 853">
            <a:extLst>
              <a:ext uri="{FF2B5EF4-FFF2-40B4-BE49-F238E27FC236}">
                <a16:creationId xmlns:a16="http://schemas.microsoft.com/office/drawing/2014/main" id="{EDB78C36-F6F6-E041-ADBF-F905AEC030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5901" y="6020021"/>
            <a:ext cx="137160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524000" contourW="6350" prstMaterial="legacyPlastic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            </a:t>
            </a:r>
            <a:r>
              <a:rPr lang="en-US" sz="1800" i="1" dirty="0">
                <a:latin typeface="Times New Roman" panose="02020603050405020304" pitchFamily="18" charset="0"/>
                <a:ea typeface="Calibri"/>
                <a:cs typeface="Calibri"/>
              </a:rPr>
              <a:t>d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D964993-ACC5-DF4A-9884-7B3C1F8A82E3}"/>
              </a:ext>
            </a:extLst>
          </p:cNvPr>
          <p:cNvGrpSpPr/>
          <p:nvPr/>
        </p:nvGrpSpPr>
        <p:grpSpPr>
          <a:xfrm>
            <a:off x="10639254" y="4248562"/>
            <a:ext cx="1219200" cy="1278997"/>
            <a:chOff x="6949550" y="3248843"/>
            <a:chExt cx="1219200" cy="1278997"/>
          </a:xfrm>
          <a:solidFill>
            <a:srgbClr val="BD5951"/>
          </a:solidFill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2B896D37-7A2F-2546-8773-690B220C4BCF}"/>
                </a:ext>
              </a:extLst>
            </p:cNvPr>
            <p:cNvGrpSpPr/>
            <p:nvPr/>
          </p:nvGrpSpPr>
          <p:grpSpPr>
            <a:xfrm>
              <a:off x="7568664" y="3371195"/>
              <a:ext cx="88096" cy="1156645"/>
              <a:chOff x="3636432" y="1147233"/>
              <a:chExt cx="88096" cy="1156645"/>
            </a:xfrm>
            <a:grpFill/>
          </p:grpSpPr>
          <p:sp>
            <p:nvSpPr>
              <p:cNvPr id="243" name="Oval 878">
                <a:extLst>
                  <a:ext uri="{FF2B5EF4-FFF2-40B4-BE49-F238E27FC236}">
                    <a16:creationId xmlns:a16="http://schemas.microsoft.com/office/drawing/2014/main" id="{C77E2CEA-15B5-7D44-8415-01FFA10657F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9810" y="2256032"/>
                <a:ext cx="84718" cy="478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44" name="Rectangle 880">
                <a:extLst>
                  <a:ext uri="{FF2B5EF4-FFF2-40B4-BE49-F238E27FC236}">
                    <a16:creationId xmlns:a16="http://schemas.microsoft.com/office/drawing/2014/main" id="{91B58B5E-16D2-6E40-9F68-3C6ABB900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432" y="1147233"/>
                <a:ext cx="88094" cy="1135842"/>
              </a:xfrm>
              <a:prstGeom prst="rect">
                <a:avLst/>
              </a:prstGeom>
              <a:grpFill/>
              <a:ln w="9525">
                <a:solidFill>
                  <a:srgbClr val="9CDDF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45" name="Line 881">
                <a:extLst>
                  <a:ext uri="{FF2B5EF4-FFF2-40B4-BE49-F238E27FC236}">
                    <a16:creationId xmlns:a16="http://schemas.microsoft.com/office/drawing/2014/main" id="{CF347394-D3CB-6A4F-AB4D-CFC6B416E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36432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46" name="Line 882">
                <a:extLst>
                  <a:ext uri="{FF2B5EF4-FFF2-40B4-BE49-F238E27FC236}">
                    <a16:creationId xmlns:a16="http://schemas.microsoft.com/office/drawing/2014/main" id="{D37B19E0-A549-2A4B-AA8A-FFAA35BDE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527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</p:grpSp>
        <p:grpSp>
          <p:nvGrpSpPr>
            <p:cNvPr id="235" name="Group 883">
              <a:extLst>
                <a:ext uri="{FF2B5EF4-FFF2-40B4-BE49-F238E27FC236}">
                  <a16:creationId xmlns:a16="http://schemas.microsoft.com/office/drawing/2014/main" id="{CB36D6A8-F54E-E048-A590-E850727B4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93751" y="3325813"/>
              <a:ext cx="42359" cy="293319"/>
              <a:chOff x="960" y="251"/>
              <a:chExt cx="23" cy="141"/>
            </a:xfrm>
            <a:grpFill/>
          </p:grpSpPr>
          <p:sp>
            <p:nvSpPr>
              <p:cNvPr id="241" name="Line 884">
                <a:extLst>
                  <a:ext uri="{FF2B5EF4-FFF2-40B4-BE49-F238E27FC236}">
                    <a16:creationId xmlns:a16="http://schemas.microsoft.com/office/drawing/2014/main" id="{5C568CAB-4A7E-0B4E-81B6-A45ED0260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1" y="251"/>
                <a:ext cx="0" cy="9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42" name="Oval 885">
                <a:extLst>
                  <a:ext uri="{FF2B5EF4-FFF2-40B4-BE49-F238E27FC236}">
                    <a16:creationId xmlns:a16="http://schemas.microsoft.com/office/drawing/2014/main" id="{EBD11D0A-422F-2749-9D72-CF52EB71D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47"/>
                <a:ext cx="23" cy="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</p:grpSp>
        <p:sp>
          <p:nvSpPr>
            <p:cNvPr id="236" name="Rectangle 886">
              <a:extLst>
                <a:ext uri="{FF2B5EF4-FFF2-40B4-BE49-F238E27FC236}">
                  <a16:creationId xmlns:a16="http://schemas.microsoft.com/office/drawing/2014/main" id="{E26176D5-1B0B-FD4D-9ECA-34CFC268F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9550" y="3361178"/>
              <a:ext cx="884012" cy="4784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37" name="Freeform 887">
              <a:extLst>
                <a:ext uri="{FF2B5EF4-FFF2-40B4-BE49-F238E27FC236}">
                  <a16:creationId xmlns:a16="http://schemas.microsoft.com/office/drawing/2014/main" id="{C852D4CF-DDAB-5A4C-815D-C84B683BD9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49550" y="3286288"/>
              <a:ext cx="942946" cy="76970"/>
            </a:xfrm>
            <a:custGeom>
              <a:avLst/>
              <a:gdLst>
                <a:gd name="T0" fmla="*/ 0 w 672"/>
                <a:gd name="T1" fmla="*/ 2 h 48"/>
                <a:gd name="T2" fmla="*/ 2 w 672"/>
                <a:gd name="T3" fmla="*/ 0 h 48"/>
                <a:gd name="T4" fmla="*/ 20 w 672"/>
                <a:gd name="T5" fmla="*/ 0 h 48"/>
                <a:gd name="T6" fmla="*/ 18 w 672"/>
                <a:gd name="T7" fmla="*/ 2 h 48"/>
                <a:gd name="T8" fmla="*/ 0 w 67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"/>
                <a:gd name="T17" fmla="*/ 672 w 6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">
                  <a:moveTo>
                    <a:pt x="0" y="48"/>
                  </a:moveTo>
                  <a:lnTo>
                    <a:pt x="48" y="0"/>
                  </a:lnTo>
                  <a:lnTo>
                    <a:pt x="672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38" name="Freeform 888">
              <a:extLst>
                <a:ext uri="{FF2B5EF4-FFF2-40B4-BE49-F238E27FC236}">
                  <a16:creationId xmlns:a16="http://schemas.microsoft.com/office/drawing/2014/main" id="{49C9773F-7CD2-6642-8023-A56A5699E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145" y="3348696"/>
              <a:ext cx="265204" cy="301640"/>
            </a:xfrm>
            <a:custGeom>
              <a:avLst/>
              <a:gdLst>
                <a:gd name="T0" fmla="*/ 144 w 144"/>
                <a:gd name="T1" fmla="*/ 5 h 192"/>
                <a:gd name="T2" fmla="*/ 0 w 144"/>
                <a:gd name="T3" fmla="*/ 5 h 192"/>
                <a:gd name="T4" fmla="*/ 0 w 144"/>
                <a:gd name="T5" fmla="*/ 0 h 192"/>
                <a:gd name="T6" fmla="*/ 144 w 144"/>
                <a:gd name="T7" fmla="*/ 0 h 192"/>
                <a:gd name="T8" fmla="*/ 144 w 144"/>
                <a:gd name="T9" fmla="*/ 5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92"/>
                <a:gd name="T17" fmla="*/ 144 w 1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92">
                  <a:moveTo>
                    <a:pt x="144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192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18872" anchor="ctr"/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Calibri"/>
                </a:rPr>
                <a:t>k</a:t>
              </a:r>
            </a:p>
          </p:txBody>
        </p:sp>
        <p:sp>
          <p:nvSpPr>
            <p:cNvPr id="239" name="Freeform 889">
              <a:extLst>
                <a:ext uri="{FF2B5EF4-FFF2-40B4-BE49-F238E27FC236}">
                  <a16:creationId xmlns:a16="http://schemas.microsoft.com/office/drawing/2014/main" id="{0B2DAF52-52E1-8E42-9BB8-FCC705B05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145" y="3248843"/>
              <a:ext cx="353605" cy="99853"/>
            </a:xfrm>
            <a:custGeom>
              <a:avLst/>
              <a:gdLst>
                <a:gd name="T0" fmla="*/ 144 w 192"/>
                <a:gd name="T1" fmla="*/ 48 h 48"/>
                <a:gd name="T2" fmla="*/ 0 w 192"/>
                <a:gd name="T3" fmla="*/ 48 h 48"/>
                <a:gd name="T4" fmla="*/ 48 w 192"/>
                <a:gd name="T5" fmla="*/ 0 h 48"/>
                <a:gd name="T6" fmla="*/ 192 w 192"/>
                <a:gd name="T7" fmla="*/ 0 h 48"/>
                <a:gd name="T8" fmla="*/ 144 w 192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40" name="Freeform 890">
              <a:extLst>
                <a:ext uri="{FF2B5EF4-FFF2-40B4-BE49-F238E27FC236}">
                  <a16:creationId xmlns:a16="http://schemas.microsoft.com/office/drawing/2014/main" id="{1EDAA9CC-9D8E-0C4D-8651-80E74C1EB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49" y="3248843"/>
              <a:ext cx="88401" cy="399413"/>
            </a:xfrm>
            <a:custGeom>
              <a:avLst/>
              <a:gdLst>
                <a:gd name="T0" fmla="*/ 0 w 48"/>
                <a:gd name="T1" fmla="*/ 48 h 192"/>
                <a:gd name="T2" fmla="*/ 48 w 48"/>
                <a:gd name="T3" fmla="*/ 0 h 192"/>
                <a:gd name="T4" fmla="*/ 48 w 48"/>
                <a:gd name="T5" fmla="*/ 144 h 192"/>
                <a:gd name="T6" fmla="*/ 0 w 48"/>
                <a:gd name="T7" fmla="*/ 192 h 192"/>
                <a:gd name="T8" fmla="*/ 0 w 48"/>
                <a:gd name="T9" fmla="*/ 48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92"/>
                <a:gd name="T17" fmla="*/ 48 w 4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92">
                  <a:moveTo>
                    <a:pt x="0" y="48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0" y="19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</p:grpSp>
      <p:sp>
        <p:nvSpPr>
          <p:cNvPr id="221" name="Line 853">
            <a:extLst>
              <a:ext uri="{FF2B5EF4-FFF2-40B4-BE49-F238E27FC236}">
                <a16:creationId xmlns:a16="http://schemas.microsoft.com/office/drawing/2014/main" id="{390C5477-BEDD-7D41-A05C-6F8529B7350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0342443" y="5974032"/>
            <a:ext cx="524868" cy="19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0" lon="0" rev="0"/>
            </a:camera>
            <a:lightRig rig="legacyFlat3" dir="l"/>
          </a:scene3d>
          <a:sp3d extrusionH="508000" contourW="6350" prstMaterial="legacyPlastic">
            <a:bevelT w="13500" h="13500" prst="angle"/>
            <a:bevelB w="13500" h="13500" prst="angle"/>
            <a:extrusionClr>
              <a:srgbClr val="D9BC9D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tIns="91440" bIns="182880" anchor="t">
            <a:flatTx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Times New Roman"/>
                <a:cs typeface="Times New Roman"/>
              </a:rPr>
              <a:t>  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p</a:t>
            </a:r>
            <a:endParaRPr lang="en-US" sz="1800" i="1" baseline="-25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FF13340C-352A-3242-800C-F5A062D920B7}"/>
              </a:ext>
            </a:extLst>
          </p:cNvPr>
          <p:cNvGrpSpPr/>
          <p:nvPr/>
        </p:nvGrpSpPr>
        <p:grpSpPr>
          <a:xfrm>
            <a:off x="9995129" y="5201270"/>
            <a:ext cx="1203321" cy="500893"/>
            <a:chOff x="6392419" y="5864703"/>
            <a:chExt cx="1203321" cy="500893"/>
          </a:xfrm>
        </p:grpSpPr>
        <p:sp>
          <p:nvSpPr>
            <p:cNvPr id="224" name="Oval 859">
              <a:extLst>
                <a:ext uri="{FF2B5EF4-FFF2-40B4-BE49-F238E27FC236}">
                  <a16:creationId xmlns:a16="http://schemas.microsoft.com/office/drawing/2014/main" id="{A30AD820-BC9E-C646-999B-7A0E47D0A1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53912" y="6143913"/>
              <a:ext cx="99232" cy="108897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25" name="Oval 861">
              <a:extLst>
                <a:ext uri="{FF2B5EF4-FFF2-40B4-BE49-F238E27FC236}">
                  <a16:creationId xmlns:a16="http://schemas.microsoft.com/office/drawing/2014/main" id="{3C98437A-AF20-7542-9CD9-05AB25A281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92420" y="6254755"/>
              <a:ext cx="102714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26" name="Oval 862">
              <a:extLst>
                <a:ext uri="{FF2B5EF4-FFF2-40B4-BE49-F238E27FC236}">
                  <a16:creationId xmlns:a16="http://schemas.microsoft.com/office/drawing/2014/main" id="{91B9A6FF-C8FF-0F47-A7C4-F695C6F40E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39582" y="6254755"/>
              <a:ext cx="99232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27" name="Oval 863">
              <a:extLst>
                <a:ext uri="{FF2B5EF4-FFF2-40B4-BE49-F238E27FC236}">
                  <a16:creationId xmlns:a16="http://schemas.microsoft.com/office/drawing/2014/main" id="{A554B981-A2F6-0043-BB0A-30E21DE008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38609" y="6252810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28" name="Oval 863">
              <a:extLst>
                <a:ext uri="{FF2B5EF4-FFF2-40B4-BE49-F238E27FC236}">
                  <a16:creationId xmlns:a16="http://schemas.microsoft.com/office/drawing/2014/main" id="{DAE4E4D4-D725-8542-A7BA-42A3E3083B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3245" y="6254164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75FCB48C-65C2-944C-9915-439EC53C164F}"/>
                </a:ext>
              </a:extLst>
            </p:cNvPr>
            <p:cNvGrpSpPr/>
            <p:nvPr/>
          </p:nvGrpSpPr>
          <p:grpSpPr>
            <a:xfrm>
              <a:off x="6392419" y="5864703"/>
              <a:ext cx="1203321" cy="388110"/>
              <a:chOff x="1320274" y="4580303"/>
              <a:chExt cx="1671281" cy="467246"/>
            </a:xfrm>
            <a:solidFill>
              <a:srgbClr val="93D2FE"/>
            </a:solidFill>
          </p:grpSpPr>
          <p:sp>
            <p:nvSpPr>
              <p:cNvPr id="230" name="Freeform 860">
                <a:extLst>
                  <a:ext uri="{FF2B5EF4-FFF2-40B4-BE49-F238E27FC236}">
                    <a16:creationId xmlns:a16="http://schemas.microsoft.com/office/drawing/2014/main" id="{900BEC65-FF16-F944-BEC0-8E7D5B8972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31" name="Rectangle 864">
                <a:extLst>
                  <a:ext uri="{FF2B5EF4-FFF2-40B4-BE49-F238E27FC236}">
                    <a16:creationId xmlns:a16="http://schemas.microsoft.com/office/drawing/2014/main" id="{B2F02B5D-AF8B-654C-85C9-6BC95CDB32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b"/>
              <a:lstStyle/>
              <a:p>
                <a:pPr algn="ctr"/>
                <a:r>
                  <a:rPr lang="en-US" sz="1800" i="1" dirty="0">
                    <a:latin typeface="Times New Roman" panose="02020603050405020304" pitchFamily="18" charset="0"/>
                    <a:ea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232" name="Freeform 865">
                <a:extLst>
                  <a:ext uri="{FF2B5EF4-FFF2-40B4-BE49-F238E27FC236}">
                    <a16:creationId xmlns:a16="http://schemas.microsoft.com/office/drawing/2014/main" id="{2B020629-1163-0247-8DA4-4BEBD044C7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  <p:sp>
            <p:nvSpPr>
              <p:cNvPr id="233" name="Freeform 866">
                <a:extLst>
                  <a:ext uri="{FF2B5EF4-FFF2-40B4-BE49-F238E27FC236}">
                    <a16:creationId xmlns:a16="http://schemas.microsoft.com/office/drawing/2014/main" id="{56F2E0EC-3786-D442-AD84-41F850C13F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Times New Roman" panose="02020603050405020304" pitchFamily="18" charset="0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223" name="Cube 222">
            <a:extLst>
              <a:ext uri="{FF2B5EF4-FFF2-40B4-BE49-F238E27FC236}">
                <a16:creationId xmlns:a16="http://schemas.microsoft.com/office/drawing/2014/main" id="{82609D2C-55D4-8743-95DB-E86388BC0437}"/>
              </a:ext>
            </a:extLst>
          </p:cNvPr>
          <p:cNvSpPr/>
          <p:nvPr/>
        </p:nvSpPr>
        <p:spPr>
          <a:xfrm>
            <a:off x="10581525" y="5239786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Calibri"/>
              </a:rPr>
              <a:t>c</a:t>
            </a:r>
            <a:endParaRPr lang="en-US" sz="1800" i="1" baseline="-25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Calibri"/>
            </a:endParaRPr>
          </a:p>
        </p:txBody>
      </p:sp>
      <p:sp>
        <p:nvSpPr>
          <p:cNvPr id="247" name="Right Arrow 246">
            <a:extLst>
              <a:ext uri="{FF2B5EF4-FFF2-40B4-BE49-F238E27FC236}">
                <a16:creationId xmlns:a16="http://schemas.microsoft.com/office/drawing/2014/main" id="{26FBFB9D-4AA1-D940-AA45-00DAF6CB719C}"/>
              </a:ext>
            </a:extLst>
          </p:cNvPr>
          <p:cNvSpPr/>
          <p:nvPr/>
        </p:nvSpPr>
        <p:spPr>
          <a:xfrm>
            <a:off x="6277444" y="5076542"/>
            <a:ext cx="363016" cy="537619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31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299" y="1197872"/>
            <a:ext cx="6707719" cy="5381062"/>
          </a:xfrm>
        </p:spPr>
        <p:txBody>
          <a:bodyPr/>
          <a:lstStyle/>
          <a:p>
            <a:pPr>
              <a:tabLst>
                <a:tab pos="509588" algn="l"/>
                <a:tab pos="1770063" algn="l"/>
              </a:tabLst>
            </a:pPr>
            <a:r>
              <a:rPr lang="en-US" dirty="0"/>
              <a:t>Task: remove everything</a:t>
            </a:r>
            <a:br>
              <a:rPr lang="en-US" dirty="0"/>
            </a:br>
            <a:r>
              <a:rPr lang="en-US" dirty="0"/>
              <a:t>above container </a:t>
            </a:r>
            <a:r>
              <a:rPr lang="en-US" i="1" dirty="0"/>
              <a:t>c</a:t>
            </a:r>
            <a:r>
              <a:rPr lang="en-US" dirty="0"/>
              <a:t> in pile </a:t>
            </a:r>
            <a:r>
              <a:rPr lang="en-US" i="1" dirty="0"/>
              <a:t>p</a:t>
            </a:r>
          </a:p>
          <a:p>
            <a:pPr lvl="1">
              <a:tabLst>
                <a:tab pos="509588" algn="l"/>
                <a:tab pos="1770063" algn="l"/>
              </a:tabLst>
            </a:pPr>
            <a:r>
              <a:rPr lang="en-US" dirty="0"/>
              <a:t>[</a:t>
            </a:r>
            <a:r>
              <a:rPr lang="en-US" i="1" dirty="0" err="1"/>
              <a:t>t</a:t>
            </a:r>
            <a:r>
              <a:rPr lang="en-US" i="1" baseline="-25000" dirty="0" err="1"/>
              <a:t>s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uncover</a:t>
            </a:r>
            <a:r>
              <a:rPr lang="en-US" dirty="0"/>
              <a:t>(</a:t>
            </a:r>
            <a:r>
              <a:rPr lang="en-US" i="1" dirty="0" err="1"/>
              <a:t>c,p</a:t>
            </a:r>
            <a:r>
              <a:rPr lang="en-US" dirty="0"/>
              <a:t>)</a:t>
            </a:r>
            <a:br>
              <a:rPr lang="en-US" baseline="-25000" dirty="0"/>
            </a:br>
            <a:endParaRPr lang="en-US" baseline="-25000" dirty="0">
              <a:latin typeface="Calibri"/>
            </a:endParaRPr>
          </a:p>
          <a:p>
            <a:pPr>
              <a:tabLst>
                <a:tab pos="509588" algn="l"/>
                <a:tab pos="1770063" algn="l"/>
              </a:tabLst>
            </a:pPr>
            <a:r>
              <a:rPr lang="en-US" dirty="0">
                <a:latin typeface="Times New Roman" charset="0"/>
              </a:rPr>
              <a:t>Method:</a:t>
            </a:r>
          </a:p>
          <a:p>
            <a:pPr marL="396875" lvl="1" indent="0">
              <a:buNone/>
              <a:tabLst>
                <a:tab pos="509588" algn="l"/>
                <a:tab pos="1770063" algn="l"/>
              </a:tabLst>
            </a:pPr>
            <a:r>
              <a:rPr lang="en-US" dirty="0">
                <a:latin typeface="Calibri"/>
              </a:rPr>
              <a:t>m-uncover</a:t>
            </a:r>
            <a:r>
              <a:rPr lang="en-US" dirty="0"/>
              <a:t>(</a:t>
            </a:r>
            <a:r>
              <a:rPr lang="en-US" i="1" dirty="0" err="1"/>
              <a:t>c,p,k,d,p</a:t>
            </a:r>
            <a:r>
              <a:rPr lang="en-US" i="1" dirty="0"/>
              <a:t>′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         task:	</a:t>
            </a:r>
            <a:r>
              <a:rPr lang="en-US" dirty="0">
                <a:latin typeface="Calibri"/>
              </a:rPr>
              <a:t>uncover</a:t>
            </a:r>
            <a:r>
              <a:rPr lang="en-US" dirty="0"/>
              <a:t>(</a:t>
            </a:r>
            <a:r>
              <a:rPr lang="en-US" i="1" dirty="0" err="1"/>
              <a:t>c,p</a:t>
            </a:r>
            <a:r>
              <a:rPr lang="en-US" dirty="0"/>
              <a:t>)	           </a:t>
            </a:r>
          </a:p>
          <a:p>
            <a:pPr marL="0" indent="0">
              <a:buNone/>
              <a:tabLst>
                <a:tab pos="509588" algn="l"/>
                <a:tab pos="1770063" algn="l"/>
                <a:tab pos="3930650" algn="l"/>
              </a:tabLst>
            </a:pPr>
            <a:r>
              <a:rPr lang="en-US" dirty="0"/>
              <a:t>	refinement: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baseline="-25000" dirty="0"/>
              <a:t>1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unstack</a:t>
            </a:r>
            <a:r>
              <a:rPr lang="en-US" dirty="0"/>
              <a:t>(</a:t>
            </a:r>
            <a:r>
              <a:rPr lang="en-US" i="1" dirty="0" err="1"/>
              <a:t>k,c</a:t>
            </a:r>
            <a:r>
              <a:rPr lang="en-US" dirty="0" err="1"/>
              <a:t>′</a:t>
            </a:r>
            <a:r>
              <a:rPr lang="en-US" i="1" dirty="0" err="1"/>
              <a:t>,p</a:t>
            </a:r>
            <a:r>
              <a:rPr lang="en-US" dirty="0"/>
              <a:t>)	// action</a:t>
            </a:r>
            <a:br>
              <a:rPr lang="en-US" sz="1200" dirty="0"/>
            </a:br>
            <a:r>
              <a:rPr lang="en-US" sz="1200" dirty="0"/>
              <a:t>	</a:t>
            </a:r>
            <a:r>
              <a:rPr lang="en-US" dirty="0"/>
              <a:t>	[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i="1" dirty="0"/>
              <a:t>,t</a:t>
            </a:r>
            <a:r>
              <a:rPr lang="en-US" baseline="-25000" dirty="0"/>
              <a:t>3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stack</a:t>
            </a:r>
            <a:r>
              <a:rPr lang="en-US" dirty="0"/>
              <a:t>(</a:t>
            </a:r>
            <a:r>
              <a:rPr lang="en-US" i="1" dirty="0" err="1"/>
              <a:t>k,c</a:t>
            </a:r>
            <a:r>
              <a:rPr lang="en-US" dirty="0" err="1"/>
              <a:t>′</a:t>
            </a:r>
            <a:r>
              <a:rPr lang="en-US" i="1" dirty="0" err="1"/>
              <a:t>,p</a:t>
            </a:r>
            <a:r>
              <a:rPr lang="en-US" dirty="0"/>
              <a:t>′)	// action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latin typeface="Calibri"/>
              </a:rPr>
              <a:t>	</a:t>
            </a: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i="1" dirty="0"/>
              <a:t>,t</a:t>
            </a:r>
            <a:r>
              <a:rPr lang="en-US" i="1" baseline="-25000" dirty="0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uncover</a:t>
            </a:r>
            <a:r>
              <a:rPr lang="en-US" dirty="0"/>
              <a:t>(</a:t>
            </a:r>
            <a:r>
              <a:rPr lang="en-US" i="1" dirty="0" err="1"/>
              <a:t>c,p</a:t>
            </a:r>
            <a:r>
              <a:rPr lang="en-US" dirty="0"/>
              <a:t>)	// recursive </a:t>
            </a:r>
            <a:r>
              <a:rPr lang="en-US" dirty="0">
                <a:latin typeface="Calibri"/>
                <a:cs typeface="Calibri"/>
              </a:rPr>
              <a:t>uncover</a:t>
            </a:r>
            <a:endParaRPr lang="en-US" dirty="0"/>
          </a:p>
          <a:p>
            <a:pPr marL="396875" lvl="1" indent="0">
              <a:buNone/>
              <a:tabLst>
                <a:tab pos="509588" algn="l"/>
                <a:tab pos="1770063" algn="l"/>
              </a:tabLst>
            </a:pPr>
            <a:r>
              <a:rPr lang="en-US" dirty="0"/>
              <a:t>   assertions: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i="1" baseline="-25000" dirty="0"/>
              <a:t>s</a:t>
            </a:r>
            <a:r>
              <a:rPr lang="en-US" i="1" dirty="0"/>
              <a:t>+</a:t>
            </a:r>
            <a:r>
              <a:rPr lang="en-US" dirty="0"/>
              <a:t>1] </a:t>
            </a:r>
            <a:r>
              <a:rPr lang="en-US" dirty="0">
                <a:latin typeface="Calibri"/>
              </a:rPr>
              <a:t>pile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= </a:t>
            </a:r>
            <a:r>
              <a:rPr lang="en-US" i="1" dirty="0"/>
              <a:t>p</a:t>
            </a:r>
            <a:r>
              <a:rPr lang="en-US" dirty="0"/>
              <a:t>   </a:t>
            </a:r>
            <a:br>
              <a:rPr lang="en-US" dirty="0"/>
            </a:br>
            <a:r>
              <a:rPr lang="en-US" dirty="0"/>
              <a:t>	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i="1" baseline="-25000" dirty="0"/>
              <a:t>s</a:t>
            </a:r>
            <a:r>
              <a:rPr lang="en-US" i="1" dirty="0"/>
              <a:t>+</a:t>
            </a:r>
            <a:r>
              <a:rPr lang="en-US" dirty="0"/>
              <a:t>1] </a:t>
            </a:r>
            <a:r>
              <a:rPr lang="en-US" dirty="0">
                <a:latin typeface="Calibri"/>
              </a:rPr>
              <a:t>top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) = </a:t>
            </a:r>
            <a:r>
              <a:rPr lang="en-US" i="1" dirty="0"/>
              <a:t>c</a:t>
            </a:r>
            <a:r>
              <a:rPr lang="en-US" dirty="0"/>
              <a:t>′</a:t>
            </a:r>
            <a:br>
              <a:rPr lang="en-US" sz="1200" dirty="0"/>
            </a:br>
            <a:r>
              <a:rPr lang="en-US" sz="1200" dirty="0"/>
              <a:t>		</a:t>
            </a:r>
            <a:r>
              <a:rPr lang="en-US" dirty="0"/>
              <a:t>[</a:t>
            </a:r>
            <a:r>
              <a:rPr lang="en-US" i="1" dirty="0" err="1"/>
              <a:t>t</a:t>
            </a:r>
            <a:r>
              <a:rPr lang="en-US" i="1" baseline="-25000" dirty="0" err="1"/>
              <a:t>s</a:t>
            </a:r>
            <a:r>
              <a:rPr lang="en-US" i="1" dirty="0"/>
              <a:t>, t</a:t>
            </a:r>
            <a:r>
              <a:rPr lang="en-US" i="1" baseline="-25000" dirty="0"/>
              <a:t>s</a:t>
            </a:r>
            <a:r>
              <a:rPr lang="en-US" i="1" dirty="0"/>
              <a:t>+</a:t>
            </a:r>
            <a:r>
              <a:rPr lang="en-US" dirty="0"/>
              <a:t>1] </a:t>
            </a:r>
            <a:r>
              <a:rPr lang="en-US" dirty="0">
                <a:latin typeface="Calibri"/>
              </a:rPr>
              <a:t>grip</a:t>
            </a:r>
            <a:r>
              <a:rPr lang="en-US" dirty="0"/>
              <a:t>(</a:t>
            </a:r>
            <a:r>
              <a:rPr lang="en-US" i="1" dirty="0"/>
              <a:t>k</a:t>
            </a:r>
            <a:r>
              <a:rPr lang="en-US" dirty="0"/>
              <a:t>) = </a:t>
            </a:r>
            <a:r>
              <a:rPr lang="en-US" dirty="0">
                <a:latin typeface="Calibri"/>
              </a:rPr>
              <a:t>empty </a:t>
            </a:r>
          </a:p>
          <a:p>
            <a:pPr marL="0" indent="0">
              <a:buNone/>
              <a:tabLst>
                <a:tab pos="509588" algn="l"/>
                <a:tab pos="1770063" algn="l"/>
              </a:tabLst>
            </a:pPr>
            <a:r>
              <a:rPr lang="en-US" dirty="0">
                <a:latin typeface="Calibri"/>
              </a:rPr>
              <a:t>	</a:t>
            </a:r>
            <a:r>
              <a:rPr lang="en-US" dirty="0">
                <a:cs typeface="Times New Roman"/>
              </a:rPr>
              <a:t>constraints:</a:t>
            </a:r>
            <a:r>
              <a:rPr lang="en-US" dirty="0">
                <a:latin typeface="Calibri"/>
                <a:cs typeface="Times New Roman"/>
              </a:rPr>
              <a:t>	</a:t>
            </a:r>
            <a:r>
              <a:rPr lang="en-US" dirty="0">
                <a:latin typeface="Calibri"/>
              </a:rPr>
              <a:t>attached</a:t>
            </a:r>
            <a:r>
              <a:rPr lang="en-US" dirty="0"/>
              <a:t>(</a:t>
            </a:r>
            <a:r>
              <a:rPr lang="en-US" i="1" dirty="0" err="1"/>
              <a:t>k,d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attached</a:t>
            </a:r>
            <a:r>
              <a:rPr lang="en-US" dirty="0"/>
              <a:t>(</a:t>
            </a:r>
            <a:r>
              <a:rPr lang="en-US" i="1" dirty="0" err="1"/>
              <a:t>p</a:t>
            </a:r>
            <a:r>
              <a:rPr lang="en-US" dirty="0" err="1"/>
              <a:t>,</a:t>
            </a:r>
            <a:r>
              <a:rPr lang="en-US" i="1" dirty="0" err="1"/>
              <a:t>d</a:t>
            </a:r>
            <a:r>
              <a:rPr lang="en-US" dirty="0"/>
              <a:t>),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>
                <a:latin typeface="Calibri"/>
              </a:rPr>
              <a:t>attached</a:t>
            </a:r>
            <a:r>
              <a:rPr lang="en-US" dirty="0"/>
              <a:t>(</a:t>
            </a:r>
            <a:r>
              <a:rPr lang="en-US" i="1" dirty="0" err="1"/>
              <a:t>p′</a:t>
            </a:r>
            <a:r>
              <a:rPr lang="en-US" dirty="0" err="1"/>
              <a:t>,</a:t>
            </a:r>
            <a:r>
              <a:rPr lang="en-US" i="1" dirty="0" err="1"/>
              <a:t>d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/>
              <a:t>p ≠ p′</a:t>
            </a:r>
            <a:r>
              <a:rPr lang="en-US" dirty="0"/>
              <a:t>, </a:t>
            </a:r>
            <a:r>
              <a:rPr lang="en-US" i="1" dirty="0"/>
              <a:t>c′ ≠ c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C0E79B-DCF2-A440-9A97-26FDBD34EF4E}"/>
              </a:ext>
            </a:extLst>
          </p:cNvPr>
          <p:cNvGrpSpPr/>
          <p:nvPr/>
        </p:nvGrpSpPr>
        <p:grpSpPr>
          <a:xfrm>
            <a:off x="4180886" y="1105584"/>
            <a:ext cx="4603313" cy="2428050"/>
            <a:chOff x="4180886" y="1192672"/>
            <a:chExt cx="4603313" cy="2428050"/>
          </a:xfrm>
        </p:grpSpPr>
        <p:sp>
          <p:nvSpPr>
            <p:cNvPr id="49" name="Shape 589">
              <a:extLst>
                <a:ext uri="{FF2B5EF4-FFF2-40B4-BE49-F238E27FC236}">
                  <a16:creationId xmlns:a16="http://schemas.microsoft.com/office/drawing/2014/main" id="{D6BFCF48-C843-F141-BD6C-648E6041774F}"/>
                </a:ext>
              </a:extLst>
            </p:cNvPr>
            <p:cNvSpPr/>
            <p:nvPr/>
          </p:nvSpPr>
          <p:spPr>
            <a:xfrm>
              <a:off x="4257919" y="3218249"/>
              <a:ext cx="4526280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50" name="Shape 590">
              <a:extLst>
                <a:ext uri="{FF2B5EF4-FFF2-40B4-BE49-F238E27FC236}">
                  <a16:creationId xmlns:a16="http://schemas.microsoft.com/office/drawing/2014/main" id="{C8636BE5-3F8D-144C-B078-6A6B5A3D3F77}"/>
                </a:ext>
              </a:extLst>
            </p:cNvPr>
            <p:cNvSpPr/>
            <p:nvPr/>
          </p:nvSpPr>
          <p:spPr>
            <a:xfrm>
              <a:off x="4443919" y="3164018"/>
              <a:ext cx="321863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s</a:t>
              </a:r>
            </a:p>
          </p:txBody>
        </p:sp>
        <p:sp>
          <p:nvSpPr>
            <p:cNvPr id="75" name="Shape 591">
              <a:extLst>
                <a:ext uri="{FF2B5EF4-FFF2-40B4-BE49-F238E27FC236}">
                  <a16:creationId xmlns:a16="http://schemas.microsoft.com/office/drawing/2014/main" id="{2B53CD25-FB5E-7040-87FF-D364AE360719}"/>
                </a:ext>
              </a:extLst>
            </p:cNvPr>
            <p:cNvSpPr/>
            <p:nvPr/>
          </p:nvSpPr>
          <p:spPr>
            <a:xfrm flipV="1">
              <a:off x="4604850" y="2427959"/>
              <a:ext cx="1" cy="7315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76" name="Shape 592">
              <a:extLst>
                <a:ext uri="{FF2B5EF4-FFF2-40B4-BE49-F238E27FC236}">
                  <a16:creationId xmlns:a16="http://schemas.microsoft.com/office/drawing/2014/main" id="{BC760665-381C-D84F-B4BB-0CE543EFF1D3}"/>
                </a:ext>
              </a:extLst>
            </p:cNvPr>
            <p:cNvSpPr/>
            <p:nvPr/>
          </p:nvSpPr>
          <p:spPr>
            <a:xfrm flipV="1">
              <a:off x="7341199" y="2434882"/>
              <a:ext cx="1" cy="77321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77" name="Shape 593">
              <a:extLst>
                <a:ext uri="{FF2B5EF4-FFF2-40B4-BE49-F238E27FC236}">
                  <a16:creationId xmlns:a16="http://schemas.microsoft.com/office/drawing/2014/main" id="{E15B5F0E-0FAE-5A4B-AC12-428D931F5AF3}"/>
                </a:ext>
              </a:extLst>
            </p:cNvPr>
            <p:cNvSpPr/>
            <p:nvPr/>
          </p:nvSpPr>
          <p:spPr>
            <a:xfrm flipV="1">
              <a:off x="5707123" y="2440905"/>
              <a:ext cx="1" cy="76117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78" name="Shape 595">
              <a:extLst>
                <a:ext uri="{FF2B5EF4-FFF2-40B4-BE49-F238E27FC236}">
                  <a16:creationId xmlns:a16="http://schemas.microsoft.com/office/drawing/2014/main" id="{5F868DD0-11FC-2047-884E-86E7108F0B1C}"/>
                </a:ext>
              </a:extLst>
            </p:cNvPr>
            <p:cNvSpPr/>
            <p:nvPr/>
          </p:nvSpPr>
          <p:spPr>
            <a:xfrm>
              <a:off x="4598271" y="2398290"/>
              <a:ext cx="1123405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79" name="Shape 596">
              <a:extLst>
                <a:ext uri="{FF2B5EF4-FFF2-40B4-BE49-F238E27FC236}">
                  <a16:creationId xmlns:a16="http://schemas.microsoft.com/office/drawing/2014/main" id="{46ED02B9-91E1-F84F-BEF0-CE7FD9023FC0}"/>
                </a:ext>
              </a:extLst>
            </p:cNvPr>
            <p:cNvSpPr/>
            <p:nvPr/>
          </p:nvSpPr>
          <p:spPr>
            <a:xfrm>
              <a:off x="4690736" y="2034196"/>
              <a:ext cx="960823" cy="431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unstack</a:t>
              </a:r>
            </a:p>
          </p:txBody>
        </p:sp>
        <p:sp>
          <p:nvSpPr>
            <p:cNvPr id="80" name="Shape 597">
              <a:extLst>
                <a:ext uri="{FF2B5EF4-FFF2-40B4-BE49-F238E27FC236}">
                  <a16:creationId xmlns:a16="http://schemas.microsoft.com/office/drawing/2014/main" id="{A565EBED-C5DF-714D-80B8-280A396CAEB6}"/>
                </a:ext>
              </a:extLst>
            </p:cNvPr>
            <p:cNvSpPr/>
            <p:nvPr/>
          </p:nvSpPr>
          <p:spPr>
            <a:xfrm>
              <a:off x="6164932" y="1567968"/>
              <a:ext cx="769898" cy="431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r">
                <a:lnSpc>
                  <a:spcPct val="80000"/>
                </a:lnSpc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stack </a:t>
              </a:r>
            </a:p>
          </p:txBody>
        </p:sp>
        <p:sp>
          <p:nvSpPr>
            <p:cNvPr id="81" name="Shape 598">
              <a:extLst>
                <a:ext uri="{FF2B5EF4-FFF2-40B4-BE49-F238E27FC236}">
                  <a16:creationId xmlns:a16="http://schemas.microsoft.com/office/drawing/2014/main" id="{EE66724C-D70A-744E-A578-7D60B83F073C}"/>
                </a:ext>
              </a:extLst>
            </p:cNvPr>
            <p:cNvSpPr/>
            <p:nvPr/>
          </p:nvSpPr>
          <p:spPr>
            <a:xfrm>
              <a:off x="5985170" y="1926182"/>
              <a:ext cx="1059093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82" name="Shape 599">
              <a:extLst>
                <a:ext uri="{FF2B5EF4-FFF2-40B4-BE49-F238E27FC236}">
                  <a16:creationId xmlns:a16="http://schemas.microsoft.com/office/drawing/2014/main" id="{E0B7BA43-743F-D04A-A545-AEB9BAE93C71}"/>
                </a:ext>
              </a:extLst>
            </p:cNvPr>
            <p:cNvSpPr/>
            <p:nvPr/>
          </p:nvSpPr>
          <p:spPr>
            <a:xfrm>
              <a:off x="7325802" y="2398290"/>
              <a:ext cx="1123405" cy="228927"/>
            </a:xfrm>
            <a:prstGeom prst="rect">
              <a:avLst/>
            </a:prstGeom>
            <a:solidFill>
              <a:srgbClr val="0433FF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83" name="Shape 600">
              <a:extLst>
                <a:ext uri="{FF2B5EF4-FFF2-40B4-BE49-F238E27FC236}">
                  <a16:creationId xmlns:a16="http://schemas.microsoft.com/office/drawing/2014/main" id="{50B95873-823E-7A48-99FD-103C0845359D}"/>
                </a:ext>
              </a:extLst>
            </p:cNvPr>
            <p:cNvSpPr/>
            <p:nvPr/>
          </p:nvSpPr>
          <p:spPr>
            <a:xfrm flipV="1">
              <a:off x="5986219" y="1938290"/>
              <a:ext cx="1" cy="11887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84" name="Shape 601">
              <a:extLst>
                <a:ext uri="{FF2B5EF4-FFF2-40B4-BE49-F238E27FC236}">
                  <a16:creationId xmlns:a16="http://schemas.microsoft.com/office/drawing/2014/main" id="{169458DD-8184-B64D-8658-CB4DCF12CF47}"/>
                </a:ext>
              </a:extLst>
            </p:cNvPr>
            <p:cNvSpPr/>
            <p:nvPr/>
          </p:nvSpPr>
          <p:spPr>
            <a:xfrm flipV="1">
              <a:off x="7027254" y="1938290"/>
              <a:ext cx="1" cy="11887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85" name="Shape 602">
              <a:extLst>
                <a:ext uri="{FF2B5EF4-FFF2-40B4-BE49-F238E27FC236}">
                  <a16:creationId xmlns:a16="http://schemas.microsoft.com/office/drawing/2014/main" id="{641531EF-A69D-174C-9F62-3C0A41C9D31F}"/>
                </a:ext>
              </a:extLst>
            </p:cNvPr>
            <p:cNvSpPr/>
            <p:nvPr/>
          </p:nvSpPr>
          <p:spPr>
            <a:xfrm flipV="1">
              <a:off x="8416300" y="2434882"/>
              <a:ext cx="1" cy="77321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687"/>
            </a:p>
          </p:txBody>
        </p:sp>
        <p:sp>
          <p:nvSpPr>
            <p:cNvPr id="86" name="Shape 603">
              <a:extLst>
                <a:ext uri="{FF2B5EF4-FFF2-40B4-BE49-F238E27FC236}">
                  <a16:creationId xmlns:a16="http://schemas.microsoft.com/office/drawing/2014/main" id="{F69B521F-D2D1-6D4C-AE32-6285B2CA05C3}"/>
                </a:ext>
              </a:extLst>
            </p:cNvPr>
            <p:cNvSpPr/>
            <p:nvPr/>
          </p:nvSpPr>
          <p:spPr>
            <a:xfrm>
              <a:off x="5485816" y="3164018"/>
              <a:ext cx="342486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1</a:t>
              </a:r>
            </a:p>
          </p:txBody>
        </p:sp>
        <p:sp>
          <p:nvSpPr>
            <p:cNvPr id="87" name="Shape 604">
              <a:extLst>
                <a:ext uri="{FF2B5EF4-FFF2-40B4-BE49-F238E27FC236}">
                  <a16:creationId xmlns:a16="http://schemas.microsoft.com/office/drawing/2014/main" id="{00F416BB-CA8F-AE41-807C-5E3D478AABDD}"/>
                </a:ext>
              </a:extLst>
            </p:cNvPr>
            <p:cNvSpPr/>
            <p:nvPr/>
          </p:nvSpPr>
          <p:spPr>
            <a:xfrm>
              <a:off x="6890469" y="3164018"/>
              <a:ext cx="342486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3</a:t>
              </a:r>
            </a:p>
          </p:txBody>
        </p:sp>
        <p:sp>
          <p:nvSpPr>
            <p:cNvPr id="88" name="Shape 605">
              <a:extLst>
                <a:ext uri="{FF2B5EF4-FFF2-40B4-BE49-F238E27FC236}">
                  <a16:creationId xmlns:a16="http://schemas.microsoft.com/office/drawing/2014/main" id="{57CF9033-F673-7144-9100-C2CEF482083A}"/>
                </a:ext>
              </a:extLst>
            </p:cNvPr>
            <p:cNvSpPr/>
            <p:nvPr/>
          </p:nvSpPr>
          <p:spPr>
            <a:xfrm>
              <a:off x="5821319" y="3164018"/>
              <a:ext cx="342487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2</a:t>
              </a:r>
            </a:p>
          </p:txBody>
        </p:sp>
        <p:sp>
          <p:nvSpPr>
            <p:cNvPr id="89" name="Shape 606">
              <a:extLst>
                <a:ext uri="{FF2B5EF4-FFF2-40B4-BE49-F238E27FC236}">
                  <a16:creationId xmlns:a16="http://schemas.microsoft.com/office/drawing/2014/main" id="{DD0F1B54-5ADA-464C-887B-BC7C1E0C6DFF}"/>
                </a:ext>
              </a:extLst>
            </p:cNvPr>
            <p:cNvSpPr/>
            <p:nvPr/>
          </p:nvSpPr>
          <p:spPr>
            <a:xfrm>
              <a:off x="7163612" y="3164018"/>
              <a:ext cx="342487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4</a:t>
              </a:r>
            </a:p>
          </p:txBody>
        </p:sp>
        <p:sp>
          <p:nvSpPr>
            <p:cNvPr id="90" name="Shape 607">
              <a:extLst>
                <a:ext uri="{FF2B5EF4-FFF2-40B4-BE49-F238E27FC236}">
                  <a16:creationId xmlns:a16="http://schemas.microsoft.com/office/drawing/2014/main" id="{DBC81314-3275-4D49-B50F-ABA4A5532E3C}"/>
                </a:ext>
              </a:extLst>
            </p:cNvPr>
            <p:cNvSpPr/>
            <p:nvPr/>
          </p:nvSpPr>
          <p:spPr>
            <a:xfrm>
              <a:off x="8246995" y="3164018"/>
              <a:ext cx="332039" cy="45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i="1">
                  <a:solidFill>
                    <a:srgbClr val="011993"/>
                  </a:solidFill>
                </a:defRPr>
              </a:pPr>
              <a:r>
                <a:rPr sz="1547"/>
                <a:t>t</a:t>
              </a:r>
              <a:r>
                <a:rPr sz="1547" baseline="-5999"/>
                <a:t>e</a:t>
              </a:r>
            </a:p>
          </p:txBody>
        </p:sp>
        <p:sp>
          <p:nvSpPr>
            <p:cNvPr id="91" name="Shape 610">
              <a:extLst>
                <a:ext uri="{FF2B5EF4-FFF2-40B4-BE49-F238E27FC236}">
                  <a16:creationId xmlns:a16="http://schemas.microsoft.com/office/drawing/2014/main" id="{3DCF01E5-8F3A-D14B-8526-33386B944ED6}"/>
                </a:ext>
              </a:extLst>
            </p:cNvPr>
            <p:cNvSpPr/>
            <p:nvPr/>
          </p:nvSpPr>
          <p:spPr>
            <a:xfrm>
              <a:off x="7480836" y="2111310"/>
              <a:ext cx="882870" cy="29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ctr">
                <a:lnSpc>
                  <a:spcPct val="80000"/>
                </a:lnSpc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uncover 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7FD250F-578D-C442-81BF-6297A8963023}"/>
                </a:ext>
              </a:extLst>
            </p:cNvPr>
            <p:cNvSpPr/>
            <p:nvPr/>
          </p:nvSpPr>
          <p:spPr>
            <a:xfrm>
              <a:off x="4180886" y="3080543"/>
              <a:ext cx="459196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Ins="0" bIns="182880">
              <a:spAutoFit/>
            </a:bodyPr>
            <a:lstStyle/>
            <a:p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    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 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200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     </a:t>
              </a:r>
            </a:p>
          </p:txBody>
        </p:sp>
        <p:sp>
          <p:nvSpPr>
            <p:cNvPr id="94" name="Shape 594">
              <a:extLst>
                <a:ext uri="{FF2B5EF4-FFF2-40B4-BE49-F238E27FC236}">
                  <a16:creationId xmlns:a16="http://schemas.microsoft.com/office/drawing/2014/main" id="{745D5E31-7CBD-8846-8231-CA0B33672318}"/>
                </a:ext>
              </a:extLst>
            </p:cNvPr>
            <p:cNvSpPr/>
            <p:nvPr/>
          </p:nvSpPr>
          <p:spPr>
            <a:xfrm>
              <a:off x="4606801" y="1192672"/>
              <a:ext cx="3964155" cy="317156"/>
            </a:xfrm>
            <a:prstGeom prst="rect">
              <a:avLst/>
            </a:prstGeom>
            <a:solidFill>
              <a:srgbClr val="FFFB00"/>
            </a:solidFill>
            <a:ln w="12700" cap="flat">
              <a:solidFill>
                <a:schemeClr val="bg1">
                  <a:lumMod val="50000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1">
                <a:tabLst>
                  <a:tab pos="509588" algn="l"/>
                  <a:tab pos="1770063" algn="l"/>
                </a:tabLst>
              </a:pPr>
              <a:r>
                <a:rPr lang="en-US" sz="2000" dirty="0">
                  <a:latin typeface="Times New Roman" charset="0"/>
                </a:rPr>
                <a:t>[</a:t>
              </a:r>
              <a:r>
                <a:rPr lang="en-US" sz="2000" i="1" dirty="0" err="1">
                  <a:latin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</a:rPr>
                <a:t>s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n-US" sz="2000" dirty="0">
                  <a:latin typeface="Times New Roman" charset="0"/>
                </a:rPr>
                <a:t>,</a:t>
              </a:r>
              <a:r>
                <a:rPr lang="en-US" sz="2000" i="1" dirty="0" err="1">
                  <a:latin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</a:rPr>
                <a:t>e</a:t>
              </a:r>
              <a:r>
                <a:rPr lang="en-US" sz="2000" dirty="0">
                  <a:latin typeface="Times New Roman" charset="0"/>
                </a:rPr>
                <a:t>] </a:t>
              </a:r>
              <a:r>
                <a:rPr lang="en-US" sz="2000" dirty="0">
                  <a:latin typeface="Calibri"/>
                </a:rPr>
                <a:t>uncover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 err="1">
                  <a:latin typeface="Times New Roman" charset="0"/>
                </a:rPr>
                <a:t>c,p</a:t>
              </a:r>
              <a:r>
                <a:rPr lang="en-US" sz="2000" dirty="0">
                  <a:latin typeface="Times New Roman" charset="0"/>
                </a:rPr>
                <a:t>)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D26F8DD2-CEEF-914C-A23A-4CD7093067C4}"/>
                </a:ext>
              </a:extLst>
            </p:cNvPr>
            <p:cNvCxnSpPr/>
            <p:nvPr/>
          </p:nvCxnSpPr>
          <p:spPr>
            <a:xfrm>
              <a:off x="4271299" y="3079261"/>
              <a:ext cx="4480560" cy="0"/>
            </a:xfrm>
            <a:prstGeom prst="straightConnector1">
              <a:avLst/>
            </a:prstGeom>
            <a:ln w="19050">
              <a:solidFill>
                <a:srgbClr val="03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ight Arrow 8">
            <a:extLst>
              <a:ext uri="{FF2B5EF4-FFF2-40B4-BE49-F238E27FC236}">
                <a16:creationId xmlns:a16="http://schemas.microsoft.com/office/drawing/2014/main" id="{5F2648D1-3C7C-7A40-8575-740E6639D118}"/>
              </a:ext>
            </a:extLst>
          </p:cNvPr>
          <p:cNvSpPr/>
          <p:nvPr/>
        </p:nvSpPr>
        <p:spPr>
          <a:xfrm>
            <a:off x="8318447" y="5136473"/>
            <a:ext cx="363016" cy="537619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6A61CF63-7561-8644-A1D1-A71208FD1D31}"/>
              </a:ext>
            </a:extLst>
          </p:cNvPr>
          <p:cNvSpPr/>
          <p:nvPr/>
        </p:nvSpPr>
        <p:spPr>
          <a:xfrm>
            <a:off x="11132501" y="5136473"/>
            <a:ext cx="363016" cy="537619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AB9DC-1A13-3445-AED3-9877D5EE56C6}"/>
              </a:ext>
            </a:extLst>
          </p:cNvPr>
          <p:cNvSpPr/>
          <p:nvPr/>
        </p:nvSpPr>
        <p:spPr>
          <a:xfrm>
            <a:off x="11541511" y="521242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Calibri"/>
              </a:rPr>
              <a:t>…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28EE8093-5BE0-294B-B186-9AC86F1D8C43}"/>
              </a:ext>
            </a:extLst>
          </p:cNvPr>
          <p:cNvSpPr txBox="1">
            <a:spLocks/>
          </p:cNvSpPr>
          <p:nvPr/>
        </p:nvSpPr>
        <p:spPr bwMode="auto">
          <a:xfrm>
            <a:off x="9289100" y="2457422"/>
            <a:ext cx="2539004" cy="17995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509588" algn="l"/>
                <a:tab pos="850900" algn="l"/>
                <a:tab pos="1998663" algn="l"/>
              </a:tabLst>
            </a:pPr>
            <a:r>
              <a:rPr lang="en-US" sz="1800" i="1" kern="0" dirty="0"/>
              <a:t>c</a:t>
            </a:r>
            <a:r>
              <a:rPr lang="en-US" sz="1800" kern="0" dirty="0"/>
              <a:t> = </a:t>
            </a:r>
            <a:r>
              <a:rPr lang="en-US" sz="1800" kern="0" dirty="0">
                <a:latin typeface="Calibri" panose="020F0502020204030204" pitchFamily="34" charset="0"/>
              </a:rPr>
              <a:t>c3</a:t>
            </a:r>
            <a:r>
              <a:rPr lang="en-US" sz="1800" dirty="0">
                <a:latin typeface="Times New Roman" panose="02020603050405020304" pitchFamily="18" charset="0"/>
              </a:rPr>
              <a:t>	- container</a:t>
            </a:r>
            <a:endParaRPr lang="en-US" sz="1800" kern="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509588" algn="l"/>
                <a:tab pos="850900" algn="l"/>
                <a:tab pos="1998663" algn="l"/>
              </a:tabLst>
            </a:pPr>
            <a:r>
              <a:rPr lang="en-US" sz="1800" i="1" kern="0" dirty="0"/>
              <a:t>p = </a:t>
            </a:r>
            <a:r>
              <a:rPr lang="en-US" sz="1800" kern="0" dirty="0">
                <a:latin typeface="Calibri" panose="020F0502020204030204" pitchFamily="34" charset="0"/>
              </a:rPr>
              <a:t>p1	</a:t>
            </a:r>
            <a:r>
              <a:rPr lang="en-US" sz="1800" kern="0" dirty="0">
                <a:latin typeface="Times New Roman" panose="02020603050405020304" pitchFamily="18" charset="0"/>
              </a:rPr>
              <a:t>- pile it’s in</a:t>
            </a:r>
          </a:p>
          <a:p>
            <a:pPr marL="0" indent="0">
              <a:buNone/>
              <a:tabLst>
                <a:tab pos="509588" algn="l"/>
                <a:tab pos="850900" algn="l"/>
                <a:tab pos="1998663" algn="l"/>
              </a:tabLst>
            </a:pPr>
            <a:r>
              <a:rPr lang="en-US" sz="1800" i="1" kern="0" dirty="0"/>
              <a:t>k = </a:t>
            </a:r>
            <a:r>
              <a:rPr lang="en-US" sz="1800" kern="0" dirty="0">
                <a:latin typeface="Calibri" panose="020F0502020204030204" pitchFamily="34" charset="0"/>
              </a:rPr>
              <a:t>k1	</a:t>
            </a:r>
            <a:r>
              <a:rPr lang="en-US" sz="1800" kern="0" dirty="0">
                <a:latin typeface="Times New Roman" panose="02020603050405020304" pitchFamily="18" charset="0"/>
              </a:rPr>
              <a:t>- crane</a:t>
            </a:r>
            <a:endParaRPr lang="en-US" sz="1800" i="1" kern="0" dirty="0">
              <a:latin typeface="Times New Roman" panose="02020603050405020304" pitchFamily="18" charset="0"/>
            </a:endParaRPr>
          </a:p>
          <a:p>
            <a:pPr marL="0" indent="0">
              <a:buNone/>
              <a:tabLst>
                <a:tab pos="509588" algn="l"/>
                <a:tab pos="850900" algn="l"/>
                <a:tab pos="1998663" algn="l"/>
              </a:tabLst>
            </a:pPr>
            <a:r>
              <a:rPr lang="en-US" sz="1800" i="1" kern="0" dirty="0"/>
              <a:t>d = </a:t>
            </a:r>
            <a:r>
              <a:rPr lang="en-US" sz="1800" kern="0" dirty="0">
                <a:latin typeface="Calibri" panose="020F0502020204030204" pitchFamily="34" charset="0"/>
              </a:rPr>
              <a:t>d1	</a:t>
            </a:r>
            <a:r>
              <a:rPr lang="en-US" sz="1800" kern="0" dirty="0">
                <a:latin typeface="Times New Roman" panose="02020603050405020304" pitchFamily="18" charset="0"/>
              </a:rPr>
              <a:t>- loading dock</a:t>
            </a:r>
          </a:p>
          <a:p>
            <a:pPr marL="0" indent="0">
              <a:buNone/>
              <a:tabLst>
                <a:tab pos="509588" algn="l"/>
                <a:tab pos="850900" algn="l"/>
                <a:tab pos="1998663" algn="l"/>
              </a:tabLst>
            </a:pPr>
            <a:r>
              <a:rPr lang="en-US" sz="1800" i="1" kern="0" dirty="0"/>
              <a:t>p′ = </a:t>
            </a:r>
            <a:r>
              <a:rPr lang="en-US" sz="1800" kern="0" dirty="0">
                <a:latin typeface="Calibri" panose="020F0502020204030204" pitchFamily="34" charset="0"/>
              </a:rPr>
              <a:t>p2	</a:t>
            </a:r>
            <a:r>
              <a:rPr lang="en-US" sz="1800" kern="0" dirty="0">
                <a:latin typeface="Times New Roman" panose="02020603050405020304" pitchFamily="18" charset="0"/>
              </a:rPr>
              <a:t>- offload pile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F12B13-96D7-1C4A-AFFA-342C56486830}"/>
              </a:ext>
            </a:extLst>
          </p:cNvPr>
          <p:cNvGrpSpPr/>
          <p:nvPr/>
        </p:nvGrpSpPr>
        <p:grpSpPr>
          <a:xfrm>
            <a:off x="5969517" y="4588913"/>
            <a:ext cx="2140555" cy="1751877"/>
            <a:chOff x="5969517" y="4588913"/>
            <a:chExt cx="2140555" cy="1751877"/>
          </a:xfrm>
        </p:grpSpPr>
        <p:sp>
          <p:nvSpPr>
            <p:cNvPr id="96" name="Line 853">
              <a:extLst>
                <a:ext uri="{FF2B5EF4-FFF2-40B4-BE49-F238E27FC236}">
                  <a16:creationId xmlns:a16="http://schemas.microsoft.com/office/drawing/2014/main" id="{1FEC5A45-CA42-144C-A01A-746756A6B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9517" y="6336428"/>
              <a:ext cx="150876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524000" contourW="6350" prstMaterial="legacyPlastic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                 d</a:t>
              </a:r>
            </a:p>
            <a:p>
              <a:endParaRPr lang="en-US" sz="1800" i="1" dirty="0"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FBEB4D8-6F81-8548-9DAC-F0D90EB16AF0}"/>
                </a:ext>
              </a:extLst>
            </p:cNvPr>
            <p:cNvGrpSpPr/>
            <p:nvPr/>
          </p:nvGrpSpPr>
          <p:grpSpPr>
            <a:xfrm>
              <a:off x="6890872" y="4588913"/>
              <a:ext cx="1219200" cy="1278997"/>
              <a:chOff x="4324883" y="4603510"/>
              <a:chExt cx="1219200" cy="1278997"/>
            </a:xfrm>
            <a:solidFill>
              <a:srgbClr val="BD5951"/>
            </a:solidFill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855A3ED4-21B3-C048-BED2-D274F86A3454}"/>
                  </a:ext>
                </a:extLst>
              </p:cNvPr>
              <p:cNvGrpSpPr/>
              <p:nvPr/>
            </p:nvGrpSpPr>
            <p:grpSpPr>
              <a:xfrm>
                <a:off x="4943997" y="4725862"/>
                <a:ext cx="88096" cy="1156645"/>
                <a:chOff x="3636432" y="1147233"/>
                <a:chExt cx="88096" cy="1156645"/>
              </a:xfrm>
              <a:grpFill/>
            </p:grpSpPr>
            <p:sp>
              <p:nvSpPr>
                <p:cNvPr id="119" name="Oval 878">
                  <a:extLst>
                    <a:ext uri="{FF2B5EF4-FFF2-40B4-BE49-F238E27FC236}">
                      <a16:creationId xmlns:a16="http://schemas.microsoft.com/office/drawing/2014/main" id="{F24E32C4-E1AB-8A49-80DA-AEC8752E94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39810" y="2256032"/>
                  <a:ext cx="84718" cy="4784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0" name="Rectangle 880">
                  <a:extLst>
                    <a:ext uri="{FF2B5EF4-FFF2-40B4-BE49-F238E27FC236}">
                      <a16:creationId xmlns:a16="http://schemas.microsoft.com/office/drawing/2014/main" id="{DAC2F041-7EB7-3342-BDC7-EB336D535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432" y="1147233"/>
                  <a:ext cx="88094" cy="1135842"/>
                </a:xfrm>
                <a:prstGeom prst="rect">
                  <a:avLst/>
                </a:prstGeom>
                <a:grpFill/>
                <a:ln w="9525">
                  <a:solidFill>
                    <a:srgbClr val="9CDDFE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Line 881">
                  <a:extLst>
                    <a:ext uri="{FF2B5EF4-FFF2-40B4-BE49-F238E27FC236}">
                      <a16:creationId xmlns:a16="http://schemas.microsoft.com/office/drawing/2014/main" id="{6D917150-3B94-B24A-8B27-CAA2D12006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36432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2" name="Line 882">
                  <a:extLst>
                    <a:ext uri="{FF2B5EF4-FFF2-40B4-BE49-F238E27FC236}">
                      <a16:creationId xmlns:a16="http://schemas.microsoft.com/office/drawing/2014/main" id="{543E5F97-98FE-EC46-B20D-DBA116F75E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24527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99" name="Group 883">
                <a:extLst>
                  <a:ext uri="{FF2B5EF4-FFF2-40B4-BE49-F238E27FC236}">
                    <a16:creationId xmlns:a16="http://schemas.microsoft.com/office/drawing/2014/main" id="{B5ED2EA1-B033-9049-937B-A42DE4E69E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9084" y="4680480"/>
                <a:ext cx="42359" cy="293319"/>
                <a:chOff x="960" y="251"/>
                <a:chExt cx="23" cy="141"/>
              </a:xfrm>
              <a:grpFill/>
            </p:grpSpPr>
            <p:sp>
              <p:nvSpPr>
                <p:cNvPr id="117" name="Line 884">
                  <a:extLst>
                    <a:ext uri="{FF2B5EF4-FFF2-40B4-BE49-F238E27FC236}">
                      <a16:creationId xmlns:a16="http://schemas.microsoft.com/office/drawing/2014/main" id="{BA083938-58D3-2A4A-B9B8-7283983416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1" y="251"/>
                  <a:ext cx="0" cy="9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8" name="Oval 885">
                  <a:extLst>
                    <a:ext uri="{FF2B5EF4-FFF2-40B4-BE49-F238E27FC236}">
                      <a16:creationId xmlns:a16="http://schemas.microsoft.com/office/drawing/2014/main" id="{1C2BD494-36E8-F448-807F-8EF2B4015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347"/>
                  <a:ext cx="23" cy="4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11" name="Rectangle 886">
                <a:extLst>
                  <a:ext uri="{FF2B5EF4-FFF2-40B4-BE49-F238E27FC236}">
                    <a16:creationId xmlns:a16="http://schemas.microsoft.com/office/drawing/2014/main" id="{B843E065-8455-1541-A545-ADED3A27A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883" y="4715845"/>
                <a:ext cx="884012" cy="4784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2" name="Freeform 887">
                <a:extLst>
                  <a:ext uri="{FF2B5EF4-FFF2-40B4-BE49-F238E27FC236}">
                    <a16:creationId xmlns:a16="http://schemas.microsoft.com/office/drawing/2014/main" id="{42376782-E194-E644-A5AB-1349BD2C3C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24883" y="4640955"/>
                <a:ext cx="942946" cy="76970"/>
              </a:xfrm>
              <a:custGeom>
                <a:avLst/>
                <a:gdLst>
                  <a:gd name="T0" fmla="*/ 0 w 672"/>
                  <a:gd name="T1" fmla="*/ 2 h 48"/>
                  <a:gd name="T2" fmla="*/ 2 w 672"/>
                  <a:gd name="T3" fmla="*/ 0 h 48"/>
                  <a:gd name="T4" fmla="*/ 20 w 672"/>
                  <a:gd name="T5" fmla="*/ 0 h 48"/>
                  <a:gd name="T6" fmla="*/ 18 w 672"/>
                  <a:gd name="T7" fmla="*/ 2 h 48"/>
                  <a:gd name="T8" fmla="*/ 0 w 672"/>
                  <a:gd name="T9" fmla="*/ 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2"/>
                  <a:gd name="T16" fmla="*/ 0 h 48"/>
                  <a:gd name="T17" fmla="*/ 672 w 67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2" h="48">
                    <a:moveTo>
                      <a:pt x="0" y="48"/>
                    </a:moveTo>
                    <a:lnTo>
                      <a:pt x="48" y="0"/>
                    </a:lnTo>
                    <a:lnTo>
                      <a:pt x="672" y="0"/>
                    </a:lnTo>
                    <a:lnTo>
                      <a:pt x="624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4" name="Freeform 888">
                <a:extLst>
                  <a:ext uri="{FF2B5EF4-FFF2-40B4-BE49-F238E27FC236}">
                    <a16:creationId xmlns:a16="http://schemas.microsoft.com/office/drawing/2014/main" id="{33C48638-2C69-274C-84CD-B149399F9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478" y="4703363"/>
                <a:ext cx="265204" cy="301640"/>
              </a:xfrm>
              <a:custGeom>
                <a:avLst/>
                <a:gdLst>
                  <a:gd name="T0" fmla="*/ 144 w 144"/>
                  <a:gd name="T1" fmla="*/ 5 h 192"/>
                  <a:gd name="T2" fmla="*/ 0 w 144"/>
                  <a:gd name="T3" fmla="*/ 5 h 192"/>
                  <a:gd name="T4" fmla="*/ 0 w 144"/>
                  <a:gd name="T5" fmla="*/ 0 h 192"/>
                  <a:gd name="T6" fmla="*/ 144 w 144"/>
                  <a:gd name="T7" fmla="*/ 0 h 192"/>
                  <a:gd name="T8" fmla="*/ 144 w 144"/>
                  <a:gd name="T9" fmla="*/ 5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92"/>
                  <a:gd name="T17" fmla="*/ 144 w 144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92">
                    <a:moveTo>
                      <a:pt x="144" y="192"/>
                    </a:moveTo>
                    <a:lnTo>
                      <a:pt x="0" y="192"/>
                    </a:lnTo>
                    <a:lnTo>
                      <a:pt x="0" y="0"/>
                    </a:lnTo>
                    <a:lnTo>
                      <a:pt x="144" y="0"/>
                    </a:lnTo>
                    <a:lnTo>
                      <a:pt x="144" y="19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18872" anchor="ctr"/>
              <a:lstStyle/>
              <a:p>
                <a:pPr algn="ctr"/>
                <a:r>
                  <a:rPr lang="en-US" sz="1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/>
                    <a:cs typeface="Calibri"/>
                  </a:rPr>
                  <a:t>k</a:t>
                </a:r>
              </a:p>
            </p:txBody>
          </p:sp>
          <p:sp>
            <p:nvSpPr>
              <p:cNvPr id="115" name="Freeform 889">
                <a:extLst>
                  <a:ext uri="{FF2B5EF4-FFF2-40B4-BE49-F238E27FC236}">
                    <a16:creationId xmlns:a16="http://schemas.microsoft.com/office/drawing/2014/main" id="{3E9EF9BD-CD33-6946-A890-8C4E3EB94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478" y="4603510"/>
                <a:ext cx="353605" cy="99853"/>
              </a:xfrm>
              <a:custGeom>
                <a:avLst/>
                <a:gdLst>
                  <a:gd name="T0" fmla="*/ 144 w 192"/>
                  <a:gd name="T1" fmla="*/ 48 h 48"/>
                  <a:gd name="T2" fmla="*/ 0 w 192"/>
                  <a:gd name="T3" fmla="*/ 48 h 48"/>
                  <a:gd name="T4" fmla="*/ 48 w 192"/>
                  <a:gd name="T5" fmla="*/ 0 h 48"/>
                  <a:gd name="T6" fmla="*/ 192 w 192"/>
                  <a:gd name="T7" fmla="*/ 0 h 48"/>
                  <a:gd name="T8" fmla="*/ 144 w 192"/>
                  <a:gd name="T9" fmla="*/ 48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6" name="Freeform 890">
                <a:extLst>
                  <a:ext uri="{FF2B5EF4-FFF2-40B4-BE49-F238E27FC236}">
                    <a16:creationId xmlns:a16="http://schemas.microsoft.com/office/drawing/2014/main" id="{77BAB8AA-E7A4-9F43-A5F2-83B1E10C8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682" y="4603510"/>
                <a:ext cx="88401" cy="399413"/>
              </a:xfrm>
              <a:custGeom>
                <a:avLst/>
                <a:gdLst>
                  <a:gd name="T0" fmla="*/ 0 w 48"/>
                  <a:gd name="T1" fmla="*/ 48 h 192"/>
                  <a:gd name="T2" fmla="*/ 48 w 48"/>
                  <a:gd name="T3" fmla="*/ 0 h 192"/>
                  <a:gd name="T4" fmla="*/ 48 w 48"/>
                  <a:gd name="T5" fmla="*/ 144 h 192"/>
                  <a:gd name="T6" fmla="*/ 0 w 48"/>
                  <a:gd name="T7" fmla="*/ 192 h 192"/>
                  <a:gd name="T8" fmla="*/ 0 w 48"/>
                  <a:gd name="T9" fmla="*/ 48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92"/>
                  <a:gd name="T17" fmla="*/ 48 w 4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92">
                    <a:moveTo>
                      <a:pt x="0" y="48"/>
                    </a:moveTo>
                    <a:lnTo>
                      <a:pt x="48" y="0"/>
                    </a:lnTo>
                    <a:lnTo>
                      <a:pt x="48" y="144"/>
                    </a:lnTo>
                    <a:lnTo>
                      <a:pt x="0" y="19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23" name="Line 853">
              <a:extLst>
                <a:ext uri="{FF2B5EF4-FFF2-40B4-BE49-F238E27FC236}">
                  <a16:creationId xmlns:a16="http://schemas.microsoft.com/office/drawing/2014/main" id="{AD715DD9-8210-4344-8E81-2B6E7DA3F6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133869" y="6337524"/>
              <a:ext cx="524868" cy="1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0" lon="0" rev="0"/>
              </a:camera>
              <a:lightRig rig="legacyFlat3" dir="l"/>
            </a:scene3d>
            <a:sp3d extrusionH="508000" contourW="6350" prstMaterial="legacyPlastic">
              <a:bevelT w="13500" h="13500" prst="angle"/>
              <a:bevelB w="13500" h="13500" prst="angle"/>
              <a:extrusionClr>
                <a:srgbClr val="D9BC9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tIns="91440" bIns="182880" anchor="t">
              <a:flatTx/>
            </a:bodyPr>
            <a:lstStyle/>
            <a:p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  p</a:t>
              </a:r>
              <a:endParaRPr lang="en-US" sz="1800" i="1" baseline="-25000" dirty="0">
                <a:latin typeface="Times New Roman" panose="02020603050405020304" pitchFamily="18" charset="0"/>
                <a:ea typeface="Times New Roman"/>
                <a:cs typeface="Times New Roman"/>
              </a:endParaRPr>
            </a:p>
          </p:txBody>
        </p:sp>
        <p:sp>
          <p:nvSpPr>
            <p:cNvPr id="127" name="Line 853">
              <a:extLst>
                <a:ext uri="{FF2B5EF4-FFF2-40B4-BE49-F238E27FC236}">
                  <a16:creationId xmlns:a16="http://schemas.microsoft.com/office/drawing/2014/main" id="{E7789177-711C-8546-850A-167EB7A10B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826063" y="6335463"/>
              <a:ext cx="524868" cy="1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0" lon="0" rev="0"/>
              </a:camera>
              <a:lightRig rig="legacyFlat3" dir="l"/>
            </a:scene3d>
            <a:sp3d extrusionH="508000" contourW="6350" prstMaterial="legacyPlastic">
              <a:bevelT w="13500" h="13500" prst="angle"/>
              <a:bevelB w="13500" h="13500" prst="angle"/>
              <a:extrusionClr>
                <a:srgbClr val="D9BC9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tIns="91440" bIns="182880" anchor="t">
              <a:flatTx/>
            </a:bodyPr>
            <a:lstStyle/>
            <a:p>
              <a:r>
                <a:rPr lang="en-US" sz="1800" i="1" dirty="0">
                  <a:latin typeface="Times New Roman" panose="02020603050405020304" pitchFamily="18" charset="0"/>
                  <a:ea typeface="Times New Roman"/>
                  <a:cs typeface="Times New Roman"/>
                </a:rPr>
                <a:t>  p′</a:t>
              </a:r>
              <a:endParaRPr lang="en-US" sz="1800" i="1" baseline="-25000" dirty="0">
                <a:latin typeface="Times New Roman" panose="02020603050405020304" pitchFamily="18" charset="0"/>
                <a:ea typeface="Times New Roman"/>
                <a:cs typeface="Times New Roman"/>
              </a:endParaRPr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CA6F066D-733C-4C4F-ACFB-8CFCB0F21DA4}"/>
                </a:ext>
              </a:extLst>
            </p:cNvPr>
            <p:cNvSpPr/>
            <p:nvPr/>
          </p:nvSpPr>
          <p:spPr>
            <a:xfrm>
              <a:off x="6248267" y="5966366"/>
              <a:ext cx="457200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endParaRPr lang="en-US" sz="1800" i="1" baseline="-25000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endParaRPr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3EB49F42-96B0-2C44-B641-3E132E6C60D4}"/>
                </a:ext>
              </a:extLst>
            </p:cNvPr>
            <p:cNvSpPr/>
            <p:nvPr/>
          </p:nvSpPr>
          <p:spPr>
            <a:xfrm>
              <a:off x="6248267" y="5723296"/>
              <a:ext cx="457200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1800" i="1" dirty="0">
                  <a:solidFill>
                    <a:schemeClr val="tx1"/>
                  </a:solidFill>
                  <a:latin typeface="Times New Roman" charset="0"/>
                  <a:ea typeface="Calibri"/>
                  <a:cs typeface="Calibri"/>
                </a:rPr>
                <a:t>c</a:t>
              </a:r>
              <a:endParaRPr lang="en-US" sz="1800" i="1" baseline="-25000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endParaRPr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F7FCCF65-24AE-D240-A70B-F1A3779342F4}"/>
                </a:ext>
              </a:extLst>
            </p:cNvPr>
            <p:cNvSpPr/>
            <p:nvPr/>
          </p:nvSpPr>
          <p:spPr>
            <a:xfrm>
              <a:off x="6248267" y="5480228"/>
              <a:ext cx="457200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endParaRPr lang="en-US" sz="1800" i="1" baseline="-25000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endParaRPr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65097615-5360-4746-A05A-78F6FF15D001}"/>
                </a:ext>
              </a:extLst>
            </p:cNvPr>
            <p:cNvSpPr/>
            <p:nvPr/>
          </p:nvSpPr>
          <p:spPr>
            <a:xfrm>
              <a:off x="6249257" y="5237950"/>
              <a:ext cx="457200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1800" i="1" dirty="0">
                  <a:solidFill>
                    <a:schemeClr val="tx1"/>
                  </a:solidFill>
                  <a:latin typeface="Times New Roman" charset="0"/>
                  <a:ea typeface="Calibri"/>
                  <a:cs typeface="Calibri"/>
                </a:rPr>
                <a:t>c′</a:t>
              </a:r>
              <a:endParaRPr lang="en-US" sz="1800" i="1" baseline="-25000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endParaRPr>
            </a:p>
          </p:txBody>
        </p:sp>
      </p:grpSp>
      <p:sp>
        <p:nvSpPr>
          <p:cNvPr id="104" name="Line 853">
            <a:extLst>
              <a:ext uri="{FF2B5EF4-FFF2-40B4-BE49-F238E27FC236}">
                <a16:creationId xmlns:a16="http://schemas.microsoft.com/office/drawing/2014/main" id="{222EDA2D-D6D2-694C-9D94-36B4F731B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0020" y="6336428"/>
            <a:ext cx="150876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524000" contourW="6350" prstMaterial="legacyPlastic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               d</a:t>
            </a:r>
          </a:p>
          <a:p>
            <a:endParaRPr lang="en-US" sz="1800" i="1" dirty="0">
              <a:latin typeface="Calibri"/>
              <a:ea typeface="Times New Roman"/>
              <a:cs typeface="Times New Roman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1E79BBE-58A4-5E44-BF02-466D6C572E9E}"/>
              </a:ext>
            </a:extLst>
          </p:cNvPr>
          <p:cNvGrpSpPr/>
          <p:nvPr/>
        </p:nvGrpSpPr>
        <p:grpSpPr>
          <a:xfrm>
            <a:off x="9641375" y="4588913"/>
            <a:ext cx="1219200" cy="1278997"/>
            <a:chOff x="4324883" y="4603510"/>
            <a:chExt cx="1219200" cy="1278997"/>
          </a:xfrm>
          <a:solidFill>
            <a:srgbClr val="BD5951"/>
          </a:solidFill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214E2AE-A8E4-2C4F-9ED2-61B640438BE0}"/>
                </a:ext>
              </a:extLst>
            </p:cNvPr>
            <p:cNvGrpSpPr/>
            <p:nvPr/>
          </p:nvGrpSpPr>
          <p:grpSpPr>
            <a:xfrm>
              <a:off x="4943997" y="4725862"/>
              <a:ext cx="88096" cy="1156645"/>
              <a:chOff x="3636432" y="1147233"/>
              <a:chExt cx="88096" cy="1156645"/>
            </a:xfrm>
            <a:grpFill/>
          </p:grpSpPr>
          <p:sp>
            <p:nvSpPr>
              <p:cNvPr id="159" name="Oval 878">
                <a:extLst>
                  <a:ext uri="{FF2B5EF4-FFF2-40B4-BE49-F238E27FC236}">
                    <a16:creationId xmlns:a16="http://schemas.microsoft.com/office/drawing/2014/main" id="{86D510E8-C2F4-5548-90B5-78F5C9006D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9810" y="2256032"/>
                <a:ext cx="84718" cy="478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0" name="Rectangle 880">
                <a:extLst>
                  <a:ext uri="{FF2B5EF4-FFF2-40B4-BE49-F238E27FC236}">
                    <a16:creationId xmlns:a16="http://schemas.microsoft.com/office/drawing/2014/main" id="{570E247A-34EE-4A41-ACB9-91315E2F8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432" y="1147233"/>
                <a:ext cx="88094" cy="1135842"/>
              </a:xfrm>
              <a:prstGeom prst="rect">
                <a:avLst/>
              </a:prstGeom>
              <a:grpFill/>
              <a:ln w="9525">
                <a:solidFill>
                  <a:srgbClr val="9CDDF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1" name="Line 881">
                <a:extLst>
                  <a:ext uri="{FF2B5EF4-FFF2-40B4-BE49-F238E27FC236}">
                    <a16:creationId xmlns:a16="http://schemas.microsoft.com/office/drawing/2014/main" id="{9B02237F-B144-3941-960D-05707AD1C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36432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2" name="Line 882">
                <a:extLst>
                  <a:ext uri="{FF2B5EF4-FFF2-40B4-BE49-F238E27FC236}">
                    <a16:creationId xmlns:a16="http://schemas.microsoft.com/office/drawing/2014/main" id="{A34203A1-4FE3-6C41-8539-6186731C4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527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151" name="Group 883">
              <a:extLst>
                <a:ext uri="{FF2B5EF4-FFF2-40B4-BE49-F238E27FC236}">
                  <a16:creationId xmlns:a16="http://schemas.microsoft.com/office/drawing/2014/main" id="{E20F14BD-46FC-6740-AD53-B3869BF4C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9084" y="4680480"/>
              <a:ext cx="42359" cy="293319"/>
              <a:chOff x="960" y="251"/>
              <a:chExt cx="23" cy="141"/>
            </a:xfrm>
            <a:grpFill/>
          </p:grpSpPr>
          <p:sp>
            <p:nvSpPr>
              <p:cNvPr id="157" name="Line 884">
                <a:extLst>
                  <a:ext uri="{FF2B5EF4-FFF2-40B4-BE49-F238E27FC236}">
                    <a16:creationId xmlns:a16="http://schemas.microsoft.com/office/drawing/2014/main" id="{9EED0796-3886-E942-8908-710C245B4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1" y="251"/>
                <a:ext cx="0" cy="9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8" name="Oval 885">
                <a:extLst>
                  <a:ext uri="{FF2B5EF4-FFF2-40B4-BE49-F238E27FC236}">
                    <a16:creationId xmlns:a16="http://schemas.microsoft.com/office/drawing/2014/main" id="{14E7D2BB-F92B-DE43-8AC9-ED97726C5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47"/>
                <a:ext cx="23" cy="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52" name="Rectangle 886">
              <a:extLst>
                <a:ext uri="{FF2B5EF4-FFF2-40B4-BE49-F238E27FC236}">
                  <a16:creationId xmlns:a16="http://schemas.microsoft.com/office/drawing/2014/main" id="{820E20B2-DF32-1C45-AFBA-0687F7E03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883" y="4715845"/>
              <a:ext cx="884012" cy="4784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Freeform 887">
              <a:extLst>
                <a:ext uri="{FF2B5EF4-FFF2-40B4-BE49-F238E27FC236}">
                  <a16:creationId xmlns:a16="http://schemas.microsoft.com/office/drawing/2014/main" id="{9117CAA8-D991-3949-B3D9-ED3FF233A6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4883" y="4640955"/>
              <a:ext cx="942946" cy="76970"/>
            </a:xfrm>
            <a:custGeom>
              <a:avLst/>
              <a:gdLst>
                <a:gd name="T0" fmla="*/ 0 w 672"/>
                <a:gd name="T1" fmla="*/ 2 h 48"/>
                <a:gd name="T2" fmla="*/ 2 w 672"/>
                <a:gd name="T3" fmla="*/ 0 h 48"/>
                <a:gd name="T4" fmla="*/ 20 w 672"/>
                <a:gd name="T5" fmla="*/ 0 h 48"/>
                <a:gd name="T6" fmla="*/ 18 w 672"/>
                <a:gd name="T7" fmla="*/ 2 h 48"/>
                <a:gd name="T8" fmla="*/ 0 w 67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"/>
                <a:gd name="T17" fmla="*/ 672 w 6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">
                  <a:moveTo>
                    <a:pt x="0" y="48"/>
                  </a:moveTo>
                  <a:lnTo>
                    <a:pt x="48" y="0"/>
                  </a:lnTo>
                  <a:lnTo>
                    <a:pt x="672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Freeform 888">
              <a:extLst>
                <a:ext uri="{FF2B5EF4-FFF2-40B4-BE49-F238E27FC236}">
                  <a16:creationId xmlns:a16="http://schemas.microsoft.com/office/drawing/2014/main" id="{04A4DA41-8EC2-7643-ACF5-7810A5C53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478" y="4703363"/>
              <a:ext cx="265204" cy="301640"/>
            </a:xfrm>
            <a:custGeom>
              <a:avLst/>
              <a:gdLst>
                <a:gd name="T0" fmla="*/ 144 w 144"/>
                <a:gd name="T1" fmla="*/ 5 h 192"/>
                <a:gd name="T2" fmla="*/ 0 w 144"/>
                <a:gd name="T3" fmla="*/ 5 h 192"/>
                <a:gd name="T4" fmla="*/ 0 w 144"/>
                <a:gd name="T5" fmla="*/ 0 h 192"/>
                <a:gd name="T6" fmla="*/ 144 w 144"/>
                <a:gd name="T7" fmla="*/ 0 h 192"/>
                <a:gd name="T8" fmla="*/ 144 w 144"/>
                <a:gd name="T9" fmla="*/ 5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92"/>
                <a:gd name="T17" fmla="*/ 144 w 1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92">
                  <a:moveTo>
                    <a:pt x="144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192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18872" anchor="ctr"/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Calibri"/>
                </a:rPr>
                <a:t>k</a:t>
              </a:r>
            </a:p>
          </p:txBody>
        </p:sp>
        <p:sp>
          <p:nvSpPr>
            <p:cNvPr id="155" name="Freeform 889">
              <a:extLst>
                <a:ext uri="{FF2B5EF4-FFF2-40B4-BE49-F238E27FC236}">
                  <a16:creationId xmlns:a16="http://schemas.microsoft.com/office/drawing/2014/main" id="{6EC81689-DF4E-2941-8E86-0BDB9507A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478" y="4603510"/>
              <a:ext cx="353605" cy="99853"/>
            </a:xfrm>
            <a:custGeom>
              <a:avLst/>
              <a:gdLst>
                <a:gd name="T0" fmla="*/ 144 w 192"/>
                <a:gd name="T1" fmla="*/ 48 h 48"/>
                <a:gd name="T2" fmla="*/ 0 w 192"/>
                <a:gd name="T3" fmla="*/ 48 h 48"/>
                <a:gd name="T4" fmla="*/ 48 w 192"/>
                <a:gd name="T5" fmla="*/ 0 h 48"/>
                <a:gd name="T6" fmla="*/ 192 w 192"/>
                <a:gd name="T7" fmla="*/ 0 h 48"/>
                <a:gd name="T8" fmla="*/ 144 w 192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Freeform 890">
              <a:extLst>
                <a:ext uri="{FF2B5EF4-FFF2-40B4-BE49-F238E27FC236}">
                  <a16:creationId xmlns:a16="http://schemas.microsoft.com/office/drawing/2014/main" id="{F281339F-161D-4F48-A89C-0E715BE64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682" y="4603510"/>
              <a:ext cx="88401" cy="399413"/>
            </a:xfrm>
            <a:custGeom>
              <a:avLst/>
              <a:gdLst>
                <a:gd name="T0" fmla="*/ 0 w 48"/>
                <a:gd name="T1" fmla="*/ 48 h 192"/>
                <a:gd name="T2" fmla="*/ 48 w 48"/>
                <a:gd name="T3" fmla="*/ 0 h 192"/>
                <a:gd name="T4" fmla="*/ 48 w 48"/>
                <a:gd name="T5" fmla="*/ 144 h 192"/>
                <a:gd name="T6" fmla="*/ 0 w 48"/>
                <a:gd name="T7" fmla="*/ 192 h 192"/>
                <a:gd name="T8" fmla="*/ 0 w 48"/>
                <a:gd name="T9" fmla="*/ 48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92"/>
                <a:gd name="T17" fmla="*/ 48 w 4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92">
                  <a:moveTo>
                    <a:pt x="0" y="48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0" y="19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06" name="Line 853">
            <a:extLst>
              <a:ext uri="{FF2B5EF4-FFF2-40B4-BE49-F238E27FC236}">
                <a16:creationId xmlns:a16="http://schemas.microsoft.com/office/drawing/2014/main" id="{A35A572D-29A6-C147-9767-DA8FCCBCBD6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884372" y="6337524"/>
            <a:ext cx="524868" cy="19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0" lon="0" rev="0"/>
            </a:camera>
            <a:lightRig rig="legacyFlat3" dir="l"/>
          </a:scene3d>
          <a:sp3d extrusionH="508000" contourW="6350" prstMaterial="legacyPlastic">
            <a:bevelT w="13500" h="13500" prst="angle"/>
            <a:bevelB w="13500" h="13500" prst="angle"/>
            <a:extrusionClr>
              <a:srgbClr val="D9BC9D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tIns="91440" bIns="182880" anchor="t">
            <a:flatTx/>
          </a:bodyPr>
          <a:lstStyle/>
          <a:p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   p</a:t>
            </a:r>
            <a:endParaRPr lang="en-US" sz="1800" i="1" baseline="-25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sp>
        <p:nvSpPr>
          <p:cNvPr id="107" name="Line 853">
            <a:extLst>
              <a:ext uri="{FF2B5EF4-FFF2-40B4-BE49-F238E27FC236}">
                <a16:creationId xmlns:a16="http://schemas.microsoft.com/office/drawing/2014/main" id="{B6AEC53F-670D-2541-9799-613FC952A54D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9576566" y="6335463"/>
            <a:ext cx="524868" cy="19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0" lon="0" rev="0"/>
            </a:camera>
            <a:lightRig rig="legacyFlat3" dir="l"/>
          </a:scene3d>
          <a:sp3d extrusionH="508000" contourW="6350" prstMaterial="legacyPlastic">
            <a:bevelT w="13500" h="13500" prst="angle"/>
            <a:bevelB w="13500" h="13500" prst="angle"/>
            <a:extrusionClr>
              <a:srgbClr val="D9BC9D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tIns="91440" bIns="182880" anchor="t">
            <a:flatTx/>
          </a:bodyPr>
          <a:lstStyle/>
          <a:p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  p′</a:t>
            </a:r>
            <a:endParaRPr lang="en-US" sz="1800" i="1" baseline="-25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92A041C9-9347-1346-9921-38B1AD3C5CD0}"/>
              </a:ext>
            </a:extLst>
          </p:cNvPr>
          <p:cNvSpPr/>
          <p:nvPr/>
        </p:nvSpPr>
        <p:spPr>
          <a:xfrm>
            <a:off x="8998770" y="5966366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09" name="Cube 108">
            <a:extLst>
              <a:ext uri="{FF2B5EF4-FFF2-40B4-BE49-F238E27FC236}">
                <a16:creationId xmlns:a16="http://schemas.microsoft.com/office/drawing/2014/main" id="{4DC7BE0E-3896-E546-AAD1-7D6261D59906}"/>
              </a:ext>
            </a:extLst>
          </p:cNvPr>
          <p:cNvSpPr/>
          <p:nvPr/>
        </p:nvSpPr>
        <p:spPr>
          <a:xfrm>
            <a:off x="8998770" y="5723296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rPr>
              <a:t>c</a:t>
            </a:r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10" name="Cube 109">
            <a:extLst>
              <a:ext uri="{FF2B5EF4-FFF2-40B4-BE49-F238E27FC236}">
                <a16:creationId xmlns:a16="http://schemas.microsoft.com/office/drawing/2014/main" id="{5078E429-EFDD-3A47-8D59-B09059087BED}"/>
              </a:ext>
            </a:extLst>
          </p:cNvPr>
          <p:cNvSpPr/>
          <p:nvPr/>
        </p:nvSpPr>
        <p:spPr>
          <a:xfrm>
            <a:off x="8998770" y="5480228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13" name="Cube 112">
            <a:extLst>
              <a:ext uri="{FF2B5EF4-FFF2-40B4-BE49-F238E27FC236}">
                <a16:creationId xmlns:a16="http://schemas.microsoft.com/office/drawing/2014/main" id="{03C94811-C80A-6B42-B697-F84232665270}"/>
              </a:ext>
            </a:extLst>
          </p:cNvPr>
          <p:cNvSpPr/>
          <p:nvPr/>
        </p:nvSpPr>
        <p:spPr>
          <a:xfrm>
            <a:off x="9685576" y="5966366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rPr>
              <a:t>c′</a:t>
            </a:r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404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8633"/>
            <a:ext cx="8839200" cy="643467"/>
          </a:xfrm>
        </p:spPr>
        <p:txBody>
          <a:bodyPr/>
          <a:lstStyle/>
          <a:p>
            <a:r>
              <a:rPr lang="en-US" dirty="0"/>
              <a:t>Tasks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27" y="773269"/>
            <a:ext cx="6273806" cy="5862024"/>
          </a:xfrm>
        </p:spPr>
        <p:txBody>
          <a:bodyPr/>
          <a:lstStyle/>
          <a:p>
            <a:pPr>
              <a:tabLst>
                <a:tab pos="509588" algn="l"/>
                <a:tab pos="1033463" algn="l"/>
                <a:tab pos="1998663" algn="l"/>
              </a:tabLst>
            </a:pPr>
            <a:r>
              <a:rPr lang="en-US" dirty="0"/>
              <a:t>Task: robot </a:t>
            </a:r>
            <a:r>
              <a:rPr lang="en-US" i="1" dirty="0"/>
              <a:t>r</a:t>
            </a:r>
            <a:r>
              <a:rPr lang="en-US" dirty="0"/>
              <a:t> brings </a:t>
            </a:r>
            <a:br>
              <a:rPr lang="en-US" dirty="0"/>
            </a:br>
            <a:r>
              <a:rPr lang="en-US" dirty="0"/>
              <a:t>container </a:t>
            </a:r>
            <a:r>
              <a:rPr lang="en-US" i="1" dirty="0"/>
              <a:t>c</a:t>
            </a:r>
            <a:r>
              <a:rPr lang="en-US" dirty="0"/>
              <a:t> to pile </a:t>
            </a:r>
            <a:r>
              <a:rPr lang="en-US" i="1" dirty="0"/>
              <a:t>p</a:t>
            </a:r>
            <a:endParaRPr lang="en-US" i="1" baseline="-25000" dirty="0"/>
          </a:p>
          <a:p>
            <a:pPr lvl="1">
              <a:tabLst>
                <a:tab pos="509588" algn="l"/>
                <a:tab pos="1033463" algn="l"/>
                <a:tab pos="1998663" algn="l"/>
              </a:tabLst>
            </a:pPr>
            <a:r>
              <a:rPr lang="en-US" dirty="0"/>
              <a:t>[</a:t>
            </a:r>
            <a:r>
              <a:rPr lang="en-US" i="1" dirty="0" err="1"/>
              <a:t>t</a:t>
            </a:r>
            <a:r>
              <a:rPr lang="en-US" i="1" baseline="-25000" dirty="0" err="1"/>
              <a:t>s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  <a:cs typeface="Calibri"/>
              </a:rPr>
              <a:t>bring</a:t>
            </a:r>
            <a:r>
              <a:rPr lang="en-US" dirty="0"/>
              <a:t>(</a:t>
            </a:r>
            <a:r>
              <a:rPr lang="en-US" i="1" dirty="0" err="1"/>
              <a:t>r</a:t>
            </a:r>
            <a:r>
              <a:rPr lang="en-US" dirty="0" err="1"/>
              <a:t>,</a:t>
            </a:r>
            <a:r>
              <a:rPr lang="en-US" i="1" dirty="0" err="1"/>
              <a:t>c</a:t>
            </a:r>
            <a:r>
              <a:rPr lang="en-US" dirty="0" err="1"/>
              <a:t>,</a:t>
            </a:r>
            <a:r>
              <a:rPr lang="en-US" i="1" dirty="0" err="1"/>
              <a:t>p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  <a:tabLst>
                <a:tab pos="509588" algn="l"/>
                <a:tab pos="1368425" algn="l"/>
              </a:tabLst>
            </a:pPr>
            <a:r>
              <a:rPr lang="en-US" dirty="0">
                <a:latin typeface="Calibri"/>
              </a:rPr>
              <a:t>m-bring</a:t>
            </a:r>
            <a:r>
              <a:rPr lang="en-US" dirty="0"/>
              <a:t>(</a:t>
            </a:r>
            <a:r>
              <a:rPr lang="en-US" i="1" dirty="0"/>
              <a:t>r,c,p,p′,</a:t>
            </a:r>
            <a:r>
              <a:rPr lang="en-US" i="1" dirty="0" err="1"/>
              <a:t>d,d</a:t>
            </a:r>
            <a:r>
              <a:rPr lang="en-US" i="1" dirty="0"/>
              <a:t>′</a:t>
            </a:r>
            <a:r>
              <a:rPr lang="en-US" dirty="0"/>
              <a:t>)</a:t>
            </a:r>
          </a:p>
          <a:p>
            <a:pPr marL="0" indent="0">
              <a:buNone/>
              <a:tabLst>
                <a:tab pos="509588" algn="l"/>
                <a:tab pos="1368425" algn="l"/>
              </a:tabLst>
            </a:pPr>
            <a:r>
              <a:rPr lang="en-US" dirty="0"/>
              <a:t>             task:	</a:t>
            </a:r>
            <a:r>
              <a:rPr lang="en-US" dirty="0">
                <a:latin typeface="Calibri"/>
              </a:rPr>
              <a:t>bring</a:t>
            </a:r>
            <a:r>
              <a:rPr lang="en-US" dirty="0"/>
              <a:t>(</a:t>
            </a:r>
            <a:r>
              <a:rPr lang="en-US" i="1" dirty="0" err="1"/>
              <a:t>r,c,p</a:t>
            </a:r>
            <a:r>
              <a:rPr lang="en-US" dirty="0"/>
              <a:t>)</a:t>
            </a:r>
          </a:p>
          <a:p>
            <a:pPr marL="0" indent="0">
              <a:buNone/>
              <a:tabLst>
                <a:tab pos="509588" algn="l"/>
                <a:tab pos="1368425" algn="l"/>
              </a:tabLst>
            </a:pPr>
            <a:r>
              <a:rPr lang="en-US" dirty="0"/>
              <a:t>  refinement: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baseline="-25000" dirty="0"/>
              <a:t>1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r,d</a:t>
            </a:r>
            <a:r>
              <a:rPr lang="en-US" dirty="0"/>
              <a:t>′ )</a:t>
            </a:r>
            <a:br>
              <a:rPr lang="en-US" sz="1200" dirty="0"/>
            </a:br>
            <a:r>
              <a:rPr lang="en-US" sz="1200" dirty="0"/>
              <a:t>	</a:t>
            </a:r>
            <a:r>
              <a:rPr lang="en-US" dirty="0"/>
              <a:t>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uncover</a:t>
            </a:r>
            <a:r>
              <a:rPr lang="en-US" dirty="0"/>
              <a:t>(</a:t>
            </a:r>
            <a:r>
              <a:rPr lang="en-US" i="1" dirty="0" err="1"/>
              <a:t>c,p</a:t>
            </a:r>
            <a:r>
              <a:rPr lang="en-US" dirty="0"/>
              <a:t>′)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latin typeface="Calibri"/>
              </a:rPr>
              <a:t>	</a:t>
            </a: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i="1" dirty="0"/>
              <a:t>,t</a:t>
            </a:r>
            <a:r>
              <a:rPr lang="en-US" baseline="-25000" dirty="0"/>
              <a:t>4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load</a:t>
            </a:r>
            <a:r>
              <a:rPr lang="en-US" dirty="0"/>
              <a:t>(</a:t>
            </a:r>
            <a:r>
              <a:rPr lang="en-US" i="1" dirty="0"/>
              <a:t>k′,</a:t>
            </a:r>
            <a:r>
              <a:rPr lang="en-US" i="1" dirty="0" err="1"/>
              <a:t>r,c,p</a:t>
            </a:r>
            <a:r>
              <a:rPr lang="en-US" dirty="0"/>
              <a:t>′)</a:t>
            </a:r>
            <a:br>
              <a:rPr lang="en-US" dirty="0"/>
            </a:br>
            <a:r>
              <a:rPr lang="en-US" dirty="0"/>
              <a:t>		[</a:t>
            </a:r>
            <a:r>
              <a:rPr lang="en-US" i="1" dirty="0"/>
              <a:t>t</a:t>
            </a:r>
            <a:r>
              <a:rPr lang="en-US" baseline="-25000" dirty="0"/>
              <a:t>5</a:t>
            </a:r>
            <a:r>
              <a:rPr lang="en-US" i="1" dirty="0"/>
              <a:t>,t</a:t>
            </a:r>
            <a:r>
              <a:rPr lang="en-US" baseline="-25000" dirty="0"/>
              <a:t>6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	[</a:t>
            </a:r>
            <a:r>
              <a:rPr lang="en-US" i="1" dirty="0"/>
              <a:t>t</a:t>
            </a:r>
            <a:r>
              <a:rPr lang="en-US" baseline="-25000" dirty="0"/>
              <a:t>7</a:t>
            </a:r>
            <a:r>
              <a:rPr lang="en-US" i="1" dirty="0"/>
              <a:t>,t</a:t>
            </a:r>
            <a:r>
              <a:rPr lang="en-US" i="1" baseline="-25000" dirty="0"/>
              <a:t>e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unload</a:t>
            </a:r>
            <a:r>
              <a:rPr lang="en-US" dirty="0"/>
              <a:t>(</a:t>
            </a:r>
            <a:r>
              <a:rPr lang="en-US" i="1" dirty="0" err="1"/>
              <a:t>k,r,c,p</a:t>
            </a:r>
            <a:r>
              <a:rPr lang="en-US" dirty="0"/>
              <a:t>)</a:t>
            </a:r>
          </a:p>
          <a:p>
            <a:pPr marL="0" indent="0">
              <a:buNone/>
              <a:tabLst>
                <a:tab pos="509588" algn="l"/>
                <a:tab pos="1368425" algn="l"/>
              </a:tabLst>
            </a:pPr>
            <a:r>
              <a:rPr lang="en-US" dirty="0"/>
              <a:t>   assertions:	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baseline="-25000" dirty="0"/>
              <a:t>3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pile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= </a:t>
            </a:r>
            <a:r>
              <a:rPr lang="en-US" i="1" dirty="0"/>
              <a:t>p</a:t>
            </a:r>
            <a:r>
              <a:rPr lang="en-US" dirty="0"/>
              <a:t>′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		</a:t>
            </a: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i="1" baseline="-25000" dirty="0"/>
              <a:t>s</a:t>
            </a:r>
            <a:r>
              <a:rPr lang="en-US" i="1" dirty="0"/>
              <a:t>,t</a:t>
            </a:r>
            <a:r>
              <a:rPr lang="en-US" baseline="-25000" dirty="0"/>
              <a:t>3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freight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dirty="0">
                <a:latin typeface="Calibri"/>
              </a:rPr>
              <a:t>empty </a:t>
            </a:r>
          </a:p>
          <a:p>
            <a:pPr marL="0" indent="0">
              <a:buNone/>
              <a:tabLst>
                <a:tab pos="509588" algn="l"/>
                <a:tab pos="1368425" algn="l"/>
              </a:tabLst>
            </a:pPr>
            <a:r>
              <a:rPr lang="en-US" dirty="0">
                <a:latin typeface="Calibri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constraints:</a:t>
            </a:r>
            <a:r>
              <a:rPr lang="en-US" dirty="0">
                <a:latin typeface="Calibri"/>
                <a:cs typeface="Times New Roman"/>
              </a:rPr>
              <a:t>	</a:t>
            </a:r>
            <a:r>
              <a:rPr lang="en-US" dirty="0">
                <a:latin typeface="Calibri"/>
              </a:rPr>
              <a:t>attached</a:t>
            </a:r>
            <a:r>
              <a:rPr lang="en-US" dirty="0"/>
              <a:t>(</a:t>
            </a:r>
            <a:r>
              <a:rPr lang="en-US" i="1" dirty="0" err="1"/>
              <a:t>p′,d</a:t>
            </a:r>
            <a:r>
              <a:rPr lang="en-US" i="1" dirty="0"/>
              <a:t>′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attached</a:t>
            </a:r>
            <a:r>
              <a:rPr lang="en-US" dirty="0"/>
              <a:t>(</a:t>
            </a:r>
            <a:r>
              <a:rPr lang="en-US" i="1" dirty="0" err="1"/>
              <a:t>p</a:t>
            </a:r>
            <a:r>
              <a:rPr lang="en-US" dirty="0" err="1"/>
              <a:t>,</a:t>
            </a:r>
            <a:r>
              <a:rPr lang="en-US" i="1" dirty="0" err="1"/>
              <a:t>d</a:t>
            </a:r>
            <a:r>
              <a:rPr lang="en-US" dirty="0"/>
              <a:t>), </a:t>
            </a:r>
            <a:r>
              <a:rPr lang="en-US" i="1" dirty="0"/>
              <a:t>d ≠ d′</a:t>
            </a:r>
            <a:br>
              <a:rPr lang="en-US" dirty="0"/>
            </a:br>
            <a:r>
              <a:rPr lang="en-US" dirty="0">
                <a:latin typeface="Calibri"/>
                <a:cs typeface="Times New Roman"/>
              </a:rPr>
              <a:t>		</a:t>
            </a:r>
            <a:r>
              <a:rPr lang="en-US" dirty="0">
                <a:latin typeface="Calibri"/>
              </a:rPr>
              <a:t>attached</a:t>
            </a:r>
            <a:r>
              <a:rPr lang="en-US" dirty="0"/>
              <a:t>(</a:t>
            </a:r>
            <a:r>
              <a:rPr lang="en-US" i="1" dirty="0" err="1"/>
              <a:t>k′,d</a:t>
            </a:r>
            <a:r>
              <a:rPr lang="en-US" i="1" dirty="0"/>
              <a:t>′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attached</a:t>
            </a:r>
            <a:r>
              <a:rPr lang="en-US" dirty="0"/>
              <a:t>(</a:t>
            </a:r>
            <a:r>
              <a:rPr lang="en-US" i="1" dirty="0" err="1"/>
              <a:t>k</a:t>
            </a:r>
            <a:r>
              <a:rPr lang="en-US" dirty="0" err="1"/>
              <a:t>,</a:t>
            </a:r>
            <a:r>
              <a:rPr lang="en-US" i="1" dirty="0" err="1"/>
              <a:t>d</a:t>
            </a:r>
            <a:r>
              <a:rPr lang="en-US" dirty="0"/>
              <a:t>), </a:t>
            </a:r>
            <a:r>
              <a:rPr lang="en-US" i="1" dirty="0"/>
              <a:t>k ≠ k′</a:t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5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baseline="-25000" dirty="0"/>
              <a:t>6</a:t>
            </a:r>
            <a:r>
              <a:rPr lang="en-US" dirty="0"/>
              <a:t> ≤ </a:t>
            </a:r>
            <a:r>
              <a:rPr lang="en-US" i="1" dirty="0"/>
              <a:t>t</a:t>
            </a:r>
            <a:r>
              <a:rPr lang="en-US" baseline="-25000" dirty="0"/>
              <a:t>7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5244504" y="952155"/>
            <a:ext cx="5760720" cy="3039515"/>
            <a:chOff x="3257389" y="829062"/>
            <a:chExt cx="5760720" cy="3039515"/>
          </a:xfrm>
        </p:grpSpPr>
        <p:pic>
          <p:nvPicPr>
            <p:cNvPr id="4" name="Picture 3" descr="chronicle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096" y="1146036"/>
              <a:ext cx="5635260" cy="2633507"/>
            </a:xfrm>
            <a:prstGeom prst="rect">
              <a:avLst/>
            </a:prstGeom>
          </p:spPr>
        </p:pic>
        <p:sp>
          <p:nvSpPr>
            <p:cNvPr id="6" name="Shape 571"/>
            <p:cNvSpPr/>
            <p:nvPr/>
          </p:nvSpPr>
          <p:spPr>
            <a:xfrm>
              <a:off x="7611664" y="2458580"/>
              <a:ext cx="1020152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82880" tIns="0" rIns="18288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unload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" name="Shape 571"/>
            <p:cNvSpPr/>
            <p:nvPr/>
          </p:nvSpPr>
          <p:spPr>
            <a:xfrm>
              <a:off x="6478965" y="1939410"/>
              <a:ext cx="891847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82880" tIns="0" rIns="18288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move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" name="Shape 571"/>
            <p:cNvSpPr/>
            <p:nvPr/>
          </p:nvSpPr>
          <p:spPr>
            <a:xfrm>
              <a:off x="5342155" y="2460934"/>
              <a:ext cx="776495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82880" tIns="0" rIns="18288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load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Shape 571"/>
            <p:cNvSpPr/>
            <p:nvPr/>
          </p:nvSpPr>
          <p:spPr>
            <a:xfrm>
              <a:off x="3863444" y="1820631"/>
              <a:ext cx="891847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82880" tIns="0" rIns="18288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move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" name="Shape 571"/>
            <p:cNvSpPr/>
            <p:nvPr/>
          </p:nvSpPr>
          <p:spPr>
            <a:xfrm>
              <a:off x="3673380" y="2309430"/>
              <a:ext cx="969433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  uncover  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57389" y="3309450"/>
              <a:ext cx="5760720" cy="5591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>
              <a:spAutoFit/>
            </a:bodyPr>
            <a:lstStyle/>
            <a:p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    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          </a:t>
              </a:r>
              <a:r>
                <a:rPr lang="en-US" sz="200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3 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5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6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t</a:t>
              </a:r>
              <a:r>
                <a:rPr lang="en-US" sz="2000" baseline="-25000" dirty="0">
                  <a:latin typeface="Times New Roman" charset="0"/>
                  <a:ea typeface="Times New Roman" charset="0"/>
                  <a:cs typeface="Times New Roman" charset="0"/>
                </a:rPr>
                <a:t>7</a:t>
              </a:r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            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br>
                <a:rPr lang="en-US" sz="2000" i="1" baseline="-25000" dirty="0">
                  <a:latin typeface="Times New Roman" charset="0"/>
                  <a:ea typeface="Times New Roman" charset="0"/>
                  <a:cs typeface="Times New Roman" charset="0"/>
                </a:rPr>
              </a:br>
              <a:endParaRPr lang="en-US" sz="2000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Shape 571"/>
            <p:cNvSpPr/>
            <p:nvPr/>
          </p:nvSpPr>
          <p:spPr>
            <a:xfrm>
              <a:off x="3760358" y="1128284"/>
              <a:ext cx="1375826" cy="60016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91440" tIns="45720" rIns="9144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pile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(</a:t>
              </a:r>
              <a:r>
                <a:rPr lang="en-US" sz="1800" i="1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c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)</a:t>
              </a:r>
              <a:r>
                <a:rPr lang="en-US" sz="1800" baseline="-250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=</a:t>
              </a:r>
              <a:r>
                <a:rPr lang="en-US" sz="1800" baseline="-250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 </a:t>
              </a:r>
              <a:r>
                <a:rPr lang="en-US" sz="1800" i="1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p</a:t>
              </a:r>
              <a:r>
                <a:rPr lang="en-US" sz="1800" i="1" dirty="0">
                  <a:latin typeface="Times New Roman" charset="0"/>
                </a:rPr>
                <a:t>′</a:t>
              </a:r>
              <a:endParaRPr lang="en-US" sz="1800" i="1" dirty="0">
                <a:solidFill>
                  <a:schemeClr val="tx1"/>
                </a:solidFill>
                <a:latin typeface="Times New Roman" charset="0"/>
                <a:ea typeface="Calibri" charset="0"/>
                <a:cs typeface="Calibri" charset="0"/>
              </a:endParaRPr>
            </a:p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cargo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(</a:t>
              </a:r>
              <a:r>
                <a:rPr lang="en-US" sz="1800" i="1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r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)</a:t>
              </a:r>
              <a:r>
                <a:rPr lang="en-US" sz="1800" baseline="-250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=</a:t>
              </a:r>
              <a:r>
                <a:rPr lang="en-US" sz="1800" baseline="-250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nil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Shape 594"/>
            <p:cNvSpPr/>
            <p:nvPr/>
          </p:nvSpPr>
          <p:spPr>
            <a:xfrm>
              <a:off x="3673380" y="829062"/>
              <a:ext cx="4958436" cy="307777"/>
            </a:xfrm>
            <a:prstGeom prst="rect">
              <a:avLst/>
            </a:prstGeom>
            <a:solidFill>
              <a:srgbClr val="FFFB00"/>
            </a:solidFill>
            <a:ln w="12700" cap="flat">
              <a:solidFill>
                <a:schemeClr val="bg1">
                  <a:lumMod val="50000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0" rIns="35719" bIns="0" numCol="1" anchor="ctr">
              <a:spAutoFit/>
            </a:bodyPr>
            <a:lstStyle/>
            <a:p>
              <a:pPr algn="ctr"/>
              <a:r>
                <a:rPr lang="en-US" sz="2000" dirty="0">
                  <a:latin typeface="Times New Roman" charset="0"/>
                </a:rPr>
                <a:t>[</a:t>
              </a:r>
              <a:r>
                <a:rPr lang="en-US" sz="2000" i="1" dirty="0" err="1">
                  <a:latin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</a:rPr>
                <a:t>s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n-US" sz="2000" dirty="0">
                  <a:latin typeface="Times New Roman" charset="0"/>
                </a:rPr>
                <a:t>,</a:t>
              </a:r>
              <a:r>
                <a:rPr lang="en-US" sz="2000" i="1" dirty="0">
                  <a:latin typeface="Times New Roman" charset="0"/>
                </a:rPr>
                <a:t> </a:t>
              </a:r>
              <a:r>
                <a:rPr lang="en-US" sz="2000" i="1" dirty="0" err="1">
                  <a:latin typeface="Times New Roman" charset="0"/>
                </a:rPr>
                <a:t>t</a:t>
              </a:r>
              <a:r>
                <a:rPr lang="en-US" sz="2000" i="1" baseline="-25000" dirty="0" err="1">
                  <a:latin typeface="Times New Roman" charset="0"/>
                </a:rPr>
                <a:t>e</a:t>
              </a:r>
              <a:r>
                <a:rPr lang="en-US" sz="2000" dirty="0">
                  <a:latin typeface="Times New Roman" charset="0"/>
                </a:rPr>
                <a:t>] </a:t>
              </a:r>
              <a:r>
                <a:rPr lang="en-US" sz="2000" dirty="0">
                  <a:latin typeface="Calibri"/>
                  <a:cs typeface="Calibri"/>
                </a:rPr>
                <a:t>bring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 err="1">
                  <a:latin typeface="Times New Roman" charset="0"/>
                </a:rPr>
                <a:t>r</a:t>
              </a:r>
              <a:r>
                <a:rPr lang="en-US" sz="2000" dirty="0" err="1">
                  <a:latin typeface="Times New Roman" charset="0"/>
                </a:rPr>
                <a:t>,</a:t>
              </a:r>
              <a:r>
                <a:rPr lang="en-US" sz="2000" i="1" dirty="0" err="1">
                  <a:latin typeface="Times New Roman" charset="0"/>
                </a:rPr>
                <a:t>c</a:t>
              </a:r>
              <a:r>
                <a:rPr lang="en-US" sz="2000" dirty="0" err="1">
                  <a:latin typeface="Times New Roman" charset="0"/>
                </a:rPr>
                <a:t>,</a:t>
              </a:r>
              <a:r>
                <a:rPr lang="en-US" sz="2000" i="1" dirty="0" err="1">
                  <a:latin typeface="Times New Roman" charset="0"/>
                </a:rPr>
                <a:t>p</a:t>
              </a:r>
              <a:r>
                <a:rPr lang="en-US" sz="2000" dirty="0">
                  <a:latin typeface="Times New Roman" charset="0"/>
                </a:rPr>
                <a:t>)</a:t>
              </a:r>
              <a:endParaRPr sz="2000" dirty="0">
                <a:latin typeface="Times New Roman" charset="0"/>
              </a:endParaRPr>
            </a:p>
          </p:txBody>
        </p:sp>
        <p:sp>
          <p:nvSpPr>
            <p:cNvPr id="16" name="Shape 571"/>
            <p:cNvSpPr/>
            <p:nvPr/>
          </p:nvSpPr>
          <p:spPr>
            <a:xfrm>
              <a:off x="4767075" y="1820135"/>
              <a:ext cx="198773" cy="30777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2000" baseline="-250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1 </a:t>
              </a:r>
              <a:endParaRPr sz="2000" i="1" baseline="-25000" dirty="0">
                <a:solidFill>
                  <a:schemeClr val="tx1"/>
                </a:solidFill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17" name="Shape 571"/>
            <p:cNvSpPr/>
            <p:nvPr/>
          </p:nvSpPr>
          <p:spPr>
            <a:xfrm>
              <a:off x="4606088" y="2775247"/>
              <a:ext cx="155492" cy="30777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2000" i="1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2000" baseline="-25000" dirty="0">
                  <a:solidFill>
                    <a:schemeClr val="tx1"/>
                  </a:solidFill>
                  <a:latin typeface="Times New Roman" charset="0"/>
                  <a:ea typeface="Calibri" charset="0"/>
                  <a:cs typeface="Calibri" charset="0"/>
                </a:rPr>
                <a:t>2</a:t>
              </a:r>
              <a:endParaRPr sz="2000" i="1" baseline="-25000" dirty="0">
                <a:solidFill>
                  <a:schemeClr val="tx1"/>
                </a:solidFill>
                <a:latin typeface="Times New Roman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444956" y="3320086"/>
              <a:ext cx="5486400" cy="0"/>
            </a:xfrm>
            <a:prstGeom prst="straightConnector1">
              <a:avLst/>
            </a:prstGeom>
            <a:ln w="19050">
              <a:solidFill>
                <a:srgbClr val="03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Line 853">
            <a:extLst>
              <a:ext uri="{FF2B5EF4-FFF2-40B4-BE49-F238E27FC236}">
                <a16:creationId xmlns:a16="http://schemas.microsoft.com/office/drawing/2014/main" id="{793C6420-6ED0-2C4C-A38B-692903C97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2960" y="6510373"/>
            <a:ext cx="114300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4826000" contourW="6350" prstMaterial="legacyPlastic">
            <a:bevelT w="13500" h="13500" prst="angle"/>
            <a:bevelB w="13500" h="13500" prst="angle"/>
            <a:extrusionClr>
              <a:srgbClr val="EBE6DB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20" name="Rectangle 891">
            <a:extLst>
              <a:ext uri="{FF2B5EF4-FFF2-40B4-BE49-F238E27FC236}">
                <a16:creationId xmlns:a16="http://schemas.microsoft.com/office/drawing/2014/main" id="{C8275AA3-BB87-E747-B2F8-5E7174499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2670" y="5474501"/>
            <a:ext cx="65" cy="276999"/>
          </a:xfrm>
          <a:prstGeom prst="rect">
            <a:avLst/>
          </a:prstGeom>
          <a:solidFill>
            <a:srgbClr val="89D3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22" name="Line 853">
            <a:extLst>
              <a:ext uri="{FF2B5EF4-FFF2-40B4-BE49-F238E27FC236}">
                <a16:creationId xmlns:a16="http://schemas.microsoft.com/office/drawing/2014/main" id="{9F2736D0-BE57-9D40-AA88-C173287EB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4675" y="6519546"/>
            <a:ext cx="182880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524000" contourW="6350" prstMaterial="legacyPlastic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800" i="1" dirty="0">
                <a:latin typeface="Calibri"/>
                <a:ea typeface="Times New Roman"/>
                <a:cs typeface="Times New Roman"/>
              </a:rPr>
              <a:t>               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d′</a:t>
            </a:r>
            <a:endParaRPr lang="en-US" sz="1800" i="1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23" name="Rectangle 891">
            <a:extLst>
              <a:ext uri="{FF2B5EF4-FFF2-40B4-BE49-F238E27FC236}">
                <a16:creationId xmlns:a16="http://schemas.microsoft.com/office/drawing/2014/main" id="{27773587-6927-8D42-9321-2971BBD64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5887" y="4847637"/>
            <a:ext cx="65" cy="276999"/>
          </a:xfrm>
          <a:prstGeom prst="rect">
            <a:avLst/>
          </a:prstGeom>
          <a:solidFill>
            <a:srgbClr val="FAC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24" name="Line 853">
            <a:extLst>
              <a:ext uri="{FF2B5EF4-FFF2-40B4-BE49-F238E27FC236}">
                <a16:creationId xmlns:a16="http://schemas.microsoft.com/office/drawing/2014/main" id="{B2D6E4A5-A8CD-E644-82A3-C5950435F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3624" y="5297903"/>
            <a:ext cx="137160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524000" contourW="6350" prstMaterial="legacyPlastic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            </a:t>
            </a:r>
            <a:r>
              <a:rPr lang="en-US" sz="1800" i="1" dirty="0">
                <a:latin typeface="Times New Roman" panose="02020603050405020304" pitchFamily="18" charset="0"/>
                <a:ea typeface="Calibri"/>
                <a:cs typeface="Calibri"/>
              </a:rPr>
              <a:t>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970542-2CDD-D840-A1FF-0ADA948537A1}"/>
              </a:ext>
            </a:extLst>
          </p:cNvPr>
          <p:cNvSpPr/>
          <p:nvPr/>
        </p:nvSpPr>
        <p:spPr>
          <a:xfrm>
            <a:off x="7946770" y="5913445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/>
                <a:ea typeface="Calibri"/>
                <a:cs typeface="Calibri"/>
              </a:rPr>
              <a:t>• </a:t>
            </a:r>
            <a:r>
              <a:rPr lang="en-US" sz="1800" i="1" dirty="0">
                <a:latin typeface="Times New Roman" panose="02020603050405020304" pitchFamily="18" charset="0"/>
                <a:ea typeface="Calibri"/>
                <a:cs typeface="Calibri"/>
              </a:rPr>
              <a:t>w′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84E405-9A3D-5E47-9434-794776098949}"/>
              </a:ext>
            </a:extLst>
          </p:cNvPr>
          <p:cNvGrpSpPr/>
          <p:nvPr/>
        </p:nvGrpSpPr>
        <p:grpSpPr>
          <a:xfrm>
            <a:off x="9187926" y="3980012"/>
            <a:ext cx="1219200" cy="1278997"/>
            <a:chOff x="6949550" y="3248843"/>
            <a:chExt cx="1219200" cy="1278997"/>
          </a:xfrm>
          <a:solidFill>
            <a:srgbClr val="BD5951"/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B3679EF-749C-2142-8E9A-250A0B0A0B03}"/>
                </a:ext>
              </a:extLst>
            </p:cNvPr>
            <p:cNvGrpSpPr/>
            <p:nvPr/>
          </p:nvGrpSpPr>
          <p:grpSpPr>
            <a:xfrm>
              <a:off x="7568664" y="3371195"/>
              <a:ext cx="88096" cy="1156645"/>
              <a:chOff x="3636432" y="1147233"/>
              <a:chExt cx="88096" cy="1156645"/>
            </a:xfrm>
            <a:grpFill/>
          </p:grpSpPr>
          <p:sp>
            <p:nvSpPr>
              <p:cNvPr id="48" name="Oval 878">
                <a:extLst>
                  <a:ext uri="{FF2B5EF4-FFF2-40B4-BE49-F238E27FC236}">
                    <a16:creationId xmlns:a16="http://schemas.microsoft.com/office/drawing/2014/main" id="{4ACBB933-FB27-774E-8F4F-181A9DBFD3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9810" y="2256032"/>
                <a:ext cx="84718" cy="478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Rectangle 880">
                <a:extLst>
                  <a:ext uri="{FF2B5EF4-FFF2-40B4-BE49-F238E27FC236}">
                    <a16:creationId xmlns:a16="http://schemas.microsoft.com/office/drawing/2014/main" id="{C383420B-56C2-B948-B57C-D0BA67CD7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432" y="1147233"/>
                <a:ext cx="88094" cy="1135842"/>
              </a:xfrm>
              <a:prstGeom prst="rect">
                <a:avLst/>
              </a:prstGeom>
              <a:grpFill/>
              <a:ln w="9525">
                <a:solidFill>
                  <a:srgbClr val="9CDDF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Line 881">
                <a:extLst>
                  <a:ext uri="{FF2B5EF4-FFF2-40B4-BE49-F238E27FC236}">
                    <a16:creationId xmlns:a16="http://schemas.microsoft.com/office/drawing/2014/main" id="{365BBB18-4C8A-704E-B516-588A2442F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36432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Line 882">
                <a:extLst>
                  <a:ext uri="{FF2B5EF4-FFF2-40B4-BE49-F238E27FC236}">
                    <a16:creationId xmlns:a16="http://schemas.microsoft.com/office/drawing/2014/main" id="{4D08CF5D-A0DC-E845-86ED-D707EFDEA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527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40" name="Group 883">
              <a:extLst>
                <a:ext uri="{FF2B5EF4-FFF2-40B4-BE49-F238E27FC236}">
                  <a16:creationId xmlns:a16="http://schemas.microsoft.com/office/drawing/2014/main" id="{9D60C532-227B-4548-BDE7-ACAB5EE273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93751" y="3325813"/>
              <a:ext cx="42359" cy="293319"/>
              <a:chOff x="960" y="251"/>
              <a:chExt cx="23" cy="141"/>
            </a:xfrm>
            <a:grpFill/>
          </p:grpSpPr>
          <p:sp>
            <p:nvSpPr>
              <p:cNvPr id="46" name="Line 884">
                <a:extLst>
                  <a:ext uri="{FF2B5EF4-FFF2-40B4-BE49-F238E27FC236}">
                    <a16:creationId xmlns:a16="http://schemas.microsoft.com/office/drawing/2014/main" id="{B61DF9DD-6919-9E4B-90C0-2B78B29BE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1" y="251"/>
                <a:ext cx="0" cy="9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" name="Oval 885">
                <a:extLst>
                  <a:ext uri="{FF2B5EF4-FFF2-40B4-BE49-F238E27FC236}">
                    <a16:creationId xmlns:a16="http://schemas.microsoft.com/office/drawing/2014/main" id="{70C876EA-E6B3-C145-A906-47590149B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47"/>
                <a:ext cx="23" cy="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1" name="Rectangle 886">
              <a:extLst>
                <a:ext uri="{FF2B5EF4-FFF2-40B4-BE49-F238E27FC236}">
                  <a16:creationId xmlns:a16="http://schemas.microsoft.com/office/drawing/2014/main" id="{46196E55-9874-3944-BAAD-02C493AC8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9550" y="3361178"/>
              <a:ext cx="884012" cy="4784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2" name="Freeform 887">
              <a:extLst>
                <a:ext uri="{FF2B5EF4-FFF2-40B4-BE49-F238E27FC236}">
                  <a16:creationId xmlns:a16="http://schemas.microsoft.com/office/drawing/2014/main" id="{5E48CD87-71F5-2C4A-9F75-2646B00810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49550" y="3286288"/>
              <a:ext cx="942946" cy="76970"/>
            </a:xfrm>
            <a:custGeom>
              <a:avLst/>
              <a:gdLst>
                <a:gd name="T0" fmla="*/ 0 w 672"/>
                <a:gd name="T1" fmla="*/ 2 h 48"/>
                <a:gd name="T2" fmla="*/ 2 w 672"/>
                <a:gd name="T3" fmla="*/ 0 h 48"/>
                <a:gd name="T4" fmla="*/ 20 w 672"/>
                <a:gd name="T5" fmla="*/ 0 h 48"/>
                <a:gd name="T6" fmla="*/ 18 w 672"/>
                <a:gd name="T7" fmla="*/ 2 h 48"/>
                <a:gd name="T8" fmla="*/ 0 w 67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"/>
                <a:gd name="T17" fmla="*/ 672 w 6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">
                  <a:moveTo>
                    <a:pt x="0" y="48"/>
                  </a:moveTo>
                  <a:lnTo>
                    <a:pt x="48" y="0"/>
                  </a:lnTo>
                  <a:lnTo>
                    <a:pt x="672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3" name="Freeform 888">
              <a:extLst>
                <a:ext uri="{FF2B5EF4-FFF2-40B4-BE49-F238E27FC236}">
                  <a16:creationId xmlns:a16="http://schemas.microsoft.com/office/drawing/2014/main" id="{5D7FBCD9-8BD7-504F-9242-74C2E7F97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145" y="3348696"/>
              <a:ext cx="265204" cy="301640"/>
            </a:xfrm>
            <a:custGeom>
              <a:avLst/>
              <a:gdLst>
                <a:gd name="T0" fmla="*/ 144 w 144"/>
                <a:gd name="T1" fmla="*/ 5 h 192"/>
                <a:gd name="T2" fmla="*/ 0 w 144"/>
                <a:gd name="T3" fmla="*/ 5 h 192"/>
                <a:gd name="T4" fmla="*/ 0 w 144"/>
                <a:gd name="T5" fmla="*/ 0 h 192"/>
                <a:gd name="T6" fmla="*/ 144 w 144"/>
                <a:gd name="T7" fmla="*/ 0 h 192"/>
                <a:gd name="T8" fmla="*/ 144 w 144"/>
                <a:gd name="T9" fmla="*/ 5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92"/>
                <a:gd name="T17" fmla="*/ 144 w 1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92">
                  <a:moveTo>
                    <a:pt x="144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192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18872" anchor="ctr"/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Calibri"/>
                </a:rPr>
                <a:t>k</a:t>
              </a:r>
            </a:p>
          </p:txBody>
        </p:sp>
        <p:sp>
          <p:nvSpPr>
            <p:cNvPr id="44" name="Freeform 889">
              <a:extLst>
                <a:ext uri="{FF2B5EF4-FFF2-40B4-BE49-F238E27FC236}">
                  <a16:creationId xmlns:a16="http://schemas.microsoft.com/office/drawing/2014/main" id="{183C4A37-73C4-0D4D-A72E-59EEC4395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145" y="3248843"/>
              <a:ext cx="353605" cy="99853"/>
            </a:xfrm>
            <a:custGeom>
              <a:avLst/>
              <a:gdLst>
                <a:gd name="T0" fmla="*/ 144 w 192"/>
                <a:gd name="T1" fmla="*/ 48 h 48"/>
                <a:gd name="T2" fmla="*/ 0 w 192"/>
                <a:gd name="T3" fmla="*/ 48 h 48"/>
                <a:gd name="T4" fmla="*/ 48 w 192"/>
                <a:gd name="T5" fmla="*/ 0 h 48"/>
                <a:gd name="T6" fmla="*/ 192 w 192"/>
                <a:gd name="T7" fmla="*/ 0 h 48"/>
                <a:gd name="T8" fmla="*/ 144 w 192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5" name="Freeform 890">
              <a:extLst>
                <a:ext uri="{FF2B5EF4-FFF2-40B4-BE49-F238E27FC236}">
                  <a16:creationId xmlns:a16="http://schemas.microsoft.com/office/drawing/2014/main" id="{AF3B483E-61A1-8F44-9296-623A8B109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49" y="3248843"/>
              <a:ext cx="88401" cy="399413"/>
            </a:xfrm>
            <a:custGeom>
              <a:avLst/>
              <a:gdLst>
                <a:gd name="T0" fmla="*/ 0 w 48"/>
                <a:gd name="T1" fmla="*/ 48 h 192"/>
                <a:gd name="T2" fmla="*/ 48 w 48"/>
                <a:gd name="T3" fmla="*/ 0 h 192"/>
                <a:gd name="T4" fmla="*/ 48 w 48"/>
                <a:gd name="T5" fmla="*/ 144 h 192"/>
                <a:gd name="T6" fmla="*/ 0 w 48"/>
                <a:gd name="T7" fmla="*/ 192 h 192"/>
                <a:gd name="T8" fmla="*/ 0 w 48"/>
                <a:gd name="T9" fmla="*/ 48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92"/>
                <a:gd name="T17" fmla="*/ 48 w 4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92">
                  <a:moveTo>
                    <a:pt x="0" y="48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0" y="19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52" name="Line 853">
            <a:extLst>
              <a:ext uri="{FF2B5EF4-FFF2-40B4-BE49-F238E27FC236}">
                <a16:creationId xmlns:a16="http://schemas.microsoft.com/office/drawing/2014/main" id="{9062DCB9-8565-5546-9438-9DA9EED777E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0460166" y="5251914"/>
            <a:ext cx="524868" cy="19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0" lon="0" rev="0"/>
            </a:camera>
            <a:lightRig rig="legacyFlat3" dir="l"/>
          </a:scene3d>
          <a:sp3d extrusionH="508000" contourW="6350" prstMaterial="legacyPlastic">
            <a:bevelT w="13500" h="13500" prst="angle"/>
            <a:bevelB w="13500" h="13500" prst="angle"/>
            <a:extrusionClr>
              <a:srgbClr val="D9BC9D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tIns="91440" bIns="182880" anchor="t">
            <a:flatTx/>
          </a:bodyPr>
          <a:lstStyle/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  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p</a:t>
            </a:r>
            <a:endParaRPr lang="en-US" sz="1800" i="1" baseline="-25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DCB53E9-DFD3-BF49-8CBA-EC0B53C31FFE}"/>
              </a:ext>
            </a:extLst>
          </p:cNvPr>
          <p:cNvGrpSpPr/>
          <p:nvPr/>
        </p:nvGrpSpPr>
        <p:grpSpPr>
          <a:xfrm>
            <a:off x="10112852" y="4479152"/>
            <a:ext cx="1203321" cy="500893"/>
            <a:chOff x="6392419" y="5864703"/>
            <a:chExt cx="1203321" cy="500893"/>
          </a:xfrm>
        </p:grpSpPr>
        <p:sp>
          <p:nvSpPr>
            <p:cNvPr id="69" name="Oval 859">
              <a:extLst>
                <a:ext uri="{FF2B5EF4-FFF2-40B4-BE49-F238E27FC236}">
                  <a16:creationId xmlns:a16="http://schemas.microsoft.com/office/drawing/2014/main" id="{B9CB6240-9249-1945-8B89-250BA38A93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53912" y="6143913"/>
              <a:ext cx="99232" cy="108897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0" name="Oval 861">
              <a:extLst>
                <a:ext uri="{FF2B5EF4-FFF2-40B4-BE49-F238E27FC236}">
                  <a16:creationId xmlns:a16="http://schemas.microsoft.com/office/drawing/2014/main" id="{D4182A6F-FC4E-984A-A0B8-541BA27EB9B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92420" y="6254755"/>
              <a:ext cx="102714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1" name="Oval 862">
              <a:extLst>
                <a:ext uri="{FF2B5EF4-FFF2-40B4-BE49-F238E27FC236}">
                  <a16:creationId xmlns:a16="http://schemas.microsoft.com/office/drawing/2014/main" id="{8B909BC7-1017-E54A-A459-922F46238A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39582" y="6254755"/>
              <a:ext cx="99232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2" name="Oval 863">
              <a:extLst>
                <a:ext uri="{FF2B5EF4-FFF2-40B4-BE49-F238E27FC236}">
                  <a16:creationId xmlns:a16="http://schemas.microsoft.com/office/drawing/2014/main" id="{1A68D6D9-9554-E946-9A17-E5014149EE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38609" y="6252810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3" name="Oval 863">
              <a:extLst>
                <a:ext uri="{FF2B5EF4-FFF2-40B4-BE49-F238E27FC236}">
                  <a16:creationId xmlns:a16="http://schemas.microsoft.com/office/drawing/2014/main" id="{1E718EF7-0339-AC4F-90E9-5854ECD2F9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3245" y="6254164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8E25E0F-CB32-BB4F-A028-FFC22DE962C2}"/>
                </a:ext>
              </a:extLst>
            </p:cNvPr>
            <p:cNvGrpSpPr/>
            <p:nvPr/>
          </p:nvGrpSpPr>
          <p:grpSpPr>
            <a:xfrm>
              <a:off x="6392419" y="5864703"/>
              <a:ext cx="1203321" cy="388110"/>
              <a:chOff x="1320274" y="4580303"/>
              <a:chExt cx="1671281" cy="467246"/>
            </a:xfrm>
            <a:solidFill>
              <a:srgbClr val="93D2FE"/>
            </a:solidFill>
          </p:grpSpPr>
          <p:sp>
            <p:nvSpPr>
              <p:cNvPr id="75" name="Freeform 860">
                <a:extLst>
                  <a:ext uri="{FF2B5EF4-FFF2-40B4-BE49-F238E27FC236}">
                    <a16:creationId xmlns:a16="http://schemas.microsoft.com/office/drawing/2014/main" id="{8914A811-F7EE-7147-8FC4-7B29FCA2229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Rectangle 864">
                <a:extLst>
                  <a:ext uri="{FF2B5EF4-FFF2-40B4-BE49-F238E27FC236}">
                    <a16:creationId xmlns:a16="http://schemas.microsoft.com/office/drawing/2014/main" id="{E9D080A6-EDC5-934C-92D5-AA5CE515DA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b"/>
              <a:lstStyle/>
              <a:p>
                <a:pPr algn="ctr"/>
                <a:r>
                  <a:rPr lang="en-US" sz="1800" i="1" dirty="0">
                    <a:latin typeface="Times New Roman" panose="02020603050405020304" pitchFamily="18" charset="0"/>
                    <a:ea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77" name="Freeform 865">
                <a:extLst>
                  <a:ext uri="{FF2B5EF4-FFF2-40B4-BE49-F238E27FC236}">
                    <a16:creationId xmlns:a16="http://schemas.microsoft.com/office/drawing/2014/main" id="{D0FA3B41-9024-2548-9BDF-431B6B08A5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Freeform 866">
                <a:extLst>
                  <a:ext uri="{FF2B5EF4-FFF2-40B4-BE49-F238E27FC236}">
                    <a16:creationId xmlns:a16="http://schemas.microsoft.com/office/drawing/2014/main" id="{52A8E0B2-491F-8C4B-81F3-8344821ADA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 b="1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C6DADE-B614-4F48-B2E0-920764BEC1F0}"/>
              </a:ext>
            </a:extLst>
          </p:cNvPr>
          <p:cNvSpPr/>
          <p:nvPr/>
        </p:nvSpPr>
        <p:spPr>
          <a:xfrm>
            <a:off x="9102576" y="4773473"/>
            <a:ext cx="50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/>
                <a:ea typeface="Calibri"/>
                <a:cs typeface="Calibri"/>
              </a:rPr>
              <a:t>• </a:t>
            </a:r>
            <a:r>
              <a:rPr lang="en-US" sz="1800" i="1" dirty="0">
                <a:latin typeface="Times New Roman" panose="02020603050405020304" pitchFamily="18" charset="0"/>
                <a:ea typeface="Calibri"/>
                <a:cs typeface="Calibri"/>
              </a:rPr>
              <a:t>w</a:t>
            </a:r>
          </a:p>
        </p:txBody>
      </p:sp>
      <p:sp>
        <p:nvSpPr>
          <p:cNvPr id="84" name="Line 853">
            <a:extLst>
              <a:ext uri="{FF2B5EF4-FFF2-40B4-BE49-F238E27FC236}">
                <a16:creationId xmlns:a16="http://schemas.microsoft.com/office/drawing/2014/main" id="{27C7C778-AD3F-F84A-B4A1-9C9A3FCDEE5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9752469" y="6476420"/>
            <a:ext cx="524868" cy="19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0" lon="0" rev="0"/>
            </a:camera>
            <a:lightRig rig="legacyFlat3" dir="l"/>
          </a:scene3d>
          <a:sp3d extrusionH="508000" contourW="6350" prstMaterial="legacyPlastic">
            <a:bevelT w="13500" h="13500" prst="angle"/>
            <a:bevelB w="13500" h="13500" prst="angle"/>
            <a:extrusionClr>
              <a:srgbClr val="D9BC9D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tIns="91440" bIns="45720" anchor="t">
            <a:flatTx/>
          </a:bodyPr>
          <a:lstStyle/>
          <a:p>
            <a:r>
              <a:rPr lang="en-US" sz="1800" i="1" dirty="0">
                <a:latin typeface="Times New Roman" panose="02020603050405020304" pitchFamily="18" charset="0"/>
                <a:ea typeface="Times New Roman"/>
                <a:cs typeface="Times New Roman"/>
              </a:rPr>
              <a:t>   p′</a:t>
            </a:r>
            <a:endParaRPr lang="en-US" sz="1800" i="1" baseline="-25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sp>
        <p:nvSpPr>
          <p:cNvPr id="85" name="Cube 84">
            <a:extLst>
              <a:ext uri="{FF2B5EF4-FFF2-40B4-BE49-F238E27FC236}">
                <a16:creationId xmlns:a16="http://schemas.microsoft.com/office/drawing/2014/main" id="{BE901762-9B87-3245-A21A-B1C6D8984ADA}"/>
              </a:ext>
            </a:extLst>
          </p:cNvPr>
          <p:cNvSpPr/>
          <p:nvPr/>
        </p:nvSpPr>
        <p:spPr>
          <a:xfrm>
            <a:off x="9866867" y="6105262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86" name="Cube 85">
            <a:extLst>
              <a:ext uri="{FF2B5EF4-FFF2-40B4-BE49-F238E27FC236}">
                <a16:creationId xmlns:a16="http://schemas.microsoft.com/office/drawing/2014/main" id="{5728B1AF-92A3-B640-87C7-934E10FC4BF4}"/>
              </a:ext>
            </a:extLst>
          </p:cNvPr>
          <p:cNvSpPr/>
          <p:nvPr/>
        </p:nvSpPr>
        <p:spPr>
          <a:xfrm>
            <a:off x="9866867" y="5862192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Times New Roman" charset="0"/>
                <a:ea typeface="Calibri"/>
                <a:cs typeface="Calibri"/>
              </a:rPr>
              <a:t>c</a:t>
            </a:r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87" name="Cube 86">
            <a:extLst>
              <a:ext uri="{FF2B5EF4-FFF2-40B4-BE49-F238E27FC236}">
                <a16:creationId xmlns:a16="http://schemas.microsoft.com/office/drawing/2014/main" id="{8A7296EC-9867-224A-A78C-1F06B98DC7C8}"/>
              </a:ext>
            </a:extLst>
          </p:cNvPr>
          <p:cNvSpPr/>
          <p:nvPr/>
        </p:nvSpPr>
        <p:spPr>
          <a:xfrm>
            <a:off x="9866867" y="5619124"/>
            <a:ext cx="457200" cy="322326"/>
          </a:xfrm>
          <a:prstGeom prst="cub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endParaRPr lang="en-US" sz="1800" i="1" baseline="-25000" dirty="0">
              <a:solidFill>
                <a:schemeClr val="tx1"/>
              </a:solidFill>
              <a:latin typeface="Times New Roman" charset="0"/>
              <a:ea typeface="Calibri"/>
              <a:cs typeface="Calibri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6B5FD83-D634-2F40-8D71-52EECDD243C9}"/>
              </a:ext>
            </a:extLst>
          </p:cNvPr>
          <p:cNvGrpSpPr/>
          <p:nvPr/>
        </p:nvGrpSpPr>
        <p:grpSpPr>
          <a:xfrm>
            <a:off x="8018736" y="5202440"/>
            <a:ext cx="1219200" cy="1278997"/>
            <a:chOff x="4324883" y="4603510"/>
            <a:chExt cx="1219200" cy="1278997"/>
          </a:xfrm>
          <a:solidFill>
            <a:srgbClr val="BD5951"/>
          </a:solidFill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386FD5E-01CE-6644-8A93-F0C7A916542F}"/>
                </a:ext>
              </a:extLst>
            </p:cNvPr>
            <p:cNvGrpSpPr/>
            <p:nvPr/>
          </p:nvGrpSpPr>
          <p:grpSpPr>
            <a:xfrm>
              <a:off x="4943997" y="4725862"/>
              <a:ext cx="88096" cy="1156645"/>
              <a:chOff x="3636432" y="1147233"/>
              <a:chExt cx="88096" cy="1156645"/>
            </a:xfrm>
            <a:grpFill/>
          </p:grpSpPr>
          <p:sp>
            <p:nvSpPr>
              <p:cNvPr id="64" name="Oval 878">
                <a:extLst>
                  <a:ext uri="{FF2B5EF4-FFF2-40B4-BE49-F238E27FC236}">
                    <a16:creationId xmlns:a16="http://schemas.microsoft.com/office/drawing/2014/main" id="{A9BE84B9-5B38-DF4A-AC27-A21D167371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9810" y="2256032"/>
                <a:ext cx="84718" cy="478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5" name="Rectangle 880">
                <a:extLst>
                  <a:ext uri="{FF2B5EF4-FFF2-40B4-BE49-F238E27FC236}">
                    <a16:creationId xmlns:a16="http://schemas.microsoft.com/office/drawing/2014/main" id="{E01A2AF4-3579-CB40-A47E-A9D6D1CCC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432" y="1147233"/>
                <a:ext cx="88094" cy="1135842"/>
              </a:xfrm>
              <a:prstGeom prst="rect">
                <a:avLst/>
              </a:prstGeom>
              <a:grpFill/>
              <a:ln w="9525">
                <a:solidFill>
                  <a:srgbClr val="9CDDF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6" name="Line 881">
                <a:extLst>
                  <a:ext uri="{FF2B5EF4-FFF2-40B4-BE49-F238E27FC236}">
                    <a16:creationId xmlns:a16="http://schemas.microsoft.com/office/drawing/2014/main" id="{224528F8-3100-6345-88E8-8F57DE6CE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36432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7" name="Line 882">
                <a:extLst>
                  <a:ext uri="{FF2B5EF4-FFF2-40B4-BE49-F238E27FC236}">
                    <a16:creationId xmlns:a16="http://schemas.microsoft.com/office/drawing/2014/main" id="{1DE360DB-1F08-AC48-AF22-81BB494F6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527" y="1147233"/>
                <a:ext cx="0" cy="113584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56" name="Group 883">
              <a:extLst>
                <a:ext uri="{FF2B5EF4-FFF2-40B4-BE49-F238E27FC236}">
                  <a16:creationId xmlns:a16="http://schemas.microsoft.com/office/drawing/2014/main" id="{2914381C-899B-3C4E-B65A-EEFE1F7F7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9084" y="4680480"/>
              <a:ext cx="42359" cy="293319"/>
              <a:chOff x="960" y="251"/>
              <a:chExt cx="23" cy="141"/>
            </a:xfrm>
            <a:grpFill/>
          </p:grpSpPr>
          <p:sp>
            <p:nvSpPr>
              <p:cNvPr id="62" name="Line 884">
                <a:extLst>
                  <a:ext uri="{FF2B5EF4-FFF2-40B4-BE49-F238E27FC236}">
                    <a16:creationId xmlns:a16="http://schemas.microsoft.com/office/drawing/2014/main" id="{DCA8072A-85C2-8543-9099-FBE3253B8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1" y="251"/>
                <a:ext cx="0" cy="9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3" name="Oval 885">
                <a:extLst>
                  <a:ext uri="{FF2B5EF4-FFF2-40B4-BE49-F238E27FC236}">
                    <a16:creationId xmlns:a16="http://schemas.microsoft.com/office/drawing/2014/main" id="{70E8AB27-1213-7944-956B-7F391BE2B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47"/>
                <a:ext cx="23" cy="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57" name="Rectangle 886">
              <a:extLst>
                <a:ext uri="{FF2B5EF4-FFF2-40B4-BE49-F238E27FC236}">
                  <a16:creationId xmlns:a16="http://schemas.microsoft.com/office/drawing/2014/main" id="{CADA5D7D-0C29-644D-B071-4BB5DDCA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883" y="4715845"/>
              <a:ext cx="884012" cy="4784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8" name="Freeform 887">
              <a:extLst>
                <a:ext uri="{FF2B5EF4-FFF2-40B4-BE49-F238E27FC236}">
                  <a16:creationId xmlns:a16="http://schemas.microsoft.com/office/drawing/2014/main" id="{DB5A663F-80E0-8649-9D02-D0085B7B75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4883" y="4640955"/>
              <a:ext cx="942946" cy="76970"/>
            </a:xfrm>
            <a:custGeom>
              <a:avLst/>
              <a:gdLst>
                <a:gd name="T0" fmla="*/ 0 w 672"/>
                <a:gd name="T1" fmla="*/ 2 h 48"/>
                <a:gd name="T2" fmla="*/ 2 w 672"/>
                <a:gd name="T3" fmla="*/ 0 h 48"/>
                <a:gd name="T4" fmla="*/ 20 w 672"/>
                <a:gd name="T5" fmla="*/ 0 h 48"/>
                <a:gd name="T6" fmla="*/ 18 w 672"/>
                <a:gd name="T7" fmla="*/ 2 h 48"/>
                <a:gd name="T8" fmla="*/ 0 w 67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48"/>
                <a:gd name="T17" fmla="*/ 672 w 6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48">
                  <a:moveTo>
                    <a:pt x="0" y="48"/>
                  </a:moveTo>
                  <a:lnTo>
                    <a:pt x="48" y="0"/>
                  </a:lnTo>
                  <a:lnTo>
                    <a:pt x="672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9" name="Freeform 888">
              <a:extLst>
                <a:ext uri="{FF2B5EF4-FFF2-40B4-BE49-F238E27FC236}">
                  <a16:creationId xmlns:a16="http://schemas.microsoft.com/office/drawing/2014/main" id="{BEA739AB-1B6E-A64F-AC6B-27FF4CE8B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478" y="4703363"/>
              <a:ext cx="265204" cy="301640"/>
            </a:xfrm>
            <a:custGeom>
              <a:avLst/>
              <a:gdLst>
                <a:gd name="T0" fmla="*/ 144 w 144"/>
                <a:gd name="T1" fmla="*/ 5 h 192"/>
                <a:gd name="T2" fmla="*/ 0 w 144"/>
                <a:gd name="T3" fmla="*/ 5 h 192"/>
                <a:gd name="T4" fmla="*/ 0 w 144"/>
                <a:gd name="T5" fmla="*/ 0 h 192"/>
                <a:gd name="T6" fmla="*/ 144 w 144"/>
                <a:gd name="T7" fmla="*/ 0 h 192"/>
                <a:gd name="T8" fmla="*/ 144 w 144"/>
                <a:gd name="T9" fmla="*/ 5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92"/>
                <a:gd name="T17" fmla="*/ 144 w 1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92">
                  <a:moveTo>
                    <a:pt x="144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192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18872" anchor="ctr"/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Calibri"/>
                </a:rPr>
                <a:t>k′</a:t>
              </a:r>
            </a:p>
          </p:txBody>
        </p:sp>
        <p:sp>
          <p:nvSpPr>
            <p:cNvPr id="60" name="Freeform 889">
              <a:extLst>
                <a:ext uri="{FF2B5EF4-FFF2-40B4-BE49-F238E27FC236}">
                  <a16:creationId xmlns:a16="http://schemas.microsoft.com/office/drawing/2014/main" id="{7E95FE22-E30F-5942-AEA4-C6BF7A11F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478" y="4603510"/>
              <a:ext cx="353605" cy="99853"/>
            </a:xfrm>
            <a:custGeom>
              <a:avLst/>
              <a:gdLst>
                <a:gd name="T0" fmla="*/ 144 w 192"/>
                <a:gd name="T1" fmla="*/ 48 h 48"/>
                <a:gd name="T2" fmla="*/ 0 w 192"/>
                <a:gd name="T3" fmla="*/ 48 h 48"/>
                <a:gd name="T4" fmla="*/ 48 w 192"/>
                <a:gd name="T5" fmla="*/ 0 h 48"/>
                <a:gd name="T6" fmla="*/ 192 w 192"/>
                <a:gd name="T7" fmla="*/ 0 h 48"/>
                <a:gd name="T8" fmla="*/ 144 w 192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Freeform 890">
              <a:extLst>
                <a:ext uri="{FF2B5EF4-FFF2-40B4-BE49-F238E27FC236}">
                  <a16:creationId xmlns:a16="http://schemas.microsoft.com/office/drawing/2014/main" id="{CCE826CB-F6C1-D249-9231-F9B7CA415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682" y="4603510"/>
              <a:ext cx="88401" cy="399413"/>
            </a:xfrm>
            <a:custGeom>
              <a:avLst/>
              <a:gdLst>
                <a:gd name="T0" fmla="*/ 0 w 48"/>
                <a:gd name="T1" fmla="*/ 48 h 192"/>
                <a:gd name="T2" fmla="*/ 48 w 48"/>
                <a:gd name="T3" fmla="*/ 0 h 192"/>
                <a:gd name="T4" fmla="*/ 48 w 48"/>
                <a:gd name="T5" fmla="*/ 144 h 192"/>
                <a:gd name="T6" fmla="*/ 0 w 48"/>
                <a:gd name="T7" fmla="*/ 192 h 192"/>
                <a:gd name="T8" fmla="*/ 0 w 48"/>
                <a:gd name="T9" fmla="*/ 48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92"/>
                <a:gd name="T17" fmla="*/ 48 w 4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92">
                  <a:moveTo>
                    <a:pt x="0" y="48"/>
                  </a:moveTo>
                  <a:lnTo>
                    <a:pt x="48" y="0"/>
                  </a:lnTo>
                  <a:lnTo>
                    <a:pt x="48" y="144"/>
                  </a:lnTo>
                  <a:lnTo>
                    <a:pt x="0" y="19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646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/>
          </p:cNvSpPr>
          <p:nvPr>
            <p:ph type="title"/>
          </p:nvPr>
        </p:nvSpPr>
        <p:spPr>
          <a:xfrm>
            <a:off x="1676400" y="101601"/>
            <a:ext cx="8839200" cy="5953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Chronicles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AA4AC5-B47A-7A4F-8D17-057B55955EED}"/>
              </a:ext>
            </a:extLst>
          </p:cNvPr>
          <p:cNvGrpSpPr/>
          <p:nvPr/>
        </p:nvGrpSpPr>
        <p:grpSpPr>
          <a:xfrm>
            <a:off x="4729258" y="4795945"/>
            <a:ext cx="5693184" cy="1794496"/>
            <a:chOff x="3205258" y="4795945"/>
            <a:chExt cx="5693184" cy="1794496"/>
          </a:xfrm>
        </p:grpSpPr>
        <p:sp>
          <p:nvSpPr>
            <p:cNvPr id="628" name="Shape 628"/>
            <p:cNvSpPr/>
            <p:nvPr/>
          </p:nvSpPr>
          <p:spPr>
            <a:xfrm flipV="1">
              <a:off x="3975618" y="5875062"/>
              <a:ext cx="1" cy="6400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30" name="Shape 630"/>
            <p:cNvSpPr/>
            <p:nvPr/>
          </p:nvSpPr>
          <p:spPr>
            <a:xfrm>
              <a:off x="5200794" y="5460185"/>
              <a:ext cx="2186959" cy="414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r">
                <a:lnSpc>
                  <a:spcPct val="80000"/>
                </a:lnSpc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docked(ship1)=</a:t>
              </a:r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d3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>
              <a:off x="3973361" y="5884394"/>
              <a:ext cx="400406" cy="1"/>
            </a:xfrm>
            <a:prstGeom prst="line">
              <a:avLst/>
            </a:prstGeom>
            <a:noFill/>
            <a:ln w="38100" cap="flat">
              <a:solidFill>
                <a:srgbClr val="009051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32" name="Shape 632"/>
            <p:cNvSpPr/>
            <p:nvPr/>
          </p:nvSpPr>
          <p:spPr>
            <a:xfrm flipV="1">
              <a:off x="5359371" y="5796154"/>
              <a:ext cx="1" cy="74090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33" name="Shape 633"/>
            <p:cNvSpPr/>
            <p:nvPr/>
          </p:nvSpPr>
          <p:spPr>
            <a:xfrm flipV="1">
              <a:off x="7250556" y="5808357"/>
              <a:ext cx="1" cy="71649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34" name="Shape 634"/>
            <p:cNvSpPr/>
            <p:nvPr/>
          </p:nvSpPr>
          <p:spPr>
            <a:xfrm flipV="1">
              <a:off x="8564707" y="5908824"/>
              <a:ext cx="1" cy="4392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36" name="Shape 636"/>
            <p:cNvSpPr/>
            <p:nvPr/>
          </p:nvSpPr>
          <p:spPr>
            <a:xfrm>
              <a:off x="4373768" y="4795945"/>
              <a:ext cx="3675887" cy="305057"/>
            </a:xfrm>
            <a:prstGeom prst="rect">
              <a:avLst/>
            </a:prstGeom>
            <a:solidFill>
              <a:srgbClr val="FFFB00"/>
            </a:solidFill>
            <a:ln w="12700" cap="flat">
              <a:solidFill>
                <a:schemeClr val="bg1">
                  <a:lumMod val="50000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/>
              <a:r>
                <a:rPr lang="en-US" sz="1800" dirty="0">
                  <a:latin typeface="Times New Roman" charset="0"/>
                </a:rPr>
                <a:t>[</a:t>
              </a:r>
              <a:r>
                <a:rPr lang="en-US" sz="1800" i="1" dirty="0" err="1">
                  <a:latin typeface="Times New Roman" charset="0"/>
                </a:rPr>
                <a:t>t</a:t>
              </a:r>
              <a:r>
                <a:rPr lang="en-US" sz="1800" i="1" baseline="-25000" dirty="0" err="1">
                  <a:latin typeface="Times New Roman" charset="0"/>
                </a:rPr>
                <a:t>s</a:t>
              </a:r>
              <a:r>
                <a:rPr lang="en-US" sz="1800" i="1" baseline="-25000" dirty="0">
                  <a:latin typeface="Times New Roman" charset="0"/>
                </a:rPr>
                <a:t> </a:t>
              </a:r>
              <a:r>
                <a:rPr lang="en-US" sz="1800" dirty="0">
                  <a:latin typeface="Times New Roman" charset="0"/>
                </a:rPr>
                <a:t>,</a:t>
              </a:r>
              <a:r>
                <a:rPr lang="en-US" sz="1800" i="1" dirty="0">
                  <a:latin typeface="Times New Roman" charset="0"/>
                </a:rPr>
                <a:t> </a:t>
              </a:r>
              <a:r>
                <a:rPr lang="en-US" sz="1800" i="1" dirty="0" err="1">
                  <a:latin typeface="Times New Roman" charset="0"/>
                </a:rPr>
                <a:t>t</a:t>
              </a:r>
              <a:r>
                <a:rPr lang="en-US" sz="1800" i="1" baseline="-25000" dirty="0" err="1">
                  <a:latin typeface="Times New Roman" charset="0"/>
                </a:rPr>
                <a:t>e</a:t>
              </a:r>
              <a:r>
                <a:rPr lang="en-US" sz="1800" dirty="0">
                  <a:latin typeface="Times New Roman" charset="0"/>
                </a:rPr>
                <a:t>] </a:t>
              </a:r>
              <a:r>
                <a:rPr lang="en-US" sz="1800" dirty="0"/>
                <a:t>bring(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/>
                <a:t>,c1,d4) </a:t>
              </a:r>
            </a:p>
          </p:txBody>
        </p:sp>
        <p:sp>
          <p:nvSpPr>
            <p:cNvPr id="639" name="Shape 639"/>
            <p:cNvSpPr/>
            <p:nvPr/>
          </p:nvSpPr>
          <p:spPr>
            <a:xfrm>
              <a:off x="5340373" y="5832302"/>
              <a:ext cx="1928031" cy="1"/>
            </a:xfrm>
            <a:prstGeom prst="line">
              <a:avLst/>
            </a:prstGeom>
            <a:noFill/>
            <a:ln w="38100" cap="flat">
              <a:solidFill>
                <a:srgbClr val="009051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40" name="Shape 640"/>
            <p:cNvSpPr/>
            <p:nvPr/>
          </p:nvSpPr>
          <p:spPr>
            <a:xfrm>
              <a:off x="7757306" y="5464679"/>
              <a:ext cx="1087954" cy="414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lnSpc>
                  <a:spcPct val="90000"/>
                </a:lnSpc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loc(r1)=</a:t>
              </a:r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d1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Shape 634"/>
            <p:cNvSpPr/>
            <p:nvPr/>
          </p:nvSpPr>
          <p:spPr>
            <a:xfrm flipV="1">
              <a:off x="8035701" y="5109780"/>
              <a:ext cx="1" cy="13716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2" name="Shape 638"/>
            <p:cNvSpPr/>
            <p:nvPr/>
          </p:nvSpPr>
          <p:spPr>
            <a:xfrm>
              <a:off x="8018368" y="5908396"/>
              <a:ext cx="573537" cy="104940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33" name="Shape 628"/>
            <p:cNvSpPr/>
            <p:nvPr/>
          </p:nvSpPr>
          <p:spPr>
            <a:xfrm flipV="1">
              <a:off x="4356326" y="5109780"/>
              <a:ext cx="17441" cy="13716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705056" y="6313442"/>
              <a:ext cx="50657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>
              <a:spAutoFit/>
            </a:bodyPr>
            <a:lstStyle/>
            <a:p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   </a:t>
              </a:r>
              <a:r>
                <a:rPr lang="en-US" sz="18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18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    t</a:t>
              </a:r>
              <a:r>
                <a:rPr lang="en-US" sz="1800" baseline="-25000" dirty="0"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  <a:r>
                <a:rPr lang="en-US" sz="1800" dirty="0">
                  <a:latin typeface="Times New Roman" charset="0"/>
                  <a:ea typeface="Times New Roman" charset="0"/>
                  <a:cs typeface="Times New Roman" charset="0"/>
                </a:rPr>
                <a:t>      </a:t>
              </a:r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       t</a:t>
              </a:r>
              <a:r>
                <a:rPr lang="en-US" sz="180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1800" dirty="0">
                  <a:latin typeface="Times New Roman" charset="0"/>
                  <a:ea typeface="Times New Roman" charset="0"/>
                  <a:cs typeface="Times New Roman" charset="0"/>
                </a:rPr>
                <a:t>+10                       </a:t>
              </a:r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8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18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1800" dirty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r>
                <a:rPr lang="el-GR" sz="1800" i="1" dirty="0">
                  <a:latin typeface="Times New Roman" charset="0"/>
                </a:rPr>
                <a:t> δ</a:t>
              </a:r>
              <a:r>
                <a:rPr lang="en-US" sz="1800" dirty="0">
                  <a:latin typeface="Times New Roman" charset="0"/>
                  <a:ea typeface="Times New Roman" charset="0"/>
                  <a:cs typeface="Times New Roman" charset="0"/>
                </a:rPr>
                <a:t>  </a:t>
              </a:r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       t</a:t>
              </a:r>
              <a:r>
                <a:rPr lang="en-US" sz="1800" baseline="-25000" dirty="0">
                  <a:latin typeface="Times New Roman" charset="0"/>
                </a:rPr>
                <a:t>1</a:t>
              </a:r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       </a:t>
              </a:r>
              <a:r>
                <a:rPr lang="en-US" sz="1800" i="1" dirty="0" err="1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1800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endParaRPr lang="en-US" sz="1800" i="1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6" name="Shape 626"/>
            <p:cNvSpPr/>
            <p:nvPr/>
          </p:nvSpPr>
          <p:spPr>
            <a:xfrm>
              <a:off x="3658930" y="6293536"/>
              <a:ext cx="5239512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 baseline="30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05258" y="5188960"/>
              <a:ext cx="1891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 err="1">
                  <a:latin typeface="Calibri" charset="0"/>
                </a:rPr>
                <a:t>loc</a:t>
              </a:r>
              <a:r>
                <a:rPr lang="en-US" sz="1800" dirty="0">
                  <a:latin typeface="Calibri" charset="0"/>
                </a:rPr>
                <a:t>(r1)=d1</a:t>
              </a:r>
              <a:br>
                <a:rPr lang="en-US" sz="1800" dirty="0">
                  <a:latin typeface="Calibri" charset="0"/>
                </a:rPr>
              </a:br>
              <a:r>
                <a:rPr lang="en-US" sz="1800" dirty="0">
                  <a:latin typeface="Calibri" charset="0"/>
                </a:rPr>
                <a:t>top(pile-ship1)=c1</a:t>
              </a:r>
            </a:p>
          </p:txBody>
        </p:sp>
      </p:grpSp>
      <p:sp>
        <p:nvSpPr>
          <p:cNvPr id="38" name="Shape 617"/>
          <p:cNvSpPr txBox="1">
            <a:spLocks/>
          </p:cNvSpPr>
          <p:nvPr/>
        </p:nvSpPr>
        <p:spPr>
          <a:xfrm>
            <a:off x="732446" y="943240"/>
            <a:ext cx="5200004" cy="5370202"/>
          </a:xfrm>
          <a:prstGeom prst="rect">
            <a:avLst/>
          </a:prstGeom>
          <a:ln>
            <a:noFill/>
          </a:ln>
        </p:spPr>
        <p:txBody>
          <a:bodyPr/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Chronicle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  <a:sym typeface="Times"/>
              </a:rPr>
              <a:t>ϕ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(</a:t>
            </a:r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Lucida Handwriting"/>
              </a:rPr>
              <a:t>,</a:t>
            </a:r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Lucida Handwriting"/>
              </a:rPr>
              <a:t>,</a:t>
            </a:r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Lucida Handwriting"/>
              </a:rPr>
              <a:t>,</a:t>
            </a:r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C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lvl="1"/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temporally qualified tasks</a:t>
            </a:r>
          </a:p>
          <a:p>
            <a:pPr lvl="1"/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S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  <a:sym typeface="Lucida Handwriting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 priori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supported assertions</a:t>
            </a:r>
          </a:p>
          <a:p>
            <a:pPr lvl="1"/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temporally qualified assertions</a:t>
            </a:r>
          </a:p>
          <a:p>
            <a:pPr lvl="1"/>
            <a:r>
              <a:rPr lang="en-US" dirty="0">
                <a:latin typeface="Lucida Calligraphy" panose="03010101010101010101" pitchFamily="66" charset="77"/>
                <a:ea typeface="Times New Roman" charset="0"/>
                <a:cs typeface="Times New Roman" charset="0"/>
                <a:sym typeface="Lucida Handwriting"/>
              </a:rPr>
              <a:t>C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constraints</a:t>
            </a:r>
          </a:p>
          <a:p>
            <a:pPr>
              <a:spcBef>
                <a:spcPts val="2109"/>
              </a:spcBef>
            </a:pP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  <a:sym typeface="Times"/>
              </a:rPr>
              <a:t>ϕ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can include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Current state, future predicted events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Tasks to perform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Assertions and constraints to satisfy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Can represent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 planning problem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 plan or partial plan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CE3ED48-4D1F-A84B-A3BC-ECCA56FA1D89}"/>
              </a:ext>
            </a:extLst>
          </p:cNvPr>
          <p:cNvSpPr txBox="1">
            <a:spLocks/>
          </p:cNvSpPr>
          <p:nvPr/>
        </p:nvSpPr>
        <p:spPr bwMode="auto">
          <a:xfrm>
            <a:off x="6461458" y="943240"/>
            <a:ext cx="4206543" cy="3226206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55563" algn="l"/>
                <a:tab pos="1189038" algn="l"/>
              </a:tabLst>
            </a:pPr>
            <a:r>
              <a:rPr lang="sv-SE" sz="1800" i="1" dirty="0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sv-SE" sz="1800" baseline="-25000" dirty="0"/>
              <a:t>0</a:t>
            </a:r>
            <a:r>
              <a:rPr lang="sv-SE" sz="1800" dirty="0"/>
              <a:t>:</a:t>
            </a:r>
          </a:p>
          <a:p>
            <a:pPr marL="0" indent="0">
              <a:buNone/>
              <a:tabLst>
                <a:tab pos="55563" algn="l"/>
                <a:tab pos="1189038" algn="l"/>
              </a:tabLst>
            </a:pPr>
            <a:r>
              <a:rPr lang="sv-SE" sz="1800" dirty="0"/>
              <a:t>	tasks:	[</a:t>
            </a:r>
            <a:r>
              <a:rPr lang="sv-SE" sz="1800" i="1" dirty="0"/>
              <a:t>t</a:t>
            </a:r>
            <a:r>
              <a:rPr lang="sv-SE" sz="1800" baseline="-25000" dirty="0"/>
              <a:t>0</a:t>
            </a:r>
            <a:r>
              <a:rPr lang="sv-SE" sz="1800" dirty="0"/>
              <a:t>,</a:t>
            </a:r>
            <a:r>
              <a:rPr lang="sv-SE" sz="1800" i="1" dirty="0"/>
              <a:t>t</a:t>
            </a:r>
            <a:r>
              <a:rPr lang="sv-SE" sz="1800" baseline="-25000" dirty="0"/>
              <a:t>1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</a:rPr>
              <a:t>bring</a:t>
            </a:r>
            <a:r>
              <a:rPr lang="sv-SE" sz="1800" dirty="0"/>
              <a:t>(</a:t>
            </a:r>
            <a:r>
              <a:rPr lang="sv-SE" sz="1800" i="1" dirty="0"/>
              <a:t>r,</a:t>
            </a:r>
            <a:r>
              <a:rPr lang="sv-SE" sz="1800" dirty="0">
                <a:latin typeface="Calibri"/>
              </a:rPr>
              <a:t>c1,d4)</a:t>
            </a:r>
          </a:p>
          <a:p>
            <a:pPr marL="0" indent="0">
              <a:buNone/>
              <a:tabLst>
                <a:tab pos="55563" algn="l"/>
                <a:tab pos="1189038" algn="l"/>
              </a:tabLst>
            </a:pPr>
            <a:r>
              <a:rPr lang="sv-SE" sz="1800" dirty="0"/>
              <a:t>	</a:t>
            </a:r>
            <a:r>
              <a:rPr lang="sv-SE" sz="1800" dirty="0" err="1"/>
              <a:t>supported</a:t>
            </a:r>
            <a:r>
              <a:rPr lang="sv-SE" sz="1800" dirty="0"/>
              <a:t>:	[</a:t>
            </a:r>
            <a:r>
              <a:rPr lang="sv-SE" sz="1800" i="1" dirty="0" err="1"/>
              <a:t>t</a:t>
            </a:r>
            <a:r>
              <a:rPr lang="sv-SE" sz="1800" i="1" baseline="-25000" dirty="0" err="1"/>
              <a:t>s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</a:rPr>
              <a:t>loc</a:t>
            </a:r>
            <a:r>
              <a:rPr lang="sv-SE" sz="1800" dirty="0"/>
              <a:t>(</a:t>
            </a:r>
            <a:r>
              <a:rPr lang="sv-SE" sz="1800" dirty="0">
                <a:latin typeface="Calibri"/>
              </a:rPr>
              <a:t>r1)=d1</a:t>
            </a:r>
            <a:br>
              <a:rPr lang="sv-SE" sz="1800" dirty="0"/>
            </a:br>
            <a:r>
              <a:rPr lang="sv-SE" sz="1800" dirty="0"/>
              <a:t>		[</a:t>
            </a:r>
            <a:r>
              <a:rPr lang="sv-SE" sz="1800" i="1" dirty="0" err="1"/>
              <a:t>t</a:t>
            </a:r>
            <a:r>
              <a:rPr lang="sv-SE" sz="1800" i="1" baseline="-25000" dirty="0" err="1"/>
              <a:t>s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</a:rPr>
              <a:t>loc</a:t>
            </a:r>
            <a:r>
              <a:rPr lang="sv-SE" sz="1800" dirty="0"/>
              <a:t>(</a:t>
            </a:r>
            <a:r>
              <a:rPr lang="sv-SE" sz="1800" dirty="0">
                <a:latin typeface="Calibri"/>
              </a:rPr>
              <a:t>r2)=d2</a:t>
            </a:r>
            <a:br>
              <a:rPr lang="sv-SE" sz="1800" dirty="0"/>
            </a:br>
            <a:r>
              <a:rPr lang="sv-SE" sz="1800" dirty="0"/>
              <a:t>		[</a:t>
            </a:r>
            <a:r>
              <a:rPr lang="sv-SE" sz="1800" i="1" dirty="0"/>
              <a:t>t</a:t>
            </a:r>
            <a:r>
              <a:rPr lang="sv-SE" sz="1800" i="1" baseline="-25000" dirty="0"/>
              <a:t>s</a:t>
            </a:r>
            <a:r>
              <a:rPr lang="sv-SE" sz="1800" dirty="0"/>
              <a:t>+10,</a:t>
            </a:r>
            <a:r>
              <a:rPr lang="sv-SE" sz="1800" i="1" dirty="0"/>
              <a:t>t</a:t>
            </a:r>
            <a:r>
              <a:rPr lang="sv-SE" sz="1800" i="1" baseline="-25000" dirty="0"/>
              <a:t>s</a:t>
            </a:r>
            <a:r>
              <a:rPr lang="sv-SE" sz="1800" dirty="0"/>
              <a:t>+</a:t>
            </a:r>
            <a:r>
              <a:rPr lang="el-GR" sz="1800" dirty="0"/>
              <a:t>δ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</a:rPr>
              <a:t>docked</a:t>
            </a:r>
            <a:r>
              <a:rPr lang="sv-SE" sz="1800" dirty="0"/>
              <a:t>(</a:t>
            </a:r>
            <a:r>
              <a:rPr lang="sv-SE" sz="1800" dirty="0">
                <a:latin typeface="Calibri"/>
              </a:rPr>
              <a:t>ship1)=d3</a:t>
            </a:r>
            <a:br>
              <a:rPr lang="sv-SE" sz="1800" dirty="0"/>
            </a:br>
            <a:r>
              <a:rPr lang="sv-SE" sz="1800" dirty="0"/>
              <a:t>		[</a:t>
            </a:r>
            <a:r>
              <a:rPr lang="sv-SE" sz="1800" i="1" dirty="0" err="1"/>
              <a:t>t</a:t>
            </a:r>
            <a:r>
              <a:rPr lang="sv-SE" sz="1800" i="1" baseline="-25000" dirty="0" err="1"/>
              <a:t>s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</a:rPr>
              <a:t>top</a:t>
            </a:r>
            <a:r>
              <a:rPr lang="sv-SE" sz="1800" dirty="0"/>
              <a:t>(</a:t>
            </a:r>
            <a:r>
              <a:rPr lang="sv-SE" sz="1800" dirty="0">
                <a:latin typeface="Calibri"/>
              </a:rPr>
              <a:t>pile-ship1)=c1</a:t>
            </a:r>
            <a:br>
              <a:rPr lang="sv-SE" sz="1800" dirty="0"/>
            </a:br>
            <a:r>
              <a:rPr lang="sv-SE" sz="1800" dirty="0"/>
              <a:t>		[</a:t>
            </a:r>
            <a:r>
              <a:rPr lang="sv-SE" sz="1800" i="1" dirty="0" err="1"/>
              <a:t>t</a:t>
            </a:r>
            <a:r>
              <a:rPr lang="sv-SE" sz="1800" i="1" baseline="-25000" dirty="0" err="1"/>
              <a:t>s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</a:rPr>
              <a:t>pos</a:t>
            </a:r>
            <a:r>
              <a:rPr lang="sv-SE" sz="1800" dirty="0"/>
              <a:t>(</a:t>
            </a:r>
            <a:r>
              <a:rPr lang="sv-SE" sz="1800" dirty="0">
                <a:latin typeface="Calibri"/>
              </a:rPr>
              <a:t>c1)=pallet</a:t>
            </a:r>
            <a:endParaRPr lang="sv-SE" sz="1800" dirty="0"/>
          </a:p>
          <a:p>
            <a:pPr marL="0" indent="0">
              <a:buNone/>
              <a:tabLst>
                <a:tab pos="55563" algn="l"/>
                <a:tab pos="1189038" algn="l"/>
              </a:tabLst>
            </a:pPr>
            <a:r>
              <a:rPr lang="sv-SE" sz="1800" dirty="0"/>
              <a:t>	</a:t>
            </a:r>
            <a:r>
              <a:rPr lang="sv-SE" sz="1800" dirty="0" err="1"/>
              <a:t>assertions</a:t>
            </a:r>
            <a:r>
              <a:rPr lang="sv-SE" sz="1800" dirty="0"/>
              <a:t>:	[</a:t>
            </a:r>
            <a:r>
              <a:rPr lang="sv-SE" sz="1800" i="1" dirty="0"/>
              <a:t>t</a:t>
            </a:r>
            <a:r>
              <a:rPr lang="sv-SE" sz="1800" i="1" baseline="-25000" dirty="0"/>
              <a:t>e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  <a:cs typeface="Calibri"/>
              </a:rPr>
              <a:t>loc</a:t>
            </a:r>
            <a:r>
              <a:rPr lang="sv-SE" sz="1800" dirty="0">
                <a:latin typeface="Calibri"/>
                <a:cs typeface="Calibri"/>
              </a:rPr>
              <a:t>(r1)=d1</a:t>
            </a:r>
            <a:br>
              <a:rPr lang="sv-SE" sz="1800" dirty="0">
                <a:latin typeface="Calibri"/>
                <a:cs typeface="Calibri"/>
              </a:rPr>
            </a:br>
            <a:r>
              <a:rPr lang="sv-SE" sz="1800" dirty="0">
                <a:latin typeface="Calibri"/>
                <a:cs typeface="Calibri"/>
              </a:rPr>
              <a:t>		</a:t>
            </a:r>
            <a:r>
              <a:rPr lang="sv-SE" sz="1800" dirty="0"/>
              <a:t>[</a:t>
            </a:r>
            <a:r>
              <a:rPr lang="sv-SE" sz="1800" i="1" dirty="0"/>
              <a:t>t</a:t>
            </a:r>
            <a:r>
              <a:rPr lang="sv-SE" sz="1800" i="1" baseline="-25000" dirty="0"/>
              <a:t>e</a:t>
            </a:r>
            <a:r>
              <a:rPr lang="sv-SE" sz="1800" dirty="0"/>
              <a:t>] </a:t>
            </a:r>
            <a:r>
              <a:rPr lang="sv-SE" sz="1800" dirty="0" err="1">
                <a:latin typeface="Calibri"/>
                <a:cs typeface="Calibri"/>
              </a:rPr>
              <a:t>loc</a:t>
            </a:r>
            <a:r>
              <a:rPr lang="sv-SE" sz="1800" dirty="0">
                <a:latin typeface="Calibri"/>
                <a:cs typeface="Calibri"/>
              </a:rPr>
              <a:t>(r2)=d2</a:t>
            </a:r>
            <a:endParaRPr lang="sv-SE" sz="1800" dirty="0"/>
          </a:p>
          <a:p>
            <a:pPr marL="0" indent="0">
              <a:buNone/>
              <a:tabLst>
                <a:tab pos="55563" algn="l"/>
                <a:tab pos="1189038" algn="l"/>
              </a:tabLst>
            </a:pPr>
            <a:r>
              <a:rPr lang="sv-SE" sz="1800" dirty="0"/>
              <a:t>	</a:t>
            </a:r>
            <a:r>
              <a:rPr lang="sv-SE" sz="1800" dirty="0" err="1"/>
              <a:t>constraints</a:t>
            </a:r>
            <a:r>
              <a:rPr lang="sv-SE" sz="1800" dirty="0"/>
              <a:t>:	</a:t>
            </a:r>
            <a:r>
              <a:rPr lang="sv-SE" sz="1800" i="1" dirty="0" err="1"/>
              <a:t>t</a:t>
            </a:r>
            <a:r>
              <a:rPr lang="sv-SE" sz="1800" i="1" baseline="-25000" dirty="0" err="1"/>
              <a:t>s</a:t>
            </a:r>
            <a:r>
              <a:rPr lang="sv-SE" sz="1800" baseline="-25000" dirty="0"/>
              <a:t> </a:t>
            </a:r>
            <a:r>
              <a:rPr lang="sv-SE" sz="1800" dirty="0"/>
              <a:t>=</a:t>
            </a:r>
            <a:r>
              <a:rPr lang="sv-SE" sz="1800" baseline="-25000" dirty="0"/>
              <a:t> </a:t>
            </a:r>
            <a:r>
              <a:rPr lang="sv-SE" sz="1800" dirty="0"/>
              <a:t>0</a:t>
            </a:r>
            <a:r>
              <a:rPr lang="sv-SE" sz="1800" baseline="-25000" dirty="0"/>
              <a:t> </a:t>
            </a:r>
            <a:r>
              <a:rPr lang="sv-SE" sz="1800" i="1" dirty="0"/>
              <a:t>&lt;</a:t>
            </a:r>
            <a:r>
              <a:rPr lang="sv-SE" sz="1800" i="1" baseline="-25000" dirty="0"/>
              <a:t> </a:t>
            </a:r>
            <a:r>
              <a:rPr lang="sv-SE" sz="1800" i="1" dirty="0"/>
              <a:t>t</a:t>
            </a:r>
            <a:r>
              <a:rPr lang="sv-SE" sz="1800" baseline="-25000" dirty="0"/>
              <a:t>0</a:t>
            </a:r>
            <a:r>
              <a:rPr lang="sv-SE" sz="1800" i="1" baseline="-25000" dirty="0"/>
              <a:t> </a:t>
            </a:r>
            <a:r>
              <a:rPr lang="sv-SE" sz="1800" i="1" dirty="0"/>
              <a:t>&lt;</a:t>
            </a:r>
            <a:r>
              <a:rPr lang="sv-SE" sz="1800" i="1" baseline="-25000" dirty="0"/>
              <a:t> </a:t>
            </a:r>
            <a:r>
              <a:rPr lang="sv-SE" sz="1800" i="1" dirty="0"/>
              <a:t>t</a:t>
            </a:r>
            <a:r>
              <a:rPr lang="sv-SE" sz="1800" baseline="-25000" dirty="0"/>
              <a:t>1</a:t>
            </a:r>
            <a:r>
              <a:rPr lang="sv-SE" sz="1800" i="1" baseline="-25000" dirty="0"/>
              <a:t> </a:t>
            </a:r>
            <a:r>
              <a:rPr lang="sv-SE" sz="1800" i="1" dirty="0"/>
              <a:t>&lt;</a:t>
            </a:r>
            <a:r>
              <a:rPr lang="sv-SE" sz="1800" i="1" baseline="-25000" dirty="0"/>
              <a:t> </a:t>
            </a:r>
            <a:r>
              <a:rPr lang="sv-SE" sz="1800" i="1" dirty="0"/>
              <a:t>t</a:t>
            </a:r>
            <a:r>
              <a:rPr lang="sv-SE" sz="1800" i="1" baseline="-25000" dirty="0"/>
              <a:t>e </a:t>
            </a:r>
            <a:r>
              <a:rPr lang="sv-SE" sz="1800" dirty="0"/>
              <a:t>, 20 ≤</a:t>
            </a:r>
            <a:r>
              <a:rPr lang="sv-SE" sz="1800" baseline="-25000" dirty="0"/>
              <a:t> </a:t>
            </a:r>
            <a:r>
              <a:rPr lang="el-GR" sz="1800" dirty="0"/>
              <a:t>δ</a:t>
            </a:r>
            <a:r>
              <a:rPr lang="sv-SE" sz="1800" baseline="-25000" dirty="0"/>
              <a:t> </a:t>
            </a:r>
            <a:r>
              <a:rPr lang="sv-SE" sz="1800" dirty="0"/>
              <a:t>≤</a:t>
            </a:r>
            <a:r>
              <a:rPr lang="sv-SE" sz="1800" baseline="-25000" dirty="0"/>
              <a:t> </a:t>
            </a:r>
            <a:r>
              <a:rPr lang="sv-SE" sz="1800" dirty="0"/>
              <a:t>30</a:t>
            </a:r>
          </a:p>
          <a:p>
            <a:pPr marL="0" indent="0">
              <a:buNone/>
              <a:tabLst>
                <a:tab pos="55563" algn="l"/>
                <a:tab pos="1189038" algn="l"/>
              </a:tabLst>
            </a:pP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9351054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</a:t>
            </a:r>
          </a:p>
        </p:txBody>
      </p:sp>
      <p:sp>
        <p:nvSpPr>
          <p:cNvPr id="654" name="Shape 65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lang="en-US" dirty="0"/>
              <a:t>Introduction</a:t>
            </a:r>
          </a:p>
          <a:p>
            <a:pPr>
              <a:lnSpc>
                <a:spcPct val="13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lang="en-US" dirty="0"/>
              <a:t>Representation</a:t>
            </a:r>
          </a:p>
          <a:p>
            <a:pPr>
              <a:lnSpc>
                <a:spcPct val="140000"/>
              </a:lnSpc>
            </a:pPr>
            <a:r>
              <a:rPr lang="en-US" b="1" dirty="0"/>
              <a:t>4.3 </a:t>
            </a:r>
            <a:r>
              <a:rPr b="1" dirty="0"/>
              <a:t>Temporal planning</a:t>
            </a:r>
          </a:p>
          <a:p>
            <a:pPr lvl="1">
              <a:lnSpc>
                <a:spcPct val="140000"/>
              </a:lnSpc>
            </a:pPr>
            <a:r>
              <a:rPr dirty="0"/>
              <a:t>Resolvers and flaws</a:t>
            </a:r>
          </a:p>
          <a:p>
            <a:pPr lvl="1">
              <a:lnSpc>
                <a:spcPct val="140000"/>
              </a:lnSpc>
            </a:pPr>
            <a:r>
              <a:rPr dirty="0"/>
              <a:t>Search space</a:t>
            </a:r>
          </a:p>
          <a:p>
            <a:pPr>
              <a:lnSpc>
                <a:spcPct val="140000"/>
              </a:lnSpc>
            </a:pPr>
            <a:r>
              <a:rPr lang="en-US" dirty="0"/>
              <a:t>4.4 Constraint management</a:t>
            </a:r>
            <a:endParaRPr dirty="0"/>
          </a:p>
          <a:p>
            <a:pPr>
              <a:lnSpc>
                <a:spcPct val="140000"/>
              </a:lnSpc>
            </a:pPr>
            <a:r>
              <a:rPr lang="en-US" dirty="0"/>
              <a:t>4.5 </a:t>
            </a:r>
            <a:r>
              <a:rPr dirty="0"/>
              <a:t>Acting with </a:t>
            </a:r>
            <a:r>
              <a:rPr lang="en-US" dirty="0"/>
              <a:t>temporal models</a:t>
            </a:r>
            <a:endParaRPr dirty="0"/>
          </a:p>
          <a:p>
            <a:pPr>
              <a:lnSpc>
                <a:spcPct val="14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938685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266" y="158297"/>
            <a:ext cx="4025516" cy="812800"/>
          </a:xfrm>
        </p:spPr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643" y="1203896"/>
            <a:ext cx="5551786" cy="3498214"/>
          </a:xfrm>
        </p:spPr>
        <p:txBody>
          <a:bodyPr/>
          <a:lstStyle/>
          <a:p>
            <a:r>
              <a:rPr lang="en-US" dirty="0"/>
              <a:t>Planning problem:</a:t>
            </a:r>
          </a:p>
          <a:p>
            <a:pPr lvl="1"/>
            <a:r>
              <a:rPr lang="en-US" dirty="0"/>
              <a:t>a chronicle </a:t>
            </a:r>
            <a:r>
              <a:rPr lang="sv-SE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baseline="-25000" dirty="0">
                <a:cs typeface="Times New Roman"/>
              </a:rPr>
              <a:t>0</a:t>
            </a:r>
            <a:r>
              <a:rPr lang="en-US" dirty="0">
                <a:cs typeface="Times New Roman"/>
              </a:rPr>
              <a:t> </a:t>
            </a:r>
            <a:r>
              <a:rPr lang="en-US" dirty="0"/>
              <a:t>that has some </a:t>
            </a:r>
            <a:r>
              <a:rPr lang="en-US" i="1" dirty="0"/>
              <a:t>flaws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analogous to flaws in PSP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 resolve the flaws, add </a:t>
            </a:r>
          </a:p>
          <a:p>
            <a:pPr lvl="1"/>
            <a:r>
              <a:rPr lang="en-US" dirty="0"/>
              <a:t>assertions</a:t>
            </a:r>
          </a:p>
          <a:p>
            <a:pPr lvl="1"/>
            <a:r>
              <a:rPr lang="en-US" dirty="0"/>
              <a:t>constraints</a:t>
            </a:r>
          </a:p>
          <a:p>
            <a:pPr lvl="1"/>
            <a:r>
              <a:rPr lang="en-US" dirty="0"/>
              <a:t>actions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C162B6-1643-7546-B9B1-C58FBF538F23}"/>
              </a:ext>
            </a:extLst>
          </p:cNvPr>
          <p:cNvSpPr txBox="1">
            <a:spLocks/>
          </p:cNvSpPr>
          <p:nvPr/>
        </p:nvSpPr>
        <p:spPr bwMode="auto">
          <a:xfrm>
            <a:off x="5170151" y="446667"/>
            <a:ext cx="3618233" cy="284565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300"/>
              </a:spcBef>
              <a:buSzPct val="85000"/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:</a:t>
            </a:r>
            <a:r>
              <a:rPr lang="en-US" sz="1800" dirty="0"/>
              <a:t>   tasks: </a:t>
            </a:r>
            <a:r>
              <a:rPr lang="en-US" sz="1800" i="1" dirty="0"/>
              <a:t>(none)</a:t>
            </a:r>
          </a:p>
          <a:p>
            <a:pPr marL="0" lvl="1" indent="0">
              <a:spcBef>
                <a:spcPts val="300"/>
              </a:spcBef>
              <a:buSzPct val="85000"/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/>
              <a:t>supported: </a:t>
            </a:r>
            <a:r>
              <a:rPr lang="en-US" sz="1800" i="1" dirty="0"/>
              <a:t>(none)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assertions:	</a:t>
            </a:r>
            <a:r>
              <a:rPr lang="en-US" sz="1800" dirty="0">
                <a:latin typeface="Times New Roman" panose="02020603050405020304" pitchFamily="18" charset="0"/>
              </a:rPr>
              <a:t>[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] </a:t>
            </a:r>
            <a:r>
              <a:rPr lang="en-US" sz="1800" dirty="0" err="1">
                <a:latin typeface="Calibri" panose="020F0502020204030204" pitchFamily="34" charset="0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dirty="0">
                <a:latin typeface="Times New Roman" panose="02020603050405020304" pitchFamily="18" charset="0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</a:rPr>
              <a:t>l</a:t>
            </a:r>
            <a:endParaRPr lang="en-US" sz="1800" i="1" dirty="0">
              <a:latin typeface="Times New Roman" panose="02020603050405020304" pitchFamily="18" charset="0"/>
              <a:cs typeface="Calibri"/>
            </a:endParaRP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/>
              <a:t>	</a:t>
            </a:r>
            <a:r>
              <a:rPr lang="en-US" sz="1800" dirty="0">
                <a:latin typeface="Times New Roman" panose="02020603050405020304" pitchFamily="18" charset="0"/>
              </a:rPr>
              <a:t>[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</a:rPr>
              <a:t>] </a:t>
            </a:r>
            <a:r>
              <a:rPr lang="en-US" sz="1800" dirty="0" err="1">
                <a:latin typeface="Calibri" panose="020F0502020204030204" pitchFamily="34" charset="0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dirty="0">
                <a:latin typeface="Times New Roman" panose="02020603050405020304" pitchFamily="18" charset="0"/>
              </a:rPr>
              <a:t>) : (</a:t>
            </a:r>
            <a:r>
              <a:rPr lang="en-US" sz="1800" dirty="0">
                <a:latin typeface="Calibri" panose="020F0502020204030204" pitchFamily="34" charset="0"/>
              </a:rPr>
              <a:t>loc3,loc4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cs typeface="Calibri"/>
            </a:endParaRP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	</a:t>
            </a:r>
            <a:r>
              <a:rPr lang="en-US" sz="1800" dirty="0">
                <a:latin typeface="Calibri" charset="0"/>
                <a:cs typeface="Times New Roman"/>
              </a:rPr>
              <a:t>adjacent(loc3,w1)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adjacent(w1,loc3)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adjacent(loc4,w2)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adjacent(w2,loc4)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connected(w1,w2)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F7DE81-E3F3-AB4F-8FFF-30E336D57DD2}"/>
              </a:ext>
            </a:extLst>
          </p:cNvPr>
          <p:cNvGrpSpPr/>
          <p:nvPr/>
        </p:nvGrpSpPr>
        <p:grpSpPr>
          <a:xfrm>
            <a:off x="8854416" y="1208258"/>
            <a:ext cx="2803654" cy="1322467"/>
            <a:chOff x="5138714" y="4389220"/>
            <a:chExt cx="2803654" cy="1322467"/>
          </a:xfrm>
        </p:grpSpPr>
        <p:sp>
          <p:nvSpPr>
            <p:cNvPr id="34" name="Shape 389">
              <a:extLst>
                <a:ext uri="{FF2B5EF4-FFF2-40B4-BE49-F238E27FC236}">
                  <a16:creationId xmlns:a16="http://schemas.microsoft.com/office/drawing/2014/main" id="{4195A363-9921-9145-8770-228FD3BD1104}"/>
                </a:ext>
              </a:extLst>
            </p:cNvPr>
            <p:cNvSpPr/>
            <p:nvPr/>
          </p:nvSpPr>
          <p:spPr>
            <a:xfrm>
              <a:off x="7341605" y="4389220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loc4</a:t>
              </a:r>
            </a:p>
          </p:txBody>
        </p:sp>
        <p:sp>
          <p:nvSpPr>
            <p:cNvPr id="35" name="Shape 391">
              <a:extLst>
                <a:ext uri="{FF2B5EF4-FFF2-40B4-BE49-F238E27FC236}">
                  <a16:creationId xmlns:a16="http://schemas.microsoft.com/office/drawing/2014/main" id="{26FDA8DE-C8ED-644E-A307-A3DA0FF885E9}"/>
                </a:ext>
              </a:extLst>
            </p:cNvPr>
            <p:cNvSpPr/>
            <p:nvPr/>
          </p:nvSpPr>
          <p:spPr>
            <a:xfrm flipV="1">
              <a:off x="5514890" y="4402207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6" name="Shape 393">
              <a:extLst>
                <a:ext uri="{FF2B5EF4-FFF2-40B4-BE49-F238E27FC236}">
                  <a16:creationId xmlns:a16="http://schemas.microsoft.com/office/drawing/2014/main" id="{A22BC7E1-CC5E-7843-995D-AF1B80082064}"/>
                </a:ext>
              </a:extLst>
            </p:cNvPr>
            <p:cNvSpPr/>
            <p:nvPr/>
          </p:nvSpPr>
          <p:spPr>
            <a:xfrm rot="16200000">
              <a:off x="4938991" y="4644419"/>
              <a:ext cx="763578" cy="36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 err="1"/>
                <a:t>loc</a:t>
              </a:r>
              <a:r>
                <a:rPr sz="1800" dirty="0"/>
                <a:t>(r1)</a:t>
              </a:r>
            </a:p>
          </p:txBody>
        </p:sp>
        <p:sp>
          <p:nvSpPr>
            <p:cNvPr id="37" name="Shape 394">
              <a:extLst>
                <a:ext uri="{FF2B5EF4-FFF2-40B4-BE49-F238E27FC236}">
                  <a16:creationId xmlns:a16="http://schemas.microsoft.com/office/drawing/2014/main" id="{8B89165F-6694-E54B-9C77-C43E1D293A8A}"/>
                </a:ext>
              </a:extLst>
            </p:cNvPr>
            <p:cNvSpPr/>
            <p:nvPr/>
          </p:nvSpPr>
          <p:spPr>
            <a:xfrm>
              <a:off x="6672048" y="4762738"/>
              <a:ext cx="531707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dirty="0"/>
                <a:t>loc3</a:t>
              </a:r>
              <a:endParaRPr sz="1800" dirty="0"/>
            </a:p>
          </p:txBody>
        </p:sp>
        <p:sp>
          <p:nvSpPr>
            <p:cNvPr id="38" name="Shape 395">
              <a:extLst>
                <a:ext uri="{FF2B5EF4-FFF2-40B4-BE49-F238E27FC236}">
                  <a16:creationId xmlns:a16="http://schemas.microsoft.com/office/drawing/2014/main" id="{6E1E5ECF-16D8-084E-BB0B-862008725B3C}"/>
                </a:ext>
              </a:extLst>
            </p:cNvPr>
            <p:cNvSpPr/>
            <p:nvPr/>
          </p:nvSpPr>
          <p:spPr>
            <a:xfrm>
              <a:off x="5528959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39" name="Shape 396">
              <a:extLst>
                <a:ext uri="{FF2B5EF4-FFF2-40B4-BE49-F238E27FC236}">
                  <a16:creationId xmlns:a16="http://schemas.microsoft.com/office/drawing/2014/main" id="{09ECF116-15B5-BD42-B560-41B7550FA241}"/>
                </a:ext>
              </a:extLst>
            </p:cNvPr>
            <p:cNvSpPr/>
            <p:nvPr/>
          </p:nvSpPr>
          <p:spPr>
            <a:xfrm>
              <a:off x="6226381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2</a:t>
              </a:r>
            </a:p>
          </p:txBody>
        </p:sp>
        <p:sp>
          <p:nvSpPr>
            <p:cNvPr id="40" name="Shape 397">
              <a:extLst>
                <a:ext uri="{FF2B5EF4-FFF2-40B4-BE49-F238E27FC236}">
                  <a16:creationId xmlns:a16="http://schemas.microsoft.com/office/drawing/2014/main" id="{5561D38D-2E8F-5442-97DA-1410913E8FBC}"/>
                </a:ext>
              </a:extLst>
            </p:cNvPr>
            <p:cNvSpPr/>
            <p:nvPr/>
          </p:nvSpPr>
          <p:spPr>
            <a:xfrm>
              <a:off x="6796074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3</a:t>
              </a:r>
            </a:p>
          </p:txBody>
        </p:sp>
        <p:sp>
          <p:nvSpPr>
            <p:cNvPr id="43" name="Shape 398">
              <a:extLst>
                <a:ext uri="{FF2B5EF4-FFF2-40B4-BE49-F238E27FC236}">
                  <a16:creationId xmlns:a16="http://schemas.microsoft.com/office/drawing/2014/main" id="{18FA08DC-3E19-5B46-9075-63E14677A959}"/>
                </a:ext>
              </a:extLst>
            </p:cNvPr>
            <p:cNvSpPr/>
            <p:nvPr/>
          </p:nvSpPr>
          <p:spPr>
            <a:xfrm>
              <a:off x="7438783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4</a:t>
              </a:r>
            </a:p>
          </p:txBody>
        </p:sp>
        <p:sp>
          <p:nvSpPr>
            <p:cNvPr id="44" name="Shape 401">
              <a:extLst>
                <a:ext uri="{FF2B5EF4-FFF2-40B4-BE49-F238E27FC236}">
                  <a16:creationId xmlns:a16="http://schemas.microsoft.com/office/drawing/2014/main" id="{FADBBA56-F234-4748-9224-E5FEF3D8A3ED}"/>
                </a:ext>
              </a:extLst>
            </p:cNvPr>
            <p:cNvSpPr/>
            <p:nvPr/>
          </p:nvSpPr>
          <p:spPr>
            <a:xfrm flipV="1">
              <a:off x="5633003" y="4715832"/>
              <a:ext cx="1" cy="7574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5" name="Shape 399">
              <a:extLst>
                <a:ext uri="{FF2B5EF4-FFF2-40B4-BE49-F238E27FC236}">
                  <a16:creationId xmlns:a16="http://schemas.microsoft.com/office/drawing/2014/main" id="{14671EAA-654D-1945-AFFC-532D8AD2A2EE}"/>
                </a:ext>
              </a:extLst>
            </p:cNvPr>
            <p:cNvSpPr/>
            <p:nvPr/>
          </p:nvSpPr>
          <p:spPr>
            <a:xfrm flipV="1">
              <a:off x="6337093" y="4719148"/>
              <a:ext cx="1" cy="7541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6" name="Shape 390">
              <a:extLst>
                <a:ext uri="{FF2B5EF4-FFF2-40B4-BE49-F238E27FC236}">
                  <a16:creationId xmlns:a16="http://schemas.microsoft.com/office/drawing/2014/main" id="{4E42FB05-49C5-C644-A100-2DF29A1E8800}"/>
                </a:ext>
              </a:extLst>
            </p:cNvPr>
            <p:cNvSpPr/>
            <p:nvPr/>
          </p:nvSpPr>
          <p:spPr>
            <a:xfrm>
              <a:off x="5436586" y="5479075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7" name="Shape 400">
              <a:extLst>
                <a:ext uri="{FF2B5EF4-FFF2-40B4-BE49-F238E27FC236}">
                  <a16:creationId xmlns:a16="http://schemas.microsoft.com/office/drawing/2014/main" id="{29D1F508-D620-814C-98C9-8E0694735417}"/>
                </a:ext>
              </a:extLst>
            </p:cNvPr>
            <p:cNvSpPr/>
            <p:nvPr/>
          </p:nvSpPr>
          <p:spPr>
            <a:xfrm flipV="1">
              <a:off x="6926792" y="5119843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8" name="Shape 402">
              <a:extLst>
                <a:ext uri="{FF2B5EF4-FFF2-40B4-BE49-F238E27FC236}">
                  <a16:creationId xmlns:a16="http://schemas.microsoft.com/office/drawing/2014/main" id="{2BF1247D-9D23-664D-8C36-C51FD01B2D45}"/>
                </a:ext>
              </a:extLst>
            </p:cNvPr>
            <p:cNvSpPr/>
            <p:nvPr/>
          </p:nvSpPr>
          <p:spPr>
            <a:xfrm flipV="1">
              <a:off x="7535528" y="4711781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386A9ED-8382-004C-AC1B-B92C6EBE3F67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621621">
              <a:off x="6801843" y="4922412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50" name="Shape 406">
              <a:extLst>
                <a:ext uri="{FF2B5EF4-FFF2-40B4-BE49-F238E27FC236}">
                  <a16:creationId xmlns:a16="http://schemas.microsoft.com/office/drawing/2014/main" id="{87686548-F4B7-A04C-B65C-C3995FBBBD52}"/>
                </a:ext>
              </a:extLst>
            </p:cNvPr>
            <p:cNvSpPr/>
            <p:nvPr/>
          </p:nvSpPr>
          <p:spPr>
            <a:xfrm>
              <a:off x="5621928" y="4727152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51" name="Shape 407">
              <a:extLst>
                <a:ext uri="{FF2B5EF4-FFF2-40B4-BE49-F238E27FC236}">
                  <a16:creationId xmlns:a16="http://schemas.microsoft.com/office/drawing/2014/main" id="{F6579504-2DE4-F349-958C-F548A0E5472E}"/>
                </a:ext>
              </a:extLst>
            </p:cNvPr>
            <p:cNvSpPr/>
            <p:nvPr/>
          </p:nvSpPr>
          <p:spPr>
            <a:xfrm>
              <a:off x="5940878" y="4402646"/>
              <a:ext cx="435020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endParaRPr sz="1800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FEDF95D-6AB5-6741-9546-96CE530E592E}"/>
              </a:ext>
            </a:extLst>
          </p:cNvPr>
          <p:cNvGrpSpPr/>
          <p:nvPr/>
        </p:nvGrpSpPr>
        <p:grpSpPr>
          <a:xfrm>
            <a:off x="8972567" y="4423478"/>
            <a:ext cx="2803654" cy="1322467"/>
            <a:chOff x="5170909" y="2805593"/>
            <a:chExt cx="2803654" cy="1322467"/>
          </a:xfrm>
        </p:grpSpPr>
        <p:sp>
          <p:nvSpPr>
            <p:cNvPr id="53" name="Shape 571">
              <a:extLst>
                <a:ext uri="{FF2B5EF4-FFF2-40B4-BE49-F238E27FC236}">
                  <a16:creationId xmlns:a16="http://schemas.microsoft.com/office/drawing/2014/main" id="{EF73CEBB-87F7-4545-A0CB-EECFB5661213}"/>
                </a:ext>
              </a:extLst>
            </p:cNvPr>
            <p:cNvSpPr/>
            <p:nvPr/>
          </p:nvSpPr>
          <p:spPr>
            <a:xfrm rot="2017103">
              <a:off x="6364776" y="3054962"/>
              <a:ext cx="891847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82880" tIns="0" rIns="18288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move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4" name="Shape 389">
              <a:extLst>
                <a:ext uri="{FF2B5EF4-FFF2-40B4-BE49-F238E27FC236}">
                  <a16:creationId xmlns:a16="http://schemas.microsoft.com/office/drawing/2014/main" id="{2A8C6236-0C8A-DA49-B941-7F3EEF12258B}"/>
                </a:ext>
              </a:extLst>
            </p:cNvPr>
            <p:cNvSpPr/>
            <p:nvPr/>
          </p:nvSpPr>
          <p:spPr>
            <a:xfrm>
              <a:off x="7373800" y="2805593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loc4</a:t>
              </a:r>
            </a:p>
          </p:txBody>
        </p:sp>
        <p:sp>
          <p:nvSpPr>
            <p:cNvPr id="55" name="Shape 391">
              <a:extLst>
                <a:ext uri="{FF2B5EF4-FFF2-40B4-BE49-F238E27FC236}">
                  <a16:creationId xmlns:a16="http://schemas.microsoft.com/office/drawing/2014/main" id="{9503A274-198E-9F41-8140-04BA0EC74D35}"/>
                </a:ext>
              </a:extLst>
            </p:cNvPr>
            <p:cNvSpPr/>
            <p:nvPr/>
          </p:nvSpPr>
          <p:spPr>
            <a:xfrm flipV="1">
              <a:off x="5547085" y="2818580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56" name="Shape 393">
              <a:extLst>
                <a:ext uri="{FF2B5EF4-FFF2-40B4-BE49-F238E27FC236}">
                  <a16:creationId xmlns:a16="http://schemas.microsoft.com/office/drawing/2014/main" id="{CFA9AE35-1C03-C84D-872B-9AD70EC37154}"/>
                </a:ext>
              </a:extLst>
            </p:cNvPr>
            <p:cNvSpPr/>
            <p:nvPr/>
          </p:nvSpPr>
          <p:spPr>
            <a:xfrm rot="16200000">
              <a:off x="4971186" y="3060792"/>
              <a:ext cx="763578" cy="36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 err="1"/>
                <a:t>loc</a:t>
              </a:r>
              <a:r>
                <a:rPr sz="1800" dirty="0"/>
                <a:t>(r1)</a:t>
              </a:r>
            </a:p>
          </p:txBody>
        </p:sp>
        <p:sp>
          <p:nvSpPr>
            <p:cNvPr id="57" name="Shape 394">
              <a:extLst>
                <a:ext uri="{FF2B5EF4-FFF2-40B4-BE49-F238E27FC236}">
                  <a16:creationId xmlns:a16="http://schemas.microsoft.com/office/drawing/2014/main" id="{33D978BE-F3FF-F642-AC66-A498936F198E}"/>
                </a:ext>
              </a:extLst>
            </p:cNvPr>
            <p:cNvSpPr/>
            <p:nvPr/>
          </p:nvSpPr>
          <p:spPr>
            <a:xfrm>
              <a:off x="6724929" y="3578304"/>
              <a:ext cx="531707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dirty="0"/>
                <a:t>loc3</a:t>
              </a:r>
              <a:endParaRPr sz="1800" dirty="0"/>
            </a:p>
          </p:txBody>
        </p:sp>
        <p:sp>
          <p:nvSpPr>
            <p:cNvPr id="58" name="Shape 395">
              <a:extLst>
                <a:ext uri="{FF2B5EF4-FFF2-40B4-BE49-F238E27FC236}">
                  <a16:creationId xmlns:a16="http://schemas.microsoft.com/office/drawing/2014/main" id="{37AB7B15-87B6-EC42-A95F-677BDDA3C53C}"/>
                </a:ext>
              </a:extLst>
            </p:cNvPr>
            <p:cNvSpPr/>
            <p:nvPr/>
          </p:nvSpPr>
          <p:spPr>
            <a:xfrm>
              <a:off x="5561154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59" name="Shape 396">
              <a:extLst>
                <a:ext uri="{FF2B5EF4-FFF2-40B4-BE49-F238E27FC236}">
                  <a16:creationId xmlns:a16="http://schemas.microsoft.com/office/drawing/2014/main" id="{8DC6ADD4-EC00-0045-88AD-F754A6FF4733}"/>
                </a:ext>
              </a:extLst>
            </p:cNvPr>
            <p:cNvSpPr/>
            <p:nvPr/>
          </p:nvSpPr>
          <p:spPr>
            <a:xfrm>
              <a:off x="6270006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2</a:t>
              </a:r>
            </a:p>
          </p:txBody>
        </p:sp>
        <p:sp>
          <p:nvSpPr>
            <p:cNvPr id="60" name="Shape 397">
              <a:extLst>
                <a:ext uri="{FF2B5EF4-FFF2-40B4-BE49-F238E27FC236}">
                  <a16:creationId xmlns:a16="http://schemas.microsoft.com/office/drawing/2014/main" id="{5614FA1B-96DB-0A40-BE1D-FB34F1697393}"/>
                </a:ext>
              </a:extLst>
            </p:cNvPr>
            <p:cNvSpPr/>
            <p:nvPr/>
          </p:nvSpPr>
          <p:spPr>
            <a:xfrm>
              <a:off x="6828269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3</a:t>
              </a:r>
            </a:p>
          </p:txBody>
        </p:sp>
        <p:sp>
          <p:nvSpPr>
            <p:cNvPr id="61" name="Shape 398">
              <a:extLst>
                <a:ext uri="{FF2B5EF4-FFF2-40B4-BE49-F238E27FC236}">
                  <a16:creationId xmlns:a16="http://schemas.microsoft.com/office/drawing/2014/main" id="{E5008B36-B3D1-8341-BB5A-95C3C3A41CF9}"/>
                </a:ext>
              </a:extLst>
            </p:cNvPr>
            <p:cNvSpPr/>
            <p:nvPr/>
          </p:nvSpPr>
          <p:spPr>
            <a:xfrm>
              <a:off x="7470978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4</a:t>
              </a:r>
            </a:p>
          </p:txBody>
        </p:sp>
        <p:sp>
          <p:nvSpPr>
            <p:cNvPr id="62" name="Shape 401">
              <a:extLst>
                <a:ext uri="{FF2B5EF4-FFF2-40B4-BE49-F238E27FC236}">
                  <a16:creationId xmlns:a16="http://schemas.microsoft.com/office/drawing/2014/main" id="{19891146-E5B9-9048-9928-D9952A8DC42E}"/>
                </a:ext>
              </a:extLst>
            </p:cNvPr>
            <p:cNvSpPr/>
            <p:nvPr/>
          </p:nvSpPr>
          <p:spPr>
            <a:xfrm flipV="1">
              <a:off x="5665198" y="3132205"/>
              <a:ext cx="1" cy="7574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3" name="Shape 399">
              <a:extLst>
                <a:ext uri="{FF2B5EF4-FFF2-40B4-BE49-F238E27FC236}">
                  <a16:creationId xmlns:a16="http://schemas.microsoft.com/office/drawing/2014/main" id="{0EDF5AE0-773B-C848-930B-147133155F48}"/>
                </a:ext>
              </a:extLst>
            </p:cNvPr>
            <p:cNvSpPr/>
            <p:nvPr/>
          </p:nvSpPr>
          <p:spPr>
            <a:xfrm flipV="1">
              <a:off x="6392148" y="3135521"/>
              <a:ext cx="1" cy="7541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4" name="Shape 390">
              <a:extLst>
                <a:ext uri="{FF2B5EF4-FFF2-40B4-BE49-F238E27FC236}">
                  <a16:creationId xmlns:a16="http://schemas.microsoft.com/office/drawing/2014/main" id="{E16C5BB7-4903-6A45-A813-806C3FC408FB}"/>
                </a:ext>
              </a:extLst>
            </p:cNvPr>
            <p:cNvSpPr/>
            <p:nvPr/>
          </p:nvSpPr>
          <p:spPr>
            <a:xfrm>
              <a:off x="5468781" y="3895448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5" name="Shape 400">
              <a:extLst>
                <a:ext uri="{FF2B5EF4-FFF2-40B4-BE49-F238E27FC236}">
                  <a16:creationId xmlns:a16="http://schemas.microsoft.com/office/drawing/2014/main" id="{949C0B02-97C1-414E-B3A3-6373DE4A98A2}"/>
                </a:ext>
              </a:extLst>
            </p:cNvPr>
            <p:cNvSpPr/>
            <p:nvPr/>
          </p:nvSpPr>
          <p:spPr>
            <a:xfrm flipV="1">
              <a:off x="6958987" y="3536216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66" name="Shape 402">
              <a:extLst>
                <a:ext uri="{FF2B5EF4-FFF2-40B4-BE49-F238E27FC236}">
                  <a16:creationId xmlns:a16="http://schemas.microsoft.com/office/drawing/2014/main" id="{7DF9B028-005A-524B-B8B8-CC0969169C15}"/>
                </a:ext>
              </a:extLst>
            </p:cNvPr>
            <p:cNvSpPr/>
            <p:nvPr/>
          </p:nvSpPr>
          <p:spPr>
            <a:xfrm flipV="1">
              <a:off x="7567723" y="3128154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A28828D-1ADD-EE4D-BF6C-1512798C5B6D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621621">
              <a:off x="6834038" y="3338785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68" name="Shape 406">
              <a:extLst>
                <a:ext uri="{FF2B5EF4-FFF2-40B4-BE49-F238E27FC236}">
                  <a16:creationId xmlns:a16="http://schemas.microsoft.com/office/drawing/2014/main" id="{B1C30222-B9BE-B546-98C5-1C76E8101E4E}"/>
                </a:ext>
              </a:extLst>
            </p:cNvPr>
            <p:cNvSpPr/>
            <p:nvPr/>
          </p:nvSpPr>
          <p:spPr>
            <a:xfrm>
              <a:off x="5654123" y="3143525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69" name="Shape 407">
              <a:extLst>
                <a:ext uri="{FF2B5EF4-FFF2-40B4-BE49-F238E27FC236}">
                  <a16:creationId xmlns:a16="http://schemas.microsoft.com/office/drawing/2014/main" id="{228FAB8E-7A7E-7749-8B82-60B09F80B6DA}"/>
                </a:ext>
              </a:extLst>
            </p:cNvPr>
            <p:cNvSpPr/>
            <p:nvPr/>
          </p:nvSpPr>
          <p:spPr>
            <a:xfrm>
              <a:off x="5973073" y="2819019"/>
              <a:ext cx="435020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endParaRPr sz="1800" i="1" dirty="0">
                <a:latin typeface="Times New Roman" panose="02020603050405020304" pitchFamily="18" charset="0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26DEF13-79D7-5E4B-B4EF-160880F3E06C}"/>
                </a:ext>
              </a:extLst>
            </p:cNvPr>
            <p:cNvCxnSpPr>
              <a:cxnSpLocks/>
            </p:cNvCxnSpPr>
            <p:nvPr/>
          </p:nvCxnSpPr>
          <p:spPr>
            <a:xfrm>
              <a:off x="6406370" y="3185809"/>
              <a:ext cx="566928" cy="384048"/>
            </a:xfrm>
            <a:prstGeom prst="line">
              <a:avLst/>
            </a:prstGeom>
            <a:ln w="635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A8A58DF5-C8FF-F946-93BB-16723BE1BC36}"/>
              </a:ext>
            </a:extLst>
          </p:cNvPr>
          <p:cNvSpPr txBox="1">
            <a:spLocks/>
          </p:cNvSpPr>
          <p:nvPr/>
        </p:nvSpPr>
        <p:spPr bwMode="auto">
          <a:xfrm>
            <a:off x="5170484" y="3819706"/>
            <a:ext cx="3618233" cy="284565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300"/>
              </a:spcBef>
              <a:buSzPct val="85000"/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:</a:t>
            </a:r>
            <a:r>
              <a:rPr lang="en-US" sz="1800" dirty="0"/>
              <a:t>   tasks: [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baseline="-25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 panose="020F0502020204030204" pitchFamily="34" charset="0"/>
              </a:rPr>
              <a:t>move(r1,loc3)</a:t>
            </a:r>
            <a:endParaRPr lang="en-US" sz="1800" i="1" dirty="0"/>
          </a:p>
          <a:p>
            <a:pPr marL="0" lvl="1" indent="0">
              <a:spcBef>
                <a:spcPts val="300"/>
              </a:spcBef>
              <a:buSzPct val="85000"/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/>
              <a:t>supported: </a:t>
            </a:r>
            <a:r>
              <a:rPr lang="en-US" sz="1800" i="1" dirty="0"/>
              <a:t>(none)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assertions:	</a:t>
            </a:r>
            <a:r>
              <a:rPr lang="en-US" sz="1800" dirty="0">
                <a:latin typeface="Times New Roman" panose="02020603050405020304" pitchFamily="18" charset="0"/>
              </a:rPr>
              <a:t>[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] </a:t>
            </a:r>
            <a:r>
              <a:rPr lang="en-US" sz="1800" dirty="0" err="1">
                <a:latin typeface="Calibri" panose="020F0502020204030204" pitchFamily="34" charset="0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dirty="0">
                <a:latin typeface="Times New Roman" panose="02020603050405020304" pitchFamily="18" charset="0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</a:rPr>
              <a:t>l</a:t>
            </a:r>
            <a:endParaRPr lang="en-US" sz="1800" i="1" dirty="0">
              <a:latin typeface="Times New Roman" panose="02020603050405020304" pitchFamily="18" charset="0"/>
              <a:cs typeface="Calibri"/>
            </a:endParaRP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/>
              <a:t>	</a:t>
            </a:r>
            <a:r>
              <a:rPr lang="en-US" sz="1800" dirty="0">
                <a:latin typeface="Times New Roman" panose="02020603050405020304" pitchFamily="18" charset="0"/>
              </a:rPr>
              <a:t>[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</a:rPr>
              <a:t>] </a:t>
            </a:r>
            <a:r>
              <a:rPr lang="en-US" sz="1800" dirty="0" err="1">
                <a:latin typeface="Calibri" panose="020F0502020204030204" pitchFamily="34" charset="0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dirty="0">
                <a:latin typeface="Times New Roman" panose="02020603050405020304" pitchFamily="18" charset="0"/>
              </a:rPr>
              <a:t>) : (</a:t>
            </a:r>
            <a:r>
              <a:rPr lang="en-US" sz="1800" dirty="0">
                <a:latin typeface="Calibri" panose="020F0502020204030204" pitchFamily="34" charset="0"/>
              </a:rPr>
              <a:t>loc3,loc4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cs typeface="Calibri"/>
            </a:endParaRP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	</a:t>
            </a:r>
            <a:r>
              <a:rPr lang="en-US" sz="1800" dirty="0">
                <a:latin typeface="Calibri" charset="0"/>
                <a:cs typeface="Times New Roman"/>
              </a:rPr>
              <a:t>adjacent(loc3,w1)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adjacent(w1,loc3)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adjacent(loc4,w2)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adjacent(w2,loc4)</a:t>
            </a:r>
          </a:p>
          <a:p>
            <a:pPr marL="0" indent="0">
              <a:spcBef>
                <a:spcPts val="300"/>
              </a:spcBef>
              <a:buNone/>
              <a:tabLst>
                <a:tab pos="1138238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	</a:t>
            </a:r>
            <a:r>
              <a:rPr lang="en-US" sz="1800" dirty="0">
                <a:latin typeface="Calibri" charset="0"/>
                <a:cs typeface="Times New Roman"/>
              </a:rPr>
              <a:t>connected(w1,w2)</a:t>
            </a:r>
          </a:p>
        </p:txBody>
      </p:sp>
    </p:spTree>
    <p:extLst>
      <p:ext uri="{BB962C8B-B14F-4D97-AF65-F5344CB8AC3E}">
        <p14:creationId xmlns:p14="http://schemas.microsoft.com/office/powerpoint/2010/main" val="142884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2174"/>
            <a:ext cx="8839200" cy="617386"/>
          </a:xfrm>
        </p:spPr>
        <p:txBody>
          <a:bodyPr/>
          <a:lstStyle/>
          <a:p>
            <a:r>
              <a:rPr lang="en-US" dirty="0"/>
              <a:t>Flaws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929306"/>
            <a:ext cx="8580784" cy="558594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1.  </a:t>
            </a:r>
            <a:r>
              <a:rPr lang="en-US" dirty="0"/>
              <a:t>Temporal assertion </a:t>
            </a:r>
            <a:r>
              <a:rPr lang="el-GR" dirty="0"/>
              <a:t>α</a:t>
            </a:r>
            <a:r>
              <a:rPr lang="en-US" dirty="0"/>
              <a:t> that isn’t causally supported</a:t>
            </a:r>
          </a:p>
          <a:p>
            <a:pPr lvl="1"/>
            <a:r>
              <a:rPr lang="en-US" dirty="0"/>
              <a:t>What causes 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 to be at </a:t>
            </a:r>
            <a:r>
              <a:rPr lang="en-US" dirty="0">
                <a:latin typeface="Calibri" panose="020F0502020204030204" pitchFamily="34" charset="0"/>
              </a:rPr>
              <a:t>loc3</a:t>
            </a:r>
            <a:r>
              <a:rPr lang="en-US" dirty="0"/>
              <a:t> at time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?</a:t>
            </a:r>
            <a:br>
              <a:rPr lang="en-US" i="1" baseline="-25000" dirty="0"/>
            </a:br>
            <a:endParaRPr lang="en-US" i="1" baseline="-25000" dirty="0"/>
          </a:p>
          <a:p>
            <a:r>
              <a:rPr lang="en-US" i="1" dirty="0"/>
              <a:t>Resolvers</a:t>
            </a:r>
            <a:r>
              <a:rPr lang="en-US" dirty="0"/>
              <a:t>:</a:t>
            </a:r>
            <a:br>
              <a:rPr lang="en-US" baseline="-25000" dirty="0"/>
            </a:br>
            <a:endParaRPr lang="en-US" baseline="-25000" dirty="0"/>
          </a:p>
          <a:p>
            <a:pPr lvl="1"/>
            <a:r>
              <a:rPr lang="en-US" dirty="0"/>
              <a:t>Add constraints</a:t>
            </a:r>
            <a:r>
              <a:rPr lang="en-US" baseline="30000" dirty="0"/>
              <a:t>*</a:t>
            </a:r>
            <a:r>
              <a:rPr lang="en-US" dirty="0"/>
              <a:t> to support </a:t>
            </a:r>
            <a:r>
              <a:rPr lang="el-GR" dirty="0"/>
              <a:t>α</a:t>
            </a:r>
            <a:r>
              <a:rPr lang="en-US" dirty="0"/>
              <a:t> from an assertion in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/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n-US" dirty="0">
                <a:latin typeface="Calibri" panose="020F0502020204030204" pitchFamily="34" charset="0"/>
                <a:ea typeface="Times New Roman" charset="0"/>
                <a:cs typeface="Times New Roman" charset="0"/>
              </a:rPr>
              <a:t>loc3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charset="0"/>
              </a:rPr>
              <a:t>, 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b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/>
          </a:p>
          <a:p>
            <a:pPr lvl="1"/>
            <a:r>
              <a:rPr lang="en-US" dirty="0"/>
              <a:t>Add a new persistence assertion</a:t>
            </a:r>
            <a:r>
              <a:rPr lang="en-US" baseline="30000" dirty="0"/>
              <a:t>*</a:t>
            </a:r>
            <a:r>
              <a:rPr lang="en-US" dirty="0"/>
              <a:t> to support </a:t>
            </a:r>
            <a:r>
              <a:rPr lang="el-GR" dirty="0"/>
              <a:t>α</a:t>
            </a:r>
            <a:endParaRPr lang="en-US" dirty="0"/>
          </a:p>
          <a:p>
            <a:pPr lvl="2"/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n-US" dirty="0">
                <a:latin typeface="Calibri" panose="020F0502020204030204" pitchFamily="34" charset="0"/>
                <a:ea typeface="Times New Roman" charset="0"/>
                <a:cs typeface="Times New Roman" charset="0"/>
              </a:rPr>
              <a:t>loc3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 </a:t>
            </a:r>
            <a:r>
              <a:rPr lang="en-US" dirty="0"/>
              <a:t>[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/>
              <a:t>] </a:t>
            </a:r>
            <a:r>
              <a:rPr lang="en-US" dirty="0">
                <a:latin typeface="Calibri" panose="020F0502020204030204" pitchFamily="34" charset="0"/>
              </a:rPr>
              <a:t>loc(r1) </a:t>
            </a:r>
            <a:r>
              <a:rPr lang="en-US" dirty="0"/>
              <a:t>= </a:t>
            </a:r>
            <a:r>
              <a:rPr lang="en-US" dirty="0">
                <a:latin typeface="Calibri" panose="020F0502020204030204" pitchFamily="34" charset="0"/>
              </a:rPr>
              <a:t>loc3</a:t>
            </a:r>
            <a:br>
              <a:rPr lang="en-US" baseline="-25000" dirty="0">
                <a:latin typeface="Calibri" panose="020F0502020204030204" pitchFamily="34" charset="0"/>
              </a:rPr>
            </a:br>
            <a:endParaRPr lang="en-US" baseline="-25000" dirty="0"/>
          </a:p>
          <a:p>
            <a:pPr lvl="1"/>
            <a:r>
              <a:rPr lang="en-US" dirty="0"/>
              <a:t>Add an action or task to support α</a:t>
            </a:r>
          </a:p>
          <a:p>
            <a:pPr lvl="2"/>
            <a:r>
              <a:rPr lang="en-US" dirty="0"/>
              <a:t>[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/>
              <a:t>] </a:t>
            </a:r>
            <a:r>
              <a:rPr lang="en-US" dirty="0">
                <a:latin typeface="Calibri" panose="020F0502020204030204" pitchFamily="34" charset="0"/>
              </a:rPr>
              <a:t>move(r1,loc3)</a:t>
            </a:r>
          </a:p>
          <a:p>
            <a:pPr lvl="3"/>
            <a:r>
              <a:rPr lang="en-US" dirty="0">
                <a:latin typeface="Times New Roman" panose="02020603050405020304" pitchFamily="18" charset="0"/>
              </a:rPr>
              <a:t>refining it will produce an action that supports </a:t>
            </a:r>
            <a:r>
              <a:rPr lang="el-GR" dirty="0">
                <a:latin typeface="Times New Roman" panose="02020603050405020304" pitchFamily="18" charset="0"/>
              </a:rPr>
              <a:t>α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(see next slide)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</a:rPr>
              <a:t>__________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sz="1800" baseline="30000" dirty="0">
                <a:latin typeface="Times New Roman" panose="02020603050405020304" pitchFamily="18" charset="0"/>
              </a:rPr>
              <a:t>*</a:t>
            </a:r>
            <a:r>
              <a:rPr lang="en-US" sz="1800" dirty="0">
                <a:latin typeface="Times New Roman" panose="02020603050405020304" pitchFamily="18" charset="0"/>
              </a:rPr>
              <a:t>where the book uses equality constraints, I’ll use substitutions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910C25-8EFE-7E43-8FF9-50211DEE194E}"/>
              </a:ext>
            </a:extLst>
          </p:cNvPr>
          <p:cNvGrpSpPr/>
          <p:nvPr/>
        </p:nvGrpSpPr>
        <p:grpSpPr>
          <a:xfrm>
            <a:off x="8238631" y="496508"/>
            <a:ext cx="2803654" cy="1322467"/>
            <a:chOff x="5138714" y="4389220"/>
            <a:chExt cx="2803654" cy="1322467"/>
          </a:xfrm>
        </p:grpSpPr>
        <p:sp>
          <p:nvSpPr>
            <p:cNvPr id="26" name="Shape 389">
              <a:extLst>
                <a:ext uri="{FF2B5EF4-FFF2-40B4-BE49-F238E27FC236}">
                  <a16:creationId xmlns:a16="http://schemas.microsoft.com/office/drawing/2014/main" id="{E7FAC375-7F8C-214A-A8D9-902FDE07C3C3}"/>
                </a:ext>
              </a:extLst>
            </p:cNvPr>
            <p:cNvSpPr/>
            <p:nvPr/>
          </p:nvSpPr>
          <p:spPr>
            <a:xfrm>
              <a:off x="7341605" y="4389220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loc4</a:t>
              </a:r>
            </a:p>
          </p:txBody>
        </p:sp>
        <p:sp>
          <p:nvSpPr>
            <p:cNvPr id="27" name="Shape 391">
              <a:extLst>
                <a:ext uri="{FF2B5EF4-FFF2-40B4-BE49-F238E27FC236}">
                  <a16:creationId xmlns:a16="http://schemas.microsoft.com/office/drawing/2014/main" id="{9F0A387F-3873-6946-AC41-ACC2AB325481}"/>
                </a:ext>
              </a:extLst>
            </p:cNvPr>
            <p:cNvSpPr/>
            <p:nvPr/>
          </p:nvSpPr>
          <p:spPr>
            <a:xfrm flipV="1">
              <a:off x="5514890" y="4434865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28" name="Shape 393">
              <a:extLst>
                <a:ext uri="{FF2B5EF4-FFF2-40B4-BE49-F238E27FC236}">
                  <a16:creationId xmlns:a16="http://schemas.microsoft.com/office/drawing/2014/main" id="{278C4385-3E0D-E744-B9AC-F5CD57386FBD}"/>
                </a:ext>
              </a:extLst>
            </p:cNvPr>
            <p:cNvSpPr/>
            <p:nvPr/>
          </p:nvSpPr>
          <p:spPr>
            <a:xfrm rot="16200000">
              <a:off x="4938991" y="4644419"/>
              <a:ext cx="763578" cy="36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 err="1"/>
                <a:t>loc</a:t>
              </a:r>
              <a:r>
                <a:rPr sz="1800" dirty="0"/>
                <a:t>(r1)</a:t>
              </a:r>
            </a:p>
          </p:txBody>
        </p:sp>
        <p:sp>
          <p:nvSpPr>
            <p:cNvPr id="29" name="Shape 394">
              <a:extLst>
                <a:ext uri="{FF2B5EF4-FFF2-40B4-BE49-F238E27FC236}">
                  <a16:creationId xmlns:a16="http://schemas.microsoft.com/office/drawing/2014/main" id="{427BB781-2632-0B49-9D6C-B4857DC2D6D3}"/>
                </a:ext>
              </a:extLst>
            </p:cNvPr>
            <p:cNvSpPr/>
            <p:nvPr/>
          </p:nvSpPr>
          <p:spPr>
            <a:xfrm>
              <a:off x="6672048" y="4762738"/>
              <a:ext cx="531707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dirty="0"/>
                <a:t>loc3</a:t>
              </a:r>
              <a:endParaRPr sz="1800" dirty="0"/>
            </a:p>
          </p:txBody>
        </p:sp>
        <p:sp>
          <p:nvSpPr>
            <p:cNvPr id="30" name="Shape 395">
              <a:extLst>
                <a:ext uri="{FF2B5EF4-FFF2-40B4-BE49-F238E27FC236}">
                  <a16:creationId xmlns:a16="http://schemas.microsoft.com/office/drawing/2014/main" id="{3A464B8F-02AF-7548-B0D2-2C8757C05C5E}"/>
                </a:ext>
              </a:extLst>
            </p:cNvPr>
            <p:cNvSpPr/>
            <p:nvPr/>
          </p:nvSpPr>
          <p:spPr>
            <a:xfrm>
              <a:off x="5528959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31" name="Shape 396">
              <a:extLst>
                <a:ext uri="{FF2B5EF4-FFF2-40B4-BE49-F238E27FC236}">
                  <a16:creationId xmlns:a16="http://schemas.microsoft.com/office/drawing/2014/main" id="{CC034D8A-C9EC-5149-9B63-8F7150C5837F}"/>
                </a:ext>
              </a:extLst>
            </p:cNvPr>
            <p:cNvSpPr/>
            <p:nvPr/>
          </p:nvSpPr>
          <p:spPr>
            <a:xfrm>
              <a:off x="6226381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2</a:t>
              </a:r>
            </a:p>
          </p:txBody>
        </p:sp>
        <p:sp>
          <p:nvSpPr>
            <p:cNvPr id="32" name="Shape 397">
              <a:extLst>
                <a:ext uri="{FF2B5EF4-FFF2-40B4-BE49-F238E27FC236}">
                  <a16:creationId xmlns:a16="http://schemas.microsoft.com/office/drawing/2014/main" id="{30279320-04C1-C14C-8A01-182E32A032CC}"/>
                </a:ext>
              </a:extLst>
            </p:cNvPr>
            <p:cNvSpPr/>
            <p:nvPr/>
          </p:nvSpPr>
          <p:spPr>
            <a:xfrm>
              <a:off x="6796074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3</a:t>
              </a:r>
            </a:p>
          </p:txBody>
        </p:sp>
        <p:sp>
          <p:nvSpPr>
            <p:cNvPr id="33" name="Shape 398">
              <a:extLst>
                <a:ext uri="{FF2B5EF4-FFF2-40B4-BE49-F238E27FC236}">
                  <a16:creationId xmlns:a16="http://schemas.microsoft.com/office/drawing/2014/main" id="{86782EB4-FCBE-444F-B04C-2D69A8C70C55}"/>
                </a:ext>
              </a:extLst>
            </p:cNvPr>
            <p:cNvSpPr/>
            <p:nvPr/>
          </p:nvSpPr>
          <p:spPr>
            <a:xfrm>
              <a:off x="7438783" y="544865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4</a:t>
              </a:r>
            </a:p>
          </p:txBody>
        </p:sp>
        <p:sp>
          <p:nvSpPr>
            <p:cNvPr id="34" name="Shape 401">
              <a:extLst>
                <a:ext uri="{FF2B5EF4-FFF2-40B4-BE49-F238E27FC236}">
                  <a16:creationId xmlns:a16="http://schemas.microsoft.com/office/drawing/2014/main" id="{378D13DB-9E30-8645-9DC6-24D0F03BE02D}"/>
                </a:ext>
              </a:extLst>
            </p:cNvPr>
            <p:cNvSpPr/>
            <p:nvPr/>
          </p:nvSpPr>
          <p:spPr>
            <a:xfrm flipV="1">
              <a:off x="5633003" y="4715832"/>
              <a:ext cx="1" cy="7574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5" name="Shape 399">
              <a:extLst>
                <a:ext uri="{FF2B5EF4-FFF2-40B4-BE49-F238E27FC236}">
                  <a16:creationId xmlns:a16="http://schemas.microsoft.com/office/drawing/2014/main" id="{74074B71-EDF9-4D45-8F07-A53E6273B39A}"/>
                </a:ext>
              </a:extLst>
            </p:cNvPr>
            <p:cNvSpPr/>
            <p:nvPr/>
          </p:nvSpPr>
          <p:spPr>
            <a:xfrm flipV="1">
              <a:off x="6337093" y="4719148"/>
              <a:ext cx="1" cy="7541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6" name="Shape 390">
              <a:extLst>
                <a:ext uri="{FF2B5EF4-FFF2-40B4-BE49-F238E27FC236}">
                  <a16:creationId xmlns:a16="http://schemas.microsoft.com/office/drawing/2014/main" id="{01724C04-A5EE-E44A-A0B0-F4EA7C1C4ED4}"/>
                </a:ext>
              </a:extLst>
            </p:cNvPr>
            <p:cNvSpPr/>
            <p:nvPr/>
          </p:nvSpPr>
          <p:spPr>
            <a:xfrm>
              <a:off x="5436586" y="5479075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7" name="Shape 400">
              <a:extLst>
                <a:ext uri="{FF2B5EF4-FFF2-40B4-BE49-F238E27FC236}">
                  <a16:creationId xmlns:a16="http://schemas.microsoft.com/office/drawing/2014/main" id="{C912FE67-49B3-4B48-ABD0-3FAD1F7165B4}"/>
                </a:ext>
              </a:extLst>
            </p:cNvPr>
            <p:cNvSpPr/>
            <p:nvPr/>
          </p:nvSpPr>
          <p:spPr>
            <a:xfrm flipV="1">
              <a:off x="6926792" y="5119843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8" name="Shape 402">
              <a:extLst>
                <a:ext uri="{FF2B5EF4-FFF2-40B4-BE49-F238E27FC236}">
                  <a16:creationId xmlns:a16="http://schemas.microsoft.com/office/drawing/2014/main" id="{7DD8412A-6EB6-A840-B8E2-BE5223BDC639}"/>
                </a:ext>
              </a:extLst>
            </p:cNvPr>
            <p:cNvSpPr/>
            <p:nvPr/>
          </p:nvSpPr>
          <p:spPr>
            <a:xfrm flipV="1">
              <a:off x="7535528" y="4711781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AEB583-65D5-124F-9A7C-D4E365B14C5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621621">
              <a:off x="6801843" y="4922412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40" name="Shape 406">
              <a:extLst>
                <a:ext uri="{FF2B5EF4-FFF2-40B4-BE49-F238E27FC236}">
                  <a16:creationId xmlns:a16="http://schemas.microsoft.com/office/drawing/2014/main" id="{9734D788-6034-7849-AA36-0B818C5365D6}"/>
                </a:ext>
              </a:extLst>
            </p:cNvPr>
            <p:cNvSpPr/>
            <p:nvPr/>
          </p:nvSpPr>
          <p:spPr>
            <a:xfrm>
              <a:off x="5621928" y="4727152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41" name="Shape 407">
              <a:extLst>
                <a:ext uri="{FF2B5EF4-FFF2-40B4-BE49-F238E27FC236}">
                  <a16:creationId xmlns:a16="http://schemas.microsoft.com/office/drawing/2014/main" id="{1CBEC93A-8914-0749-8606-E0AD6256E21B}"/>
                </a:ext>
              </a:extLst>
            </p:cNvPr>
            <p:cNvSpPr/>
            <p:nvPr/>
          </p:nvSpPr>
          <p:spPr>
            <a:xfrm>
              <a:off x="5940878" y="4402646"/>
              <a:ext cx="435020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endParaRPr sz="1800" i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CB34B20-9AC2-B34B-82FE-F883AFF7D97B}"/>
              </a:ext>
            </a:extLst>
          </p:cNvPr>
          <p:cNvSpPr/>
          <p:nvPr/>
        </p:nvSpPr>
        <p:spPr>
          <a:xfrm>
            <a:off x="2184155" y="431648"/>
            <a:ext cx="2681760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33"/>
                </a:solidFill>
                <a:latin typeface="Calibri" charset="0"/>
                <a:ea typeface="Calibri" charset="0"/>
                <a:cs typeface="Calibri" charset="0"/>
              </a:rPr>
              <a:t>Like an open goal in PSP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A5C709-D160-C84A-86B9-3F1EAA560D3F}"/>
              </a:ext>
            </a:extLst>
          </p:cNvPr>
          <p:cNvGrpSpPr/>
          <p:nvPr/>
        </p:nvGrpSpPr>
        <p:grpSpPr>
          <a:xfrm>
            <a:off x="8293740" y="1994087"/>
            <a:ext cx="2616000" cy="1322467"/>
            <a:chOff x="5702006" y="2102046"/>
            <a:chExt cx="2616000" cy="1322467"/>
          </a:xfrm>
        </p:grpSpPr>
        <p:sp>
          <p:nvSpPr>
            <p:cNvPr id="23" name="Shape 389">
              <a:extLst>
                <a:ext uri="{FF2B5EF4-FFF2-40B4-BE49-F238E27FC236}">
                  <a16:creationId xmlns:a16="http://schemas.microsoft.com/office/drawing/2014/main" id="{158FAB93-F4AD-8841-8543-82E115B2F210}"/>
                </a:ext>
              </a:extLst>
            </p:cNvPr>
            <p:cNvSpPr/>
            <p:nvPr/>
          </p:nvSpPr>
          <p:spPr>
            <a:xfrm>
              <a:off x="7306377" y="2102046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loc4</a:t>
              </a:r>
            </a:p>
          </p:txBody>
        </p:sp>
        <p:sp>
          <p:nvSpPr>
            <p:cNvPr id="24" name="Shape 391">
              <a:extLst>
                <a:ext uri="{FF2B5EF4-FFF2-40B4-BE49-F238E27FC236}">
                  <a16:creationId xmlns:a16="http://schemas.microsoft.com/office/drawing/2014/main" id="{F6186CA1-3157-A842-9244-7961F8D2E2B6}"/>
                </a:ext>
              </a:extLst>
            </p:cNvPr>
            <p:cNvSpPr/>
            <p:nvPr/>
          </p:nvSpPr>
          <p:spPr>
            <a:xfrm flipV="1">
              <a:off x="6078182" y="2147691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3" name="Shape 393">
              <a:extLst>
                <a:ext uri="{FF2B5EF4-FFF2-40B4-BE49-F238E27FC236}">
                  <a16:creationId xmlns:a16="http://schemas.microsoft.com/office/drawing/2014/main" id="{498AA0C4-713E-FB47-8103-1F95435CD246}"/>
                </a:ext>
              </a:extLst>
            </p:cNvPr>
            <p:cNvSpPr/>
            <p:nvPr/>
          </p:nvSpPr>
          <p:spPr>
            <a:xfrm rot="16200000">
              <a:off x="5502283" y="2357245"/>
              <a:ext cx="763578" cy="36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 err="1"/>
                <a:t>loc</a:t>
              </a:r>
              <a:r>
                <a:rPr sz="1800" dirty="0"/>
                <a:t>(r1)</a:t>
              </a:r>
            </a:p>
          </p:txBody>
        </p:sp>
        <p:sp>
          <p:nvSpPr>
            <p:cNvPr id="44" name="Shape 394">
              <a:extLst>
                <a:ext uri="{FF2B5EF4-FFF2-40B4-BE49-F238E27FC236}">
                  <a16:creationId xmlns:a16="http://schemas.microsoft.com/office/drawing/2014/main" id="{484DDA96-690E-9A42-BFB3-A62703360CA3}"/>
                </a:ext>
              </a:extLst>
            </p:cNvPr>
            <p:cNvSpPr/>
            <p:nvPr/>
          </p:nvSpPr>
          <p:spPr>
            <a:xfrm>
              <a:off x="6311576" y="2475564"/>
              <a:ext cx="856952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r>
                <a:rPr lang="en-US" sz="1800" dirty="0"/>
                <a:t> = loc3</a:t>
              </a:r>
            </a:p>
          </p:txBody>
        </p:sp>
        <p:sp>
          <p:nvSpPr>
            <p:cNvPr id="45" name="Shape 395">
              <a:extLst>
                <a:ext uri="{FF2B5EF4-FFF2-40B4-BE49-F238E27FC236}">
                  <a16:creationId xmlns:a16="http://schemas.microsoft.com/office/drawing/2014/main" id="{2BB503CE-8983-9449-B12B-5A3877C43F22}"/>
                </a:ext>
              </a:extLst>
            </p:cNvPr>
            <p:cNvSpPr/>
            <p:nvPr/>
          </p:nvSpPr>
          <p:spPr>
            <a:xfrm>
              <a:off x="6092251" y="3161483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47" name="Shape 397">
              <a:extLst>
                <a:ext uri="{FF2B5EF4-FFF2-40B4-BE49-F238E27FC236}">
                  <a16:creationId xmlns:a16="http://schemas.microsoft.com/office/drawing/2014/main" id="{22F18852-A27B-964A-A8B1-E7E8FC1EB9E3}"/>
                </a:ext>
              </a:extLst>
            </p:cNvPr>
            <p:cNvSpPr/>
            <p:nvPr/>
          </p:nvSpPr>
          <p:spPr>
            <a:xfrm>
              <a:off x="6639293" y="3161483"/>
              <a:ext cx="662699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lang="en-US" sz="2000" dirty="0">
                  <a:latin typeface="Times New Roman" charset="0"/>
                </a:rPr>
                <a:t>t</a:t>
              </a:r>
              <a:r>
                <a:rPr lang="en-US" sz="2000" baseline="-5999" dirty="0">
                  <a:latin typeface="Times New Roman" charset="0"/>
                </a:rPr>
                <a:t>2</a:t>
              </a:r>
              <a:r>
                <a:rPr lang="en-US" sz="2000" dirty="0">
                  <a:latin typeface="Times New Roman" charset="0"/>
                </a:rPr>
                <a:t>=</a:t>
              </a: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3</a:t>
              </a:r>
            </a:p>
          </p:txBody>
        </p:sp>
        <p:sp>
          <p:nvSpPr>
            <p:cNvPr id="48" name="Shape 398">
              <a:extLst>
                <a:ext uri="{FF2B5EF4-FFF2-40B4-BE49-F238E27FC236}">
                  <a16:creationId xmlns:a16="http://schemas.microsoft.com/office/drawing/2014/main" id="{BEE964A6-C510-A644-8954-441C22EDD387}"/>
                </a:ext>
              </a:extLst>
            </p:cNvPr>
            <p:cNvSpPr/>
            <p:nvPr/>
          </p:nvSpPr>
          <p:spPr>
            <a:xfrm>
              <a:off x="7403555" y="3161483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4</a:t>
              </a:r>
            </a:p>
          </p:txBody>
        </p:sp>
        <p:sp>
          <p:nvSpPr>
            <p:cNvPr id="51" name="Shape 390">
              <a:extLst>
                <a:ext uri="{FF2B5EF4-FFF2-40B4-BE49-F238E27FC236}">
                  <a16:creationId xmlns:a16="http://schemas.microsoft.com/office/drawing/2014/main" id="{0EA16DA9-DF17-F840-A11B-F2DA09E0EAE2}"/>
                </a:ext>
              </a:extLst>
            </p:cNvPr>
            <p:cNvSpPr/>
            <p:nvPr/>
          </p:nvSpPr>
          <p:spPr>
            <a:xfrm>
              <a:off x="5999878" y="3191901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53" name="Shape 402">
              <a:extLst>
                <a:ext uri="{FF2B5EF4-FFF2-40B4-BE49-F238E27FC236}">
                  <a16:creationId xmlns:a16="http://schemas.microsoft.com/office/drawing/2014/main" id="{A95B7345-4B2E-A245-B680-9AC90AF7D74C}"/>
                </a:ext>
              </a:extLst>
            </p:cNvPr>
            <p:cNvSpPr/>
            <p:nvPr/>
          </p:nvSpPr>
          <p:spPr>
            <a:xfrm flipV="1">
              <a:off x="7500300" y="2424607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CF3234A-9D5C-3B42-9885-69BE8FC9458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621621">
              <a:off x="6759964" y="2635238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55" name="Shape 406">
              <a:extLst>
                <a:ext uri="{FF2B5EF4-FFF2-40B4-BE49-F238E27FC236}">
                  <a16:creationId xmlns:a16="http://schemas.microsoft.com/office/drawing/2014/main" id="{1C061A9B-D425-7145-A13D-27CD4268249E}"/>
                </a:ext>
              </a:extLst>
            </p:cNvPr>
            <p:cNvSpPr/>
            <p:nvPr/>
          </p:nvSpPr>
          <p:spPr>
            <a:xfrm>
              <a:off x="6185220" y="2806359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 dirty="0"/>
            </a:p>
          </p:txBody>
        </p:sp>
        <p:sp>
          <p:nvSpPr>
            <p:cNvPr id="56" name="Shape 407">
              <a:extLst>
                <a:ext uri="{FF2B5EF4-FFF2-40B4-BE49-F238E27FC236}">
                  <a16:creationId xmlns:a16="http://schemas.microsoft.com/office/drawing/2014/main" id="{A4B9AC0E-BC64-F648-BFB5-718B060C0E78}"/>
                </a:ext>
              </a:extLst>
            </p:cNvPr>
            <p:cNvSpPr/>
            <p:nvPr/>
          </p:nvSpPr>
          <p:spPr>
            <a:xfrm>
              <a:off x="6504170" y="2115472"/>
              <a:ext cx="435020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endParaRPr sz="18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Shape 400">
              <a:extLst>
                <a:ext uri="{FF2B5EF4-FFF2-40B4-BE49-F238E27FC236}">
                  <a16:creationId xmlns:a16="http://schemas.microsoft.com/office/drawing/2014/main" id="{CE97B91C-9C2F-D44B-9655-81D8D20FAC13}"/>
                </a:ext>
              </a:extLst>
            </p:cNvPr>
            <p:cNvSpPr/>
            <p:nvPr/>
          </p:nvSpPr>
          <p:spPr>
            <a:xfrm flipV="1">
              <a:off x="6895719" y="2832669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58" name="Shape 400">
              <a:extLst>
                <a:ext uri="{FF2B5EF4-FFF2-40B4-BE49-F238E27FC236}">
                  <a16:creationId xmlns:a16="http://schemas.microsoft.com/office/drawing/2014/main" id="{31B68ED4-A1FF-6049-A18C-04248954E20F}"/>
                </a:ext>
              </a:extLst>
            </p:cNvPr>
            <p:cNvSpPr/>
            <p:nvPr/>
          </p:nvSpPr>
          <p:spPr>
            <a:xfrm flipV="1">
              <a:off x="6180829" y="2832669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43AA82-2E09-5046-95F6-CF5032379EAA}"/>
              </a:ext>
            </a:extLst>
          </p:cNvPr>
          <p:cNvGrpSpPr/>
          <p:nvPr/>
        </p:nvGrpSpPr>
        <p:grpSpPr>
          <a:xfrm>
            <a:off x="8260489" y="3491665"/>
            <a:ext cx="2705267" cy="1370200"/>
            <a:chOff x="5668754" y="3717937"/>
            <a:chExt cx="2705267" cy="1370200"/>
          </a:xfrm>
        </p:grpSpPr>
        <p:sp>
          <p:nvSpPr>
            <p:cNvPr id="76" name="Shape 389">
              <a:extLst>
                <a:ext uri="{FF2B5EF4-FFF2-40B4-BE49-F238E27FC236}">
                  <a16:creationId xmlns:a16="http://schemas.microsoft.com/office/drawing/2014/main" id="{52C6AFC1-D2E8-444F-A619-8FD8F8740FF6}"/>
                </a:ext>
              </a:extLst>
            </p:cNvPr>
            <p:cNvSpPr/>
            <p:nvPr/>
          </p:nvSpPr>
          <p:spPr>
            <a:xfrm>
              <a:off x="7773258" y="3717937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loc4</a:t>
              </a:r>
            </a:p>
          </p:txBody>
        </p:sp>
        <p:sp>
          <p:nvSpPr>
            <p:cNvPr id="77" name="Shape 391">
              <a:extLst>
                <a:ext uri="{FF2B5EF4-FFF2-40B4-BE49-F238E27FC236}">
                  <a16:creationId xmlns:a16="http://schemas.microsoft.com/office/drawing/2014/main" id="{20749ABE-E76F-094B-A95F-E3C6161A8839}"/>
                </a:ext>
              </a:extLst>
            </p:cNvPr>
            <p:cNvSpPr/>
            <p:nvPr/>
          </p:nvSpPr>
          <p:spPr>
            <a:xfrm flipV="1">
              <a:off x="6044930" y="3800254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78" name="Shape 393">
              <a:extLst>
                <a:ext uri="{FF2B5EF4-FFF2-40B4-BE49-F238E27FC236}">
                  <a16:creationId xmlns:a16="http://schemas.microsoft.com/office/drawing/2014/main" id="{A1F42018-635F-7545-8741-5C7DA93692A6}"/>
                </a:ext>
              </a:extLst>
            </p:cNvPr>
            <p:cNvSpPr/>
            <p:nvPr/>
          </p:nvSpPr>
          <p:spPr>
            <a:xfrm rot="16200000">
              <a:off x="5469031" y="4009808"/>
              <a:ext cx="763578" cy="36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 err="1"/>
                <a:t>loc</a:t>
              </a:r>
              <a:r>
                <a:rPr sz="1800" dirty="0"/>
                <a:t>(r1)</a:t>
              </a:r>
            </a:p>
          </p:txBody>
        </p:sp>
        <p:sp>
          <p:nvSpPr>
            <p:cNvPr id="79" name="Shape 394">
              <a:extLst>
                <a:ext uri="{FF2B5EF4-FFF2-40B4-BE49-F238E27FC236}">
                  <a16:creationId xmlns:a16="http://schemas.microsoft.com/office/drawing/2014/main" id="{638B2B11-EF3F-0747-99FC-8F8B893E35B7}"/>
                </a:ext>
              </a:extLst>
            </p:cNvPr>
            <p:cNvSpPr/>
            <p:nvPr/>
          </p:nvSpPr>
          <p:spPr>
            <a:xfrm>
              <a:off x="6278324" y="4128127"/>
              <a:ext cx="856952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r>
                <a:rPr lang="en-US" sz="1800" dirty="0"/>
                <a:t> = loc3</a:t>
              </a:r>
            </a:p>
          </p:txBody>
        </p:sp>
        <p:sp>
          <p:nvSpPr>
            <p:cNvPr id="80" name="Shape 395">
              <a:extLst>
                <a:ext uri="{FF2B5EF4-FFF2-40B4-BE49-F238E27FC236}">
                  <a16:creationId xmlns:a16="http://schemas.microsoft.com/office/drawing/2014/main" id="{128F7899-662A-F74E-8318-3C95E87AE7A1}"/>
                </a:ext>
              </a:extLst>
            </p:cNvPr>
            <p:cNvSpPr/>
            <p:nvPr/>
          </p:nvSpPr>
          <p:spPr>
            <a:xfrm>
              <a:off x="6058999" y="4814046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81" name="Shape 397">
              <a:extLst>
                <a:ext uri="{FF2B5EF4-FFF2-40B4-BE49-F238E27FC236}">
                  <a16:creationId xmlns:a16="http://schemas.microsoft.com/office/drawing/2014/main" id="{E107BAB8-D651-254A-9930-FF1CA9BB0CF6}"/>
                </a:ext>
              </a:extLst>
            </p:cNvPr>
            <p:cNvSpPr/>
            <p:nvPr/>
          </p:nvSpPr>
          <p:spPr>
            <a:xfrm>
              <a:off x="6809331" y="4814046"/>
              <a:ext cx="459409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lang="en-US" sz="2000" dirty="0">
                  <a:latin typeface="Times New Roman" charset="0"/>
                </a:rPr>
                <a:t>t</a:t>
              </a:r>
              <a:r>
                <a:rPr lang="en-US" sz="2000" baseline="-5999" dirty="0">
                  <a:latin typeface="Times New Roman" charset="0"/>
                </a:rPr>
                <a:t>2</a:t>
              </a:r>
              <a:endParaRPr sz="2000" baseline="-5999" dirty="0">
                <a:latin typeface="Times New Roman" charset="0"/>
              </a:endParaRPr>
            </a:p>
          </p:txBody>
        </p:sp>
        <p:sp>
          <p:nvSpPr>
            <p:cNvPr id="82" name="Shape 398">
              <a:extLst>
                <a:ext uri="{FF2B5EF4-FFF2-40B4-BE49-F238E27FC236}">
                  <a16:creationId xmlns:a16="http://schemas.microsoft.com/office/drawing/2014/main" id="{BD12CCDC-0EE7-4A46-9748-E65E213A306B}"/>
                </a:ext>
              </a:extLst>
            </p:cNvPr>
            <p:cNvSpPr/>
            <p:nvPr/>
          </p:nvSpPr>
          <p:spPr>
            <a:xfrm>
              <a:off x="7370303" y="4814046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lang="en-US" sz="2000" baseline="-5999" dirty="0">
                  <a:latin typeface="Times New Roman" charset="0"/>
                </a:rPr>
                <a:t>3</a:t>
              </a:r>
              <a:endParaRPr sz="2000" baseline="-5999" dirty="0">
                <a:latin typeface="Times New Roman" charset="0"/>
              </a:endParaRPr>
            </a:p>
          </p:txBody>
        </p:sp>
        <p:sp>
          <p:nvSpPr>
            <p:cNvPr id="83" name="Shape 390">
              <a:extLst>
                <a:ext uri="{FF2B5EF4-FFF2-40B4-BE49-F238E27FC236}">
                  <a16:creationId xmlns:a16="http://schemas.microsoft.com/office/drawing/2014/main" id="{5DF8CC1C-D9A5-4C43-87C5-658D99260E6A}"/>
                </a:ext>
              </a:extLst>
            </p:cNvPr>
            <p:cNvSpPr/>
            <p:nvPr/>
          </p:nvSpPr>
          <p:spPr>
            <a:xfrm>
              <a:off x="5966626" y="4844464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84" name="Shape 402">
              <a:extLst>
                <a:ext uri="{FF2B5EF4-FFF2-40B4-BE49-F238E27FC236}">
                  <a16:creationId xmlns:a16="http://schemas.microsoft.com/office/drawing/2014/main" id="{B6A3DCD1-F1C7-A745-8F8E-27B7CA0E1B65}"/>
                </a:ext>
              </a:extLst>
            </p:cNvPr>
            <p:cNvSpPr/>
            <p:nvPr/>
          </p:nvSpPr>
          <p:spPr>
            <a:xfrm flipV="1">
              <a:off x="8057253" y="4077170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8CEB21A-AA74-C74C-B55B-FC94D6F0FEA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621621">
              <a:off x="7326061" y="4287801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86" name="Shape 406">
              <a:extLst>
                <a:ext uri="{FF2B5EF4-FFF2-40B4-BE49-F238E27FC236}">
                  <a16:creationId xmlns:a16="http://schemas.microsoft.com/office/drawing/2014/main" id="{BE756E0F-3229-9B4A-BE01-5590920E9C4F}"/>
                </a:ext>
              </a:extLst>
            </p:cNvPr>
            <p:cNvSpPr/>
            <p:nvPr/>
          </p:nvSpPr>
          <p:spPr>
            <a:xfrm>
              <a:off x="6151968" y="4499866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88" name="Shape 400">
              <a:extLst>
                <a:ext uri="{FF2B5EF4-FFF2-40B4-BE49-F238E27FC236}">
                  <a16:creationId xmlns:a16="http://schemas.microsoft.com/office/drawing/2014/main" id="{4F1E70E1-263C-0048-8307-7D7ED72074A9}"/>
                </a:ext>
              </a:extLst>
            </p:cNvPr>
            <p:cNvSpPr/>
            <p:nvPr/>
          </p:nvSpPr>
          <p:spPr>
            <a:xfrm flipV="1">
              <a:off x="7444359" y="4485232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89" name="Shape 400">
              <a:extLst>
                <a:ext uri="{FF2B5EF4-FFF2-40B4-BE49-F238E27FC236}">
                  <a16:creationId xmlns:a16="http://schemas.microsoft.com/office/drawing/2014/main" id="{65589505-044D-654D-8AA2-ED92798E45F5}"/>
                </a:ext>
              </a:extLst>
            </p:cNvPr>
            <p:cNvSpPr/>
            <p:nvPr/>
          </p:nvSpPr>
          <p:spPr>
            <a:xfrm flipV="1">
              <a:off x="6147577" y="4485232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91" name="Shape 398">
              <a:extLst>
                <a:ext uri="{FF2B5EF4-FFF2-40B4-BE49-F238E27FC236}">
                  <a16:creationId xmlns:a16="http://schemas.microsoft.com/office/drawing/2014/main" id="{47DF67E7-0B9E-994D-83C6-7BF68C81C901}"/>
                </a:ext>
              </a:extLst>
            </p:cNvPr>
            <p:cNvSpPr/>
            <p:nvPr/>
          </p:nvSpPr>
          <p:spPr>
            <a:xfrm>
              <a:off x="7956407" y="4825107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4</a:t>
              </a:r>
            </a:p>
          </p:txBody>
        </p:sp>
        <p:sp>
          <p:nvSpPr>
            <p:cNvPr id="92" name="Shape 406">
              <a:extLst>
                <a:ext uri="{FF2B5EF4-FFF2-40B4-BE49-F238E27FC236}">
                  <a16:creationId xmlns:a16="http://schemas.microsoft.com/office/drawing/2014/main" id="{40D9C190-A48D-BA4B-B97B-5E25EFFFBB37}"/>
                </a:ext>
              </a:extLst>
            </p:cNvPr>
            <p:cNvSpPr/>
            <p:nvPr/>
          </p:nvSpPr>
          <p:spPr>
            <a:xfrm>
              <a:off x="6893059" y="4511833"/>
              <a:ext cx="548640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93" name="Shape 400">
              <a:extLst>
                <a:ext uri="{FF2B5EF4-FFF2-40B4-BE49-F238E27FC236}">
                  <a16:creationId xmlns:a16="http://schemas.microsoft.com/office/drawing/2014/main" id="{315707F6-4839-4D47-85AD-A173D9283F83}"/>
                </a:ext>
              </a:extLst>
            </p:cNvPr>
            <p:cNvSpPr/>
            <p:nvPr/>
          </p:nvSpPr>
          <p:spPr>
            <a:xfrm flipV="1">
              <a:off x="6873345" y="4514537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D968EA4-BCCA-D34A-A0C8-F09407AEDDAC}"/>
              </a:ext>
            </a:extLst>
          </p:cNvPr>
          <p:cNvGrpSpPr/>
          <p:nvPr/>
        </p:nvGrpSpPr>
        <p:grpSpPr>
          <a:xfrm>
            <a:off x="8260488" y="5036977"/>
            <a:ext cx="2803654" cy="1322467"/>
            <a:chOff x="5170909" y="2805593"/>
            <a:chExt cx="2803654" cy="1322467"/>
          </a:xfrm>
        </p:grpSpPr>
        <p:sp>
          <p:nvSpPr>
            <p:cNvPr id="146" name="Shape 571">
              <a:extLst>
                <a:ext uri="{FF2B5EF4-FFF2-40B4-BE49-F238E27FC236}">
                  <a16:creationId xmlns:a16="http://schemas.microsoft.com/office/drawing/2014/main" id="{C9CA209C-40C6-534B-8F30-F55C64F7F900}"/>
                </a:ext>
              </a:extLst>
            </p:cNvPr>
            <p:cNvSpPr/>
            <p:nvPr/>
          </p:nvSpPr>
          <p:spPr>
            <a:xfrm rot="2017103">
              <a:off x="6364776" y="3054962"/>
              <a:ext cx="891847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82880" tIns="0" rIns="18288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move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7" name="Shape 389">
              <a:extLst>
                <a:ext uri="{FF2B5EF4-FFF2-40B4-BE49-F238E27FC236}">
                  <a16:creationId xmlns:a16="http://schemas.microsoft.com/office/drawing/2014/main" id="{24A623FE-9E8E-8947-A23F-DC98CF0201E9}"/>
                </a:ext>
              </a:extLst>
            </p:cNvPr>
            <p:cNvSpPr/>
            <p:nvPr/>
          </p:nvSpPr>
          <p:spPr>
            <a:xfrm>
              <a:off x="7373800" y="2805593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loc4</a:t>
              </a:r>
            </a:p>
          </p:txBody>
        </p:sp>
        <p:sp>
          <p:nvSpPr>
            <p:cNvPr id="148" name="Shape 391">
              <a:extLst>
                <a:ext uri="{FF2B5EF4-FFF2-40B4-BE49-F238E27FC236}">
                  <a16:creationId xmlns:a16="http://schemas.microsoft.com/office/drawing/2014/main" id="{014F1F93-D9BD-CA44-BBF9-D195109A5016}"/>
                </a:ext>
              </a:extLst>
            </p:cNvPr>
            <p:cNvSpPr/>
            <p:nvPr/>
          </p:nvSpPr>
          <p:spPr>
            <a:xfrm flipV="1">
              <a:off x="5547085" y="2851238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49" name="Shape 393">
              <a:extLst>
                <a:ext uri="{FF2B5EF4-FFF2-40B4-BE49-F238E27FC236}">
                  <a16:creationId xmlns:a16="http://schemas.microsoft.com/office/drawing/2014/main" id="{BD5E3BB2-5462-D547-895B-646163261C46}"/>
                </a:ext>
              </a:extLst>
            </p:cNvPr>
            <p:cNvSpPr/>
            <p:nvPr/>
          </p:nvSpPr>
          <p:spPr>
            <a:xfrm rot="16200000">
              <a:off x="4971186" y="3060792"/>
              <a:ext cx="763578" cy="36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 err="1"/>
                <a:t>loc</a:t>
              </a:r>
              <a:r>
                <a:rPr sz="1800" dirty="0"/>
                <a:t>(r1)</a:t>
              </a:r>
            </a:p>
          </p:txBody>
        </p:sp>
        <p:sp>
          <p:nvSpPr>
            <p:cNvPr id="150" name="Shape 394">
              <a:extLst>
                <a:ext uri="{FF2B5EF4-FFF2-40B4-BE49-F238E27FC236}">
                  <a16:creationId xmlns:a16="http://schemas.microsoft.com/office/drawing/2014/main" id="{5B353AF4-BEDD-1A46-8989-78F5863FB187}"/>
                </a:ext>
              </a:extLst>
            </p:cNvPr>
            <p:cNvSpPr/>
            <p:nvPr/>
          </p:nvSpPr>
          <p:spPr>
            <a:xfrm>
              <a:off x="6724929" y="3578304"/>
              <a:ext cx="531707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dirty="0"/>
                <a:t>loc3</a:t>
              </a:r>
              <a:endParaRPr sz="1800" dirty="0"/>
            </a:p>
          </p:txBody>
        </p:sp>
        <p:sp>
          <p:nvSpPr>
            <p:cNvPr id="151" name="Shape 395">
              <a:extLst>
                <a:ext uri="{FF2B5EF4-FFF2-40B4-BE49-F238E27FC236}">
                  <a16:creationId xmlns:a16="http://schemas.microsoft.com/office/drawing/2014/main" id="{AA3AD8A3-409E-1947-9315-DA0160D65D21}"/>
                </a:ext>
              </a:extLst>
            </p:cNvPr>
            <p:cNvSpPr/>
            <p:nvPr/>
          </p:nvSpPr>
          <p:spPr>
            <a:xfrm>
              <a:off x="5561154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152" name="Shape 396">
              <a:extLst>
                <a:ext uri="{FF2B5EF4-FFF2-40B4-BE49-F238E27FC236}">
                  <a16:creationId xmlns:a16="http://schemas.microsoft.com/office/drawing/2014/main" id="{F5AD5DBB-8E7F-A143-9E97-D8273AD5D8E0}"/>
                </a:ext>
              </a:extLst>
            </p:cNvPr>
            <p:cNvSpPr/>
            <p:nvPr/>
          </p:nvSpPr>
          <p:spPr>
            <a:xfrm>
              <a:off x="6270006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2</a:t>
              </a:r>
            </a:p>
          </p:txBody>
        </p:sp>
        <p:sp>
          <p:nvSpPr>
            <p:cNvPr id="153" name="Shape 397">
              <a:extLst>
                <a:ext uri="{FF2B5EF4-FFF2-40B4-BE49-F238E27FC236}">
                  <a16:creationId xmlns:a16="http://schemas.microsoft.com/office/drawing/2014/main" id="{ADF8EBA9-985A-8E4D-BBD1-7BBCF95AA5D5}"/>
                </a:ext>
              </a:extLst>
            </p:cNvPr>
            <p:cNvSpPr/>
            <p:nvPr/>
          </p:nvSpPr>
          <p:spPr>
            <a:xfrm>
              <a:off x="6828269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3</a:t>
              </a:r>
            </a:p>
          </p:txBody>
        </p:sp>
        <p:sp>
          <p:nvSpPr>
            <p:cNvPr id="154" name="Shape 398">
              <a:extLst>
                <a:ext uri="{FF2B5EF4-FFF2-40B4-BE49-F238E27FC236}">
                  <a16:creationId xmlns:a16="http://schemas.microsoft.com/office/drawing/2014/main" id="{0A0A7E2D-94C8-B143-ABA1-8F3418403A60}"/>
                </a:ext>
              </a:extLst>
            </p:cNvPr>
            <p:cNvSpPr/>
            <p:nvPr/>
          </p:nvSpPr>
          <p:spPr>
            <a:xfrm>
              <a:off x="7470978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4</a:t>
              </a:r>
            </a:p>
          </p:txBody>
        </p:sp>
        <p:sp>
          <p:nvSpPr>
            <p:cNvPr id="155" name="Shape 401">
              <a:extLst>
                <a:ext uri="{FF2B5EF4-FFF2-40B4-BE49-F238E27FC236}">
                  <a16:creationId xmlns:a16="http://schemas.microsoft.com/office/drawing/2014/main" id="{D3931DEE-C46D-AE4E-949D-63B0E2B85A8E}"/>
                </a:ext>
              </a:extLst>
            </p:cNvPr>
            <p:cNvSpPr/>
            <p:nvPr/>
          </p:nvSpPr>
          <p:spPr>
            <a:xfrm flipV="1">
              <a:off x="5665198" y="3132205"/>
              <a:ext cx="1" cy="7574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56" name="Shape 399">
              <a:extLst>
                <a:ext uri="{FF2B5EF4-FFF2-40B4-BE49-F238E27FC236}">
                  <a16:creationId xmlns:a16="http://schemas.microsoft.com/office/drawing/2014/main" id="{7CC6FCE9-89D2-4843-8AA6-63DD9D03BDC6}"/>
                </a:ext>
              </a:extLst>
            </p:cNvPr>
            <p:cNvSpPr/>
            <p:nvPr/>
          </p:nvSpPr>
          <p:spPr>
            <a:xfrm flipV="1">
              <a:off x="6392148" y="3135521"/>
              <a:ext cx="1" cy="7541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57" name="Shape 390">
              <a:extLst>
                <a:ext uri="{FF2B5EF4-FFF2-40B4-BE49-F238E27FC236}">
                  <a16:creationId xmlns:a16="http://schemas.microsoft.com/office/drawing/2014/main" id="{38CBD41B-D2AA-D341-BDA0-BD63F760C48D}"/>
                </a:ext>
              </a:extLst>
            </p:cNvPr>
            <p:cNvSpPr/>
            <p:nvPr/>
          </p:nvSpPr>
          <p:spPr>
            <a:xfrm>
              <a:off x="5468781" y="3895448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58" name="Shape 400">
              <a:extLst>
                <a:ext uri="{FF2B5EF4-FFF2-40B4-BE49-F238E27FC236}">
                  <a16:creationId xmlns:a16="http://schemas.microsoft.com/office/drawing/2014/main" id="{109C58BD-EAD1-824F-B136-B447993092FC}"/>
                </a:ext>
              </a:extLst>
            </p:cNvPr>
            <p:cNvSpPr/>
            <p:nvPr/>
          </p:nvSpPr>
          <p:spPr>
            <a:xfrm flipV="1">
              <a:off x="6958987" y="3536216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59" name="Shape 402">
              <a:extLst>
                <a:ext uri="{FF2B5EF4-FFF2-40B4-BE49-F238E27FC236}">
                  <a16:creationId xmlns:a16="http://schemas.microsoft.com/office/drawing/2014/main" id="{594710A5-40C8-804E-9A43-02CB3B5AF385}"/>
                </a:ext>
              </a:extLst>
            </p:cNvPr>
            <p:cNvSpPr/>
            <p:nvPr/>
          </p:nvSpPr>
          <p:spPr>
            <a:xfrm flipV="1">
              <a:off x="7567723" y="3128154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A6ACA9D2-79FD-6A40-A05A-1633274CB2D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621621">
              <a:off x="6843182" y="3327899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161" name="Shape 406">
              <a:extLst>
                <a:ext uri="{FF2B5EF4-FFF2-40B4-BE49-F238E27FC236}">
                  <a16:creationId xmlns:a16="http://schemas.microsoft.com/office/drawing/2014/main" id="{E93F8A7A-2A5B-6C4A-A6CD-ACD8AD655671}"/>
                </a:ext>
              </a:extLst>
            </p:cNvPr>
            <p:cNvSpPr/>
            <p:nvPr/>
          </p:nvSpPr>
          <p:spPr>
            <a:xfrm>
              <a:off x="5654123" y="3143525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162" name="Shape 407">
              <a:extLst>
                <a:ext uri="{FF2B5EF4-FFF2-40B4-BE49-F238E27FC236}">
                  <a16:creationId xmlns:a16="http://schemas.microsoft.com/office/drawing/2014/main" id="{49934264-629C-FF4A-AF8E-E140E9A98111}"/>
                </a:ext>
              </a:extLst>
            </p:cNvPr>
            <p:cNvSpPr/>
            <p:nvPr/>
          </p:nvSpPr>
          <p:spPr>
            <a:xfrm>
              <a:off x="5973073" y="2819019"/>
              <a:ext cx="435020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endParaRPr sz="1800" i="1" dirty="0">
                <a:latin typeface="Times New Roman" panose="02020603050405020304" pitchFamily="18" charset="0"/>
              </a:endParaRP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F38B253-1487-3044-81FF-75ECB6F5C4C1}"/>
                </a:ext>
              </a:extLst>
            </p:cNvPr>
            <p:cNvCxnSpPr>
              <a:cxnSpLocks/>
            </p:cNvCxnSpPr>
            <p:nvPr/>
          </p:nvCxnSpPr>
          <p:spPr>
            <a:xfrm>
              <a:off x="6406370" y="3185809"/>
              <a:ext cx="566928" cy="384048"/>
            </a:xfrm>
            <a:prstGeom prst="line">
              <a:avLst/>
            </a:prstGeom>
            <a:ln w="635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04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97" y="968992"/>
            <a:ext cx="5681472" cy="547959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dirty="0"/>
              <a:t>Non-refined task</a:t>
            </a:r>
          </a:p>
          <a:p>
            <a:pPr lvl="1"/>
            <a:r>
              <a:rPr lang="en-US" i="1" dirty="0"/>
              <a:t>Resolver</a:t>
            </a:r>
            <a:r>
              <a:rPr lang="en-US" dirty="0"/>
              <a:t>: refinement method</a:t>
            </a:r>
          </a:p>
          <a:p>
            <a:pPr lvl="2"/>
            <a:r>
              <a:rPr lang="en-US" dirty="0"/>
              <a:t>Applicable if it matches the task </a:t>
            </a:r>
            <a:br>
              <a:rPr lang="en-US" dirty="0"/>
            </a:br>
            <a:r>
              <a:rPr lang="en-US" dirty="0"/>
              <a:t>and its constraints are consistent with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dirty="0" err="1"/>
              <a:t>’s</a:t>
            </a:r>
            <a:endParaRPr lang="en-US" dirty="0"/>
          </a:p>
          <a:p>
            <a:pPr lvl="1"/>
            <a:r>
              <a:rPr lang="en-US" dirty="0"/>
              <a:t>Applying the resolver:</a:t>
            </a:r>
          </a:p>
          <a:p>
            <a:pPr lvl="2"/>
            <a:r>
              <a:rPr lang="en-US" dirty="0"/>
              <a:t>Modify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i="1" dirty="0"/>
              <a:t> </a:t>
            </a:r>
            <a:r>
              <a:rPr lang="en-US" dirty="0"/>
              <a:t>by replacing the task with </a:t>
            </a:r>
            <a:r>
              <a:rPr lang="en-US" i="1" dirty="0"/>
              <a:t>m</a:t>
            </a:r>
            <a:br>
              <a:rPr lang="en-US" i="1" dirty="0"/>
            </a:br>
            <a:endParaRPr lang="en-US" dirty="0"/>
          </a:p>
          <a:p>
            <a:r>
              <a:rPr lang="en-US" dirty="0"/>
              <a:t>Example: [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/>
              <a:t>] </a:t>
            </a:r>
            <a:r>
              <a:rPr lang="en-US" dirty="0">
                <a:latin typeface="Calibri" panose="020F0502020204030204" pitchFamily="34" charset="0"/>
              </a:rPr>
              <a:t>move(r1,loc3)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Refinement will replace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it with something like</a:t>
            </a:r>
          </a:p>
          <a:p>
            <a:pPr marL="1208088" lvl="3" indent="0">
              <a:buNone/>
              <a:tabLst>
                <a:tab pos="744538" algn="l"/>
                <a:tab pos="2166938" algn="l"/>
              </a:tabLst>
            </a:pPr>
            <a:r>
              <a:rPr lang="en-US" dirty="0"/>
              <a:t>[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leave</a:t>
            </a:r>
            <a:r>
              <a:rPr lang="en-US" dirty="0"/>
              <a:t>(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i="1" dirty="0"/>
              <a:t>,l,w</a:t>
            </a:r>
            <a:r>
              <a:rPr lang="en-US" dirty="0"/>
              <a:t>)</a:t>
            </a:r>
          </a:p>
          <a:p>
            <a:pPr marL="1208088" lvl="3" indent="0">
              <a:buNone/>
              <a:tabLst>
                <a:tab pos="744538" algn="l"/>
                <a:tab pos="2166938" algn="l"/>
              </a:tabLst>
            </a:pPr>
            <a:r>
              <a:rPr lang="en-US" dirty="0"/>
              <a:t>[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navigate</a:t>
            </a:r>
            <a:r>
              <a:rPr lang="en-US" dirty="0"/>
              <a:t>(</a:t>
            </a:r>
            <a:r>
              <a:rPr lang="en-US" i="1" dirty="0" err="1"/>
              <a:t>r,w,w</a:t>
            </a:r>
            <a:r>
              <a:rPr lang="en-US" i="1" dirty="0"/>
              <a:t>′</a:t>
            </a:r>
            <a:r>
              <a:rPr lang="en-US" dirty="0"/>
              <a:t>)</a:t>
            </a:r>
          </a:p>
          <a:p>
            <a:pPr marL="1208088" lvl="3" indent="0">
              <a:buNone/>
              <a:tabLst>
                <a:tab pos="744538" algn="l"/>
                <a:tab pos="2166938" algn="l"/>
              </a:tabLst>
            </a:pPr>
            <a:r>
              <a:rPr lang="en-US" dirty="0"/>
              <a:t>[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enter</a:t>
            </a:r>
            <a:r>
              <a:rPr lang="en-US" dirty="0"/>
              <a:t>(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i="1" dirty="0"/>
              <a:t>,</a:t>
            </a:r>
            <a:r>
              <a:rPr lang="en-US" dirty="0">
                <a:latin typeface="Calibri" panose="020F0502020204030204" pitchFamily="34" charset="0"/>
              </a:rPr>
              <a:t>loc3</a:t>
            </a:r>
            <a:r>
              <a:rPr lang="en-US" i="1" dirty="0"/>
              <a:t>,w′</a:t>
            </a:r>
            <a:r>
              <a:rPr lang="en-US" dirty="0"/>
              <a:t>)</a:t>
            </a:r>
          </a:p>
          <a:p>
            <a:pPr marL="798513" lvl="2" indent="0">
              <a:buNone/>
              <a:tabLst>
                <a:tab pos="744538" algn="l"/>
                <a:tab pos="2166938" algn="l"/>
              </a:tabLst>
            </a:pPr>
            <a:r>
              <a:rPr lang="en-US" dirty="0">
                <a:latin typeface="Times New Roman" panose="02020603050405020304" pitchFamily="18" charset="0"/>
              </a:rPr>
              <a:t>plus constraints</a:t>
            </a:r>
            <a:br>
              <a:rPr lang="en-US" dirty="0">
                <a:latin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9454" y="405129"/>
            <a:ext cx="2970493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33"/>
                </a:solidFill>
                <a:latin typeface="Calibri" charset="0"/>
                <a:ea typeface="Calibri" charset="0"/>
                <a:cs typeface="Calibri" charset="0"/>
              </a:rPr>
              <a:t>Like a task in </a:t>
            </a:r>
            <a:r>
              <a:rPr lang="en-US" sz="2000" dirty="0" err="1">
                <a:solidFill>
                  <a:srgbClr val="006633"/>
                </a:solidFill>
                <a:latin typeface="Calibri" charset="0"/>
                <a:ea typeface="Calibri" charset="0"/>
                <a:cs typeface="Calibri" charset="0"/>
              </a:rPr>
              <a:t>HTN planning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D640E0-E425-DE43-91B4-A1E2D1F39AC2}"/>
              </a:ext>
            </a:extLst>
          </p:cNvPr>
          <p:cNvGrpSpPr/>
          <p:nvPr/>
        </p:nvGrpSpPr>
        <p:grpSpPr>
          <a:xfrm>
            <a:off x="5165369" y="3828239"/>
            <a:ext cx="2803654" cy="1322467"/>
            <a:chOff x="5170909" y="2805593"/>
            <a:chExt cx="2803654" cy="1322467"/>
          </a:xfrm>
        </p:grpSpPr>
        <p:sp>
          <p:nvSpPr>
            <p:cNvPr id="26" name="Shape 571">
              <a:extLst>
                <a:ext uri="{FF2B5EF4-FFF2-40B4-BE49-F238E27FC236}">
                  <a16:creationId xmlns:a16="http://schemas.microsoft.com/office/drawing/2014/main" id="{490EA6C8-C0B7-6B42-A4BA-B9F5C723E295}"/>
                </a:ext>
              </a:extLst>
            </p:cNvPr>
            <p:cNvSpPr/>
            <p:nvPr/>
          </p:nvSpPr>
          <p:spPr>
            <a:xfrm rot="2017103">
              <a:off x="6364776" y="3054962"/>
              <a:ext cx="891847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82880" tIns="0" rIns="182880" bIns="0" numCol="1" anchor="ctr">
              <a:spAutoFit/>
            </a:bodyPr>
            <a:lstStyle>
              <a:lvl1pPr>
                <a:defRPr sz="2200">
                  <a:solidFill>
                    <a:srgbClr val="011993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move</a:t>
              </a:r>
              <a:endParaRPr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" name="Shape 389">
              <a:extLst>
                <a:ext uri="{FF2B5EF4-FFF2-40B4-BE49-F238E27FC236}">
                  <a16:creationId xmlns:a16="http://schemas.microsoft.com/office/drawing/2014/main" id="{C20E9FB1-955F-B34F-9CF2-77A2199CC080}"/>
                </a:ext>
              </a:extLst>
            </p:cNvPr>
            <p:cNvSpPr/>
            <p:nvPr/>
          </p:nvSpPr>
          <p:spPr>
            <a:xfrm>
              <a:off x="7373800" y="2805593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loc4</a:t>
              </a:r>
            </a:p>
          </p:txBody>
        </p:sp>
        <p:sp>
          <p:nvSpPr>
            <p:cNvPr id="29" name="Shape 391">
              <a:extLst>
                <a:ext uri="{FF2B5EF4-FFF2-40B4-BE49-F238E27FC236}">
                  <a16:creationId xmlns:a16="http://schemas.microsoft.com/office/drawing/2014/main" id="{194F11D5-9EB8-8A4C-8C35-33D2DFD2A66A}"/>
                </a:ext>
              </a:extLst>
            </p:cNvPr>
            <p:cNvSpPr/>
            <p:nvPr/>
          </p:nvSpPr>
          <p:spPr>
            <a:xfrm flipV="1">
              <a:off x="5547085" y="2818580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0" name="Shape 393">
              <a:extLst>
                <a:ext uri="{FF2B5EF4-FFF2-40B4-BE49-F238E27FC236}">
                  <a16:creationId xmlns:a16="http://schemas.microsoft.com/office/drawing/2014/main" id="{F49C9F60-56F7-B643-8889-0BCC9D313642}"/>
                </a:ext>
              </a:extLst>
            </p:cNvPr>
            <p:cNvSpPr/>
            <p:nvPr/>
          </p:nvSpPr>
          <p:spPr>
            <a:xfrm rot="16200000">
              <a:off x="4971186" y="3060792"/>
              <a:ext cx="763578" cy="36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 err="1"/>
                <a:t>loc</a:t>
              </a:r>
              <a:r>
                <a:rPr sz="1800" dirty="0"/>
                <a:t>(r1)</a:t>
              </a:r>
            </a:p>
          </p:txBody>
        </p:sp>
        <p:sp>
          <p:nvSpPr>
            <p:cNvPr id="31" name="Shape 394">
              <a:extLst>
                <a:ext uri="{FF2B5EF4-FFF2-40B4-BE49-F238E27FC236}">
                  <a16:creationId xmlns:a16="http://schemas.microsoft.com/office/drawing/2014/main" id="{9767A4C4-C6AF-9C48-862B-D69E5D1A2B87}"/>
                </a:ext>
              </a:extLst>
            </p:cNvPr>
            <p:cNvSpPr/>
            <p:nvPr/>
          </p:nvSpPr>
          <p:spPr>
            <a:xfrm>
              <a:off x="6724929" y="3578304"/>
              <a:ext cx="531707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dirty="0"/>
                <a:t>loc3</a:t>
              </a:r>
              <a:endParaRPr sz="1800" dirty="0"/>
            </a:p>
          </p:txBody>
        </p:sp>
        <p:sp>
          <p:nvSpPr>
            <p:cNvPr id="32" name="Shape 395">
              <a:extLst>
                <a:ext uri="{FF2B5EF4-FFF2-40B4-BE49-F238E27FC236}">
                  <a16:creationId xmlns:a16="http://schemas.microsoft.com/office/drawing/2014/main" id="{A0BF475A-76F4-5D4B-96EF-A1B2E28D32D5}"/>
                </a:ext>
              </a:extLst>
            </p:cNvPr>
            <p:cNvSpPr/>
            <p:nvPr/>
          </p:nvSpPr>
          <p:spPr>
            <a:xfrm>
              <a:off x="5561154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33" name="Shape 396">
              <a:extLst>
                <a:ext uri="{FF2B5EF4-FFF2-40B4-BE49-F238E27FC236}">
                  <a16:creationId xmlns:a16="http://schemas.microsoft.com/office/drawing/2014/main" id="{29FBB8C9-2D59-0D4C-A803-C27FEE45B824}"/>
                </a:ext>
              </a:extLst>
            </p:cNvPr>
            <p:cNvSpPr/>
            <p:nvPr/>
          </p:nvSpPr>
          <p:spPr>
            <a:xfrm>
              <a:off x="6270006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2</a:t>
              </a:r>
            </a:p>
          </p:txBody>
        </p:sp>
        <p:sp>
          <p:nvSpPr>
            <p:cNvPr id="34" name="Shape 397">
              <a:extLst>
                <a:ext uri="{FF2B5EF4-FFF2-40B4-BE49-F238E27FC236}">
                  <a16:creationId xmlns:a16="http://schemas.microsoft.com/office/drawing/2014/main" id="{BF417F83-22ED-AE4A-A14F-C241C09AB964}"/>
                </a:ext>
              </a:extLst>
            </p:cNvPr>
            <p:cNvSpPr/>
            <p:nvPr/>
          </p:nvSpPr>
          <p:spPr>
            <a:xfrm>
              <a:off x="6828269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3</a:t>
              </a:r>
            </a:p>
          </p:txBody>
        </p:sp>
        <p:sp>
          <p:nvSpPr>
            <p:cNvPr id="35" name="Shape 398">
              <a:extLst>
                <a:ext uri="{FF2B5EF4-FFF2-40B4-BE49-F238E27FC236}">
                  <a16:creationId xmlns:a16="http://schemas.microsoft.com/office/drawing/2014/main" id="{134DE305-C975-5D49-A258-C6A354654CDD}"/>
                </a:ext>
              </a:extLst>
            </p:cNvPr>
            <p:cNvSpPr/>
            <p:nvPr/>
          </p:nvSpPr>
          <p:spPr>
            <a:xfrm>
              <a:off x="7470978" y="386503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4</a:t>
              </a:r>
            </a:p>
          </p:txBody>
        </p:sp>
        <p:sp>
          <p:nvSpPr>
            <p:cNvPr id="36" name="Shape 401">
              <a:extLst>
                <a:ext uri="{FF2B5EF4-FFF2-40B4-BE49-F238E27FC236}">
                  <a16:creationId xmlns:a16="http://schemas.microsoft.com/office/drawing/2014/main" id="{FE28792A-DBA4-B04A-8F4E-2A1E97C4C3E9}"/>
                </a:ext>
              </a:extLst>
            </p:cNvPr>
            <p:cNvSpPr/>
            <p:nvPr/>
          </p:nvSpPr>
          <p:spPr>
            <a:xfrm flipV="1">
              <a:off x="5665198" y="3132205"/>
              <a:ext cx="1" cy="7574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7" name="Shape 399">
              <a:extLst>
                <a:ext uri="{FF2B5EF4-FFF2-40B4-BE49-F238E27FC236}">
                  <a16:creationId xmlns:a16="http://schemas.microsoft.com/office/drawing/2014/main" id="{BD4163AA-FA77-3F49-8A01-FE678A9AF9C0}"/>
                </a:ext>
              </a:extLst>
            </p:cNvPr>
            <p:cNvSpPr/>
            <p:nvPr/>
          </p:nvSpPr>
          <p:spPr>
            <a:xfrm flipV="1">
              <a:off x="6392148" y="3135521"/>
              <a:ext cx="1" cy="7541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8" name="Shape 390">
              <a:extLst>
                <a:ext uri="{FF2B5EF4-FFF2-40B4-BE49-F238E27FC236}">
                  <a16:creationId xmlns:a16="http://schemas.microsoft.com/office/drawing/2014/main" id="{2F2C9B2B-E604-AE48-ADCD-D0851F4AEAEC}"/>
                </a:ext>
              </a:extLst>
            </p:cNvPr>
            <p:cNvSpPr/>
            <p:nvPr/>
          </p:nvSpPr>
          <p:spPr>
            <a:xfrm>
              <a:off x="5468781" y="3895448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39" name="Shape 400">
              <a:extLst>
                <a:ext uri="{FF2B5EF4-FFF2-40B4-BE49-F238E27FC236}">
                  <a16:creationId xmlns:a16="http://schemas.microsoft.com/office/drawing/2014/main" id="{DA69843C-87FA-9D48-9BFC-9CBC605A87F6}"/>
                </a:ext>
              </a:extLst>
            </p:cNvPr>
            <p:cNvSpPr/>
            <p:nvPr/>
          </p:nvSpPr>
          <p:spPr>
            <a:xfrm flipV="1">
              <a:off x="6958987" y="3536216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40" name="Shape 402">
              <a:extLst>
                <a:ext uri="{FF2B5EF4-FFF2-40B4-BE49-F238E27FC236}">
                  <a16:creationId xmlns:a16="http://schemas.microsoft.com/office/drawing/2014/main" id="{62B1571F-FCF3-0148-8CD1-FBB2D9E5538A}"/>
                </a:ext>
              </a:extLst>
            </p:cNvPr>
            <p:cNvSpPr/>
            <p:nvPr/>
          </p:nvSpPr>
          <p:spPr>
            <a:xfrm flipV="1">
              <a:off x="7567723" y="3128154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7EC9E99-DFD6-9647-91C0-903C89B7D56D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621621">
              <a:off x="6834038" y="3338785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42" name="Shape 406">
              <a:extLst>
                <a:ext uri="{FF2B5EF4-FFF2-40B4-BE49-F238E27FC236}">
                  <a16:creationId xmlns:a16="http://schemas.microsoft.com/office/drawing/2014/main" id="{24A114A9-9476-634C-854E-2745B91B6A5E}"/>
                </a:ext>
              </a:extLst>
            </p:cNvPr>
            <p:cNvSpPr/>
            <p:nvPr/>
          </p:nvSpPr>
          <p:spPr>
            <a:xfrm>
              <a:off x="5654123" y="3143525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44" name="Shape 407">
              <a:extLst>
                <a:ext uri="{FF2B5EF4-FFF2-40B4-BE49-F238E27FC236}">
                  <a16:creationId xmlns:a16="http://schemas.microsoft.com/office/drawing/2014/main" id="{25617F30-B62F-9840-9BFF-40FE50F580D7}"/>
                </a:ext>
              </a:extLst>
            </p:cNvPr>
            <p:cNvSpPr/>
            <p:nvPr/>
          </p:nvSpPr>
          <p:spPr>
            <a:xfrm>
              <a:off x="5973073" y="2819019"/>
              <a:ext cx="435020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endParaRPr sz="1800" i="1" dirty="0">
                <a:latin typeface="Times New Roman" panose="02020603050405020304" pitchFamily="18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CDA395-3D68-EF44-BD19-EE4ED73789E4}"/>
                </a:ext>
              </a:extLst>
            </p:cNvPr>
            <p:cNvCxnSpPr>
              <a:cxnSpLocks/>
            </p:cNvCxnSpPr>
            <p:nvPr/>
          </p:nvCxnSpPr>
          <p:spPr>
            <a:xfrm>
              <a:off x="6406370" y="3185809"/>
              <a:ext cx="566928" cy="384048"/>
            </a:xfrm>
            <a:prstGeom prst="line">
              <a:avLst/>
            </a:prstGeom>
            <a:ln w="635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7711EE3-9540-E14E-89BA-18DFDDF39331}"/>
              </a:ext>
            </a:extLst>
          </p:cNvPr>
          <p:cNvSpPr txBox="1">
            <a:spLocks/>
          </p:cNvSpPr>
          <p:nvPr/>
        </p:nvSpPr>
        <p:spPr bwMode="auto">
          <a:xfrm>
            <a:off x="8337836" y="805239"/>
            <a:ext cx="3679820" cy="563499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tabLst>
                <a:tab pos="509588" algn="l"/>
                <a:tab pos="1770063" algn="l"/>
              </a:tabLst>
            </a:pPr>
            <a:r>
              <a:rPr lang="en-US" kern="0" dirty="0">
                <a:latin typeface="Times New Roman" charset="0"/>
              </a:rPr>
              <a:t>Method:</a:t>
            </a:r>
          </a:p>
          <a:p>
            <a:pPr marL="396875" lvl="1" indent="0">
              <a:buFont typeface="Wingdings" charset="2"/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kern="0" dirty="0">
                <a:latin typeface="Calibri"/>
              </a:rPr>
              <a:t>m-move1</a:t>
            </a:r>
            <a:r>
              <a:rPr lang="en-US" kern="0" dirty="0"/>
              <a:t>(</a:t>
            </a:r>
            <a:r>
              <a:rPr lang="en-US" i="1" kern="0" dirty="0"/>
              <a:t>r,d,d′,</a:t>
            </a:r>
            <a:r>
              <a:rPr lang="en-US" i="1" kern="0" dirty="0" err="1"/>
              <a:t>w,w</a:t>
            </a:r>
            <a:r>
              <a:rPr lang="en-US" i="1" kern="0" dirty="0"/>
              <a:t>′</a:t>
            </a:r>
            <a:r>
              <a:rPr lang="en-US" kern="0" dirty="0"/>
              <a:t>)</a:t>
            </a:r>
          </a:p>
          <a:p>
            <a:pPr marL="396875" lvl="1" indent="0">
              <a:buFont typeface="Wingdings" charset="2"/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kern="0" dirty="0"/>
              <a:t>    task:	</a:t>
            </a:r>
            <a:r>
              <a:rPr lang="en-US" kern="0" dirty="0">
                <a:latin typeface="Calibri"/>
              </a:rPr>
              <a:t>move</a:t>
            </a:r>
            <a:r>
              <a:rPr lang="en-US" kern="0" dirty="0"/>
              <a:t>(</a:t>
            </a:r>
            <a:r>
              <a:rPr lang="en-US" i="1" kern="0" dirty="0" err="1"/>
              <a:t>r,d</a:t>
            </a:r>
            <a:r>
              <a:rPr lang="en-US" kern="0" dirty="0"/>
              <a:t>)</a:t>
            </a:r>
          </a:p>
          <a:p>
            <a:pPr marL="396875" lvl="1" indent="0"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kern="0" dirty="0"/>
              <a:t>    refinement:</a:t>
            </a:r>
            <a:br>
              <a:rPr lang="en-US" kern="0" dirty="0"/>
            </a:br>
            <a:r>
              <a:rPr lang="en-US" kern="0" dirty="0"/>
              <a:t>		[</a:t>
            </a:r>
            <a:r>
              <a:rPr lang="en-US" i="1" kern="0" dirty="0"/>
              <a:t>t</a:t>
            </a:r>
            <a:r>
              <a:rPr lang="en-US" i="1" kern="0" baseline="-25000" dirty="0"/>
              <a:t>s</a:t>
            </a:r>
            <a:r>
              <a:rPr lang="en-US" i="1" kern="0" dirty="0"/>
              <a:t>,t</a:t>
            </a:r>
            <a:r>
              <a:rPr lang="en-US" kern="0" baseline="-25000" dirty="0"/>
              <a:t>1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leave</a:t>
            </a:r>
            <a:r>
              <a:rPr lang="en-US" kern="0" dirty="0"/>
              <a:t>(</a:t>
            </a:r>
            <a:r>
              <a:rPr lang="en-US" i="1" kern="0" dirty="0" err="1"/>
              <a:t>r,d</a:t>
            </a:r>
            <a:r>
              <a:rPr lang="en-US" kern="0" dirty="0" err="1"/>
              <a:t>′</a:t>
            </a:r>
            <a:r>
              <a:rPr lang="en-US" i="1" kern="0" dirty="0" err="1"/>
              <a:t>,w</a:t>
            </a:r>
            <a:r>
              <a:rPr lang="en-US" kern="0" dirty="0"/>
              <a:t>′)</a:t>
            </a:r>
            <a:br>
              <a:rPr lang="en-US" sz="1200" kern="0" dirty="0"/>
            </a:br>
            <a:r>
              <a:rPr lang="en-US" sz="1200" kern="0" dirty="0"/>
              <a:t>	</a:t>
            </a:r>
            <a:r>
              <a:rPr lang="en-US" kern="0" dirty="0"/>
              <a:t>	[</a:t>
            </a:r>
            <a:r>
              <a:rPr lang="en-US" i="1" kern="0" dirty="0"/>
              <a:t>t</a:t>
            </a:r>
            <a:r>
              <a:rPr lang="en-US" kern="0" baseline="-25000" dirty="0"/>
              <a:t>2</a:t>
            </a:r>
            <a:r>
              <a:rPr lang="en-US" i="1" kern="0" dirty="0"/>
              <a:t>,t</a:t>
            </a:r>
            <a:r>
              <a:rPr lang="en-US" kern="0" baseline="-25000" dirty="0"/>
              <a:t>3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navigate</a:t>
            </a:r>
            <a:r>
              <a:rPr lang="en-US" kern="0" dirty="0"/>
              <a:t>(</a:t>
            </a:r>
            <a:r>
              <a:rPr lang="en-US" i="1" kern="0" dirty="0" err="1"/>
              <a:t>r,w</a:t>
            </a:r>
            <a:r>
              <a:rPr lang="en-US" kern="0" dirty="0" err="1"/>
              <a:t>′</a:t>
            </a:r>
            <a:r>
              <a:rPr lang="en-US" i="1" kern="0" dirty="0" err="1"/>
              <a:t>,w</a:t>
            </a:r>
            <a:r>
              <a:rPr lang="en-US" kern="0" dirty="0"/>
              <a:t>)</a:t>
            </a:r>
            <a:br>
              <a:rPr lang="en-US" kern="0" dirty="0"/>
            </a:br>
            <a:r>
              <a:rPr lang="en-US" kern="0" dirty="0"/>
              <a:t>	</a:t>
            </a:r>
            <a:r>
              <a:rPr lang="en-US" kern="0" dirty="0">
                <a:latin typeface="Calibri"/>
              </a:rPr>
              <a:t>	</a:t>
            </a:r>
            <a:r>
              <a:rPr lang="en-US" kern="0" dirty="0"/>
              <a:t>[</a:t>
            </a:r>
            <a:r>
              <a:rPr lang="en-US" i="1" kern="0" dirty="0"/>
              <a:t>t</a:t>
            </a:r>
            <a:r>
              <a:rPr lang="en-US" kern="0" baseline="-25000" dirty="0"/>
              <a:t>4</a:t>
            </a:r>
            <a:r>
              <a:rPr lang="en-US" i="1" kern="0" dirty="0"/>
              <a:t>,t</a:t>
            </a:r>
            <a:r>
              <a:rPr lang="en-US" i="1" kern="0" baseline="-25000" dirty="0"/>
              <a:t>e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enter</a:t>
            </a:r>
            <a:r>
              <a:rPr lang="en-US" kern="0" dirty="0"/>
              <a:t>(</a:t>
            </a:r>
            <a:r>
              <a:rPr lang="en-US" i="1" kern="0" dirty="0" err="1"/>
              <a:t>r,d,w</a:t>
            </a:r>
            <a:r>
              <a:rPr lang="en-US" kern="0" dirty="0"/>
              <a:t>) 	</a:t>
            </a:r>
          </a:p>
          <a:p>
            <a:pPr marL="396875" lvl="1" indent="0">
              <a:buFont typeface="Wingdings" charset="2"/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kern="0" dirty="0"/>
              <a:t>   assertions:</a:t>
            </a:r>
            <a:br>
              <a:rPr lang="en-US" kern="0" dirty="0"/>
            </a:br>
            <a:r>
              <a:rPr lang="en-US" kern="0" dirty="0"/>
              <a:t>		[</a:t>
            </a:r>
            <a:r>
              <a:rPr lang="en-US" i="1" kern="0" dirty="0"/>
              <a:t>t</a:t>
            </a:r>
            <a:r>
              <a:rPr lang="en-US" i="1" kern="0" baseline="-25000" dirty="0"/>
              <a:t>s</a:t>
            </a:r>
            <a:r>
              <a:rPr lang="en-US" i="1" kern="0" dirty="0"/>
              <a:t>,t</a:t>
            </a:r>
            <a:r>
              <a:rPr lang="en-US" i="1" kern="0" baseline="-25000" dirty="0"/>
              <a:t>s</a:t>
            </a:r>
            <a:r>
              <a:rPr lang="en-US" i="1" kern="0" dirty="0"/>
              <a:t>+</a:t>
            </a:r>
            <a:r>
              <a:rPr lang="en-US" kern="0" dirty="0"/>
              <a:t>1] </a:t>
            </a:r>
            <a:r>
              <a:rPr lang="en-US" kern="0" dirty="0">
                <a:latin typeface="Calibri"/>
              </a:rPr>
              <a:t>loc</a:t>
            </a:r>
            <a:r>
              <a:rPr lang="en-US" kern="0" dirty="0"/>
              <a:t>(</a:t>
            </a:r>
            <a:r>
              <a:rPr lang="en-US" i="1" kern="0" dirty="0"/>
              <a:t>r</a:t>
            </a:r>
            <a:r>
              <a:rPr lang="en-US" kern="0" dirty="0"/>
              <a:t>) = </a:t>
            </a:r>
            <a:r>
              <a:rPr lang="en-US" i="1" kern="0" dirty="0"/>
              <a:t>d</a:t>
            </a:r>
            <a:r>
              <a:rPr lang="en-US" kern="0" dirty="0"/>
              <a:t>′</a:t>
            </a:r>
            <a:r>
              <a:rPr lang="en-US" kern="0" dirty="0">
                <a:latin typeface="Calibri"/>
              </a:rPr>
              <a:t> </a:t>
            </a:r>
          </a:p>
          <a:p>
            <a:pPr marL="396875" lvl="1" indent="0">
              <a:buFont typeface="Wingdings" charset="2"/>
              <a:buNone/>
              <a:tabLst>
                <a:tab pos="509588" algn="l"/>
                <a:tab pos="1189038" algn="l"/>
                <a:tab pos="4222750" algn="l"/>
              </a:tabLst>
            </a:pPr>
            <a:r>
              <a:rPr lang="en-US" kern="0" dirty="0">
                <a:latin typeface="Calibri"/>
              </a:rPr>
              <a:t>  </a:t>
            </a:r>
            <a:r>
              <a:rPr lang="en-US" kern="0" dirty="0">
                <a:latin typeface="Times New Roman"/>
                <a:cs typeface="Times New Roman"/>
              </a:rPr>
              <a:t>constraints:</a:t>
            </a:r>
            <a:br>
              <a:rPr lang="en-US" kern="0" dirty="0">
                <a:latin typeface="Times New Roman"/>
                <a:cs typeface="Times New Roman"/>
              </a:rPr>
            </a:br>
            <a:r>
              <a:rPr lang="en-US" kern="0" dirty="0">
                <a:latin typeface="Calibri"/>
                <a:cs typeface="Times New Roman"/>
              </a:rPr>
              <a:t>		</a:t>
            </a:r>
            <a:r>
              <a:rPr lang="en-US" kern="0" dirty="0">
                <a:latin typeface="Calibri"/>
              </a:rPr>
              <a:t>adjacent</a:t>
            </a:r>
            <a:r>
              <a:rPr lang="en-US" kern="0" dirty="0"/>
              <a:t>(</a:t>
            </a:r>
            <a:r>
              <a:rPr lang="en-US" i="1" kern="0" dirty="0" err="1"/>
              <a:t>d,w</a:t>
            </a:r>
            <a:r>
              <a:rPr lang="en-US" kern="0" dirty="0"/>
              <a:t>), </a:t>
            </a:r>
            <a:br>
              <a:rPr lang="en-US" kern="0" dirty="0"/>
            </a:br>
            <a:r>
              <a:rPr lang="en-US" kern="0" dirty="0"/>
              <a:t>		</a:t>
            </a:r>
            <a:r>
              <a:rPr lang="en-US" kern="0" dirty="0">
                <a:latin typeface="Calibri"/>
              </a:rPr>
              <a:t>adjacent</a:t>
            </a:r>
            <a:r>
              <a:rPr lang="en-US" kern="0" dirty="0"/>
              <a:t>(</a:t>
            </a:r>
            <a:r>
              <a:rPr lang="en-US" i="1" kern="0" dirty="0" err="1"/>
              <a:t>d′</a:t>
            </a:r>
            <a:r>
              <a:rPr lang="en-US" kern="0" dirty="0" err="1"/>
              <a:t>,</a:t>
            </a:r>
            <a:r>
              <a:rPr lang="en-US" i="1" kern="0" dirty="0" err="1"/>
              <a:t>w</a:t>
            </a:r>
            <a:r>
              <a:rPr lang="en-US" i="1" kern="0" dirty="0"/>
              <a:t>′</a:t>
            </a:r>
            <a:r>
              <a:rPr lang="en-US" kern="0" dirty="0"/>
              <a:t>), </a:t>
            </a:r>
            <a:r>
              <a:rPr lang="en-US" i="1" kern="0" dirty="0"/>
              <a:t>d ≠ d′</a:t>
            </a:r>
            <a:r>
              <a:rPr lang="en-US" kern="0" dirty="0"/>
              <a:t>, </a:t>
            </a:r>
            <a:br>
              <a:rPr lang="en-US" kern="0" dirty="0"/>
            </a:br>
            <a:r>
              <a:rPr lang="en-US" kern="0" dirty="0"/>
              <a:t>		</a:t>
            </a:r>
            <a:r>
              <a:rPr lang="en-US" kern="0" dirty="0">
                <a:latin typeface="Calibri"/>
              </a:rPr>
              <a:t>connected</a:t>
            </a:r>
            <a:r>
              <a:rPr lang="en-US" kern="0" dirty="0"/>
              <a:t>(</a:t>
            </a:r>
            <a:r>
              <a:rPr lang="en-US" i="1" kern="0" dirty="0" err="1"/>
              <a:t>w,w</a:t>
            </a:r>
            <a:r>
              <a:rPr lang="en-US" i="1" kern="0" dirty="0"/>
              <a:t>′</a:t>
            </a:r>
            <a:r>
              <a:rPr lang="en-US" kern="0" dirty="0"/>
              <a:t>), </a:t>
            </a:r>
            <a:br>
              <a:rPr lang="en-US" kern="0" dirty="0"/>
            </a:br>
            <a:r>
              <a:rPr lang="en-US" kern="0" dirty="0"/>
              <a:t>		</a:t>
            </a:r>
            <a:r>
              <a:rPr lang="en-US" i="1" kern="0" dirty="0"/>
              <a:t>t</a:t>
            </a:r>
            <a:r>
              <a:rPr lang="en-US" kern="0" baseline="-25000" dirty="0"/>
              <a:t>1</a:t>
            </a:r>
            <a:r>
              <a:rPr lang="en-US" kern="0" dirty="0"/>
              <a:t> ≤ </a:t>
            </a:r>
            <a:r>
              <a:rPr lang="en-US" i="1" kern="0" dirty="0"/>
              <a:t>t</a:t>
            </a:r>
            <a:r>
              <a:rPr lang="en-US" kern="0" baseline="-25000" dirty="0"/>
              <a:t>2</a:t>
            </a:r>
            <a:r>
              <a:rPr lang="en-US" kern="0" dirty="0"/>
              <a:t>, </a:t>
            </a:r>
            <a:r>
              <a:rPr lang="en-US" i="1" kern="0" dirty="0"/>
              <a:t>t</a:t>
            </a:r>
            <a:r>
              <a:rPr lang="en-US" kern="0" baseline="-25000" dirty="0"/>
              <a:t>3</a:t>
            </a:r>
            <a:r>
              <a:rPr lang="en-US" kern="0" dirty="0"/>
              <a:t> ≤ </a:t>
            </a:r>
            <a:r>
              <a:rPr lang="en-US" i="1" kern="0" dirty="0"/>
              <a:t>t</a:t>
            </a:r>
            <a:r>
              <a:rPr lang="en-US" kern="0" baseline="-25000" dirty="0"/>
              <a:t>4</a:t>
            </a:r>
            <a:br>
              <a:rPr lang="en-US" kern="0" baseline="-2500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73945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35355"/>
            <a:ext cx="8229600" cy="5283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 </a:t>
            </a:r>
            <a:r>
              <a:rPr lang="en-US" dirty="0"/>
              <a:t>A pair of possibly-conflicting temporal assertions</a:t>
            </a:r>
          </a:p>
          <a:p>
            <a:pPr lvl="1"/>
            <a:r>
              <a:rPr lang="en-US" dirty="0"/>
              <a:t>temporal assertions </a:t>
            </a:r>
            <a:r>
              <a:rPr lang="en-US" i="1" dirty="0"/>
              <a:t>α</a:t>
            </a:r>
            <a:r>
              <a:rPr lang="en-US" dirty="0"/>
              <a:t> and </a:t>
            </a:r>
            <a:r>
              <a:rPr lang="en-US" i="1" dirty="0"/>
              <a:t>β</a:t>
            </a:r>
            <a:r>
              <a:rPr lang="en-US" dirty="0"/>
              <a:t> </a:t>
            </a:r>
            <a:r>
              <a:rPr lang="en-US" i="1" dirty="0"/>
              <a:t>possibly conflict</a:t>
            </a:r>
            <a:r>
              <a:rPr lang="en-US" dirty="0"/>
              <a:t> if they can </a:t>
            </a:r>
            <a:br>
              <a:rPr lang="en-US" dirty="0"/>
            </a:br>
            <a:r>
              <a:rPr lang="en-US" dirty="0"/>
              <a:t>have inconsistent instances</a:t>
            </a:r>
          </a:p>
          <a:p>
            <a:pPr marL="396875" lvl="1" indent="0">
              <a:spcBef>
                <a:spcPts val="1200"/>
              </a:spcBef>
              <a:buNone/>
            </a:pPr>
            <a:r>
              <a:rPr lang="en-US" dirty="0">
                <a:latin typeface="Times New Roman" panose="02020603050405020304" pitchFamily="18" charset="0"/>
              </a:rPr>
              <a:t>       e.g., [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] </a:t>
            </a:r>
            <a:r>
              <a:rPr lang="en-US" dirty="0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>
                <a:latin typeface="Times New Roman" panose="02020603050405020304" pitchFamily="18" charset="0"/>
              </a:rPr>
              <a:t>) = </a:t>
            </a:r>
            <a:r>
              <a:rPr lang="en-US" dirty="0">
                <a:latin typeface="Calibri" panose="020F0502020204030204" pitchFamily="34" charset="0"/>
              </a:rPr>
              <a:t>loc1</a:t>
            </a:r>
            <a:r>
              <a:rPr lang="en-US" dirty="0">
                <a:latin typeface="Times New Roman" panose="02020603050405020304" pitchFamily="18" charset="0"/>
              </a:rPr>
              <a:t>,  [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</a:rPr>
              <a:t>]  </a:t>
            </a:r>
            <a:r>
              <a:rPr lang="en-US" dirty="0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</a:rPr>
              <a:t>) : (</a:t>
            </a:r>
            <a:r>
              <a:rPr lang="en-US" i="1" dirty="0">
                <a:latin typeface="Times New Roman" panose="02020603050405020304" pitchFamily="18" charset="0"/>
              </a:rPr>
              <a:t>l, l′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marL="396875" lvl="1" indent="0"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</a:rPr>
              <a:t>                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↓ ↓                            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↓  ↓       ↓        ↓ 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↘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396875" lvl="1" indent="0">
              <a:spcBef>
                <a:spcPts val="0"/>
              </a:spcBef>
              <a:buNone/>
            </a:pPr>
            <a:r>
              <a:rPr lang="en-US" dirty="0"/>
              <a:t>instance: </a:t>
            </a:r>
            <a:r>
              <a:rPr lang="en-US" baseline="-25000" dirty="0"/>
              <a:t> </a:t>
            </a:r>
            <a:r>
              <a:rPr lang="en-US" dirty="0">
                <a:latin typeface="Times New Roman" panose="02020603050405020304" pitchFamily="18" charset="0"/>
              </a:rPr>
              <a:t>[1,5] </a:t>
            </a:r>
            <a:r>
              <a:rPr lang="en-US" dirty="0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>
                <a:latin typeface="Times New Roman" panose="02020603050405020304" pitchFamily="18" charset="0"/>
              </a:rPr>
              <a:t>) = </a:t>
            </a:r>
            <a:r>
              <a:rPr lang="en-US" dirty="0">
                <a:latin typeface="Calibri" panose="020F0502020204030204" pitchFamily="34" charset="0"/>
              </a:rPr>
              <a:t>loc1</a:t>
            </a:r>
            <a:r>
              <a:rPr lang="en-US" dirty="0">
                <a:latin typeface="Times New Roman" panose="02020603050405020304" pitchFamily="18" charset="0"/>
              </a:rPr>
              <a:t>,  [3,8] </a:t>
            </a:r>
            <a:r>
              <a:rPr lang="en-US" dirty="0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: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loc2,loc3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Resolvers</a:t>
            </a:r>
            <a:r>
              <a:rPr lang="en-US" dirty="0"/>
              <a:t>: separation constraints</a:t>
            </a:r>
            <a:endParaRPr lang="en-US" baseline="-25000" dirty="0"/>
          </a:p>
          <a:p>
            <a:pPr lvl="1"/>
            <a:r>
              <a:rPr lang="en-US" i="1" dirty="0"/>
              <a:t>r ≠ </a:t>
            </a:r>
            <a:r>
              <a:rPr lang="en-US" dirty="0">
                <a:latin typeface="Calibri" charset="0"/>
              </a:rPr>
              <a:t>r1</a:t>
            </a:r>
            <a:endParaRPr lang="en-US" i="1" dirty="0">
              <a:latin typeface="Calibri" charset="0"/>
            </a:endParaRPr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2 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endParaRPr lang="en-US" dirty="0"/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4 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2 </a:t>
            </a:r>
            <a:r>
              <a:rPr lang="en-US" dirty="0"/>
              <a:t>=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 </a:t>
            </a:r>
            <a:r>
              <a:rPr lang="en-US" i="1" dirty="0"/>
              <a:t>r = </a:t>
            </a:r>
            <a:r>
              <a:rPr lang="en-US" dirty="0">
                <a:latin typeface="Calibri" charset="0"/>
              </a:rPr>
              <a:t>r1</a:t>
            </a:r>
            <a:r>
              <a:rPr lang="en-US" dirty="0"/>
              <a:t> , </a:t>
            </a:r>
            <a:r>
              <a:rPr lang="en-US" i="1" dirty="0"/>
              <a:t>l = </a:t>
            </a:r>
            <a:r>
              <a:rPr lang="en-US" dirty="0">
                <a:latin typeface="Calibri" charset="0"/>
              </a:rPr>
              <a:t>loc1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Also provides causal support for [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</a:rPr>
              <a:t>] </a:t>
            </a:r>
            <a:r>
              <a:rPr lang="en-US" dirty="0" err="1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</a:rPr>
              <a:t>) : (</a:t>
            </a:r>
            <a:r>
              <a:rPr lang="en-US" i="1" dirty="0">
                <a:latin typeface="Times New Roman" panose="02020603050405020304" pitchFamily="18" charset="0"/>
              </a:rPr>
              <a:t>l, l′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lvl="1"/>
            <a:r>
              <a:rPr lang="en-US" i="1" dirty="0"/>
              <a:t>t</a:t>
            </a:r>
            <a:r>
              <a:rPr lang="en-US" baseline="-25000" dirty="0"/>
              <a:t>4 </a:t>
            </a:r>
            <a:r>
              <a:rPr lang="en-US" dirty="0"/>
              <a:t>= 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r = </a:t>
            </a:r>
            <a:r>
              <a:rPr lang="en-US" dirty="0">
                <a:latin typeface="Calibri" charset="0"/>
              </a:rPr>
              <a:t>r1</a:t>
            </a:r>
            <a:r>
              <a:rPr lang="en-US" dirty="0"/>
              <a:t> , </a:t>
            </a:r>
            <a:r>
              <a:rPr lang="en-US" i="1" dirty="0"/>
              <a:t>l = </a:t>
            </a:r>
            <a:r>
              <a:rPr lang="en-US" dirty="0">
                <a:latin typeface="Calibri" charset="0"/>
              </a:rPr>
              <a:t>loc1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Also provides causal support for  [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] </a:t>
            </a:r>
            <a:r>
              <a:rPr lang="en-US" dirty="0" err="1">
                <a:latin typeface="Calibri" panose="020F0502020204030204" pitchFamily="34" charset="0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>
                <a:latin typeface="Times New Roman" panose="02020603050405020304" pitchFamily="18" charset="0"/>
              </a:rPr>
              <a:t>) = </a:t>
            </a:r>
            <a:r>
              <a:rPr lang="en-US" dirty="0">
                <a:latin typeface="Calibri" panose="020F0502020204030204" pitchFamily="34" charset="0"/>
              </a:rPr>
              <a:t>loc1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8357E55-460E-EB44-B282-FBC0FA8BAA61}"/>
              </a:ext>
            </a:extLst>
          </p:cNvPr>
          <p:cNvSpPr/>
          <p:nvPr/>
        </p:nvSpPr>
        <p:spPr>
          <a:xfrm>
            <a:off x="2037093" y="404346"/>
            <a:ext cx="2164760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33"/>
                </a:solidFill>
                <a:latin typeface="Calibri" charset="0"/>
                <a:ea typeface="Calibri" charset="0"/>
                <a:cs typeface="Calibri" charset="0"/>
              </a:rPr>
              <a:t>Like a threat in PSP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584803-7EF3-9348-9EAA-53261A645137}"/>
              </a:ext>
            </a:extLst>
          </p:cNvPr>
          <p:cNvGrpSpPr/>
          <p:nvPr/>
        </p:nvGrpSpPr>
        <p:grpSpPr>
          <a:xfrm>
            <a:off x="8669134" y="804456"/>
            <a:ext cx="2505783" cy="3589227"/>
            <a:chOff x="8028839" y="972354"/>
            <a:chExt cx="2505783" cy="3589227"/>
          </a:xfrm>
        </p:grpSpPr>
        <p:sp>
          <p:nvSpPr>
            <p:cNvPr id="97" name="Shape 389">
              <a:extLst>
                <a:ext uri="{FF2B5EF4-FFF2-40B4-BE49-F238E27FC236}">
                  <a16:creationId xmlns:a16="http://schemas.microsoft.com/office/drawing/2014/main" id="{82EE10B9-3E9C-4645-A12A-66FA9B6D4EF5}"/>
                </a:ext>
              </a:extLst>
            </p:cNvPr>
            <p:cNvSpPr/>
            <p:nvPr/>
          </p:nvSpPr>
          <p:spPr>
            <a:xfrm>
              <a:off x="9933859" y="972354"/>
              <a:ext cx="600763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/>
                <a:t>loc</a:t>
              </a:r>
              <a:r>
                <a:rPr lang="en-US" sz="1800" dirty="0"/>
                <a:t>3</a:t>
              </a:r>
              <a:endParaRPr sz="1800" dirty="0"/>
            </a:p>
          </p:txBody>
        </p:sp>
        <p:sp>
          <p:nvSpPr>
            <p:cNvPr id="98" name="Shape 391">
              <a:extLst>
                <a:ext uri="{FF2B5EF4-FFF2-40B4-BE49-F238E27FC236}">
                  <a16:creationId xmlns:a16="http://schemas.microsoft.com/office/drawing/2014/main" id="{F71DB398-A895-4F47-85E9-2E12F95EDCF4}"/>
                </a:ext>
              </a:extLst>
            </p:cNvPr>
            <p:cNvSpPr/>
            <p:nvPr/>
          </p:nvSpPr>
          <p:spPr>
            <a:xfrm flipV="1">
              <a:off x="8107144" y="985340"/>
              <a:ext cx="1" cy="114242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00" name="Shape 394">
              <a:extLst>
                <a:ext uri="{FF2B5EF4-FFF2-40B4-BE49-F238E27FC236}">
                  <a16:creationId xmlns:a16="http://schemas.microsoft.com/office/drawing/2014/main" id="{96019D6F-EBF5-964F-A6E3-7EE3B71DF29F}"/>
                </a:ext>
              </a:extLst>
            </p:cNvPr>
            <p:cNvSpPr/>
            <p:nvPr/>
          </p:nvSpPr>
          <p:spPr>
            <a:xfrm>
              <a:off x="9036740" y="1551825"/>
              <a:ext cx="531707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en-US" sz="1800" dirty="0"/>
                <a:t>loc2</a:t>
              </a:r>
              <a:endParaRPr sz="1800" dirty="0"/>
            </a:p>
          </p:txBody>
        </p:sp>
        <p:sp>
          <p:nvSpPr>
            <p:cNvPr id="101" name="Shape 395">
              <a:extLst>
                <a:ext uri="{FF2B5EF4-FFF2-40B4-BE49-F238E27FC236}">
                  <a16:creationId xmlns:a16="http://schemas.microsoft.com/office/drawing/2014/main" id="{EDD7E815-A89A-1C46-A5D1-F1A94278A31F}"/>
                </a:ext>
              </a:extLst>
            </p:cNvPr>
            <p:cNvSpPr/>
            <p:nvPr/>
          </p:nvSpPr>
          <p:spPr>
            <a:xfrm>
              <a:off x="8121212" y="203179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1</a:t>
              </a:r>
            </a:p>
          </p:txBody>
        </p:sp>
        <p:sp>
          <p:nvSpPr>
            <p:cNvPr id="102" name="Shape 396">
              <a:extLst>
                <a:ext uri="{FF2B5EF4-FFF2-40B4-BE49-F238E27FC236}">
                  <a16:creationId xmlns:a16="http://schemas.microsoft.com/office/drawing/2014/main" id="{5C603BF3-C1D3-4447-8AC9-DBBD11EB224F}"/>
                </a:ext>
              </a:extLst>
            </p:cNvPr>
            <p:cNvSpPr/>
            <p:nvPr/>
          </p:nvSpPr>
          <p:spPr>
            <a:xfrm>
              <a:off x="8818634" y="203179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2</a:t>
              </a:r>
            </a:p>
          </p:txBody>
        </p:sp>
        <p:sp>
          <p:nvSpPr>
            <p:cNvPr id="103" name="Shape 397">
              <a:extLst>
                <a:ext uri="{FF2B5EF4-FFF2-40B4-BE49-F238E27FC236}">
                  <a16:creationId xmlns:a16="http://schemas.microsoft.com/office/drawing/2014/main" id="{63DAC826-AB31-9B4C-BD8C-AFB2891B6178}"/>
                </a:ext>
              </a:extLst>
            </p:cNvPr>
            <p:cNvSpPr/>
            <p:nvPr/>
          </p:nvSpPr>
          <p:spPr>
            <a:xfrm>
              <a:off x="9388327" y="203179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 dirty="0">
                  <a:latin typeface="Times New Roman" charset="0"/>
                </a:rPr>
                <a:t>t</a:t>
              </a:r>
              <a:r>
                <a:rPr sz="2000" baseline="-5999" dirty="0">
                  <a:latin typeface="Times New Roman" charset="0"/>
                </a:rPr>
                <a:t>3</a:t>
              </a:r>
            </a:p>
          </p:txBody>
        </p:sp>
        <p:sp>
          <p:nvSpPr>
            <p:cNvPr id="104" name="Shape 398">
              <a:extLst>
                <a:ext uri="{FF2B5EF4-FFF2-40B4-BE49-F238E27FC236}">
                  <a16:creationId xmlns:a16="http://schemas.microsoft.com/office/drawing/2014/main" id="{DD3A12B9-9015-9A48-8DCF-8055E633546B}"/>
                </a:ext>
              </a:extLst>
            </p:cNvPr>
            <p:cNvSpPr/>
            <p:nvPr/>
          </p:nvSpPr>
          <p:spPr>
            <a:xfrm>
              <a:off x="10031036" y="2031790"/>
              <a:ext cx="274434" cy="26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 i="1">
                  <a:solidFill>
                    <a:srgbClr val="011993"/>
                  </a:solidFill>
                </a:defRPr>
              </a:pPr>
              <a:r>
                <a:rPr sz="2000">
                  <a:latin typeface="Times New Roman" charset="0"/>
                </a:rPr>
                <a:t>t</a:t>
              </a:r>
              <a:r>
                <a:rPr sz="2000" baseline="-5999">
                  <a:latin typeface="Times New Roman" charset="0"/>
                </a:rPr>
                <a:t>4</a:t>
              </a:r>
            </a:p>
          </p:txBody>
        </p:sp>
        <p:sp>
          <p:nvSpPr>
            <p:cNvPr id="105" name="Shape 401">
              <a:extLst>
                <a:ext uri="{FF2B5EF4-FFF2-40B4-BE49-F238E27FC236}">
                  <a16:creationId xmlns:a16="http://schemas.microsoft.com/office/drawing/2014/main" id="{5893FBF5-4C0E-4F46-B0C7-A120C4591A3A}"/>
                </a:ext>
              </a:extLst>
            </p:cNvPr>
            <p:cNvSpPr/>
            <p:nvPr/>
          </p:nvSpPr>
          <p:spPr>
            <a:xfrm flipV="1">
              <a:off x="8225257" y="1298965"/>
              <a:ext cx="1" cy="7574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06" name="Shape 399">
              <a:extLst>
                <a:ext uri="{FF2B5EF4-FFF2-40B4-BE49-F238E27FC236}">
                  <a16:creationId xmlns:a16="http://schemas.microsoft.com/office/drawing/2014/main" id="{FF2B3B89-8AB7-194E-94E3-7FC0B08733B2}"/>
                </a:ext>
              </a:extLst>
            </p:cNvPr>
            <p:cNvSpPr/>
            <p:nvPr/>
          </p:nvSpPr>
          <p:spPr>
            <a:xfrm flipV="1">
              <a:off x="8929347" y="1302282"/>
              <a:ext cx="1" cy="7541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07" name="Shape 390">
              <a:extLst>
                <a:ext uri="{FF2B5EF4-FFF2-40B4-BE49-F238E27FC236}">
                  <a16:creationId xmlns:a16="http://schemas.microsoft.com/office/drawing/2014/main" id="{D831CBC6-7B1F-564F-9F62-5206D9D88D51}"/>
                </a:ext>
              </a:extLst>
            </p:cNvPr>
            <p:cNvSpPr/>
            <p:nvPr/>
          </p:nvSpPr>
          <p:spPr>
            <a:xfrm>
              <a:off x="8028839" y="2062209"/>
              <a:ext cx="2318128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08" name="Shape 400">
              <a:extLst>
                <a:ext uri="{FF2B5EF4-FFF2-40B4-BE49-F238E27FC236}">
                  <a16:creationId xmlns:a16="http://schemas.microsoft.com/office/drawing/2014/main" id="{DB83309E-B43D-674D-8501-50DDFC2AD3C9}"/>
                </a:ext>
              </a:extLst>
            </p:cNvPr>
            <p:cNvSpPr/>
            <p:nvPr/>
          </p:nvSpPr>
          <p:spPr>
            <a:xfrm flipV="1">
              <a:off x="9519046" y="1702976"/>
              <a:ext cx="1" cy="35507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sp>
          <p:nvSpPr>
            <p:cNvPr id="109" name="Shape 402">
              <a:extLst>
                <a:ext uri="{FF2B5EF4-FFF2-40B4-BE49-F238E27FC236}">
                  <a16:creationId xmlns:a16="http://schemas.microsoft.com/office/drawing/2014/main" id="{C12A3055-7757-CC4A-A0AC-05DD9B866218}"/>
                </a:ext>
              </a:extLst>
            </p:cNvPr>
            <p:cNvSpPr/>
            <p:nvPr/>
          </p:nvSpPr>
          <p:spPr>
            <a:xfrm flipV="1">
              <a:off x="10127782" y="1294914"/>
              <a:ext cx="1" cy="7615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A81A257-882C-9942-8781-97B206343DC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621621">
              <a:off x="9394097" y="1451115"/>
              <a:ext cx="877255" cy="53080"/>
            </a:xfrm>
            <a:prstGeom prst="rect">
              <a:avLst/>
            </a:prstGeom>
            <a:effectLst/>
          </p:spPr>
        </p:pic>
        <p:sp>
          <p:nvSpPr>
            <p:cNvPr id="111" name="Shape 406">
              <a:extLst>
                <a:ext uri="{FF2B5EF4-FFF2-40B4-BE49-F238E27FC236}">
                  <a16:creationId xmlns:a16="http://schemas.microsoft.com/office/drawing/2014/main" id="{18AE3E3C-3DD5-8349-905F-6869D3A9E312}"/>
                </a:ext>
              </a:extLst>
            </p:cNvPr>
            <p:cNvSpPr/>
            <p:nvPr/>
          </p:nvSpPr>
          <p:spPr>
            <a:xfrm>
              <a:off x="8214181" y="1310285"/>
              <a:ext cx="742246" cy="83498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112" name="Shape 407">
              <a:extLst>
                <a:ext uri="{FF2B5EF4-FFF2-40B4-BE49-F238E27FC236}">
                  <a16:creationId xmlns:a16="http://schemas.microsoft.com/office/drawing/2014/main" id="{AD5CA5F7-8EB3-BC4D-BC59-53265BD92BF4}"/>
                </a:ext>
              </a:extLst>
            </p:cNvPr>
            <p:cNvSpPr/>
            <p:nvPr/>
          </p:nvSpPr>
          <p:spPr>
            <a:xfrm>
              <a:off x="8533131" y="985780"/>
              <a:ext cx="435020" cy="359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l</a:t>
              </a:r>
              <a:endParaRPr sz="18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Shape 278">
              <a:extLst>
                <a:ext uri="{FF2B5EF4-FFF2-40B4-BE49-F238E27FC236}">
                  <a16:creationId xmlns:a16="http://schemas.microsoft.com/office/drawing/2014/main" id="{C8C1F6B6-7C1E-A84E-86A9-478CF3F476C4}"/>
                </a:ext>
              </a:extLst>
            </p:cNvPr>
            <p:cNvSpPr/>
            <p:nvPr/>
          </p:nvSpPr>
          <p:spPr>
            <a:xfrm rot="19403056">
              <a:off x="9564953" y="1446131"/>
              <a:ext cx="588303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loc</a:t>
              </a:r>
              <a:r>
                <a:rPr lang="en-US" sz="1800" dirty="0">
                  <a:latin typeface="Times New Roman" charset="0"/>
                  <a:ea typeface="Calibri" charset="0"/>
                  <a:cs typeface="Calibri" charset="0"/>
                </a:rPr>
                <a:t>(</a:t>
              </a:r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r</a:t>
              </a:r>
              <a:r>
                <a:rPr lang="en-US" sz="1800" dirty="0">
                  <a:latin typeface="Times New Roman" charset="0"/>
                  <a:ea typeface="Calibri" charset="0"/>
                  <a:cs typeface="Calibri" charset="0"/>
                </a:rPr>
                <a:t>)</a:t>
              </a:r>
              <a:endParaRPr sz="18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114" name="Shape 278">
              <a:extLst>
                <a:ext uri="{FF2B5EF4-FFF2-40B4-BE49-F238E27FC236}">
                  <a16:creationId xmlns:a16="http://schemas.microsoft.com/office/drawing/2014/main" id="{BA526ED6-4BE1-244F-89D0-4932F96279AC}"/>
                </a:ext>
              </a:extLst>
            </p:cNvPr>
            <p:cNvSpPr/>
            <p:nvPr/>
          </p:nvSpPr>
          <p:spPr>
            <a:xfrm>
              <a:off x="8258217" y="1368226"/>
              <a:ext cx="6828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 err="1"/>
                <a:t>loc</a:t>
              </a:r>
              <a:r>
                <a:rPr lang="en-US" sz="1800" dirty="0"/>
                <a:t>(r1)</a:t>
              </a:r>
            </a:p>
          </p:txBody>
        </p:sp>
        <p:sp>
          <p:nvSpPr>
            <p:cNvPr id="44" name="Shape 275">
              <a:extLst>
                <a:ext uri="{FF2B5EF4-FFF2-40B4-BE49-F238E27FC236}">
                  <a16:creationId xmlns:a16="http://schemas.microsoft.com/office/drawing/2014/main" id="{EC470F80-0E5F-024E-A412-D339F0FF408D}"/>
                </a:ext>
              </a:extLst>
            </p:cNvPr>
            <p:cNvSpPr/>
            <p:nvPr/>
          </p:nvSpPr>
          <p:spPr>
            <a:xfrm>
              <a:off x="8089754" y="4219871"/>
              <a:ext cx="2213283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Shape 276">
              <a:extLst>
                <a:ext uri="{FF2B5EF4-FFF2-40B4-BE49-F238E27FC236}">
                  <a16:creationId xmlns:a16="http://schemas.microsoft.com/office/drawing/2014/main" id="{CFBE0FEF-BEE0-F746-B68A-E481B9C1BCD0}"/>
                </a:ext>
              </a:extLst>
            </p:cNvPr>
            <p:cNvSpPr/>
            <p:nvPr/>
          </p:nvSpPr>
          <p:spPr>
            <a:xfrm flipV="1">
              <a:off x="8165931" y="3019388"/>
              <a:ext cx="0" cy="1278557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7" name="Shape 278">
              <a:extLst>
                <a:ext uri="{FF2B5EF4-FFF2-40B4-BE49-F238E27FC236}">
                  <a16:creationId xmlns:a16="http://schemas.microsoft.com/office/drawing/2014/main" id="{771E84A7-FDB0-FF47-AA0B-DA9E9D215B7D}"/>
                </a:ext>
              </a:extLst>
            </p:cNvPr>
            <p:cNvSpPr/>
            <p:nvPr/>
          </p:nvSpPr>
          <p:spPr>
            <a:xfrm>
              <a:off x="8581220" y="2787685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loc1</a:t>
              </a:r>
            </a:p>
          </p:txBody>
        </p:sp>
        <p:sp>
          <p:nvSpPr>
            <p:cNvPr id="48" name="Shape 283">
              <a:extLst>
                <a:ext uri="{FF2B5EF4-FFF2-40B4-BE49-F238E27FC236}">
                  <a16:creationId xmlns:a16="http://schemas.microsoft.com/office/drawing/2014/main" id="{FDD0AF27-3DDC-1D45-AF2F-463FF09D1412}"/>
                </a:ext>
              </a:extLst>
            </p:cNvPr>
            <p:cNvSpPr/>
            <p:nvPr/>
          </p:nvSpPr>
          <p:spPr>
            <a:xfrm flipV="1">
              <a:off x="9330928" y="3116194"/>
              <a:ext cx="0" cy="1097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Shape 284">
              <a:extLst>
                <a:ext uri="{FF2B5EF4-FFF2-40B4-BE49-F238E27FC236}">
                  <a16:creationId xmlns:a16="http://schemas.microsoft.com/office/drawing/2014/main" id="{993470EA-458A-E149-B376-B15CEB49BDEA}"/>
                </a:ext>
              </a:extLst>
            </p:cNvPr>
            <p:cNvSpPr/>
            <p:nvPr/>
          </p:nvSpPr>
          <p:spPr>
            <a:xfrm flipV="1">
              <a:off x="8902944" y="3816676"/>
              <a:ext cx="1" cy="40233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0" name="Shape 285">
              <a:extLst>
                <a:ext uri="{FF2B5EF4-FFF2-40B4-BE49-F238E27FC236}">
                  <a16:creationId xmlns:a16="http://schemas.microsoft.com/office/drawing/2014/main" id="{70F5A244-A61A-C144-946E-1A0E416FB6FC}"/>
                </a:ext>
              </a:extLst>
            </p:cNvPr>
            <p:cNvSpPr/>
            <p:nvPr/>
          </p:nvSpPr>
          <p:spPr>
            <a:xfrm flipV="1">
              <a:off x="8343509" y="3116194"/>
              <a:ext cx="0" cy="1097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1" name="Shape 286">
              <a:extLst>
                <a:ext uri="{FF2B5EF4-FFF2-40B4-BE49-F238E27FC236}">
                  <a16:creationId xmlns:a16="http://schemas.microsoft.com/office/drawing/2014/main" id="{58F3A71C-875E-6649-B7F7-FF89C37F9B6B}"/>
                </a:ext>
              </a:extLst>
            </p:cNvPr>
            <p:cNvSpPr/>
            <p:nvPr/>
          </p:nvSpPr>
          <p:spPr>
            <a:xfrm flipV="1">
              <a:off x="10026520" y="3442291"/>
              <a:ext cx="1" cy="77724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81D4C23-F0D0-5446-B135-C80C5DC8909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13643">
              <a:off x="8819729" y="3572307"/>
              <a:ext cx="1298448" cy="64008"/>
            </a:xfrm>
            <a:prstGeom prst="rect">
              <a:avLst/>
            </a:prstGeom>
            <a:effectLst/>
          </p:spPr>
        </p:pic>
        <p:sp>
          <p:nvSpPr>
            <p:cNvPr id="53" name="Shape 289">
              <a:extLst>
                <a:ext uri="{FF2B5EF4-FFF2-40B4-BE49-F238E27FC236}">
                  <a16:creationId xmlns:a16="http://schemas.microsoft.com/office/drawing/2014/main" id="{02338CC6-CEBF-6643-90ED-A12F301E036D}"/>
                </a:ext>
              </a:extLst>
            </p:cNvPr>
            <p:cNvSpPr/>
            <p:nvPr/>
          </p:nvSpPr>
          <p:spPr>
            <a:xfrm>
              <a:off x="8342586" y="3098928"/>
              <a:ext cx="1005840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4" name="Shape 290">
              <a:extLst>
                <a:ext uri="{FF2B5EF4-FFF2-40B4-BE49-F238E27FC236}">
                  <a16:creationId xmlns:a16="http://schemas.microsoft.com/office/drawing/2014/main" id="{B61AE9CD-D151-2543-AD6F-2F145CED7E42}"/>
                </a:ext>
              </a:extLst>
            </p:cNvPr>
            <p:cNvSpPr/>
            <p:nvPr/>
          </p:nvSpPr>
          <p:spPr>
            <a:xfrm>
              <a:off x="10020094" y="3022493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latin typeface="Calibri" panose="020F0502020204030204" pitchFamily="34" charset="0"/>
                  <a:ea typeface="Calibri" charset="0"/>
                  <a:cs typeface="Calibri" charset="0"/>
                </a:rPr>
                <a:t>loc3</a:t>
              </a:r>
              <a:endParaRPr lang="en-US" sz="1800" i="0" baseline="-25000" dirty="0">
                <a:latin typeface="Calibri" panose="020F0502020204030204" pitchFamily="34" charset="0"/>
                <a:ea typeface="Calibri" charset="0"/>
                <a:cs typeface="Calibri" charset="0"/>
              </a:endParaRPr>
            </a:p>
          </p:txBody>
        </p:sp>
        <p:sp>
          <p:nvSpPr>
            <p:cNvPr id="55" name="Shape 292">
              <a:extLst>
                <a:ext uri="{FF2B5EF4-FFF2-40B4-BE49-F238E27FC236}">
                  <a16:creationId xmlns:a16="http://schemas.microsoft.com/office/drawing/2014/main" id="{98729984-A5ED-974E-8D09-552FDB9BEC89}"/>
                </a:ext>
              </a:extLst>
            </p:cNvPr>
            <p:cNvSpPr/>
            <p:nvPr/>
          </p:nvSpPr>
          <p:spPr>
            <a:xfrm>
              <a:off x="8451346" y="3596917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latin typeface="Calibri" panose="020F0502020204030204" pitchFamily="34" charset="0"/>
                  <a:ea typeface="Calibri" charset="0"/>
                  <a:cs typeface="Calibri" charset="0"/>
                </a:rPr>
                <a:t>loc2</a:t>
              </a:r>
              <a:endParaRPr lang="en-US" sz="1800" i="0" baseline="-25000" dirty="0">
                <a:latin typeface="Calibri" panose="020F0502020204030204" pitchFamily="34" charset="0"/>
                <a:ea typeface="Calibri" charset="0"/>
                <a:cs typeface="Calibri" charset="0"/>
              </a:endParaRPr>
            </a:p>
          </p:txBody>
        </p:sp>
        <p:sp>
          <p:nvSpPr>
            <p:cNvPr id="56" name="Shape 278">
              <a:extLst>
                <a:ext uri="{FF2B5EF4-FFF2-40B4-BE49-F238E27FC236}">
                  <a16:creationId xmlns:a16="http://schemas.microsoft.com/office/drawing/2014/main" id="{CBA581E0-78E9-E64C-84DE-BEEB0A99F6E9}"/>
                </a:ext>
              </a:extLst>
            </p:cNvPr>
            <p:cNvSpPr/>
            <p:nvPr/>
          </p:nvSpPr>
          <p:spPr>
            <a:xfrm>
              <a:off x="8252302" y="4197253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panose="02020603050405020304" pitchFamily="18" charset="0"/>
                </a:rPr>
                <a:t>1</a:t>
              </a:r>
              <a:endParaRPr sz="1800" baseline="-25000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  <p:sp>
          <p:nvSpPr>
            <p:cNvPr id="57" name="Shape 278">
              <a:extLst>
                <a:ext uri="{FF2B5EF4-FFF2-40B4-BE49-F238E27FC236}">
                  <a16:creationId xmlns:a16="http://schemas.microsoft.com/office/drawing/2014/main" id="{82067F7B-C699-154A-93F3-F64B9C0F58E7}"/>
                </a:ext>
              </a:extLst>
            </p:cNvPr>
            <p:cNvSpPr/>
            <p:nvPr/>
          </p:nvSpPr>
          <p:spPr>
            <a:xfrm>
              <a:off x="8780599" y="4194421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panose="02020603050405020304" pitchFamily="18" charset="0"/>
                </a:rPr>
                <a:t>3</a:t>
              </a:r>
              <a:endParaRPr lang="en-US" sz="1800" baseline="-25000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  <p:sp>
          <p:nvSpPr>
            <p:cNvPr id="58" name="Shape 278">
              <a:extLst>
                <a:ext uri="{FF2B5EF4-FFF2-40B4-BE49-F238E27FC236}">
                  <a16:creationId xmlns:a16="http://schemas.microsoft.com/office/drawing/2014/main" id="{9D452268-8D11-8143-AE1E-7EAAE5D30268}"/>
                </a:ext>
              </a:extLst>
            </p:cNvPr>
            <p:cNvSpPr/>
            <p:nvPr/>
          </p:nvSpPr>
          <p:spPr>
            <a:xfrm>
              <a:off x="9269274" y="4194421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panose="02020603050405020304" pitchFamily="18" charset="0"/>
                </a:rPr>
                <a:t>5</a:t>
              </a:r>
              <a:endParaRPr lang="en-US" sz="1800" baseline="-25000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Shape 278">
              <a:extLst>
                <a:ext uri="{FF2B5EF4-FFF2-40B4-BE49-F238E27FC236}">
                  <a16:creationId xmlns:a16="http://schemas.microsoft.com/office/drawing/2014/main" id="{F111F20B-1029-7A48-B81A-224CEEDFA6DB}"/>
                </a:ext>
              </a:extLst>
            </p:cNvPr>
            <p:cNvSpPr/>
            <p:nvPr/>
          </p:nvSpPr>
          <p:spPr>
            <a:xfrm>
              <a:off x="9960774" y="4212446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panose="02020603050405020304" pitchFamily="18" charset="0"/>
                </a:rPr>
                <a:t>8</a:t>
              </a:r>
              <a:endParaRPr lang="en-US" sz="1800" baseline="-25000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  <p:sp>
          <p:nvSpPr>
            <p:cNvPr id="115" name="Shape 278">
              <a:extLst>
                <a:ext uri="{FF2B5EF4-FFF2-40B4-BE49-F238E27FC236}">
                  <a16:creationId xmlns:a16="http://schemas.microsoft.com/office/drawing/2014/main" id="{4DC484F7-4CD8-A94E-94F6-792CC701988A}"/>
                </a:ext>
              </a:extLst>
            </p:cNvPr>
            <p:cNvSpPr/>
            <p:nvPr/>
          </p:nvSpPr>
          <p:spPr>
            <a:xfrm>
              <a:off x="8474783" y="3164627"/>
              <a:ext cx="6828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 err="1"/>
                <a:t>loc</a:t>
              </a:r>
              <a:r>
                <a:rPr lang="en-US" sz="1800" dirty="0"/>
                <a:t>(r1)</a:t>
              </a:r>
            </a:p>
          </p:txBody>
        </p:sp>
        <p:sp>
          <p:nvSpPr>
            <p:cNvPr id="116" name="Shape 278">
              <a:extLst>
                <a:ext uri="{FF2B5EF4-FFF2-40B4-BE49-F238E27FC236}">
                  <a16:creationId xmlns:a16="http://schemas.microsoft.com/office/drawing/2014/main" id="{0DBAC005-DDC1-DD42-B4B8-725FC3403F35}"/>
                </a:ext>
              </a:extLst>
            </p:cNvPr>
            <p:cNvSpPr/>
            <p:nvPr/>
          </p:nvSpPr>
          <p:spPr>
            <a:xfrm rot="20679286">
              <a:off x="9345383" y="3534897"/>
              <a:ext cx="6828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 err="1"/>
                <a:t>loc</a:t>
              </a:r>
              <a:r>
                <a:rPr lang="en-US" sz="1800" dirty="0"/>
                <a:t>(r1)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43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63500"/>
            <a:ext cx="4711699" cy="812800"/>
          </a:xfrm>
        </p:spPr>
        <p:txBody>
          <a:bodyPr/>
          <a:lstStyle/>
          <a:p>
            <a:r>
              <a:rPr lang="en-US" dirty="0"/>
              <a:t>Planning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2" y="1088572"/>
            <a:ext cx="5595258" cy="4855028"/>
          </a:xfrm>
        </p:spPr>
        <p:txBody>
          <a:bodyPr/>
          <a:lstStyle/>
          <a:p>
            <a:r>
              <a:rPr lang="en-US" dirty="0"/>
              <a:t>Like </a:t>
            </a:r>
            <a:r>
              <a:rPr lang="en-US" dirty="0">
                <a:latin typeface="Calibri"/>
                <a:cs typeface="Calibri"/>
              </a:rPr>
              <a:t>PSP</a:t>
            </a:r>
            <a:r>
              <a:rPr lang="en-US" dirty="0"/>
              <a:t> in Chapter 2</a:t>
            </a:r>
          </a:p>
          <a:p>
            <a:pPr lvl="1"/>
            <a:r>
              <a:rPr lang="en-US" dirty="0"/>
              <a:t>Repeatedly selects flaws and chooses </a:t>
            </a:r>
            <a:r>
              <a:rPr lang="en-US" dirty="0">
                <a:latin typeface="Times New Roman" panose="02020603050405020304" pitchFamily="18" charset="0"/>
              </a:rPr>
              <a:t>resolvers</a:t>
            </a:r>
            <a:br>
              <a:rPr lang="en-US" baseline="-25000" dirty="0">
                <a:latin typeface="Times New Roman" panose="02020603050405020304" pitchFamily="18" charset="0"/>
              </a:rPr>
            </a:br>
            <a:endParaRPr lang="en-US" baseline="-25000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Calibri"/>
              </a:rPr>
              <a:t>In the book, </a:t>
            </a:r>
            <a:r>
              <a:rPr lang="en-US" dirty="0" err="1">
                <a:latin typeface="Calibri"/>
                <a:cs typeface="Calibri"/>
              </a:rPr>
              <a:t>TemPlan</a:t>
            </a:r>
            <a:r>
              <a:rPr lang="en-US" dirty="0"/>
              <a:t> uses recursion</a:t>
            </a:r>
          </a:p>
          <a:p>
            <a:pPr lvl="1"/>
            <a:r>
              <a:rPr lang="en-US" dirty="0"/>
              <a:t>Can be rewritten to use a loop</a:t>
            </a:r>
          </a:p>
          <a:p>
            <a:pPr lvl="1"/>
            <a:r>
              <a:rPr lang="en-US" dirty="0"/>
              <a:t>Just programming style, equivalent either way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>
                <a:cs typeface="Times New Roman"/>
              </a:rPr>
              <a:t>Selecting a resolver </a:t>
            </a:r>
            <a:r>
              <a:rPr lang="el-GR" i="1" dirty="0"/>
              <a:t>ρ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is</a:t>
            </a:r>
            <a:r>
              <a:rPr lang="en-US" dirty="0"/>
              <a:t> an OR-branch</a:t>
            </a:r>
          </a:p>
          <a:p>
            <a:pPr lvl="1"/>
            <a:r>
              <a:rPr lang="en-US" dirty="0"/>
              <a:t>backtracking point</a:t>
            </a:r>
          </a:p>
          <a:p>
            <a:r>
              <a:rPr lang="en-US" dirty="0"/>
              <a:t>Selecting a flaw </a:t>
            </a:r>
            <a:r>
              <a:rPr lang="en-US" i="1" dirty="0"/>
              <a:t>f </a:t>
            </a:r>
            <a:r>
              <a:rPr lang="en-US" dirty="0"/>
              <a:t>is an AND-branch</a:t>
            </a:r>
          </a:p>
          <a:p>
            <a:pPr lvl="1"/>
            <a:r>
              <a:rPr lang="en-US" dirty="0"/>
              <a:t>not a backtracking point, must eventually select all of them</a:t>
            </a:r>
            <a:br>
              <a:rPr lang="en-US" baseline="-25000" dirty="0"/>
            </a:br>
            <a:endParaRPr lang="en-US" baseline="-25000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If it’s possible to resolve all flaws, at least one of the nondeterministic execution traces will do so</a:t>
            </a:r>
          </a:p>
        </p:txBody>
      </p:sp>
      <p:pic>
        <p:nvPicPr>
          <p:cNvPr id="7" name="Picture 6" descr="Screen Shot 2016-03-31 at 10.1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37" y="625429"/>
            <a:ext cx="4557139" cy="26497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7AC193-C07D-8744-9003-F6323BF3477A}"/>
              </a:ext>
            </a:extLst>
          </p:cNvPr>
          <p:cNvGrpSpPr/>
          <p:nvPr/>
        </p:nvGrpSpPr>
        <p:grpSpPr>
          <a:xfrm>
            <a:off x="6448949" y="3582854"/>
            <a:ext cx="4731691" cy="2826372"/>
            <a:chOff x="4243250" y="3345828"/>
            <a:chExt cx="4731691" cy="2826372"/>
          </a:xfrm>
        </p:grpSpPr>
        <p:pic>
          <p:nvPicPr>
            <p:cNvPr id="8" name="Picture 7" descr="Screen Shot 2016-03-31 at 10.15.02 AM.png">
              <a:extLst>
                <a:ext uri="{FF2B5EF4-FFF2-40B4-BE49-F238E27FC236}">
                  <a16:creationId xmlns:a16="http://schemas.microsoft.com/office/drawing/2014/main" id="{A403C411-BF68-3F41-ACC9-B83442118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8" b="10434"/>
            <a:stretch/>
          </p:blipFill>
          <p:spPr>
            <a:xfrm>
              <a:off x="4417802" y="3794760"/>
              <a:ext cx="4557139" cy="237744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00ED48-D436-7A41-A8D5-B9EA41663DB1}"/>
                </a:ext>
              </a:extLst>
            </p:cNvPr>
            <p:cNvSpPr/>
            <p:nvPr/>
          </p:nvSpPr>
          <p:spPr>
            <a:xfrm>
              <a:off x="4243250" y="3345828"/>
              <a:ext cx="203102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latin typeface="Calibri" panose="020F0502020204030204" pitchFamily="34" charset="0"/>
                  <a:cs typeface="Calibri"/>
                </a:rPr>
                <a:t>TemPlan</a:t>
              </a:r>
              <a:r>
                <a:rPr lang="en-US" sz="2000" dirty="0">
                  <a:latin typeface="Times New Roman" panose="02020603050405020304" pitchFamily="18" charset="0"/>
                  <a:cs typeface="Calibri"/>
                </a:rPr>
                <a:t>(</a:t>
              </a:r>
              <a:r>
                <a:rPr lang="el-GR" sz="2000" i="1" dirty="0" err="1">
                  <a:latin typeface="Times New Roman" panose="02020603050405020304" pitchFamily="18" charset="0"/>
                  <a:cs typeface="Calibri"/>
                </a:rPr>
                <a:t>ϕ</a:t>
              </a:r>
              <a:r>
                <a:rPr lang="en-US" sz="2000" dirty="0">
                  <a:latin typeface="Times New Roman" panose="02020603050405020304" pitchFamily="18" charset="0"/>
                  <a:cs typeface="Calibri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Calibri"/>
                </a:rPr>
                <a:t>Σ</a:t>
              </a:r>
              <a:r>
                <a:rPr lang="en-US" sz="2000" dirty="0">
                  <a:latin typeface="Times New Roman" panose="02020603050405020304" pitchFamily="18" charset="0"/>
                  <a:cs typeface="Calibri"/>
                </a:rPr>
                <a:t>)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Calibri"/>
                </a:rPr>
                <a:t>   loop:</a:t>
              </a:r>
              <a:endParaRPr lang="en-US" sz="2000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44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585" y="801278"/>
            <a:ext cx="5942311" cy="4396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/>
          <p:cNvGrpSpPr/>
          <p:nvPr/>
        </p:nvGrpSpPr>
        <p:grpSpPr>
          <a:xfrm>
            <a:off x="1770670" y="3478093"/>
            <a:ext cx="4183046" cy="2971798"/>
            <a:chOff x="152400" y="3628923"/>
            <a:chExt cx="4183046" cy="2971798"/>
          </a:xfrm>
        </p:grpSpPr>
        <p:grpSp>
          <p:nvGrpSpPr>
            <p:cNvPr id="41" name="Group 41"/>
            <p:cNvGrpSpPr/>
            <p:nvPr/>
          </p:nvGrpSpPr>
          <p:grpSpPr>
            <a:xfrm>
              <a:off x="574247" y="6120077"/>
              <a:ext cx="3362279" cy="480644"/>
              <a:chOff x="0" y="277602"/>
              <a:chExt cx="4781906" cy="903598"/>
            </a:xfrm>
          </p:grpSpPr>
          <p:sp>
            <p:nvSpPr>
              <p:cNvPr id="39" name="Shape 39"/>
              <p:cNvSpPr/>
              <p:nvPr/>
            </p:nvSpPr>
            <p:spPr>
              <a:xfrm>
                <a:off x="0" y="277602"/>
                <a:ext cx="4781906" cy="903598"/>
              </a:xfrm>
              <a:prstGeom prst="rect">
                <a:avLst/>
              </a:prstGeom>
              <a:solidFill>
                <a:srgbClr val="618FFD"/>
              </a:solidFill>
              <a:ln w="12700" cap="flat">
                <a:solidFill>
                  <a:srgbClr val="FAFD00"/>
                </a:solidFill>
                <a:prstDash val="solid"/>
                <a:round/>
              </a:ln>
              <a:effectLst/>
            </p:spPr>
            <p:txBody>
              <a:bodyPr wrap="square" lIns="32146" tIns="32146" rIns="32146" bIns="32146" numCol="1" anchor="ctr">
                <a:noAutofit/>
              </a:bodyPr>
              <a:lstStyle/>
              <a:p>
                <a:pPr algn="ctr" defTabSz="321457">
                  <a:defRPr sz="1800">
                    <a:solidFill>
                      <a:srgbClr val="081D58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266"/>
              </a:p>
            </p:txBody>
          </p:sp>
          <p:sp>
            <p:nvSpPr>
              <p:cNvPr id="40" name="Shape 40"/>
              <p:cNvSpPr/>
              <p:nvPr/>
            </p:nvSpPr>
            <p:spPr>
              <a:xfrm>
                <a:off x="1186396" y="374509"/>
                <a:ext cx="2409114" cy="697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1254" tIns="31254" rIns="31254" bIns="31254" numCol="1" anchor="ctr">
                <a:noAutofit/>
              </a:bodyPr>
              <a:lstStyle>
                <a:lvl1pPr marL="0" marR="0" algn="ctr" defTabSz="457200">
                  <a:defRPr sz="3300">
                    <a:solidFill>
                      <a:srgbClr val="081D58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r>
                  <a:rPr sz="2320"/>
                  <a:t>Spacecraft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52400" y="4577662"/>
              <a:ext cx="391647" cy="1779004"/>
              <a:chOff x="282554" y="3649845"/>
              <a:chExt cx="1196500" cy="2669114"/>
            </a:xfrm>
          </p:grpSpPr>
          <p:sp>
            <p:nvSpPr>
              <p:cNvPr id="43" name="Shape 43"/>
              <p:cNvSpPr/>
              <p:nvPr/>
            </p:nvSpPr>
            <p:spPr>
              <a:xfrm>
                <a:off x="282554" y="3658474"/>
                <a:ext cx="1196500" cy="1"/>
              </a:xfrm>
              <a:prstGeom prst="line">
                <a:avLst/>
              </a:prstGeom>
              <a:noFill/>
              <a:ln w="50800" cap="flat">
                <a:solidFill>
                  <a:srgbClr val="C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2400">
                    <a:solidFill>
                      <a:srgbClr val="FAFD00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687"/>
              </a:p>
            </p:txBody>
          </p:sp>
          <p:sp>
            <p:nvSpPr>
              <p:cNvPr id="44" name="Shape 44"/>
              <p:cNvSpPr/>
              <p:nvPr/>
            </p:nvSpPr>
            <p:spPr>
              <a:xfrm>
                <a:off x="282554" y="6318958"/>
                <a:ext cx="1196500" cy="1"/>
              </a:xfrm>
              <a:prstGeom prst="line">
                <a:avLst/>
              </a:prstGeom>
              <a:noFill/>
              <a:ln w="508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2400">
                    <a:solidFill>
                      <a:srgbClr val="FAFD00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687"/>
              </a:p>
            </p:txBody>
          </p:sp>
          <p:sp>
            <p:nvSpPr>
              <p:cNvPr id="46" name="Shape 46"/>
              <p:cNvSpPr/>
              <p:nvPr/>
            </p:nvSpPr>
            <p:spPr>
              <a:xfrm flipH="1">
                <a:off x="305051" y="3649845"/>
                <a:ext cx="1" cy="2654733"/>
              </a:xfrm>
              <a:prstGeom prst="line">
                <a:avLst/>
              </a:prstGeom>
              <a:noFill/>
              <a:ln w="508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2400">
                    <a:solidFill>
                      <a:srgbClr val="FAFD00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687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948029" y="4513050"/>
              <a:ext cx="387417" cy="1843616"/>
              <a:chOff x="4883035" y="3658474"/>
              <a:chExt cx="1213758" cy="2660485"/>
            </a:xfrm>
          </p:grpSpPr>
          <p:sp>
            <p:nvSpPr>
              <p:cNvPr id="42" name="Shape 42"/>
              <p:cNvSpPr/>
              <p:nvPr/>
            </p:nvSpPr>
            <p:spPr>
              <a:xfrm>
                <a:off x="4900293" y="3658474"/>
                <a:ext cx="1196500" cy="1"/>
              </a:xfrm>
              <a:prstGeom prst="line">
                <a:avLst/>
              </a:prstGeom>
              <a:noFill/>
              <a:ln w="508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2400">
                    <a:solidFill>
                      <a:srgbClr val="FAFD00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687"/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4883035" y="6318958"/>
                <a:ext cx="1196500" cy="1"/>
              </a:xfrm>
              <a:prstGeom prst="line">
                <a:avLst/>
              </a:prstGeom>
              <a:noFill/>
              <a:ln w="50800" cap="flat">
                <a:solidFill>
                  <a:srgbClr val="C00000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2400">
                    <a:solidFill>
                      <a:srgbClr val="FAFD00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687"/>
              </a:p>
            </p:txBody>
          </p:sp>
          <p:sp>
            <p:nvSpPr>
              <p:cNvPr id="47" name="Shape 47"/>
              <p:cNvSpPr/>
              <p:nvPr/>
            </p:nvSpPr>
            <p:spPr>
              <a:xfrm>
                <a:off x="6072369" y="3665665"/>
                <a:ext cx="1" cy="2638913"/>
              </a:xfrm>
              <a:prstGeom prst="line">
                <a:avLst/>
              </a:prstGeom>
              <a:noFill/>
              <a:ln w="508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2400">
                    <a:solidFill>
                      <a:srgbClr val="FAFD00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687"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>
              <a:off x="537576" y="3628923"/>
              <a:ext cx="3421241" cy="1984036"/>
              <a:chOff x="0" y="26813"/>
              <a:chExt cx="4865763" cy="2821739"/>
            </a:xfrm>
          </p:grpSpPr>
          <p:sp>
            <p:nvSpPr>
              <p:cNvPr id="48" name="Shape 48"/>
              <p:cNvSpPr/>
              <p:nvPr/>
            </p:nvSpPr>
            <p:spPr>
              <a:xfrm>
                <a:off x="0" y="26813"/>
                <a:ext cx="4865763" cy="2821739"/>
              </a:xfrm>
              <a:prstGeom prst="rect">
                <a:avLst/>
              </a:prstGeom>
              <a:solidFill>
                <a:srgbClr val="00CC99"/>
              </a:solidFill>
              <a:ln w="12700" cap="flat">
                <a:solidFill>
                  <a:srgbClr val="FAFD00"/>
                </a:solidFill>
                <a:prstDash val="solid"/>
                <a:round/>
              </a:ln>
              <a:effectLst/>
            </p:spPr>
            <p:txBody>
              <a:bodyPr wrap="square" lIns="32146" tIns="32146" rIns="32146" bIns="32146" numCol="1" anchor="ctr">
                <a:noAutofit/>
              </a:bodyPr>
              <a:lstStyle/>
              <a:p>
                <a:pPr defTabSz="321457">
                  <a:defRPr sz="1800">
                    <a:solidFill>
                      <a:srgbClr val="FAFD00"/>
                    </a:solidFill>
                    <a:uFillTx/>
                    <a:latin typeface="+mn-lt"/>
                    <a:ea typeface="+mn-ea"/>
                    <a:cs typeface="+mn-cs"/>
                    <a:sym typeface="Times New Roman"/>
                  </a:defRPr>
                </a:pPr>
                <a:endParaRPr sz="1266"/>
              </a:p>
            </p:txBody>
          </p:sp>
          <p:grpSp>
            <p:nvGrpSpPr>
              <p:cNvPr id="97" name="Group 97"/>
              <p:cNvGrpSpPr/>
              <p:nvPr/>
            </p:nvGrpSpPr>
            <p:grpSpPr>
              <a:xfrm>
                <a:off x="226366" y="210677"/>
                <a:ext cx="4404065" cy="2388284"/>
                <a:chOff x="0" y="0"/>
                <a:chExt cx="4404064" cy="2388282"/>
              </a:xfrm>
            </p:grpSpPr>
            <p:sp>
              <p:nvSpPr>
                <p:cNvPr id="49" name="Shape 49"/>
                <p:cNvSpPr/>
                <p:nvPr/>
              </p:nvSpPr>
              <p:spPr>
                <a:xfrm>
                  <a:off x="0" y="0"/>
                  <a:ext cx="629793" cy="436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algn="ctr" defTabSz="131762">
                    <a:defRPr sz="1000" b="1">
                      <a:solidFill>
                        <a:srgbClr val="474747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Thrust Goals</a:t>
                  </a:r>
                </a:p>
              </p:txBody>
            </p:sp>
            <p:sp>
              <p:nvSpPr>
                <p:cNvPr id="50" name="Shape 50"/>
                <p:cNvSpPr/>
                <p:nvPr/>
              </p:nvSpPr>
              <p:spPr>
                <a:xfrm>
                  <a:off x="0" y="1459056"/>
                  <a:ext cx="704681" cy="2389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1000" b="1">
                      <a:solidFill>
                        <a:srgbClr val="474747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Attitude</a:t>
                  </a:r>
                </a:p>
              </p:txBody>
            </p:sp>
            <p:sp>
              <p:nvSpPr>
                <p:cNvPr id="51" name="Shape 51"/>
                <p:cNvSpPr/>
                <p:nvPr/>
              </p:nvSpPr>
              <p:spPr>
                <a:xfrm>
                  <a:off x="1434402" y="1474745"/>
                  <a:ext cx="717202" cy="194990"/>
                </a:xfrm>
                <a:prstGeom prst="rect">
                  <a:avLst/>
                </a:prstGeom>
                <a:solidFill>
                  <a:srgbClr val="00CC99"/>
                </a:solid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52" name="Shape 52"/>
                <p:cNvSpPr/>
                <p:nvPr/>
              </p:nvSpPr>
              <p:spPr>
                <a:xfrm>
                  <a:off x="809092" y="1476986"/>
                  <a:ext cx="641000" cy="188266"/>
                </a:xfrm>
                <a:prstGeom prst="rect">
                  <a:avLst/>
                </a:prstGeom>
                <a:solidFill>
                  <a:srgbClr val="0000FF"/>
                </a:solid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53" name="Shape 53" descr="20%"/>
                <p:cNvSpPr/>
                <p:nvPr/>
              </p:nvSpPr>
              <p:spPr>
                <a:xfrm>
                  <a:off x="2167292" y="1474745"/>
                  <a:ext cx="1297687" cy="194990"/>
                </a:xfrm>
                <a:prstGeom prst="rect">
                  <a:avLst/>
                </a:prstGeom>
                <a:blipFill rotWithShape="1">
                  <a:blip r:embed="rId4"/>
                  <a:srcRect/>
                  <a:tile tx="0" ty="0" sx="100000" sy="100000" flip="none" algn="tl"/>
                </a:blip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>
                  <a:off x="2481068" y="1445608"/>
                  <a:ext cx="694788" cy="2389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1000" b="1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Point(b)</a:t>
                  </a:r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3487391" y="1474745"/>
                  <a:ext cx="757545" cy="194990"/>
                </a:xfrm>
                <a:prstGeom prst="rect">
                  <a:avLst/>
                </a:prstGeom>
                <a:solidFill>
                  <a:srgbClr val="00CC99"/>
                </a:solid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>
                  <a:off x="0" y="2149362"/>
                  <a:ext cx="605313" cy="2389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1000" b="1">
                      <a:solidFill>
                        <a:srgbClr val="474747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Engine</a:t>
                  </a:r>
                </a:p>
              </p:txBody>
            </p:sp>
            <p:sp>
              <p:nvSpPr>
                <p:cNvPr id="57" name="Shape 57" descr="Treillis en pointillés"/>
                <p:cNvSpPr/>
                <p:nvPr/>
              </p:nvSpPr>
              <p:spPr>
                <a:xfrm>
                  <a:off x="2286079" y="2153844"/>
                  <a:ext cx="1048908" cy="221885"/>
                </a:xfrm>
                <a:prstGeom prst="rect">
                  <a:avLst/>
                </a:prstGeom>
                <a:blipFill rotWithShape="1">
                  <a:blip r:embed="rId5"/>
                  <a:srcRect/>
                  <a:tile tx="0" ty="0" sx="100000" sy="100000" flip="none" algn="tl"/>
                </a:blip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58" name="Shape 58"/>
                <p:cNvSpPr/>
                <p:nvPr/>
              </p:nvSpPr>
              <p:spPr>
                <a:xfrm>
                  <a:off x="2256942" y="2144879"/>
                  <a:ext cx="1261827" cy="2389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1000" b="1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Thrust (b, 200)</a:t>
                  </a:r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3352916" y="2156086"/>
                  <a:ext cx="896502" cy="219644"/>
                </a:xfrm>
                <a:prstGeom prst="rect">
                  <a:avLst/>
                </a:prstGeom>
                <a:solidFill>
                  <a:srgbClr val="00CC99"/>
                </a:solid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60" name="Shape 60"/>
                <p:cNvSpPr/>
                <p:nvPr/>
              </p:nvSpPr>
              <p:spPr>
                <a:xfrm>
                  <a:off x="3561352" y="2147121"/>
                  <a:ext cx="389979" cy="238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1000" b="1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Off</a:t>
                  </a:r>
                </a:p>
              </p:txBody>
            </p:sp>
            <p:sp>
              <p:nvSpPr>
                <p:cNvPr id="61" name="Shape 61"/>
                <p:cNvSpPr/>
                <p:nvPr/>
              </p:nvSpPr>
              <p:spPr>
                <a:xfrm>
                  <a:off x="804610" y="2156086"/>
                  <a:ext cx="374290" cy="219644"/>
                </a:xfrm>
                <a:prstGeom prst="rect">
                  <a:avLst/>
                </a:prstGeom>
                <a:solidFill>
                  <a:srgbClr val="0000FF"/>
                </a:solid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>
                  <a:off x="744096" y="129992"/>
                  <a:ext cx="676860" cy="244298"/>
                </a:xfrm>
                <a:prstGeom prst="rect">
                  <a:avLst/>
                </a:prstGeom>
                <a:solidFill>
                  <a:srgbClr val="0000FF"/>
                </a:solid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grpSp>
              <p:nvGrpSpPr>
                <p:cNvPr id="65" name="Group 65"/>
                <p:cNvGrpSpPr/>
                <p:nvPr/>
              </p:nvGrpSpPr>
              <p:grpSpPr>
                <a:xfrm>
                  <a:off x="1346416" y="127751"/>
                  <a:ext cx="2977541" cy="246539"/>
                  <a:chOff x="0" y="0"/>
                  <a:chExt cx="2977539" cy="246537"/>
                </a:xfrm>
              </p:grpSpPr>
              <p:sp>
                <p:nvSpPr>
                  <p:cNvPr id="63" name="Shape 63"/>
                  <p:cNvSpPr/>
                  <p:nvPr/>
                </p:nvSpPr>
                <p:spPr>
                  <a:xfrm>
                    <a:off x="70055" y="2241"/>
                    <a:ext cx="2832947" cy="244297"/>
                  </a:xfrm>
                  <a:prstGeom prst="rect">
                    <a:avLst/>
                  </a:prstGeom>
                  <a:solidFill>
                    <a:srgbClr val="CCCCFF"/>
                  </a:solidFill>
                  <a:ln w="12700" cap="flat">
                    <a:solidFill>
                      <a:srgbClr val="FAFD00"/>
                    </a:solidFill>
                    <a:prstDash val="solid"/>
                    <a:round/>
                  </a:ln>
                  <a:effectLst/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defTabSz="321457">
                      <a:defRPr sz="1800">
                        <a:solidFill>
                          <a:srgbClr val="FAFD00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defRPr>
                    </a:pPr>
                    <a:endParaRPr sz="1266"/>
                  </a:p>
                </p:txBody>
              </p:sp>
              <p:sp>
                <p:nvSpPr>
                  <p:cNvPr id="64" name="Shape 64"/>
                  <p:cNvSpPr/>
                  <p:nvPr/>
                </p:nvSpPr>
                <p:spPr>
                  <a:xfrm>
                    <a:off x="0" y="0"/>
                    <a:ext cx="2977540" cy="23892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12278" tIns="12278" rIns="12278" bIns="12278" numCol="1" anchor="t">
                    <a:noAutofit/>
                  </a:bodyPr>
                  <a:lstStyle>
                    <a:lvl1pPr marL="0" marR="0" algn="ctr" defTabSz="131762">
                      <a:defRPr sz="1000" b="1">
                        <a:solidFill>
                          <a:srgbClr val="FAFD00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defRPr>
                    </a:lvl1pPr>
                  </a:lstStyle>
                  <a:p>
                    <a:r>
                      <a:rPr sz="703"/>
                      <a:t>Delta_V(direction=b, magnitude=200)</a:t>
                    </a:r>
                  </a:p>
                </p:txBody>
              </p:sp>
            </p:grpSp>
            <p:sp>
              <p:nvSpPr>
                <p:cNvPr id="66" name="Shape 66"/>
                <p:cNvSpPr/>
                <p:nvPr/>
              </p:nvSpPr>
              <p:spPr>
                <a:xfrm>
                  <a:off x="0" y="822540"/>
                  <a:ext cx="555060" cy="238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1000" b="1">
                      <a:solidFill>
                        <a:srgbClr val="474747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Power</a:t>
                  </a:r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>
                  <a:off x="723925" y="378771"/>
                  <a:ext cx="3581525" cy="1"/>
                </a:xfrm>
                <a:prstGeom prst="line">
                  <a:avLst/>
                </a:prstGeom>
                <a:noFill/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815816" y="1073560"/>
                  <a:ext cx="3583766" cy="1"/>
                </a:xfrm>
                <a:prstGeom prst="line">
                  <a:avLst/>
                </a:prstGeom>
                <a:noFill/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809092" y="1674216"/>
                  <a:ext cx="3581525" cy="1"/>
                </a:xfrm>
                <a:prstGeom prst="line">
                  <a:avLst/>
                </a:prstGeom>
                <a:noFill/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820298" y="2382452"/>
                  <a:ext cx="3583767" cy="1"/>
                </a:xfrm>
                <a:prstGeom prst="line">
                  <a:avLst/>
                </a:prstGeom>
                <a:noFill/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71" name="Shape 71"/>
                <p:cNvSpPr/>
                <p:nvPr/>
              </p:nvSpPr>
              <p:spPr>
                <a:xfrm>
                  <a:off x="1194588" y="2153844"/>
                  <a:ext cx="1093733" cy="221885"/>
                </a:xfrm>
                <a:prstGeom prst="rect">
                  <a:avLst/>
                </a:prstGeom>
                <a:solidFill>
                  <a:srgbClr val="00CC99"/>
                </a:solidFill>
                <a:ln w="12700" cap="flat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72" name="Shape 72"/>
                <p:cNvSpPr/>
                <p:nvPr/>
              </p:nvSpPr>
              <p:spPr>
                <a:xfrm>
                  <a:off x="1299927" y="2149362"/>
                  <a:ext cx="829263" cy="2389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1000" b="1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703"/>
                    <a:t>Warm Up</a:t>
                  </a:r>
                </a:p>
              </p:txBody>
            </p:sp>
            <p:sp>
              <p:nvSpPr>
                <p:cNvPr id="73" name="Shape 73"/>
                <p:cNvSpPr/>
                <p:nvPr/>
              </p:nvSpPr>
              <p:spPr>
                <a:xfrm>
                  <a:off x="2176257" y="918914"/>
                  <a:ext cx="132235" cy="96374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74" name="Shape 74"/>
                <p:cNvSpPr/>
                <p:nvPr/>
              </p:nvSpPr>
              <p:spPr>
                <a:xfrm>
                  <a:off x="3334985" y="1006322"/>
                  <a:ext cx="145683" cy="53792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2299526" y="470663"/>
                  <a:ext cx="1048908" cy="589451"/>
                </a:xfrm>
                <a:prstGeom prst="rect">
                  <a:avLst/>
                </a:prstGeom>
                <a:solidFill>
                  <a:srgbClr val="BC3700"/>
                </a:solidFill>
                <a:ln w="12700" cap="flat">
                  <a:solidFill>
                    <a:srgbClr val="BC37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76" name="Shape 76"/>
                <p:cNvSpPr/>
                <p:nvPr/>
              </p:nvSpPr>
              <p:spPr>
                <a:xfrm>
                  <a:off x="813575" y="1017529"/>
                  <a:ext cx="640999" cy="44826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77" name="Shape 77"/>
                <p:cNvSpPr/>
                <p:nvPr/>
              </p:nvSpPr>
              <p:spPr>
                <a:xfrm>
                  <a:off x="2169534" y="1019770"/>
                  <a:ext cx="638758" cy="44826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78" name="Shape 78"/>
                <p:cNvSpPr/>
                <p:nvPr/>
              </p:nvSpPr>
              <p:spPr>
                <a:xfrm>
                  <a:off x="1474745" y="965980"/>
                  <a:ext cx="674618" cy="98616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79" name="Shape 79"/>
                <p:cNvSpPr/>
                <p:nvPr/>
              </p:nvSpPr>
              <p:spPr>
                <a:xfrm>
                  <a:off x="1194588" y="903225"/>
                  <a:ext cx="259986" cy="100857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80" name="Shape 80"/>
                <p:cNvSpPr/>
                <p:nvPr/>
              </p:nvSpPr>
              <p:spPr>
                <a:xfrm>
                  <a:off x="3489632" y="925637"/>
                  <a:ext cx="759786" cy="134477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81" name="Shape 81"/>
                <p:cNvSpPr/>
                <p:nvPr/>
              </p:nvSpPr>
              <p:spPr>
                <a:xfrm>
                  <a:off x="1459056" y="818057"/>
                  <a:ext cx="690307" cy="129994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82" name="Shape 82"/>
                <p:cNvSpPr/>
                <p:nvPr/>
              </p:nvSpPr>
              <p:spPr>
                <a:xfrm>
                  <a:off x="2176257" y="898742"/>
                  <a:ext cx="132235" cy="94134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83" name="Shape 83"/>
                <p:cNvSpPr/>
                <p:nvPr/>
              </p:nvSpPr>
              <p:spPr>
                <a:xfrm>
                  <a:off x="1642839" y="1837828"/>
                  <a:ext cx="417643" cy="2045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800" b="1">
                      <a:solidFill>
                        <a:srgbClr val="FC0128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562"/>
                    <a:t>meets</a:t>
                  </a:r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3518768" y="1896100"/>
                  <a:ext cx="521372" cy="2045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800" b="1">
                      <a:solidFill>
                        <a:srgbClr val="FC0128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562"/>
                    <a:t>met_by</a:t>
                  </a:r>
                </a:p>
              </p:txBody>
            </p:sp>
            <p:sp>
              <p:nvSpPr>
                <p:cNvPr id="85" name="Shape 85"/>
                <p:cNvSpPr/>
                <p:nvPr/>
              </p:nvSpPr>
              <p:spPr>
                <a:xfrm>
                  <a:off x="1833345" y="1178899"/>
                  <a:ext cx="888167" cy="2045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800" b="1">
                      <a:solidFill>
                        <a:srgbClr val="FC0128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562"/>
                    <a:t>contained_by</a:t>
                  </a:r>
                </a:p>
              </p:txBody>
            </p:sp>
            <p:sp>
              <p:nvSpPr>
                <p:cNvPr id="86" name="Shape 86"/>
                <p:cNvSpPr/>
                <p:nvPr/>
              </p:nvSpPr>
              <p:spPr>
                <a:xfrm>
                  <a:off x="2301768" y="1008564"/>
                  <a:ext cx="1048907" cy="51550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solidFill>
                    <a:srgbClr val="B2B2B2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>
                    <a:defRPr sz="18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266"/>
                </a:p>
              </p:txBody>
            </p:sp>
            <p:sp>
              <p:nvSpPr>
                <p:cNvPr id="87" name="Shape 87"/>
                <p:cNvSpPr/>
                <p:nvPr/>
              </p:nvSpPr>
              <p:spPr>
                <a:xfrm flipV="1">
                  <a:off x="2747777" y="1687664"/>
                  <a:ext cx="4484" cy="481870"/>
                </a:xfrm>
                <a:prstGeom prst="line">
                  <a:avLst/>
                </a:prstGeom>
                <a:noFill/>
                <a:ln w="12700" cap="flat">
                  <a:solidFill>
                    <a:srgbClr val="FAFD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88" name="Shape 88"/>
                <p:cNvSpPr/>
                <p:nvPr/>
              </p:nvSpPr>
              <p:spPr>
                <a:xfrm>
                  <a:off x="2523652" y="1790761"/>
                  <a:ext cx="888166" cy="2045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800" b="1">
                      <a:solidFill>
                        <a:srgbClr val="FC0128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562"/>
                    <a:t>contained_by</a:t>
                  </a:r>
                </a:p>
              </p:txBody>
            </p:sp>
            <p:sp>
              <p:nvSpPr>
                <p:cNvPr id="89" name="Shape 89"/>
                <p:cNvSpPr/>
                <p:nvPr/>
              </p:nvSpPr>
              <p:spPr>
                <a:xfrm>
                  <a:off x="2209876" y="1972294"/>
                  <a:ext cx="197231" cy="194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12700" cap="rnd">
                  <a:solidFill>
                    <a:srgbClr val="FAFD00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90" name="Shape 90"/>
                <p:cNvSpPr/>
                <p:nvPr/>
              </p:nvSpPr>
              <p:spPr>
                <a:xfrm>
                  <a:off x="2030567" y="1974537"/>
                  <a:ext cx="192751" cy="150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74" y="9716"/>
                        <a:pt x="9754" y="136"/>
                        <a:pt x="21600" y="0"/>
                      </a:cubicBezTo>
                    </a:path>
                  </a:pathLst>
                </a:custGeom>
                <a:noFill/>
                <a:ln w="12700" cap="rnd">
                  <a:solidFill>
                    <a:srgbClr val="FAFD00"/>
                  </a:solidFill>
                  <a:prstDash val="solid"/>
                  <a:round/>
                  <a:headEnd type="triangle" w="med" len="med"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91" name="Shape 91"/>
                <p:cNvSpPr/>
                <p:nvPr/>
              </p:nvSpPr>
              <p:spPr>
                <a:xfrm flipH="1" flipV="1">
                  <a:off x="2156086" y="376530"/>
                  <a:ext cx="432563" cy="1759385"/>
                </a:xfrm>
                <a:prstGeom prst="line">
                  <a:avLst/>
                </a:prstGeom>
                <a:noFill/>
                <a:ln w="12700" cap="flat">
                  <a:solidFill>
                    <a:srgbClr val="FAFD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grpSp>
              <p:nvGrpSpPr>
                <p:cNvPr id="94" name="Group 94"/>
                <p:cNvGrpSpPr/>
                <p:nvPr/>
              </p:nvGrpSpPr>
              <p:grpSpPr>
                <a:xfrm>
                  <a:off x="3191536" y="2008154"/>
                  <a:ext cx="372058" cy="192751"/>
                  <a:chOff x="0" y="0"/>
                  <a:chExt cx="372057" cy="192750"/>
                </a:xfrm>
              </p:grpSpPr>
              <p:sp>
                <p:nvSpPr>
                  <p:cNvPr id="92" name="Shape 92"/>
                  <p:cNvSpPr/>
                  <p:nvPr/>
                </p:nvSpPr>
                <p:spPr>
                  <a:xfrm>
                    <a:off x="0" y="0"/>
                    <a:ext cx="192751" cy="192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137" y="9728"/>
                          <a:pt x="9728" y="137"/>
                          <a:pt x="21600" y="0"/>
                        </a:cubicBezTo>
                      </a:path>
                    </a:pathLst>
                  </a:custGeom>
                  <a:noFill/>
                  <a:ln w="12700" cap="rnd">
                    <a:solidFill>
                      <a:srgbClr val="FAFD00"/>
                    </a:solidFill>
                    <a:prstDash val="solid"/>
                    <a:round/>
                  </a:ln>
                  <a:effectLst/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defTabSz="642915">
                      <a:defRPr sz="2400">
                        <a:solidFill>
                          <a:srgbClr val="FAFD00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defRPr>
                    </a:pPr>
                    <a:endParaRPr sz="1687"/>
                  </a:p>
                </p:txBody>
              </p:sp>
              <p:sp>
                <p:nvSpPr>
                  <p:cNvPr id="93" name="Shape 93"/>
                  <p:cNvSpPr/>
                  <p:nvPr/>
                </p:nvSpPr>
                <p:spPr>
                  <a:xfrm>
                    <a:off x="177068" y="1"/>
                    <a:ext cx="194990" cy="1546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12700" cap="rnd">
                    <a:solidFill>
                      <a:srgbClr val="FAFD0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defTabSz="642915">
                      <a:defRPr sz="2400">
                        <a:solidFill>
                          <a:srgbClr val="FAFD00"/>
                        </a:solidFill>
                        <a:uFillTx/>
                        <a:latin typeface="+mn-lt"/>
                        <a:ea typeface="+mn-ea"/>
                        <a:cs typeface="+mn-cs"/>
                        <a:sym typeface="Times New Roman"/>
                      </a:defRPr>
                    </a:pPr>
                    <a:endParaRPr sz="1687"/>
                  </a:p>
                </p:txBody>
              </p:sp>
            </p:grpSp>
            <p:sp>
              <p:nvSpPr>
                <p:cNvPr id="95" name="Shape 95"/>
                <p:cNvSpPr/>
                <p:nvPr/>
              </p:nvSpPr>
              <p:spPr>
                <a:xfrm flipV="1">
                  <a:off x="2938284" y="762026"/>
                  <a:ext cx="129993" cy="1382854"/>
                </a:xfrm>
                <a:prstGeom prst="line">
                  <a:avLst/>
                </a:prstGeom>
                <a:noFill/>
                <a:ln w="12700" cap="flat">
                  <a:solidFill>
                    <a:srgbClr val="FAFD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642915">
                    <a:defRPr sz="2400">
                      <a:solidFill>
                        <a:srgbClr val="FAFD00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  <a:endParaRPr sz="1687"/>
                </a:p>
              </p:txBody>
            </p:sp>
            <p:sp>
              <p:nvSpPr>
                <p:cNvPr id="96" name="Shape 96"/>
                <p:cNvSpPr/>
                <p:nvPr/>
              </p:nvSpPr>
              <p:spPr>
                <a:xfrm>
                  <a:off x="3050346" y="1165452"/>
                  <a:ext cx="457846" cy="2045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12278" tIns="12278" rIns="12278" bIns="12278" numCol="1" anchor="t">
                  <a:noAutofit/>
                </a:bodyPr>
                <a:lstStyle>
                  <a:lvl1pPr marL="0" marR="0" defTabSz="131762">
                    <a:defRPr sz="800" b="1">
                      <a:solidFill>
                        <a:srgbClr val="FC0128"/>
                      </a:solidFill>
                      <a:uFillTx/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r>
                    <a:rPr sz="562"/>
                    <a:t>equals</a:t>
                  </a:r>
                </a:p>
              </p:txBody>
            </p:sp>
          </p:grpSp>
        </p:grpSp>
        <p:sp>
          <p:nvSpPr>
            <p:cNvPr id="99" name="Shape 99"/>
            <p:cNvSpPr/>
            <p:nvPr/>
          </p:nvSpPr>
          <p:spPr>
            <a:xfrm>
              <a:off x="1777924" y="5548852"/>
              <a:ext cx="1242205" cy="379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1254" tIns="31254" rIns="31254" bIns="31254" numCol="1" anchor="t">
              <a:noAutofit/>
            </a:bodyPr>
            <a:lstStyle>
              <a:lvl1pPr marL="0" marR="0" defTabSz="457200">
                <a:defRPr sz="2400" b="1">
                  <a:solidFill>
                    <a:srgbClr val="FAFD00"/>
                  </a:solidFill>
                  <a:uFillTx/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r>
                <a:rPr sz="1687" dirty="0">
                  <a:solidFill>
                    <a:schemeClr val="tx1"/>
                  </a:solidFill>
                </a:rPr>
                <a:t>Executive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1" y="101600"/>
            <a:ext cx="3385065" cy="812800"/>
          </a:xfrm>
        </p:spPr>
        <p:txBody>
          <a:bodyPr/>
          <a:lstStyle/>
          <a:p>
            <a:r>
              <a:rPr lang="en-US"/>
              <a:t>RAX/PS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27411" y="1152526"/>
            <a:ext cx="2399791" cy="1791179"/>
          </a:xfrm>
        </p:spPr>
        <p:txBody>
          <a:bodyPr/>
          <a:lstStyle/>
          <a:p>
            <a:r>
              <a:rPr lang="en-US" dirty="0"/>
              <a:t>Planning/control of DS1 spacecraft</a:t>
            </a:r>
          </a:p>
          <a:p>
            <a:r>
              <a:rPr lang="en-US" dirty="0"/>
              <a:t>NASA Ames and JPL, 1999</a:t>
            </a:r>
          </a:p>
        </p:txBody>
      </p:sp>
    </p:spTree>
    <p:extLst>
      <p:ext uri="{BB962C8B-B14F-4D97-AF65-F5344CB8AC3E}">
        <p14:creationId xmlns:p14="http://schemas.microsoft.com/office/powerpoint/2010/main" val="99996178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AEEED39-5391-0C47-B895-615F3C43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47262"/>
            <a:ext cx="5266267" cy="681610"/>
          </a:xfrm>
        </p:spPr>
        <p:txBody>
          <a:bodyPr/>
          <a:lstStyle/>
          <a:p>
            <a:r>
              <a:rPr lang="en-US" dirty="0"/>
              <a:t>Example</a:t>
            </a:r>
            <a:endParaRPr lang="en-US" baseline="-25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5332CC-29E8-E942-9998-9BF6AC698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300" y="702773"/>
            <a:ext cx="6239244" cy="1546661"/>
          </a:xfrm>
        </p:spPr>
        <p:txBody>
          <a:bodyPr/>
          <a:lstStyle/>
          <a:p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/>
              <a:t> = (</a:t>
            </a:r>
            <a:r>
              <a:rPr lang="en-US" sz="1800" dirty="0">
                <a:latin typeface="Lucida Handwriting"/>
                <a:cs typeface="Lucida Handwriting"/>
              </a:rPr>
              <a:t>A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S</a:t>
            </a:r>
            <a:r>
              <a:rPr lang="ro-RO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T</a:t>
            </a:r>
            <a:r>
              <a:rPr lang="en-US" sz="1800" dirty="0">
                <a:cs typeface="Times New Roman"/>
              </a:rPr>
              <a:t>,</a:t>
            </a:r>
            <a:r>
              <a:rPr lang="en-US" sz="1800" dirty="0">
                <a:latin typeface="Lucida Handwriting"/>
                <a:cs typeface="Lucida Handwriting"/>
              </a:rPr>
              <a:t>C</a:t>
            </a:r>
            <a:r>
              <a:rPr lang="en-US" sz="1800" dirty="0"/>
              <a:t>) </a:t>
            </a:r>
          </a:p>
          <a:p>
            <a:pPr lvl="1"/>
            <a:r>
              <a:rPr lang="en-US" sz="1800" dirty="0"/>
              <a:t>Establishes state-variable values at time </a:t>
            </a:r>
            <a:r>
              <a:rPr lang="en-US" sz="1800" i="1" dirty="0"/>
              <a:t>t </a:t>
            </a:r>
            <a:r>
              <a:rPr lang="en-US" sz="1800" dirty="0"/>
              <a:t>= 0</a:t>
            </a:r>
          </a:p>
          <a:p>
            <a:pPr lvl="1"/>
            <a:r>
              <a:rPr lang="en-US" sz="1800" dirty="0"/>
              <a:t>Flaws: two unrefined tasks</a:t>
            </a:r>
          </a:p>
          <a:p>
            <a:r>
              <a:rPr lang="en-US" sz="1800" dirty="0"/>
              <a:t>Select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dirty="0">
                <a:solidFill>
                  <a:srgbClr val="FF0000"/>
                </a:solidFill>
                <a:cs typeface="Times New Roman"/>
              </a:rPr>
              <a:t>r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,c1,p3)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 to resolve first</a:t>
            </a:r>
            <a:endParaRPr lang="en-US" sz="1800" dirty="0"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E89782-0639-8F4C-93B8-B3AAB7A2DE1D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3413755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:</a:t>
            </a:r>
            <a:r>
              <a:rPr lang="en-US" sz="1800" dirty="0"/>
              <a:t>   tasks:	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dirty="0">
                <a:solidFill>
                  <a:srgbClr val="FF0000"/>
                </a:solidFill>
                <a:cs typeface="Times New Roman"/>
              </a:rPr>
              <a:t>r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,c1,p3)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>
                <a:latin typeface="Calibri"/>
                <a:cs typeface="Calibri"/>
              </a:rPr>
              <a:t>bring(</a:t>
            </a:r>
            <a:r>
              <a:rPr lang="en-US" sz="1800" i="1" dirty="0">
                <a:cs typeface="Times New Roman"/>
              </a:rPr>
              <a:t>r′</a:t>
            </a:r>
            <a:r>
              <a:rPr lang="en-US" sz="1800" dirty="0">
                <a:latin typeface="Calibri"/>
                <a:cs typeface="Calibri"/>
              </a:rPr>
              <a:t>,c2,p4)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 err="1">
                <a:latin typeface="Calibri"/>
                <a:cs typeface="Calibri"/>
              </a:rPr>
              <a:t>loc</a:t>
            </a:r>
            <a:r>
              <a:rPr lang="en-US" sz="1800" dirty="0">
                <a:latin typeface="Calibri"/>
                <a:cs typeface="Calibri"/>
              </a:rPr>
              <a:t>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assertions:	</a:t>
            </a:r>
            <a:r>
              <a:rPr lang="en-US" sz="1800" i="1" dirty="0">
                <a:cs typeface="Times New Roman"/>
              </a:rPr>
              <a:t>(none)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>
                <a:latin typeface="Calibri" charset="0"/>
                <a:cs typeface="Times New Roman"/>
              </a:rPr>
              <a:t>adjacent(d1,w12), 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endParaRPr lang="en-US" sz="1800" dirty="0">
              <a:latin typeface="Calibri" charset="0"/>
              <a:cs typeface="Times New Roma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F8E5C7-5D5F-AC4A-938B-FD271AA246FA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2" name="Picture 11" descr="temp-domain.pdf">
              <a:extLst>
                <a:ext uri="{FF2B5EF4-FFF2-40B4-BE49-F238E27FC236}">
                  <a16:creationId xmlns:a16="http://schemas.microsoft.com/office/drawing/2014/main" id="{0C389BD1-E363-C64E-9C48-ABE1A9E67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554280-3ED0-E749-A464-948A61343BC1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6" name="Picture 15" descr="temp-domain.pdf">
              <a:extLst>
                <a:ext uri="{FF2B5EF4-FFF2-40B4-BE49-F238E27FC236}">
                  <a16:creationId xmlns:a16="http://schemas.microsoft.com/office/drawing/2014/main" id="{04D8773D-918B-B941-AF68-5EB78FBC6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B43A1E-104F-5F49-B9DB-7CB8F3A2CE60}"/>
              </a:ext>
            </a:extLst>
          </p:cNvPr>
          <p:cNvSpPr txBox="1">
            <a:spLocks/>
          </p:cNvSpPr>
          <p:nvPr/>
        </p:nvSpPr>
        <p:spPr bwMode="auto">
          <a:xfrm>
            <a:off x="7792900" y="5113355"/>
            <a:ext cx="3757416" cy="966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dirty="0"/>
              <a:t>Note:</a:t>
            </a:r>
          </a:p>
          <a:p>
            <a:pPr lvl="1"/>
            <a:r>
              <a:rPr lang="en-US" sz="1800" dirty="0"/>
              <a:t>[0]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Calibri"/>
              </a:rPr>
              <a:t>x = v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  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means  </a:t>
            </a:r>
            <a:r>
              <a:rPr lang="en-US" sz="1800" dirty="0"/>
              <a:t>[0,0]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cs typeface="Calibri"/>
              </a:rPr>
              <a:t>x = v</a:t>
            </a:r>
            <a:endParaRPr lang="en-US" sz="1800" dirty="0">
              <a:latin typeface="Times New Roman" panose="02020603050405020304" pitchFamily="18" charset="0"/>
              <a:cs typeface="Calibri"/>
            </a:endParaRPr>
          </a:p>
        </p:txBody>
      </p: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10E34FD0-D33D-6243-A35A-EEC133DFDB3C}"/>
              </a:ext>
            </a:extLst>
          </p:cNvPr>
          <p:cNvCxnSpPr>
            <a:cxnSpLocks/>
          </p:cNvCxnSpPr>
          <p:nvPr/>
        </p:nvCxnSpPr>
        <p:spPr>
          <a:xfrm>
            <a:off x="947931" y="3960426"/>
            <a:ext cx="1097280" cy="182880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212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A891470-70A1-CA48-8459-7B4DD6D2088D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4" name="Picture 13" descr="temp-domain.pdf">
              <a:extLst>
                <a:ext uri="{FF2B5EF4-FFF2-40B4-BE49-F238E27FC236}">
                  <a16:creationId xmlns:a16="http://schemas.microsoft.com/office/drawing/2014/main" id="{3D783A01-8BDF-034C-86BD-CA17089C1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7D9C2F-D2F5-7E42-85ED-C8F2E4941A62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6" name="Picture 15" descr="temp-domain.pdf">
              <a:extLst>
                <a:ext uri="{FF2B5EF4-FFF2-40B4-BE49-F238E27FC236}">
                  <a16:creationId xmlns:a16="http://schemas.microsoft.com/office/drawing/2014/main" id="{E71DEB70-1E05-E34B-B5DE-C5DA3202E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2" y="80442"/>
            <a:ext cx="4064642" cy="499173"/>
          </a:xfrm>
        </p:spPr>
        <p:txBody>
          <a:bodyPr/>
          <a:lstStyle/>
          <a:p>
            <a:r>
              <a:rPr lang="en-US" dirty="0"/>
              <a:t>Method instance</a:t>
            </a:r>
            <a:endParaRPr lang="en-US" baseline="-25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A091FE-91EC-104A-B261-E1127482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651942"/>
            <a:ext cx="6238755" cy="1360183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Calibri"/>
              </a:rPr>
              <a:t>One relevant method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Calibri"/>
              </a:rPr>
              <a:t>Instantiate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←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solidFill>
                  <a:srgbClr val="1F2FF7"/>
                </a:solidFill>
                <a:latin typeface="Calibri" panose="020F0502020204030204" pitchFamily="34" charset="0"/>
                <a:cs typeface="Calibri"/>
              </a:rPr>
              <a:t>c1</a:t>
            </a:r>
            <a:r>
              <a:rPr lang="en-US" sz="1800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 and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p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←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solidFill>
                  <a:srgbClr val="1F2FF7"/>
                </a:solidFill>
                <a:latin typeface="Calibri" panose="020F0502020204030204" pitchFamily="34" charset="0"/>
                <a:cs typeface="Calibri"/>
              </a:rPr>
              <a:t>p3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 to match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dirty="0">
                <a:solidFill>
                  <a:srgbClr val="FF0000"/>
                </a:solidFill>
                <a:cs typeface="Times New Roman"/>
              </a:rPr>
              <a:t>r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,c1,p3)</a:t>
            </a:r>
            <a:endParaRPr lang="en-US" sz="1800" baseline="-25000" dirty="0">
              <a:latin typeface="Times New Roman" panose="02020603050405020304" pitchFamily="18" charset="0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07FECB-7544-1B47-822B-DB79D6E9BE86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4442666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0</a:t>
            </a:r>
            <a:r>
              <a:rPr lang="en-US" sz="1800" dirty="0">
                <a:cs typeface="Times New Roman"/>
              </a:rPr>
              <a:t>:</a:t>
            </a:r>
            <a:r>
              <a:rPr lang="en-US" sz="1800" dirty="0"/>
              <a:t>   tasks:	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dirty="0">
                <a:solidFill>
                  <a:srgbClr val="FF0000"/>
                </a:solidFill>
                <a:cs typeface="Times New Roman"/>
              </a:rPr>
              <a:t>r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,c1,p3)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>
                <a:latin typeface="Calibri"/>
                <a:cs typeface="Calibri"/>
              </a:rPr>
              <a:t>bring(</a:t>
            </a:r>
            <a:r>
              <a:rPr lang="en-US" sz="1800" i="1" dirty="0">
                <a:cs typeface="Times New Roman"/>
              </a:rPr>
              <a:t>r′</a:t>
            </a:r>
            <a:r>
              <a:rPr lang="en-US" sz="1800" dirty="0">
                <a:latin typeface="Calibri"/>
                <a:cs typeface="Calibri"/>
              </a:rPr>
              <a:t>,c2,p4)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assertions:	</a:t>
            </a:r>
            <a:r>
              <a:rPr lang="en-US" sz="1800" i="1" dirty="0">
                <a:cs typeface="Times New Roman"/>
              </a:rPr>
              <a:t>(none)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>
                <a:latin typeface="Calibri" charset="0"/>
                <a:cs typeface="Times New Roman"/>
              </a:rPr>
              <a:t>adjacent(d1,w12), . . .	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83CE68-7BE0-E44C-BD3C-9EBFC1082702}"/>
              </a:ext>
            </a:extLst>
          </p:cNvPr>
          <p:cNvSpPr txBox="1">
            <a:spLocks/>
          </p:cNvSpPr>
          <p:nvPr/>
        </p:nvSpPr>
        <p:spPr bwMode="auto">
          <a:xfrm>
            <a:off x="3626420" y="1404647"/>
            <a:ext cx="3866192" cy="419932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latin typeface="Calibri"/>
              </a:rPr>
              <a:t>m-bring</a:t>
            </a:r>
            <a:r>
              <a:rPr lang="en-US" sz="1800" dirty="0"/>
              <a:t>(</a:t>
            </a:r>
            <a:r>
              <a:rPr lang="en-US" sz="1800" i="1" dirty="0"/>
              <a:t>r,c,p,p′,d,d′,</a:t>
            </a:r>
            <a:r>
              <a:rPr lang="en-US" sz="1800" i="1" dirty="0" err="1"/>
              <a:t>k,k</a:t>
            </a:r>
            <a:r>
              <a:rPr lang="en-US" sz="1800" i="1" dirty="0"/>
              <a:t>′</a:t>
            </a:r>
            <a:r>
              <a:rPr lang="en-US" sz="1800" dirty="0"/>
              <a:t>)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             task:	</a:t>
            </a:r>
            <a:r>
              <a:rPr lang="en-US" sz="1800" dirty="0">
                <a:latin typeface="Calibri"/>
              </a:rPr>
              <a:t>bring</a:t>
            </a:r>
            <a:r>
              <a:rPr lang="en-US" sz="1800" dirty="0"/>
              <a:t>(</a:t>
            </a:r>
            <a:r>
              <a:rPr lang="en-US" sz="1800" i="1" dirty="0" err="1"/>
              <a:t>r,c,p</a:t>
            </a:r>
            <a:r>
              <a:rPr lang="en-US" sz="1800" dirty="0"/>
              <a:t>)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  refinement: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/>
              <a:t>r,d</a:t>
            </a:r>
            <a:r>
              <a:rPr lang="en-US" sz="1800" dirty="0"/>
              <a:t>′)</a:t>
            </a:r>
            <a:br>
              <a:rPr lang="en-US" sz="1100" dirty="0"/>
            </a:br>
            <a:r>
              <a:rPr lang="en-US" sz="1100" dirty="0"/>
              <a:t>	</a:t>
            </a:r>
            <a:r>
              <a:rPr lang="en-US" sz="1800" dirty="0"/>
              <a:t>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i="1" dirty="0" err="1"/>
              <a:t>c,p</a:t>
            </a:r>
            <a:r>
              <a:rPr lang="en-US" sz="1800" dirty="0"/>
              <a:t>′)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k′,</a:t>
            </a:r>
            <a:r>
              <a:rPr lang="en-US" sz="1800" i="1" dirty="0" err="1"/>
              <a:t>r,c,p</a:t>
            </a:r>
            <a:r>
              <a:rPr lang="en-US" sz="1800" dirty="0"/>
              <a:t>′)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/>
              <a:t>r,d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 err="1"/>
              <a:t>k,r,c,p</a:t>
            </a:r>
            <a:r>
              <a:rPr lang="en-US" sz="1800" dirty="0"/>
              <a:t>)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   assertions: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= </a:t>
            </a:r>
            <a:r>
              <a:rPr lang="en-US" sz="1800" i="1" dirty="0"/>
              <a:t>p</a:t>
            </a:r>
            <a:r>
              <a:rPr lang="en-US" sz="1800" dirty="0"/>
              <a:t>′</a:t>
            </a:r>
            <a:r>
              <a:rPr lang="en-US" sz="1100" dirty="0"/>
              <a:t> </a:t>
            </a:r>
            <a:br>
              <a:rPr lang="en-US" sz="1100" dirty="0"/>
            </a:br>
            <a:r>
              <a:rPr lang="en-US" sz="1100" dirty="0"/>
              <a:t>	</a:t>
            </a:r>
            <a:r>
              <a:rPr lang="en-US" sz="1800" dirty="0"/>
              <a:t>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 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latin typeface="Calibri"/>
              </a:rPr>
              <a:t>  </a:t>
            </a:r>
            <a:r>
              <a:rPr lang="en-US" sz="1800" dirty="0">
                <a:latin typeface="Times New Roman"/>
                <a:cs typeface="Times New Roman"/>
              </a:rPr>
              <a:t>constraints:</a:t>
            </a:r>
            <a:r>
              <a:rPr lang="en-US" sz="1800" dirty="0">
                <a:latin typeface="Calibri"/>
                <a:cs typeface="Times New Roman"/>
              </a:rPr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p′,d</a:t>
            </a:r>
            <a:r>
              <a:rPr lang="en-US" sz="1800" i="1" dirty="0"/>
              <a:t>′</a:t>
            </a:r>
            <a:r>
              <a:rPr lang="en-US" sz="1800" dirty="0"/>
              <a:t>),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p</a:t>
            </a:r>
            <a:r>
              <a:rPr lang="en-US" sz="1800" dirty="0" err="1"/>
              <a:t>,</a:t>
            </a:r>
            <a:r>
              <a:rPr lang="en-US" sz="1800" i="1" dirty="0" err="1"/>
              <a:t>d</a:t>
            </a:r>
            <a:r>
              <a:rPr lang="en-US" sz="1800" dirty="0"/>
              <a:t>), </a:t>
            </a:r>
            <a:r>
              <a:rPr lang="en-US" sz="1800" i="1" dirty="0"/>
              <a:t>d ≠ d′</a:t>
            </a:r>
            <a:br>
              <a:rPr lang="en-US" sz="1800" dirty="0"/>
            </a:br>
            <a:r>
              <a:rPr lang="en-US" sz="1800" dirty="0">
                <a:latin typeface="Calibri"/>
                <a:cs typeface="Times New Roman"/>
              </a:rPr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k′,d</a:t>
            </a:r>
            <a:r>
              <a:rPr lang="en-US" sz="1800" i="1" dirty="0"/>
              <a:t>′</a:t>
            </a:r>
            <a:r>
              <a:rPr lang="en-US" sz="1800" dirty="0"/>
              <a:t>),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k</a:t>
            </a:r>
            <a:r>
              <a:rPr lang="en-US" sz="1800" dirty="0" err="1"/>
              <a:t>,</a:t>
            </a:r>
            <a:r>
              <a:rPr lang="en-US" sz="1800" i="1" dirty="0" err="1"/>
              <a:t>d</a:t>
            </a:r>
            <a:r>
              <a:rPr lang="en-US" sz="1800" dirty="0"/>
              <a:t>), </a:t>
            </a:r>
            <a:r>
              <a:rPr lang="en-US" sz="1800" i="1" dirty="0"/>
              <a:t>k ≠ k′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i="1" dirty="0"/>
              <a:t>t</a:t>
            </a:r>
            <a:r>
              <a:rPr lang="en-US" sz="1800" baseline="-25000" dirty="0"/>
              <a:t>1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2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endParaRPr lang="en-US" sz="18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E52194-4834-8C4A-8ED0-F41108B239B8}"/>
              </a:ext>
            </a:extLst>
          </p:cNvPr>
          <p:cNvSpPr txBox="1">
            <a:spLocks/>
          </p:cNvSpPr>
          <p:nvPr/>
        </p:nvSpPr>
        <p:spPr bwMode="auto">
          <a:xfrm>
            <a:off x="3823160" y="1757837"/>
            <a:ext cx="3812148" cy="3943635"/>
          </a:xfrm>
          <a:prstGeom prst="rect">
            <a:avLst/>
          </a:prstGeom>
          <a:solidFill>
            <a:srgbClr val="E1FFF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  <a:latin typeface="Calibri"/>
              </a:rPr>
              <a:t>m-bring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p3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i="1" dirty="0">
                <a:solidFill>
                  <a:srgbClr val="2031FF"/>
                </a:solidFill>
              </a:rPr>
              <a:t>′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d3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d1,k3,k1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</a:rPr>
              <a:t>             task: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bring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p3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</a:rPr>
              <a:t>  refinement:	[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</a:t>
            </a:r>
            <a:r>
              <a:rPr lang="en-US" sz="1800" baseline="-25000" dirty="0">
                <a:solidFill>
                  <a:srgbClr val="2031FF"/>
                </a:solidFill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d1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100" dirty="0">
                <a:solidFill>
                  <a:srgbClr val="2031FF"/>
                </a:solidFill>
              </a:rPr>
            </a:br>
            <a:r>
              <a:rPr lang="en-US" sz="11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</a:rPr>
              <a:t>[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</a:t>
            </a:r>
            <a:r>
              <a:rPr lang="en-US" sz="1800" baseline="-25000" dirty="0">
                <a:solidFill>
                  <a:srgbClr val="2031FF"/>
                </a:solidFill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uncover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i="1" dirty="0">
                <a:solidFill>
                  <a:srgbClr val="2031FF"/>
                </a:solidFill>
              </a:rPr>
              <a:t>′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[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i="1" dirty="0">
                <a:solidFill>
                  <a:srgbClr val="2031FF"/>
                </a:solidFill>
              </a:rPr>
              <a:t>,t</a:t>
            </a:r>
            <a:r>
              <a:rPr lang="en-US" sz="1800" baseline="-25000" dirty="0">
                <a:solidFill>
                  <a:srgbClr val="2031FF"/>
                </a:solidFill>
              </a:rPr>
              <a:t>4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load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k1</a:t>
            </a:r>
            <a:r>
              <a:rPr lang="en-US" sz="1800" i="1" dirty="0">
                <a:solidFill>
                  <a:srgbClr val="2031FF"/>
                </a:solidFill>
              </a:rPr>
              <a:t>,r,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i="1" dirty="0">
                <a:solidFill>
                  <a:srgbClr val="2031FF"/>
                </a:solidFill>
              </a:rPr>
              <a:t>′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[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5</a:t>
            </a:r>
            <a:r>
              <a:rPr lang="en-US" sz="1800" i="1" dirty="0">
                <a:solidFill>
                  <a:srgbClr val="2031FF"/>
                </a:solidFill>
              </a:rPr>
              <a:t>,t</a:t>
            </a:r>
            <a:r>
              <a:rPr lang="en-US" sz="1800" baseline="-25000" dirty="0">
                <a:solidFill>
                  <a:srgbClr val="2031FF"/>
                </a:solidFill>
              </a:rPr>
              <a:t>6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 d3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[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7</a:t>
            </a:r>
            <a:r>
              <a:rPr lang="en-US" sz="1800" i="1" dirty="0">
                <a:solidFill>
                  <a:srgbClr val="2031FF"/>
                </a:solidFill>
              </a:rPr>
              <a:t>,t</a:t>
            </a:r>
            <a:r>
              <a:rPr lang="en-US" sz="1800" i="1" baseline="-25000" dirty="0">
                <a:solidFill>
                  <a:srgbClr val="2031FF"/>
                </a:solidFill>
              </a:rPr>
              <a:t>e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unload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k3</a:t>
            </a:r>
            <a:r>
              <a:rPr lang="en-US" sz="1800" i="1" dirty="0">
                <a:solidFill>
                  <a:srgbClr val="2031FF"/>
                </a:solidFill>
              </a:rPr>
              <a:t>,r,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p3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</a:rPr>
              <a:t>   assertions:	[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c1</a:t>
            </a:r>
            <a:r>
              <a:rPr lang="en-US" sz="1800" dirty="0">
                <a:solidFill>
                  <a:srgbClr val="2031FF"/>
                </a:solidFill>
              </a:rPr>
              <a:t>) =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i="1" dirty="0">
                <a:solidFill>
                  <a:srgbClr val="2031FF"/>
                </a:solidFill>
              </a:rPr>
              <a:t>′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1</a:t>
            </a:r>
            <a:br>
              <a:rPr lang="en-US" sz="1100" dirty="0">
                <a:solidFill>
                  <a:srgbClr val="2031FF"/>
                </a:solidFill>
              </a:rPr>
            </a:br>
            <a:r>
              <a:rPr lang="en-US" sz="11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</a:rPr>
              <a:t>[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</a:t>
            </a:r>
            <a:r>
              <a:rPr lang="en-US" sz="1800" dirty="0">
                <a:solidFill>
                  <a:srgbClr val="2031FF"/>
                </a:solidFill>
              </a:rPr>
              <a:t>) =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  <a:cs typeface="Times New Roman"/>
              </a:rPr>
              <a:t>  constraints: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	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i="1" dirty="0">
                <a:solidFill>
                  <a:srgbClr val="2031FF"/>
                </a:solidFill>
              </a:rPr>
              <a:t>′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d1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p3</a:t>
            </a:r>
            <a:r>
              <a:rPr lang="en-US" sz="1800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d3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d3</a:t>
            </a:r>
            <a:r>
              <a:rPr lang="en-US" sz="1800" i="1" dirty="0">
                <a:solidFill>
                  <a:srgbClr val="2031FF"/>
                </a:solidFill>
              </a:rPr>
              <a:t> ≠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d1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  <a:latin typeface="Calibri"/>
                <a:cs typeface="Times New Roman"/>
              </a:rPr>
              <a:t>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k1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d1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k3</a:t>
            </a:r>
            <a:r>
              <a:rPr lang="en-US" sz="1800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d3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k3</a:t>
            </a:r>
            <a:r>
              <a:rPr lang="en-US" sz="1800" i="1" dirty="0">
                <a:solidFill>
                  <a:srgbClr val="2031FF"/>
                </a:solidFill>
              </a:rPr>
              <a:t> ≠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k1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4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5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6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7</a:t>
            </a:r>
            <a:endParaRPr lang="en-US" sz="1800" dirty="0">
              <a:solidFill>
                <a:srgbClr val="2031FF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AAC35A-D61D-5E4A-A11D-07782FF00422}"/>
              </a:ext>
            </a:extLst>
          </p:cNvPr>
          <p:cNvSpPr txBox="1">
            <a:spLocks/>
          </p:cNvSpPr>
          <p:nvPr/>
        </p:nvSpPr>
        <p:spPr bwMode="auto">
          <a:xfrm>
            <a:off x="7740126" y="4835462"/>
            <a:ext cx="4419600" cy="435785"/>
          </a:xfrm>
          <a:prstGeom prst="rect">
            <a:avLst/>
          </a:prstGeom>
          <a:solidFill>
            <a:srgbClr val="DBFFB2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US" sz="1800" b="1" kern="0" dirty="0"/>
              <a:t>Poll: </a:t>
            </a:r>
            <a:r>
              <a:rPr lang="en-US" sz="1800" kern="0" dirty="0"/>
              <a:t>did I instantiate </a:t>
            </a:r>
            <a:r>
              <a:rPr lang="en-US" sz="1800" i="1" kern="0" dirty="0"/>
              <a:t>p′,d,d′,</a:t>
            </a:r>
            <a:r>
              <a:rPr lang="en-US" sz="1800" i="1" kern="0" dirty="0" err="1"/>
              <a:t>k,k</a:t>
            </a:r>
            <a:r>
              <a:rPr lang="en-US" sz="1800" i="1" kern="0" dirty="0"/>
              <a:t>′</a:t>
            </a:r>
            <a:r>
              <a:rPr lang="en-US" sz="1800" kern="0" dirty="0"/>
              <a:t> prematurely?</a:t>
            </a:r>
          </a:p>
        </p:txBody>
      </p:sp>
    </p:spTree>
    <p:extLst>
      <p:ext uri="{BB962C8B-B14F-4D97-AF65-F5344CB8AC3E}">
        <p14:creationId xmlns:p14="http://schemas.microsoft.com/office/powerpoint/2010/main" val="566792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5D285-2B80-5542-98BF-1BA3A8375AF7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2" name="Picture 11" descr="temp-domain.pdf">
              <a:extLst>
                <a:ext uri="{FF2B5EF4-FFF2-40B4-BE49-F238E27FC236}">
                  <a16:creationId xmlns:a16="http://schemas.microsoft.com/office/drawing/2014/main" id="{52E41EC1-7E11-6142-B168-D13FE1DA4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5459E0-4051-274D-B8D0-99D55D45888B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6" name="Picture 15" descr="temp-domain.pdf">
              <a:extLst>
                <a:ext uri="{FF2B5EF4-FFF2-40B4-BE49-F238E27FC236}">
                  <a16:creationId xmlns:a16="http://schemas.microsoft.com/office/drawing/2014/main" id="{CCAB66D3-E618-7742-8E72-0FF647100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C29D41-DA73-9A44-A9FA-79632D028392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5743938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0"/>
              </a:spcAft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:</a:t>
            </a:r>
            <a:r>
              <a:rPr lang="en-US" sz="1800" dirty="0"/>
              <a:t>   tasks:	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move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r,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uncover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load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k1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,r,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move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r,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d3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unload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k3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,r,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c1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rgbClr val="FF0000"/>
                </a:solidFill>
              </a:rPr>
              <a:t>	</a:t>
            </a:r>
            <a:r>
              <a:rPr lang="en-US" sz="1800" kern="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kern="0" dirty="0">
                <a:solidFill>
                  <a:srgbClr val="FF0000"/>
                </a:solidFill>
                <a:cs typeface="Times New Roman"/>
              </a:rPr>
              <a:t>r′</a:t>
            </a:r>
            <a:r>
              <a:rPr lang="en-US" sz="1800" kern="0" dirty="0">
                <a:solidFill>
                  <a:srgbClr val="FF0000"/>
                </a:solidFill>
                <a:latin typeface="Calibri"/>
                <a:cs typeface="Calibri"/>
              </a:rPr>
              <a:t>,c2,p4)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assertions:	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pile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=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freight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=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 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i="1" baseline="-25000" dirty="0" err="1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&lt;t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&lt;t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49418"/>
            <a:ext cx="5459593" cy="609709"/>
          </a:xfrm>
        </p:spPr>
        <p:txBody>
          <a:bodyPr/>
          <a:lstStyle/>
          <a:p>
            <a:r>
              <a:rPr lang="en-US" dirty="0"/>
              <a:t>Apply the method instance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069" y="655884"/>
            <a:ext cx="6694057" cy="1794933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Changes to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0</a:t>
            </a:r>
            <a:endParaRPr lang="en-US" sz="1800" dirty="0">
              <a:cs typeface="Times New Roman"/>
            </a:endParaRP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Remove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dirty="0">
                <a:solidFill>
                  <a:srgbClr val="FF0000"/>
                </a:solidFill>
                <a:cs typeface="Times New Roman"/>
              </a:rPr>
              <a:t>r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,c1,p3)</a:t>
            </a:r>
            <a:endParaRPr lang="en-US" sz="1800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Add new tasks, assertions, constraints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Flaws: 6 unrefined tasks, 2 unsupported assertions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Select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dirty="0">
                <a:solidFill>
                  <a:srgbClr val="FF0000"/>
                </a:solidFill>
                <a:cs typeface="Times New Roman"/>
              </a:rPr>
              <a:t>r′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,c2,p4) </a:t>
            </a:r>
            <a:r>
              <a:rPr lang="en-US" sz="1800" dirty="0"/>
              <a:t>to resolve next</a:t>
            </a:r>
            <a:endParaRPr lang="en-US" sz="1800" dirty="0">
              <a:solidFill>
                <a:srgbClr val="0332FF"/>
              </a:solidFill>
              <a:cs typeface="Times New Roman"/>
            </a:endParaRP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endParaRPr lang="en-US" sz="1800" dirty="0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3126FBC9-CA6C-9945-A679-C9FAB0F83F57}"/>
              </a:ext>
            </a:extLst>
          </p:cNvPr>
          <p:cNvCxnSpPr>
            <a:cxnSpLocks/>
          </p:cNvCxnSpPr>
          <p:nvPr/>
        </p:nvCxnSpPr>
        <p:spPr>
          <a:xfrm>
            <a:off x="4006339" y="4039264"/>
            <a:ext cx="1005840" cy="173736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484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943517F-5D2A-244A-9FAF-C1F9FB31A1B1}"/>
              </a:ext>
            </a:extLst>
          </p:cNvPr>
          <p:cNvGrpSpPr>
            <a:grpSpLocks noChangeAspect="1"/>
          </p:cNvGrpSpPr>
          <p:nvPr/>
        </p:nvGrpSpPr>
        <p:grpSpPr>
          <a:xfrm>
            <a:off x="1180061" y="2347574"/>
            <a:ext cx="6478623" cy="4359554"/>
            <a:chOff x="105291" y="3215567"/>
            <a:chExt cx="4769623" cy="3209544"/>
          </a:xfrm>
        </p:grpSpPr>
        <p:pic>
          <p:nvPicPr>
            <p:cNvPr id="19" name="Picture 18" descr="temp-domain.pdf">
              <a:extLst>
                <a:ext uri="{FF2B5EF4-FFF2-40B4-BE49-F238E27FC236}">
                  <a16:creationId xmlns:a16="http://schemas.microsoft.com/office/drawing/2014/main" id="{A2B43A71-B59A-704D-9068-07B254AAB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861404-8809-B246-AAC1-F9F6275FF021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21" name="Picture 20" descr="temp-domain.pdf">
              <a:extLst>
                <a:ext uri="{FF2B5EF4-FFF2-40B4-BE49-F238E27FC236}">
                  <a16:creationId xmlns:a16="http://schemas.microsoft.com/office/drawing/2014/main" id="{58A203E1-A6E4-D646-9CEB-76D1AF7D6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59362"/>
            <a:ext cx="5266267" cy="549090"/>
          </a:xfrm>
        </p:spPr>
        <p:txBody>
          <a:bodyPr/>
          <a:lstStyle/>
          <a:p>
            <a:r>
              <a:rPr lang="en-US" dirty="0"/>
              <a:t>Method instance</a:t>
            </a:r>
            <a:endParaRPr lang="en-US" baseline="-25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A091FE-91EC-104A-B261-E1127482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527" y="711630"/>
            <a:ext cx="6702415" cy="1360183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Calibri"/>
              </a:rPr>
              <a:t>Instantiate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r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←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r</a:t>
            </a:r>
            <a:r>
              <a:rPr lang="en-US" sz="1800" i="1" dirty="0">
                <a:solidFill>
                  <a:srgbClr val="1F2FF7"/>
                </a:solidFill>
              </a:rPr>
              <a:t>′</a:t>
            </a:r>
            <a:r>
              <a:rPr lang="en-US" sz="1800" dirty="0">
                <a:solidFill>
                  <a:srgbClr val="1F2FF7"/>
                </a:solidFill>
              </a:rPr>
              <a:t>,</a:t>
            </a:r>
            <a:r>
              <a:rPr lang="en-US" sz="1800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←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solidFill>
                  <a:srgbClr val="1F2FF7"/>
                </a:solidFill>
                <a:latin typeface="Calibri" panose="020F0502020204030204" pitchFamily="34" charset="0"/>
                <a:cs typeface="Calibri"/>
              </a:rPr>
              <a:t>c2</a:t>
            </a:r>
            <a:r>
              <a:rPr lang="en-US" sz="1800" dirty="0">
                <a:solidFill>
                  <a:srgbClr val="1F2FF7"/>
                </a:solidFill>
              </a:rPr>
              <a:t>,</a:t>
            </a:r>
            <a:r>
              <a:rPr lang="en-US" sz="1800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p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i="1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←</a:t>
            </a:r>
            <a:r>
              <a:rPr lang="en-US" sz="1800" i="1" baseline="-25000" dirty="0">
                <a:solidFill>
                  <a:srgbClr val="1F2FF7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solidFill>
                  <a:srgbClr val="1F2FF7"/>
                </a:solidFill>
                <a:latin typeface="Calibri" panose="020F0502020204030204" pitchFamily="34" charset="0"/>
                <a:cs typeface="Calibri"/>
              </a:rPr>
              <a:t>p4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 to match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dirty="0">
                <a:solidFill>
                  <a:srgbClr val="FF0000"/>
                </a:solidFill>
                <a:cs typeface="Times New Roman"/>
              </a:rPr>
              <a:t>r′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,c2,p4)</a:t>
            </a:r>
            <a:endParaRPr lang="en-US" sz="1800" baseline="-250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Calibri"/>
              </a:rPr>
              <a:t>Rename timepoint variables 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i="1" baseline="-25000" dirty="0">
                <a:latin typeface="Times New Roman" panose="02020603050405020304" pitchFamily="18" charset="0"/>
              </a:rPr>
              <a:t>s</a:t>
            </a:r>
            <a:r>
              <a:rPr lang="en-US" sz="1800" i="1" dirty="0">
                <a:latin typeface="Times New Roman" panose="02020603050405020304" pitchFamily="18" charset="0"/>
              </a:rPr>
              <a:t>,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  <a:r>
              <a:rPr lang="en-US" sz="1800" i="1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i="1" baseline="-25000" dirty="0">
                <a:latin typeface="Times New Roman" panose="02020603050405020304" pitchFamily="18" charset="0"/>
              </a:rPr>
              <a:t>e</a:t>
            </a:r>
            <a:r>
              <a:rPr lang="en-US" sz="1800" i="1" dirty="0">
                <a:latin typeface="Times New Roman" panose="02020603050405020304" pitchFamily="18" charset="0"/>
              </a:rPr>
              <a:t>,</a:t>
            </a:r>
            <a:r>
              <a:rPr lang="en-US" sz="1800" i="1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1</a:t>
            </a:r>
            <a:r>
              <a:rPr lang="en-US" sz="1800" dirty="0"/>
              <a:t>, …, 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 to avoid name conflicts</a:t>
            </a:r>
            <a:endParaRPr lang="en-US" sz="1800" baseline="-25000" dirty="0">
              <a:solidFill>
                <a:srgbClr val="FF0000"/>
              </a:solidFill>
              <a:latin typeface="Times New Roman" panose="02020603050405020304" pitchFamily="18" charset="0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81338C-EFAA-A749-9A0B-FE44D47C885B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5743938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0"/>
              </a:spcAft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cs typeface="Times New Roman"/>
              </a:rPr>
              <a:t>:</a:t>
            </a:r>
            <a:r>
              <a:rPr lang="en-US" sz="1800" dirty="0"/>
              <a:t>   tasks: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,r,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</a:t>
            </a:r>
            <a:r>
              <a:rPr lang="en-US" sz="1800" dirty="0">
                <a:latin typeface="Calibri"/>
                <a:cs typeface="Calibri"/>
              </a:rPr>
              <a:t> d3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,r,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kern="0" dirty="0">
                <a:solidFill>
                  <a:srgbClr val="FF0000"/>
                </a:solidFill>
                <a:latin typeface="Calibri"/>
                <a:cs typeface="Calibri"/>
              </a:rPr>
              <a:t>bring(</a:t>
            </a:r>
            <a:r>
              <a:rPr lang="en-US" sz="1800" i="1" kern="0" dirty="0">
                <a:solidFill>
                  <a:srgbClr val="FF0000"/>
                </a:solidFill>
                <a:cs typeface="Times New Roman"/>
              </a:rPr>
              <a:t>r′</a:t>
            </a:r>
            <a:r>
              <a:rPr lang="en-US" sz="1800" kern="0" dirty="0">
                <a:solidFill>
                  <a:srgbClr val="FF0000"/>
                </a:solidFill>
                <a:latin typeface="Calibri"/>
                <a:cs typeface="Calibri"/>
              </a:rPr>
              <a:t>,c2,p4)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assertions: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s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br>
              <a:rPr lang="en-US" sz="1800" dirty="0"/>
            </a:b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DF838-498B-E841-9911-040A74CE4381}"/>
              </a:ext>
            </a:extLst>
          </p:cNvPr>
          <p:cNvSpPr/>
          <p:nvPr/>
        </p:nvSpPr>
        <p:spPr>
          <a:xfrm>
            <a:off x="8084105" y="5560553"/>
            <a:ext cx="3674270" cy="923330"/>
          </a:xfrm>
          <a:prstGeom prst="rect">
            <a:avLst/>
          </a:prstGeom>
          <a:solidFill>
            <a:srgbClr val="DBFFB2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get the method instance, I substituted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r←r′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m-bring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Should I also substitute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r←r′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2F2641A5-C437-4544-8BA5-E565BDA2E880}"/>
              </a:ext>
            </a:extLst>
          </p:cNvPr>
          <p:cNvCxnSpPr>
            <a:cxnSpLocks/>
          </p:cNvCxnSpPr>
          <p:nvPr/>
        </p:nvCxnSpPr>
        <p:spPr>
          <a:xfrm>
            <a:off x="4953868" y="4025742"/>
            <a:ext cx="960120" cy="1764792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12BA19-DFBF-104A-B66F-7658C2D5E5E4}"/>
              </a:ext>
            </a:extLst>
          </p:cNvPr>
          <p:cNvSpPr txBox="1">
            <a:spLocks/>
          </p:cNvSpPr>
          <p:nvPr/>
        </p:nvSpPr>
        <p:spPr bwMode="auto">
          <a:xfrm>
            <a:off x="92390" y="1525941"/>
            <a:ext cx="3586983" cy="419932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latin typeface="Calibri"/>
              </a:rPr>
              <a:t>m-bring</a:t>
            </a:r>
            <a:r>
              <a:rPr lang="en-US" sz="1800" dirty="0"/>
              <a:t>(</a:t>
            </a:r>
            <a:r>
              <a:rPr lang="en-US" sz="1800" i="1" dirty="0"/>
              <a:t>r,c,p,p′,d,d′,</a:t>
            </a:r>
            <a:r>
              <a:rPr lang="en-US" sz="1800" i="1" dirty="0" err="1"/>
              <a:t>k,k</a:t>
            </a:r>
            <a:r>
              <a:rPr lang="en-US" sz="1800" i="1" dirty="0"/>
              <a:t>′</a:t>
            </a:r>
            <a:r>
              <a:rPr lang="en-US" sz="1800" dirty="0"/>
              <a:t>)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             task:	</a:t>
            </a:r>
            <a:r>
              <a:rPr lang="en-US" sz="1800" dirty="0">
                <a:latin typeface="Calibri"/>
              </a:rPr>
              <a:t>bring</a:t>
            </a:r>
            <a:r>
              <a:rPr lang="en-US" sz="1800" dirty="0"/>
              <a:t>(</a:t>
            </a:r>
            <a:r>
              <a:rPr lang="en-US" sz="1800" i="1" dirty="0" err="1"/>
              <a:t>r,c,p</a:t>
            </a:r>
            <a:r>
              <a:rPr lang="en-US" sz="1800" dirty="0"/>
              <a:t>)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  refinement: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/>
              <a:t>r,d</a:t>
            </a:r>
            <a:r>
              <a:rPr lang="en-US" sz="1800" dirty="0"/>
              <a:t>′)</a:t>
            </a:r>
            <a:br>
              <a:rPr lang="en-US" sz="1100" dirty="0"/>
            </a:br>
            <a:r>
              <a:rPr lang="en-US" sz="1100" dirty="0"/>
              <a:t>	</a:t>
            </a:r>
            <a:r>
              <a:rPr lang="en-US" sz="1800" dirty="0"/>
              <a:t>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i="1" dirty="0" err="1"/>
              <a:t>c,p</a:t>
            </a:r>
            <a:r>
              <a:rPr lang="en-US" sz="1800" dirty="0"/>
              <a:t>′)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i="1" dirty="0"/>
              <a:t>k′,</a:t>
            </a:r>
            <a:r>
              <a:rPr lang="en-US" sz="1800" i="1" dirty="0" err="1"/>
              <a:t>r,c,p</a:t>
            </a:r>
            <a:r>
              <a:rPr lang="en-US" sz="1800" dirty="0"/>
              <a:t>′)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/>
              <a:t>r,d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i="1" dirty="0" err="1"/>
              <a:t>k,r,c,p</a:t>
            </a:r>
            <a:r>
              <a:rPr lang="en-US" sz="1800" dirty="0"/>
              <a:t>)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   assertions: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= </a:t>
            </a:r>
            <a:r>
              <a:rPr lang="en-US" sz="1800" i="1" dirty="0"/>
              <a:t>p</a:t>
            </a:r>
            <a:r>
              <a:rPr lang="en-US" sz="1800" dirty="0"/>
              <a:t>′</a:t>
            </a:r>
            <a:r>
              <a:rPr lang="en-US" sz="1100" dirty="0"/>
              <a:t> </a:t>
            </a:r>
            <a:br>
              <a:rPr lang="en-US" sz="1100" dirty="0"/>
            </a:br>
            <a:r>
              <a:rPr lang="en-US" sz="1100" dirty="0"/>
              <a:t>	</a:t>
            </a:r>
            <a:r>
              <a:rPr lang="en-US" sz="1800" dirty="0"/>
              <a:t>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 </a:t>
            </a:r>
          </a:p>
          <a:p>
            <a:pPr marL="0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latin typeface="Calibri"/>
              </a:rPr>
              <a:t>  </a:t>
            </a:r>
            <a:r>
              <a:rPr lang="en-US" sz="1800" dirty="0">
                <a:latin typeface="Times New Roman"/>
                <a:cs typeface="Times New Roman"/>
              </a:rPr>
              <a:t>constraints:</a:t>
            </a:r>
            <a:r>
              <a:rPr lang="en-US" sz="1800" dirty="0">
                <a:latin typeface="Calibri"/>
                <a:cs typeface="Times New Roman"/>
              </a:rPr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p′,d</a:t>
            </a:r>
            <a:r>
              <a:rPr lang="en-US" sz="1800" i="1" dirty="0"/>
              <a:t>′</a:t>
            </a:r>
            <a:r>
              <a:rPr lang="en-US" sz="1800" dirty="0"/>
              <a:t>),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p</a:t>
            </a:r>
            <a:r>
              <a:rPr lang="en-US" sz="1800" dirty="0" err="1"/>
              <a:t>,</a:t>
            </a:r>
            <a:r>
              <a:rPr lang="en-US" sz="1800" i="1" dirty="0" err="1"/>
              <a:t>d</a:t>
            </a:r>
            <a:r>
              <a:rPr lang="en-US" sz="1800" dirty="0"/>
              <a:t>), </a:t>
            </a:r>
            <a:r>
              <a:rPr lang="en-US" sz="1800" i="1" dirty="0"/>
              <a:t>d ≠ d′</a:t>
            </a:r>
            <a:br>
              <a:rPr lang="en-US" sz="1800" dirty="0"/>
            </a:br>
            <a:r>
              <a:rPr lang="en-US" sz="1800" dirty="0">
                <a:latin typeface="Calibri"/>
                <a:cs typeface="Times New Roman"/>
              </a:rPr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k′,d</a:t>
            </a:r>
            <a:r>
              <a:rPr lang="en-US" sz="1800" i="1" dirty="0"/>
              <a:t>′</a:t>
            </a:r>
            <a:r>
              <a:rPr lang="en-US" sz="1800" dirty="0"/>
              <a:t>),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>
                <a:latin typeface="Calibri"/>
              </a:rPr>
              <a:t>attached</a:t>
            </a:r>
            <a:r>
              <a:rPr lang="en-US" sz="1800" dirty="0"/>
              <a:t>(</a:t>
            </a:r>
            <a:r>
              <a:rPr lang="en-US" sz="1800" i="1" dirty="0" err="1"/>
              <a:t>k</a:t>
            </a:r>
            <a:r>
              <a:rPr lang="en-US" sz="1800" dirty="0" err="1"/>
              <a:t>,</a:t>
            </a:r>
            <a:r>
              <a:rPr lang="en-US" sz="1800" i="1" dirty="0" err="1"/>
              <a:t>d</a:t>
            </a:r>
            <a:r>
              <a:rPr lang="en-US" sz="1800" dirty="0"/>
              <a:t>), </a:t>
            </a:r>
            <a:r>
              <a:rPr lang="en-US" sz="1800" i="1" dirty="0"/>
              <a:t>k ≠ k′</a:t>
            </a:r>
            <a:br>
              <a:rPr lang="en-US" sz="1800" dirty="0"/>
            </a:br>
            <a:r>
              <a:rPr lang="en-US" sz="1800" dirty="0"/>
              <a:t>                 </a:t>
            </a:r>
            <a:r>
              <a:rPr lang="en-US" sz="1800" i="1" dirty="0"/>
              <a:t>t</a:t>
            </a:r>
            <a:r>
              <a:rPr lang="en-US" sz="1800" baseline="-25000" dirty="0"/>
              <a:t>1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2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 ≤ 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35731" y="1888831"/>
            <a:ext cx="3847153" cy="3922944"/>
          </a:xfrm>
          <a:prstGeom prst="rect">
            <a:avLst/>
          </a:prstGeom>
          <a:solidFill>
            <a:srgbClr val="E1FFF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  <a:latin typeface="Calibri"/>
              </a:rPr>
              <a:t>m-bring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r′,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p4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2031FF"/>
                </a:solidFill>
              </a:rPr>
              <a:t>′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d4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d2,k4,k2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</a:rPr>
              <a:t>             task: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bring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r′,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p4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</a:rPr>
              <a:t>  refinement:	[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,t′</a:t>
            </a:r>
            <a:r>
              <a:rPr lang="en-US" sz="1800" baseline="-25000" dirty="0">
                <a:solidFill>
                  <a:srgbClr val="2031FF"/>
                </a:solidFill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 err="1">
                <a:solidFill>
                  <a:srgbClr val="2031FF"/>
                </a:solidFill>
              </a:rPr>
              <a:t>r′,</a:t>
            </a:r>
            <a:r>
              <a:rPr lang="en-US" sz="1800" dirty="0" err="1">
                <a:solidFill>
                  <a:srgbClr val="2031FF"/>
                </a:solidFill>
                <a:latin typeface="Calibri"/>
                <a:cs typeface="Calibri"/>
              </a:rPr>
              <a:t>d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100" dirty="0">
                <a:solidFill>
                  <a:srgbClr val="2031FF"/>
                </a:solidFill>
              </a:rPr>
            </a:br>
            <a:r>
              <a:rPr lang="en-US" sz="11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</a:rPr>
              <a:t>[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,t′</a:t>
            </a:r>
            <a:r>
              <a:rPr lang="en-US" sz="1800" baseline="-25000" dirty="0">
                <a:solidFill>
                  <a:srgbClr val="2031FF"/>
                </a:solidFill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uncover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2031FF"/>
                </a:solidFill>
              </a:rPr>
              <a:t>′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[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i="1" dirty="0">
                <a:solidFill>
                  <a:srgbClr val="2031FF"/>
                </a:solidFill>
              </a:rPr>
              <a:t>,t′</a:t>
            </a:r>
            <a:r>
              <a:rPr lang="en-US" sz="1800" baseline="-25000" dirty="0">
                <a:solidFill>
                  <a:srgbClr val="2031FF"/>
                </a:solidFill>
              </a:rPr>
              <a:t>4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load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k2</a:t>
            </a:r>
            <a:r>
              <a:rPr lang="en-US" sz="1800" i="1" dirty="0">
                <a:solidFill>
                  <a:srgbClr val="2031FF"/>
                </a:solidFill>
              </a:rPr>
              <a:t>,r′,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2031FF"/>
                </a:solidFill>
              </a:rPr>
              <a:t>′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[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5</a:t>
            </a:r>
            <a:r>
              <a:rPr lang="en-US" sz="1800" i="1" dirty="0">
                <a:solidFill>
                  <a:srgbClr val="2031FF"/>
                </a:solidFill>
              </a:rPr>
              <a:t>,t′</a:t>
            </a:r>
            <a:r>
              <a:rPr lang="en-US" sz="1800" baseline="-25000" dirty="0">
                <a:solidFill>
                  <a:srgbClr val="2031FF"/>
                </a:solidFill>
              </a:rPr>
              <a:t>6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r′,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d4</a:t>
            </a:r>
            <a:r>
              <a:rPr lang="en-US" sz="1800" dirty="0">
                <a:solidFill>
                  <a:srgbClr val="2031FF"/>
                </a:solidFill>
              </a:rPr>
              <a:t>)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[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7</a:t>
            </a:r>
            <a:r>
              <a:rPr lang="en-US" sz="1800" i="1" dirty="0">
                <a:solidFill>
                  <a:srgbClr val="2031FF"/>
                </a:solidFill>
              </a:rPr>
              <a:t>,t′</a:t>
            </a:r>
            <a:r>
              <a:rPr lang="en-US" sz="1800" i="1" baseline="-25000" dirty="0">
                <a:solidFill>
                  <a:srgbClr val="2031FF"/>
                </a:solidFill>
              </a:rPr>
              <a:t>e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unload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4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i="1" dirty="0" err="1">
                <a:solidFill>
                  <a:srgbClr val="2031FF"/>
                </a:solidFill>
              </a:rPr>
              <a:t>r′,</a:t>
            </a:r>
            <a:r>
              <a:rPr lang="en-US" sz="1800" dirty="0" err="1">
                <a:solidFill>
                  <a:srgbClr val="2031FF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2031FF"/>
                </a:solidFill>
              </a:rPr>
              <a:t>4)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</a:rPr>
              <a:t>   assertions:	[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,t′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) =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i="1" dirty="0">
                <a:solidFill>
                  <a:srgbClr val="2031FF"/>
                </a:solidFill>
              </a:rPr>
              <a:t>′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br>
              <a:rPr lang="en-US" sz="1100" dirty="0">
                <a:solidFill>
                  <a:srgbClr val="2031FF"/>
                </a:solidFill>
              </a:rPr>
            </a:br>
            <a:r>
              <a:rPr lang="en-US" sz="11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</a:rPr>
              <a:t>[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i="1" dirty="0">
                <a:solidFill>
                  <a:srgbClr val="2031FF"/>
                </a:solidFill>
              </a:rPr>
              <a:t>,t′</a:t>
            </a:r>
            <a:r>
              <a:rPr lang="en-US" sz="1800" baseline="-25000" dirty="0">
                <a:solidFill>
                  <a:srgbClr val="2031FF"/>
                </a:solidFill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]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i="1" dirty="0">
                <a:solidFill>
                  <a:srgbClr val="2031FF"/>
                </a:solidFill>
              </a:rPr>
              <a:t>r′</a:t>
            </a:r>
            <a:r>
              <a:rPr lang="en-US" sz="1800" dirty="0">
                <a:solidFill>
                  <a:srgbClr val="2031FF"/>
                </a:solidFill>
              </a:rPr>
              <a:t>) = 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solidFill>
                  <a:srgbClr val="2031FF"/>
                </a:solidFill>
                <a:latin typeface="Calibri"/>
              </a:rPr>
              <a:t>  </a:t>
            </a:r>
            <a:r>
              <a:rPr lang="en-US" sz="1800" dirty="0">
                <a:solidFill>
                  <a:srgbClr val="2031FF"/>
                </a:solidFill>
                <a:cs typeface="Times New Roman"/>
              </a:rPr>
              <a:t>constraints: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Times New Roman"/>
              </a:rPr>
              <a:t>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2031FF"/>
                </a:solidFill>
              </a:rPr>
              <a:t>′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p4</a:t>
            </a:r>
            <a:r>
              <a:rPr lang="en-US" sz="1800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d4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d4</a:t>
            </a:r>
            <a:r>
              <a:rPr lang="en-US" sz="1800" i="1" dirty="0">
                <a:solidFill>
                  <a:srgbClr val="2031FF"/>
                </a:solidFill>
              </a:rPr>
              <a:t> ≠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  <a:latin typeface="Calibri"/>
                <a:cs typeface="Times New Roman"/>
              </a:rPr>
              <a:t>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	</a:t>
            </a:r>
            <a:r>
              <a:rPr lang="en-US" sz="1800" dirty="0">
                <a:solidFill>
                  <a:srgbClr val="2031FF"/>
                </a:solidFill>
                <a:latin typeface="Calibri"/>
              </a:rPr>
              <a:t>attached</a:t>
            </a:r>
            <a:r>
              <a:rPr lang="en-US" sz="1800" dirty="0">
                <a:solidFill>
                  <a:srgbClr val="2031FF"/>
                </a:solidFill>
              </a:rPr>
              <a:t>(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k4</a:t>
            </a:r>
            <a:r>
              <a:rPr lang="en-US" sz="1800" dirty="0">
                <a:solidFill>
                  <a:srgbClr val="2031FF"/>
                </a:solidFill>
              </a:rPr>
              <a:t>,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d4</a:t>
            </a:r>
            <a:r>
              <a:rPr lang="en-US" sz="1800" dirty="0">
                <a:solidFill>
                  <a:srgbClr val="2031FF"/>
                </a:solidFill>
              </a:rPr>
              <a:t>),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k4</a:t>
            </a:r>
            <a:r>
              <a:rPr lang="en-US" sz="1800" i="1" dirty="0">
                <a:solidFill>
                  <a:srgbClr val="2031FF"/>
                </a:solidFill>
              </a:rPr>
              <a:t> ≠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k</a:t>
            </a:r>
            <a:r>
              <a:rPr lang="is-I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dirty="0">
                <a:solidFill>
                  <a:srgbClr val="2031FF"/>
                </a:solidFill>
              </a:rPr>
              <a:t>              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2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3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4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5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6</a:t>
            </a:r>
            <a:r>
              <a:rPr lang="en-US" sz="1800" dirty="0">
                <a:solidFill>
                  <a:srgbClr val="2031FF"/>
                </a:solidFill>
              </a:rPr>
              <a:t> ≤ </a:t>
            </a:r>
            <a:r>
              <a:rPr lang="en-US" sz="1800" i="1" dirty="0">
                <a:solidFill>
                  <a:srgbClr val="2031FF"/>
                </a:solidFill>
              </a:rPr>
              <a:t>t′</a:t>
            </a:r>
            <a:r>
              <a:rPr lang="en-US" sz="1800" baseline="-25000" dirty="0">
                <a:solidFill>
                  <a:srgbClr val="2031FF"/>
                </a:solidFill>
              </a:rPr>
              <a:t>7</a:t>
            </a:r>
            <a:endParaRPr lang="en-US" sz="1800" dirty="0">
              <a:solidFill>
                <a:srgbClr val="203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43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FC0652E-9B92-264E-B653-74F3F4D70D2A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5" name="Picture 14" descr="temp-domain.pdf">
              <a:extLst>
                <a:ext uri="{FF2B5EF4-FFF2-40B4-BE49-F238E27FC236}">
                  <a16:creationId xmlns:a16="http://schemas.microsoft.com/office/drawing/2014/main" id="{BA2E4E68-AE63-A641-87BE-E2C68A88A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BE6C14-AD98-2744-B885-0B74D38EE088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7" name="Picture 16" descr="temp-domain.pdf">
              <a:extLst>
                <a:ext uri="{FF2B5EF4-FFF2-40B4-BE49-F238E27FC236}">
                  <a16:creationId xmlns:a16="http://schemas.microsoft.com/office/drawing/2014/main" id="{8E9C3D7E-08CE-6F44-975A-13FDF5E73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C5D6E3-959E-6549-BB70-EE71AE257176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1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0"/>
              </a:spcAft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,r,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</a:t>
            </a:r>
            <a:r>
              <a:rPr lang="en-US" sz="1800" dirty="0">
                <a:latin typeface="Calibri"/>
                <a:cs typeface="Calibri"/>
              </a:rPr>
              <a:t> d3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,r,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  <a:endParaRPr lang="en-US" sz="1800" dirty="0">
              <a:solidFill>
                <a:srgbClr val="2031FF"/>
              </a:solidFill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move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r′,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uncover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load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k4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,r′,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move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r′,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d4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unload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k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</a:rPr>
              <a:t>r′,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assertions:	</a:t>
            </a:r>
            <a:r>
              <a:rPr lang="en-US" sz="1800" dirty="0">
                <a:solidFill>
                  <a:srgbClr val="FF0000"/>
                </a:solidFill>
              </a:rPr>
              <a:t>[</a:t>
            </a:r>
            <a:r>
              <a:rPr lang="en-US" sz="1800" i="1" dirty="0">
                <a:solidFill>
                  <a:srgbClr val="FF0000"/>
                </a:solidFill>
              </a:rPr>
              <a:t>t</a:t>
            </a:r>
            <a:r>
              <a:rPr lang="en-US" sz="1800" i="1" baseline="-25000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c1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</a:t>
            </a:r>
            <a:endParaRPr lang="en-US" sz="1800" dirty="0">
              <a:solidFill>
                <a:srgbClr val="2031FF"/>
              </a:solidFill>
              <a:latin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pile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=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freight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r′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=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s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s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&lt;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i="1" baseline="-250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&lt;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≤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7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49418"/>
            <a:ext cx="5459593" cy="609709"/>
          </a:xfrm>
        </p:spPr>
        <p:txBody>
          <a:bodyPr/>
          <a:lstStyle/>
          <a:p>
            <a:r>
              <a:rPr lang="en-US" dirty="0"/>
              <a:t>Apply the method instance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288" y="820644"/>
            <a:ext cx="6719457" cy="2019945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Changes:</a:t>
            </a:r>
            <a:endParaRPr lang="en-US" sz="1800" dirty="0">
              <a:cs typeface="Times New Roman"/>
            </a:endParaRP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Remove </a:t>
            </a:r>
            <a:r>
              <a:rPr lang="en-US" sz="1800" dirty="0">
                <a:latin typeface="Calibri"/>
                <a:cs typeface="Calibri"/>
              </a:rPr>
              <a:t>bring(</a:t>
            </a:r>
            <a:r>
              <a:rPr lang="en-US" sz="1800" i="1" dirty="0">
                <a:cs typeface="Times New Roman"/>
              </a:rPr>
              <a:t>r′</a:t>
            </a:r>
            <a:r>
              <a:rPr lang="en-US" sz="1800" dirty="0">
                <a:latin typeface="Calibri"/>
                <a:cs typeface="Calibri"/>
              </a:rPr>
              <a:t>,c2,p4)</a:t>
            </a:r>
            <a:endParaRPr lang="en-US" sz="1800" dirty="0"/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Add tasks, assertions, constraints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Flaws: 10 unrefined tasks, 4 unsupported assertions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Select </a:t>
            </a:r>
            <a:r>
              <a:rPr lang="en-US" sz="1800" dirty="0">
                <a:solidFill>
                  <a:srgbClr val="FF0000"/>
                </a:solidFill>
              </a:rPr>
              <a:t>[</a:t>
            </a:r>
            <a:r>
              <a:rPr lang="en-US" sz="1800" i="1" dirty="0">
                <a:solidFill>
                  <a:srgbClr val="FF0000"/>
                </a:solidFill>
              </a:rPr>
              <a:t>t</a:t>
            </a:r>
            <a:r>
              <a:rPr lang="en-US" sz="1800" i="1" baseline="-25000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c1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1 </a:t>
            </a:r>
            <a:r>
              <a:rPr lang="en-US" sz="1800" dirty="0"/>
              <a:t>to resolve next</a:t>
            </a:r>
            <a:endParaRPr lang="en-US" sz="1800" dirty="0">
              <a:solidFill>
                <a:srgbClr val="0332FF"/>
              </a:solidFill>
              <a:cs typeface="Times New Roman"/>
            </a:endParaRP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6049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75A27FE-E7D1-F945-BCDE-3EF35194FCAB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5" name="Picture 14" descr="temp-domain.pdf">
              <a:extLst>
                <a:ext uri="{FF2B5EF4-FFF2-40B4-BE49-F238E27FC236}">
                  <a16:creationId xmlns:a16="http://schemas.microsoft.com/office/drawing/2014/main" id="{BA83725A-4A08-9346-BD35-500B89AF6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07EF4F-8259-E14A-8576-8C476BABFB8C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7" name="Picture 16" descr="temp-domain.pdf">
              <a:extLst>
                <a:ext uri="{FF2B5EF4-FFF2-40B4-BE49-F238E27FC236}">
                  <a16:creationId xmlns:a16="http://schemas.microsoft.com/office/drawing/2014/main" id="{0DEEDD11-8720-E54B-AD9E-4AFBEEB82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22" y="95628"/>
            <a:ext cx="6357770" cy="609709"/>
          </a:xfrm>
        </p:spPr>
        <p:txBody>
          <a:bodyPr/>
          <a:lstStyle/>
          <a:p>
            <a:r>
              <a:rPr lang="en-US" dirty="0"/>
              <a:t>Resolvers for a temporal assertion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798304"/>
            <a:ext cx="7191021" cy="1833662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Four ways to support </a:t>
            </a:r>
            <a:r>
              <a:rPr lang="en-US" sz="1800" dirty="0">
                <a:solidFill>
                  <a:srgbClr val="FF0000"/>
                </a:solidFill>
              </a:rPr>
              <a:t>[</a:t>
            </a:r>
            <a:r>
              <a:rPr lang="en-US" sz="1800" i="1" dirty="0">
                <a:solidFill>
                  <a:srgbClr val="FF0000"/>
                </a:solidFill>
              </a:rPr>
              <a:t>t</a:t>
            </a:r>
            <a:r>
              <a:rPr lang="en-US" sz="1800" i="1" baseline="-25000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c1</a:t>
            </a:r>
            <a:r>
              <a:rPr lang="en-US" sz="1800" dirty="0">
                <a:solidFill>
                  <a:srgbClr val="FF0000"/>
                </a:solidFill>
              </a:rPr>
              <a:t>)=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1800" dirty="0">
                <a:cs typeface="Times New Roman"/>
              </a:rPr>
              <a:t> </a:t>
            </a:r>
          </a:p>
          <a:p>
            <a:pPr marL="55562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    A. Support from [0] </a:t>
            </a:r>
            <a:r>
              <a:rPr lang="en-US" sz="1800" dirty="0">
                <a:latin typeface="Calibri"/>
                <a:cs typeface="Calibri"/>
              </a:rPr>
              <a:t>pile(c1)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=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 </a:t>
            </a:r>
            <a:r>
              <a:rPr lang="en-US" sz="1800" dirty="0">
                <a:cs typeface="Times New Roman"/>
              </a:rPr>
              <a:t>by constraining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s</a:t>
            </a:r>
            <a:r>
              <a:rPr lang="en-US" sz="1800" dirty="0"/>
              <a:t> = 0</a:t>
            </a:r>
            <a:endParaRPr lang="en-US" sz="1800" dirty="0">
              <a:latin typeface="Times New Roman" panose="02020603050405020304" pitchFamily="18" charset="0"/>
              <a:cs typeface="Calibri"/>
            </a:endParaRPr>
          </a:p>
          <a:p>
            <a:pPr marL="55562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panose="02020603050405020304" pitchFamily="18" charset="0"/>
                <a:cs typeface="Calibri"/>
              </a:rPr>
              <a:t>    B. Support from 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=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 </a:t>
            </a:r>
            <a:r>
              <a:rPr lang="en-US" sz="1800" dirty="0">
                <a:cs typeface="Times New Roman"/>
              </a:rPr>
              <a:t>by 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adding persistence </a:t>
            </a:r>
            <a:r>
              <a:rPr lang="en-US" sz="1800" dirty="0"/>
              <a:t>[0</a:t>
            </a:r>
            <a:r>
              <a:rPr lang="en-US" sz="1800" i="1" dirty="0"/>
              <a:t>,t</a:t>
            </a:r>
            <a:r>
              <a:rPr lang="en-US" sz="1800" i="1" baseline="-25000" dirty="0"/>
              <a:t>s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1</a:t>
            </a:r>
            <a:r>
              <a:rPr lang="en-US" sz="1800" dirty="0"/>
              <a:t>)=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is-IS" sz="1800" dirty="0">
                <a:latin typeface="Calibri"/>
                <a:cs typeface="Calibri"/>
              </a:rPr>
              <a:t>1</a:t>
            </a:r>
            <a:r>
              <a:rPr lang="en-US" sz="1800" dirty="0">
                <a:latin typeface="Times New Roman" charset="0"/>
              </a:rPr>
              <a:t> </a:t>
            </a:r>
          </a:p>
          <a:p>
            <a:pPr marL="55562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charset="0"/>
              </a:rPr>
              <a:t>    C. Add a task </a:t>
            </a:r>
            <a:r>
              <a:rPr lang="en-US" sz="1800" dirty="0"/>
              <a:t>[</a:t>
            </a:r>
            <a:r>
              <a:rPr lang="en-US" sz="1800" i="1" dirty="0"/>
              <a:t>t</a:t>
            </a:r>
            <a:r>
              <a:rPr lang="en-US" sz="1800" baseline="-25000" dirty="0"/>
              <a:t>8</a:t>
            </a:r>
            <a:r>
              <a:rPr lang="en-US" sz="1800" i="1" dirty="0"/>
              <a:t>,t</a:t>
            </a:r>
            <a:r>
              <a:rPr lang="en-US" sz="1800" i="1" baseline="-25000" dirty="0"/>
              <a:t>s</a:t>
            </a:r>
            <a:r>
              <a:rPr lang="en-US" sz="1800" dirty="0"/>
              <a:t>] </a:t>
            </a:r>
            <a:r>
              <a:rPr lang="en-US" sz="1800" dirty="0">
                <a:latin typeface="Calibri" panose="020F0502020204030204" pitchFamily="34" charset="0"/>
              </a:rPr>
              <a:t>un</a:t>
            </a:r>
            <a:r>
              <a:rPr lang="en-US" sz="1800" dirty="0">
                <a:latin typeface="Calibri"/>
                <a:cs typeface="Calibri"/>
              </a:rPr>
              <a:t>load(</a:t>
            </a:r>
            <a:r>
              <a:rPr lang="en-US" sz="1800" i="1" dirty="0" err="1">
                <a:latin typeface="Times New Roman" charset="0"/>
                <a:cs typeface="Calibri"/>
              </a:rPr>
              <a:t>k,r</a:t>
            </a:r>
            <a:r>
              <a:rPr lang="en-US" sz="1800" i="1" dirty="0" err="1">
                <a:latin typeface="Times New Roman" panose="02020603050405020304" pitchFamily="18" charset="0"/>
              </a:rPr>
              <a:t>′′</a:t>
            </a:r>
            <a:r>
              <a:rPr lang="en-US" sz="1800" dirty="0" err="1">
                <a:latin typeface="Calibri"/>
                <a:cs typeface="Calibri"/>
              </a:rPr>
              <a:t>,c</a:t>
            </a:r>
            <a:r>
              <a:rPr lang="is-IS" sz="1800" dirty="0">
                <a:latin typeface="Calibri"/>
                <a:cs typeface="Calibri"/>
              </a:rPr>
              <a:t>1,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1)</a:t>
            </a:r>
          </a:p>
          <a:p>
            <a:pPr marL="55562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charset="0"/>
              </a:rPr>
              <a:t>    D. Add a primitive task </a:t>
            </a:r>
            <a:r>
              <a:rPr lang="en-US" sz="1800" dirty="0"/>
              <a:t>[</a:t>
            </a:r>
            <a:r>
              <a:rPr lang="en-US" sz="1800" i="1" dirty="0"/>
              <a:t>t</a:t>
            </a:r>
            <a:r>
              <a:rPr lang="en-US" sz="1800" baseline="-25000" dirty="0"/>
              <a:t>8</a:t>
            </a:r>
            <a:r>
              <a:rPr lang="en-US" sz="1800" i="1" dirty="0"/>
              <a:t>,t</a:t>
            </a:r>
            <a:r>
              <a:rPr lang="en-US" sz="1800" i="1" baseline="-25000" dirty="0"/>
              <a:t>s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  <a:cs typeface="Calibri"/>
              </a:rPr>
              <a:t>unstack(</a:t>
            </a:r>
            <a:r>
              <a:rPr lang="en-US" sz="1800" i="1" dirty="0" err="1">
                <a:latin typeface="Times New Roman" charset="0"/>
                <a:cs typeface="Calibri"/>
              </a:rPr>
              <a:t>k,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1,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1)</a:t>
            </a:r>
          </a:p>
          <a:p>
            <a:pPr marL="55562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endParaRPr lang="is-IS" sz="1800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772400" y="47261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0"/>
              </a:spcAft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i="1" baseline="-25000" dirty="0"/>
              <a:t>s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,r,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r,</a:t>
            </a:r>
            <a:r>
              <a:rPr lang="en-US" sz="1800" dirty="0">
                <a:latin typeface="Calibri"/>
                <a:cs typeface="Calibri"/>
              </a:rPr>
              <a:t> d3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,r,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/>
              <a:t>r′,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,r′,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r′,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i="1" dirty="0" err="1"/>
              <a:t>r′,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assertions:	</a:t>
            </a:r>
            <a:r>
              <a:rPr lang="en-US" sz="1800" dirty="0">
                <a:solidFill>
                  <a:srgbClr val="FF0000"/>
                </a:solidFill>
              </a:rPr>
              <a:t>[</a:t>
            </a:r>
            <a:r>
              <a:rPr lang="en-US" sz="1800" i="1" dirty="0">
                <a:solidFill>
                  <a:srgbClr val="FF0000"/>
                </a:solidFill>
              </a:rPr>
              <a:t>t</a:t>
            </a:r>
            <a:r>
              <a:rPr lang="en-US" sz="1800" i="1" baseline="-25000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c1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/>
              <a:t>	</a:t>
            </a:r>
            <a:r>
              <a:rPr lang="en-US" sz="1800" dirty="0">
                <a:solidFill>
                  <a:srgbClr val="C00000"/>
                </a:solidFill>
              </a:rPr>
              <a:t>[</a:t>
            </a:r>
            <a:r>
              <a:rPr lang="en-US" sz="1800" i="1" dirty="0">
                <a:solidFill>
                  <a:srgbClr val="C00000"/>
                </a:solidFill>
              </a:rPr>
              <a:t>t</a:t>
            </a:r>
            <a:r>
              <a:rPr lang="en-US" sz="1800" i="1" baseline="-25000" dirty="0">
                <a:solidFill>
                  <a:srgbClr val="C00000"/>
                </a:solidFill>
              </a:rPr>
              <a:t>s</a:t>
            </a:r>
            <a:r>
              <a:rPr lang="en-US" sz="1800" i="1" dirty="0">
                <a:solidFill>
                  <a:srgbClr val="C00000"/>
                </a:solidFill>
              </a:rPr>
              <a:t>,t</a:t>
            </a:r>
            <a:r>
              <a:rPr lang="en-US" sz="1800" baseline="-25000" dirty="0">
                <a:solidFill>
                  <a:srgbClr val="C00000"/>
                </a:solidFill>
              </a:rPr>
              <a:t>3</a:t>
            </a:r>
            <a:r>
              <a:rPr lang="en-US" sz="1800" dirty="0">
                <a:solidFill>
                  <a:srgbClr val="C00000"/>
                </a:solidFill>
              </a:rPr>
              <a:t>] </a:t>
            </a:r>
            <a:r>
              <a:rPr lang="en-US" sz="1800" dirty="0">
                <a:solidFill>
                  <a:srgbClr val="C00000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C00000"/>
                </a:solidFill>
              </a:rPr>
              <a:t>(</a:t>
            </a:r>
            <a:r>
              <a:rPr lang="en-US" sz="1800" i="1" dirty="0">
                <a:solidFill>
                  <a:srgbClr val="C00000"/>
                </a:solidFill>
              </a:rPr>
              <a:t>r</a:t>
            </a:r>
            <a:r>
              <a:rPr lang="en-US" sz="1800" dirty="0">
                <a:solidFill>
                  <a:srgbClr val="C00000"/>
                </a:solidFill>
              </a:rPr>
              <a:t>) = </a:t>
            </a:r>
            <a:r>
              <a:rPr lang="en-US" sz="1800" dirty="0">
                <a:solidFill>
                  <a:srgbClr val="C00000"/>
                </a:solidFill>
                <a:latin typeface="Calibri"/>
              </a:rPr>
              <a:t>empty</a:t>
            </a:r>
            <a:br>
              <a:rPr lang="en-US" sz="1800" dirty="0">
                <a:latin typeface="Calibri"/>
              </a:rPr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i="1" dirty="0"/>
              <a:t>r′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s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s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dirty="0"/>
              <a:t>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dirty="0"/>
              <a:t>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BE70DF-70B4-6A4A-97E3-6705233746C1}"/>
              </a:ext>
            </a:extLst>
          </p:cNvPr>
          <p:cNvSpPr/>
          <p:nvPr/>
        </p:nvSpPr>
        <p:spPr>
          <a:xfrm>
            <a:off x="4671372" y="4416918"/>
            <a:ext cx="2858982" cy="2423740"/>
          </a:xfrm>
          <a:prstGeom prst="rect">
            <a:avLst/>
          </a:prstGeom>
          <a:solidFill>
            <a:srgbClr val="DBFFB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Ins="0">
            <a:spAutoFit/>
          </a:bodyPr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b="1" dirty="0">
                <a:latin typeface="Times New Roman" panose="02020603050405020304" pitchFamily="18" charset="0"/>
              </a:rPr>
              <a:t>Poll: </a:t>
            </a:r>
            <a:r>
              <a:rPr lang="en-US" sz="1800" dirty="0">
                <a:latin typeface="Times New Roman" panose="02020603050405020304" pitchFamily="18" charset="0"/>
              </a:rPr>
              <a:t>Suppose </a:t>
            </a:r>
            <a:r>
              <a:rPr lang="en-US" sz="1800" i="1" dirty="0">
                <a:latin typeface="Times New Roman" panose="02020603050405020304" pitchFamily="18" charset="0"/>
              </a:rPr>
              <a:t>r</a:t>
            </a:r>
            <a:r>
              <a:rPr lang="en-US" sz="1800" dirty="0">
                <a:latin typeface="Times New Roman" panose="02020603050405020304" pitchFamily="18" charset="0"/>
              </a:rPr>
              <a:t> = 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dirty="0">
                <a:latin typeface="Times New Roman" panose="02020603050405020304" pitchFamily="18" charset="0"/>
              </a:rPr>
              <a:t> here. 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As a side effect, which resolvers will also support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[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1800" i="1" baseline="-25000" dirty="0">
                <a:solidFill>
                  <a:srgbClr val="C00000"/>
                </a:solidFill>
                <a:latin typeface="Times New Roman" panose="02020603050405020304" pitchFamily="18" charset="0"/>
              </a:rPr>
              <a:t>s</a:t>
            </a:r>
            <a:r>
              <a:rPr lang="en-US" sz="1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,t</a:t>
            </a:r>
            <a:r>
              <a:rPr lang="en-US" sz="1800" baseline="-25000" dirty="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]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C00000"/>
                </a:solidFill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</a:rPr>
              <a:t>r1</a:t>
            </a:r>
            <a:r>
              <a:rPr lang="en-US" sz="1800" dirty="0">
                <a:solidFill>
                  <a:srgbClr val="C00000"/>
                </a:solidFill>
              </a:rPr>
              <a:t>) = </a:t>
            </a:r>
            <a:r>
              <a:rPr lang="en-US" sz="1800" dirty="0">
                <a:solidFill>
                  <a:srgbClr val="C00000"/>
                </a:solidFill>
                <a:latin typeface="Calibri"/>
              </a:rPr>
              <a:t>empty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? 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Vote for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A, B, C, or D,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 or  </a:t>
            </a:r>
            <a:r>
              <a:rPr lang="en-US" sz="1800" baseline="-25000" dirty="0"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E (none of them), </a:t>
            </a:r>
            <a:br>
              <a:rPr lang="en-US" sz="1800" dirty="0">
                <a:latin typeface="Times New Roman" panose="02020603050405020304" pitchFamily="18" charset="0"/>
                <a:cs typeface="Times New Roman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       F (more than one), 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       G (unsure)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61F417-DA4F-654E-BF6A-7EEF3C19AF34}"/>
              </a:ext>
            </a:extLst>
          </p:cNvPr>
          <p:cNvCxnSpPr>
            <a:cxnSpLocks/>
          </p:cNvCxnSpPr>
          <p:nvPr/>
        </p:nvCxnSpPr>
        <p:spPr>
          <a:xfrm>
            <a:off x="7196866" y="4684332"/>
            <a:ext cx="1674991" cy="50521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912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D7487F0-EACA-5640-AC7A-1674C4F1EA30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1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>
                <a:latin typeface="Times New Roman" panose="02020603050405020304" pitchFamily="18" charset="0"/>
              </a:rPr>
              <a:t>r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r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>
                <a:latin typeface="Times New Roman" panose="02020603050405020304" pitchFamily="18" charset="0"/>
              </a:rPr>
              <a:t>r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r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/>
              <a:t>r′,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,r′,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r′,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i="1" dirty="0" err="1"/>
              <a:t>r′,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	</a:t>
            </a:r>
            <a:r>
              <a:rPr lang="en-US" sz="1800" dirty="0">
                <a:solidFill>
                  <a:srgbClr val="1F2FF7"/>
                </a:solidFill>
                <a:cs typeface="Times New Roman"/>
              </a:rPr>
              <a:t>[0] </a:t>
            </a:r>
            <a:r>
              <a:rPr lang="en-US" sz="1800" dirty="0">
                <a:solidFill>
                  <a:srgbClr val="1F2FF7"/>
                </a:solidFill>
                <a:latin typeface="Calibri"/>
                <a:cs typeface="Calibri"/>
              </a:rPr>
              <a:t>pile(c1)=p</a:t>
            </a:r>
            <a:r>
              <a:rPr lang="en-US" sz="1800" i="1" dirty="0">
                <a:solidFill>
                  <a:srgbClr val="1F2FF7"/>
                </a:solidFill>
                <a:cs typeface="Times New Roman"/>
              </a:rPr>
              <a:t>′</a:t>
            </a:r>
            <a:r>
              <a:rPr lang="en-US" sz="1800" dirty="0">
                <a:solidFill>
                  <a:srgbClr val="1F2FF7"/>
                </a:solidFill>
                <a:latin typeface="Calibri"/>
                <a:cs typeface="Calibri"/>
              </a:rPr>
              <a:t>1,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[0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pile(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/>
              </a:rPr>
              <a:t>c1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)=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assertions:</a:t>
            </a:r>
            <a:r>
              <a:rPr lang="en-US" sz="1800" dirty="0">
                <a:solidFill>
                  <a:srgbClr val="C00000"/>
                </a:solidFill>
              </a:rPr>
              <a:t>	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empty</a:t>
            </a:r>
            <a:br>
              <a:rPr lang="en-US" sz="1800" dirty="0">
                <a:solidFill>
                  <a:srgbClr val="FF0000"/>
                </a:solidFill>
                <a:latin typeface="Calibri"/>
              </a:rPr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i="1" dirty="0"/>
              <a:t>r′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 err="1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 err="1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dirty="0"/>
              <a:t>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dirty="0"/>
              <a:t>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3B042A-F350-244E-B5B2-D67CD40B0CFB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26" name="Picture 25" descr="temp-domain.pdf">
              <a:extLst>
                <a:ext uri="{FF2B5EF4-FFF2-40B4-BE49-F238E27FC236}">
                  <a16:creationId xmlns:a16="http://schemas.microsoft.com/office/drawing/2014/main" id="{606D1C3A-F16E-F041-9E72-E991D8374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5A7827-B12A-984B-B969-1FCC206E3EB2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28" name="Picture 27" descr="temp-domain.pdf">
              <a:extLst>
                <a:ext uri="{FF2B5EF4-FFF2-40B4-BE49-F238E27FC236}">
                  <a16:creationId xmlns:a16="http://schemas.microsoft.com/office/drawing/2014/main" id="{B0163055-6C2C-9742-B34C-688D1EEB0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84" y="149418"/>
            <a:ext cx="5623041" cy="609709"/>
          </a:xfrm>
          <a:effectLst/>
        </p:spPr>
        <p:txBody>
          <a:bodyPr/>
          <a:lstStyle/>
          <a:p>
            <a:r>
              <a:rPr lang="en-US" dirty="0"/>
              <a:t>Support the assertion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843793"/>
            <a:ext cx="7089776" cy="1126679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Support </a:t>
            </a:r>
            <a:r>
              <a:rPr lang="en-US" sz="1800" dirty="0">
                <a:solidFill>
                  <a:srgbClr val="0091E8"/>
                </a:solidFill>
              </a:rPr>
              <a:t>[</a:t>
            </a:r>
            <a:r>
              <a:rPr lang="en-US" sz="1800" i="1" dirty="0">
                <a:solidFill>
                  <a:srgbClr val="0091E8"/>
                </a:solidFill>
              </a:rPr>
              <a:t>t</a:t>
            </a:r>
            <a:r>
              <a:rPr lang="en-US" sz="1800" i="1" baseline="-25000" dirty="0">
                <a:solidFill>
                  <a:srgbClr val="0091E8"/>
                </a:solidFill>
              </a:rPr>
              <a:t>s</a:t>
            </a:r>
            <a:r>
              <a:rPr lang="en-US" sz="1800" i="1" dirty="0">
                <a:solidFill>
                  <a:srgbClr val="0091E8"/>
                </a:solidFill>
              </a:rPr>
              <a:t>,t</a:t>
            </a:r>
            <a:r>
              <a:rPr lang="en-US" sz="1800" baseline="-25000" dirty="0">
                <a:solidFill>
                  <a:srgbClr val="0091E8"/>
                </a:solidFill>
              </a:rPr>
              <a:t>3</a:t>
            </a:r>
            <a:r>
              <a:rPr lang="en-US" sz="1800" dirty="0">
                <a:solidFill>
                  <a:srgbClr val="0091E8"/>
                </a:solidFill>
              </a:rPr>
              <a:t>] </a:t>
            </a:r>
            <a:r>
              <a:rPr lang="en-US" sz="1800" dirty="0">
                <a:solidFill>
                  <a:srgbClr val="0091E8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0091E8"/>
                </a:solidFill>
              </a:rPr>
              <a:t>(</a:t>
            </a:r>
            <a:r>
              <a:rPr lang="en-US" sz="1800" dirty="0">
                <a:solidFill>
                  <a:srgbClr val="0091E8"/>
                </a:solidFill>
                <a:latin typeface="Calibri"/>
                <a:cs typeface="Calibri"/>
              </a:rPr>
              <a:t>c1</a:t>
            </a:r>
            <a:r>
              <a:rPr lang="en-US" sz="1800" dirty="0">
                <a:solidFill>
                  <a:srgbClr val="0091E8"/>
                </a:solidFill>
              </a:rPr>
              <a:t>) = </a:t>
            </a:r>
            <a:r>
              <a:rPr lang="en-US" sz="1800" dirty="0">
                <a:solidFill>
                  <a:srgbClr val="0091E8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0091E8"/>
                </a:solidFill>
              </a:rPr>
              <a:t>′</a:t>
            </a:r>
            <a:r>
              <a:rPr lang="en-US" sz="1800" dirty="0">
                <a:solidFill>
                  <a:srgbClr val="0091E8"/>
                </a:solidFill>
                <a:latin typeface="Calibri"/>
                <a:cs typeface="Calibri"/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cs typeface="Times New Roman"/>
              </a:rPr>
              <a:t>from </a:t>
            </a:r>
            <a:r>
              <a:rPr lang="en-US" sz="1800" dirty="0">
                <a:solidFill>
                  <a:srgbClr val="1F2FF7"/>
                </a:solidFill>
                <a:cs typeface="Times New Roman"/>
              </a:rPr>
              <a:t>[0] </a:t>
            </a:r>
            <a:r>
              <a:rPr lang="en-US" sz="1800" dirty="0">
                <a:solidFill>
                  <a:srgbClr val="1F2FF7"/>
                </a:solidFill>
                <a:latin typeface="Calibri"/>
                <a:cs typeface="Calibri"/>
              </a:rPr>
              <a:t>pile(c1)</a:t>
            </a:r>
            <a:r>
              <a:rPr lang="en-US" sz="1800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=</a:t>
            </a:r>
            <a:r>
              <a:rPr lang="en-US" sz="1800" dirty="0">
                <a:solidFill>
                  <a:srgbClr val="1F2FF7"/>
                </a:solidFill>
                <a:latin typeface="Calibri"/>
                <a:cs typeface="Calibri"/>
              </a:rPr>
              <a:t>p</a:t>
            </a:r>
            <a:r>
              <a:rPr lang="en-US" sz="1800" i="1" dirty="0">
                <a:solidFill>
                  <a:srgbClr val="1F2FF7"/>
                </a:solidFill>
                <a:cs typeface="Times New Roman"/>
              </a:rPr>
              <a:t>′</a:t>
            </a:r>
            <a:r>
              <a:rPr lang="en-US" sz="1800" dirty="0">
                <a:solidFill>
                  <a:srgbClr val="1F2FF7"/>
                </a:solidFill>
                <a:latin typeface="Calibri"/>
                <a:cs typeface="Calibri"/>
              </a:rPr>
              <a:t>1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cs typeface="Times New Roman"/>
              </a:rPr>
              <a:t>by constraining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s</a:t>
            </a:r>
            <a:r>
              <a:rPr lang="en-US" sz="1800" dirty="0"/>
              <a:t> = 0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Move it to the “supported” list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Next: </a:t>
            </a:r>
            <a:r>
              <a:rPr lang="en-US" sz="1800" dirty="0">
                <a:latin typeface="Times New Roman" panose="02020603050405020304" pitchFamily="18" charset="0"/>
              </a:rPr>
              <a:t>support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i="1" dirty="0">
                <a:solidFill>
                  <a:srgbClr val="FF0000"/>
                </a:solidFill>
              </a:rPr>
              <a:t>r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empty</a:t>
            </a:r>
            <a:r>
              <a:rPr lang="en-US" sz="1800" dirty="0">
                <a:solidFill>
                  <a:srgbClr val="FF0000"/>
                </a:solidFill>
                <a:latin typeface="Times New Roman" charset="0"/>
                <a:cs typeface="Calibri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endParaRPr lang="en-US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46861A-4673-5348-8DF4-9F72B28638C6}"/>
              </a:ext>
            </a:extLst>
          </p:cNvPr>
          <p:cNvSpPr/>
          <p:nvPr/>
        </p:nvSpPr>
        <p:spPr>
          <a:xfrm>
            <a:off x="9707574" y="5572728"/>
            <a:ext cx="182880" cy="31223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srgbClr val="FF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25A573-77AF-8744-A168-B0199E02F663}"/>
              </a:ext>
            </a:extLst>
          </p:cNvPr>
          <p:cNvSpPr/>
          <p:nvPr/>
        </p:nvSpPr>
        <p:spPr>
          <a:xfrm>
            <a:off x="8931406" y="5572728"/>
            <a:ext cx="182880" cy="31223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srgbClr val="FF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C924EB-ABA9-C149-A8B8-D4C66B292C92}"/>
              </a:ext>
            </a:extLst>
          </p:cNvPr>
          <p:cNvSpPr/>
          <p:nvPr/>
        </p:nvSpPr>
        <p:spPr>
          <a:xfrm>
            <a:off x="8930299" y="4722684"/>
            <a:ext cx="219456" cy="31223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srgbClr val="FF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D38343-3711-8D4C-885C-86771014D9EA}"/>
              </a:ext>
            </a:extLst>
          </p:cNvPr>
          <p:cNvSpPr/>
          <p:nvPr/>
        </p:nvSpPr>
        <p:spPr>
          <a:xfrm>
            <a:off x="8932729" y="70925"/>
            <a:ext cx="219456" cy="568037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srgbClr val="FF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F13BA5-54C7-3E47-B88F-9F6E6817F6FC}"/>
              </a:ext>
            </a:extLst>
          </p:cNvPr>
          <p:cNvSpPr/>
          <p:nvPr/>
        </p:nvSpPr>
        <p:spPr>
          <a:xfrm>
            <a:off x="10448923" y="3917651"/>
            <a:ext cx="219456" cy="31223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srgbClr val="FF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14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6F9E5CB-084E-EE41-A748-3610B273ACAE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/>
              <a:t>r′,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,r′,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/>
              <a:t>r′,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i="1" dirty="0" err="1"/>
              <a:t>r′,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rgbClr val="1F2FF7"/>
                </a:solidFill>
                <a:latin typeface="Times New Roman" charset="0"/>
                <a:cs typeface="Calibri"/>
              </a:rPr>
              <a:t>	[0] </a:t>
            </a:r>
            <a:r>
              <a:rPr lang="en-US" sz="1800" dirty="0">
                <a:solidFill>
                  <a:srgbClr val="1F2FF7"/>
                </a:solidFill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1, </a:t>
            </a:r>
            <a:r>
              <a:rPr lang="en-US" sz="1800" dirty="0"/>
              <a:t>[0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</a:t>
            </a:r>
            <a:r>
              <a:rPr lang="en-US" sz="1800" dirty="0">
                <a:latin typeface="Calibri" panose="020F0502020204030204" pitchFamily="34" charset="0"/>
              </a:rPr>
              <a:t> pile(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c1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[0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freight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=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is-I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assertions:	</a:t>
            </a:r>
            <a:r>
              <a:rPr lang="en-US" sz="1800" dirty="0">
                <a:solidFill>
                  <a:srgbClr val="FF0000"/>
                </a:solidFill>
              </a:rPr>
              <a:t>[</a:t>
            </a:r>
            <a:r>
              <a:rPr lang="en-US" sz="1800" i="1" dirty="0">
                <a:solidFill>
                  <a:srgbClr val="FF0000"/>
                </a:solidFill>
              </a:rPr>
              <a:t>t′</a:t>
            </a:r>
            <a:r>
              <a:rPr lang="en-US" sz="1800" i="1" baseline="-25000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FF0000"/>
                </a:solidFill>
              </a:rPr>
              <a:t>,t′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is-IS" sz="18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i="1" dirty="0"/>
              <a:t>r′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dirty="0"/>
              <a:t>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i="1" baseline="-25000" dirty="0"/>
              <a:t>s</a:t>
            </a:r>
            <a:r>
              <a:rPr lang="en-US" sz="1800" dirty="0"/>
              <a:t>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3B042A-F350-244E-B5B2-D67CD40B0CFB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26" name="Picture 25" descr="temp-domain.pdf">
              <a:extLst>
                <a:ext uri="{FF2B5EF4-FFF2-40B4-BE49-F238E27FC236}">
                  <a16:creationId xmlns:a16="http://schemas.microsoft.com/office/drawing/2014/main" id="{606D1C3A-F16E-F041-9E72-E991D8374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5A7827-B12A-984B-B969-1FCC206E3EB2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28" name="Picture 27" descr="temp-domain.pdf">
              <a:extLst>
                <a:ext uri="{FF2B5EF4-FFF2-40B4-BE49-F238E27FC236}">
                  <a16:creationId xmlns:a16="http://schemas.microsoft.com/office/drawing/2014/main" id="{B0163055-6C2C-9742-B34C-688D1EEB0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63" y="843793"/>
            <a:ext cx="7159366" cy="1952771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Support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91E8"/>
                </a:solidFill>
              </a:rPr>
              <a:t>[0</a:t>
            </a:r>
            <a:r>
              <a:rPr lang="en-US" sz="1800" i="1" dirty="0">
                <a:solidFill>
                  <a:srgbClr val="0091E8"/>
                </a:solidFill>
              </a:rPr>
              <a:t>,t</a:t>
            </a:r>
            <a:r>
              <a:rPr lang="en-US" sz="1800" baseline="-25000" dirty="0">
                <a:solidFill>
                  <a:srgbClr val="0091E8"/>
                </a:solidFill>
              </a:rPr>
              <a:t>3</a:t>
            </a:r>
            <a:r>
              <a:rPr lang="en-US" sz="1800" dirty="0">
                <a:solidFill>
                  <a:srgbClr val="0091E8"/>
                </a:solidFill>
              </a:rPr>
              <a:t>] </a:t>
            </a:r>
            <a:r>
              <a:rPr lang="en-US" sz="1800" dirty="0">
                <a:solidFill>
                  <a:srgbClr val="0091E8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0091E8"/>
                </a:solidFill>
              </a:rPr>
              <a:t>(</a:t>
            </a:r>
            <a:r>
              <a:rPr lang="en-US" sz="1800" i="1" dirty="0">
                <a:solidFill>
                  <a:srgbClr val="0091E8"/>
                </a:solidFill>
              </a:rPr>
              <a:t>r</a:t>
            </a:r>
            <a:r>
              <a:rPr lang="en-US" sz="1800" dirty="0">
                <a:solidFill>
                  <a:srgbClr val="0091E8"/>
                </a:solidFill>
              </a:rPr>
              <a:t>) = </a:t>
            </a:r>
            <a:r>
              <a:rPr lang="en-US" sz="1800" dirty="0">
                <a:solidFill>
                  <a:srgbClr val="0091E8"/>
                </a:solidFill>
                <a:latin typeface="Calibri"/>
              </a:rPr>
              <a:t>empty</a:t>
            </a:r>
            <a:r>
              <a:rPr lang="en-US" sz="1800" dirty="0">
                <a:latin typeface="Times New Roman" charset="0"/>
                <a:cs typeface="Calibri"/>
              </a:rPr>
              <a:t> from </a:t>
            </a:r>
            <a:r>
              <a:rPr lang="en-US" sz="1800" dirty="0">
                <a:solidFill>
                  <a:srgbClr val="2031FF"/>
                </a:solidFill>
                <a:latin typeface="Times New Roman" charset="0"/>
                <a:cs typeface="Calibri"/>
              </a:rPr>
              <a:t>[0] </a:t>
            </a:r>
            <a:r>
              <a:rPr lang="en-US" sz="1800" dirty="0">
                <a:solidFill>
                  <a:srgbClr val="2031FF"/>
                </a:solidFill>
                <a:latin typeface="Calibri" charset="0"/>
                <a:cs typeface="Calibri"/>
              </a:rPr>
              <a:t>freight(r2)=empty</a:t>
            </a:r>
            <a:r>
              <a:rPr lang="en-US" sz="1800" dirty="0">
                <a:cs typeface="Times New Roman"/>
              </a:rPr>
              <a:t> by constraining </a:t>
            </a:r>
            <a:r>
              <a:rPr lang="en-US" sz="1800" i="1" dirty="0">
                <a:latin typeface="Times New Roman" charset="0"/>
                <a:cs typeface="Calibri"/>
              </a:rPr>
              <a:t>r =</a:t>
            </a:r>
            <a:r>
              <a:rPr lang="en-US" sz="1800" dirty="0">
                <a:latin typeface="Times New Roman" charset="0"/>
                <a:cs typeface="Calibri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r2</a:t>
            </a:r>
            <a:endParaRPr lang="en-US" sz="1800" dirty="0">
              <a:latin typeface="Times New Roman" charset="0"/>
              <a:cs typeface="Times New Roman"/>
            </a:endParaRP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Move it to the </a:t>
            </a:r>
            <a:r>
              <a:rPr lang="en-US" sz="1800" dirty="0">
                <a:latin typeface="Times New Roman" charset="0"/>
                <a:cs typeface="Calibri"/>
              </a:rPr>
              <a:t>“supported” list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Next: support </a:t>
            </a:r>
            <a:r>
              <a:rPr lang="en-US" sz="1800" dirty="0">
                <a:solidFill>
                  <a:srgbClr val="FF0000"/>
                </a:solidFill>
              </a:rPr>
              <a:t>[</a:t>
            </a:r>
            <a:r>
              <a:rPr lang="en-US" sz="1800" i="1" dirty="0">
                <a:solidFill>
                  <a:srgbClr val="FF0000"/>
                </a:solidFill>
              </a:rPr>
              <a:t>t′</a:t>
            </a:r>
            <a:r>
              <a:rPr lang="en-US" sz="1800" i="1" baseline="-25000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FF0000"/>
                </a:solidFill>
              </a:rPr>
              <a:t>,t′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)=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is-IS" sz="18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imes New Roman" charset="0"/>
                <a:cs typeface="Times New Roman"/>
              </a:rPr>
              <a:t> </a:t>
            </a:r>
            <a:endParaRPr lang="en-US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117A5C-702F-C14B-9A7F-CCF12F6A11C0}"/>
              </a:ext>
            </a:extLst>
          </p:cNvPr>
          <p:cNvSpPr/>
          <p:nvPr/>
        </p:nvSpPr>
        <p:spPr>
          <a:xfrm>
            <a:off x="10077351" y="4508474"/>
            <a:ext cx="228600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srgbClr val="C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DBAD6-AF76-CD49-959C-5D4C6F513FA3}"/>
              </a:ext>
            </a:extLst>
          </p:cNvPr>
          <p:cNvSpPr/>
          <p:nvPr/>
        </p:nvSpPr>
        <p:spPr>
          <a:xfrm>
            <a:off x="10165983" y="655339"/>
            <a:ext cx="228600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srgbClr val="C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CD98D6-E33A-4545-B8C1-B0ED2451C784}"/>
              </a:ext>
            </a:extLst>
          </p:cNvPr>
          <p:cNvSpPr/>
          <p:nvPr/>
        </p:nvSpPr>
        <p:spPr>
          <a:xfrm>
            <a:off x="10005873" y="911914"/>
            <a:ext cx="228600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srgbClr val="C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FCAC7C-CE80-9B49-84D6-F7AB51E3B2F8}"/>
              </a:ext>
            </a:extLst>
          </p:cNvPr>
          <p:cNvSpPr/>
          <p:nvPr/>
        </p:nvSpPr>
        <p:spPr>
          <a:xfrm>
            <a:off x="10388256" y="1178132"/>
            <a:ext cx="228600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srgbClr val="C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A2CBD8-863F-9645-99E2-A1A788FE728D}"/>
              </a:ext>
            </a:extLst>
          </p:cNvPr>
          <p:cNvSpPr/>
          <p:nvPr/>
        </p:nvSpPr>
        <p:spPr>
          <a:xfrm>
            <a:off x="9982723" y="100868"/>
            <a:ext cx="228600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srgbClr val="C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638E3C-4839-5248-B8AC-633A36FC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185" y="149418"/>
            <a:ext cx="5353842" cy="609709"/>
          </a:xfrm>
          <a:effectLst/>
        </p:spPr>
        <p:txBody>
          <a:bodyPr/>
          <a:lstStyle/>
          <a:p>
            <a:r>
              <a:rPr lang="en-US" dirty="0"/>
              <a:t>Support another assertion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52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6F1CEE-787A-2541-B422-5F38BC3D16E2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354076" cy="646074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 err="1">
                <a:latin typeface="Times New Roman" panose="02020603050405020304" pitchFamily="18" charset="0"/>
              </a:rPr>
              <a:t>r′</a:t>
            </a:r>
            <a:r>
              <a:rPr lang="en-US" sz="1800" i="1" dirty="0" err="1"/>
              <a:t>,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r′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i="1" dirty="0">
                <a:latin typeface="Times New Roman" panose="02020603050405020304" pitchFamily="18" charset="0"/>
              </a:rPr>
              <a:t>r′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i="1" dirty="0" err="1">
                <a:latin typeface="Times New Roman" panose="02020603050405020304" pitchFamily="18" charset="0"/>
              </a:rPr>
              <a:t>r′</a:t>
            </a:r>
            <a:r>
              <a:rPr lang="en-US" sz="1800" i="1" dirty="0" err="1"/>
              <a:t>,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1, </a:t>
            </a:r>
            <a:r>
              <a:rPr lang="en-US" sz="1800" dirty="0"/>
              <a:t>[0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</a:t>
            </a:r>
            <a:r>
              <a:rPr lang="en-US" sz="1800" dirty="0">
                <a:latin typeface="Calibri" panose="020F0502020204030204" pitchFamily="34" charset="0"/>
              </a:rPr>
              <a:t> pile(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c1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	</a:t>
            </a:r>
            <a:r>
              <a:rPr lang="en-US" sz="1800" dirty="0">
                <a:solidFill>
                  <a:srgbClr val="1F2FF7"/>
                </a:solidFill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solidFill>
                  <a:srgbClr val="1F2FF7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F2FF7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1F2FF7"/>
                </a:solidFill>
              </a:rPr>
              <a:t>(</a:t>
            </a:r>
            <a:r>
              <a:rPr lang="en-US" sz="1800" dirty="0">
                <a:solidFill>
                  <a:srgbClr val="1F2FF7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1F2FF7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1F2FF7"/>
                </a:solidFill>
                <a:latin typeface="Calibri" panose="020F0502020204030204" pitchFamily="34" charset="0"/>
              </a:rPr>
              <a:t>)=</a:t>
            </a:r>
            <a:r>
              <a:rPr lang="en-US" sz="1800" dirty="0">
                <a:solidFill>
                  <a:srgbClr val="1F2FF7"/>
                </a:solidFill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solidFill>
                  <a:srgbClr val="1F2FF7"/>
                </a:solidFill>
                <a:latin typeface="Calibri" panose="020F0502020204030204" pitchFamily="34" charset="0"/>
              </a:rPr>
              <a:t>′</a:t>
            </a:r>
            <a:r>
              <a:rPr lang="is-IS" sz="1800" dirty="0">
                <a:solidFill>
                  <a:srgbClr val="1F2FF7"/>
                </a:solidFill>
                <a:latin typeface="Calibri"/>
                <a:cs typeface="Calibri"/>
              </a:rPr>
              <a:t>2,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[0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pile(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/>
              </a:rPr>
              <a:t>c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)=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′</a:t>
            </a:r>
            <a:r>
              <a:rPr lang="is-I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/>
              </a:rPr>
              <a:t>2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</a:t>
            </a:r>
            <a:br>
              <a:rPr lang="en-US" sz="1800" dirty="0">
                <a:latin typeface="Calibri"/>
              </a:rPr>
            </a:br>
            <a:r>
              <a:rPr lang="en-US" sz="1800" dirty="0"/>
              <a:t>	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assertions:	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,t′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r′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endParaRPr lang="en-US" sz="1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02" y="820643"/>
            <a:ext cx="7475898" cy="2065662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Support </a:t>
            </a:r>
            <a:r>
              <a:rPr lang="en-US" sz="1800" dirty="0">
                <a:solidFill>
                  <a:srgbClr val="0091E8"/>
                </a:solidFill>
              </a:rPr>
              <a:t>[</a:t>
            </a:r>
            <a:r>
              <a:rPr lang="en-US" sz="1800" i="1" dirty="0">
                <a:solidFill>
                  <a:srgbClr val="0091E8"/>
                </a:solidFill>
              </a:rPr>
              <a:t>t′</a:t>
            </a:r>
            <a:r>
              <a:rPr lang="en-US" sz="1800" i="1" baseline="-25000" dirty="0">
                <a:solidFill>
                  <a:srgbClr val="0091E8"/>
                </a:solidFill>
              </a:rPr>
              <a:t>s</a:t>
            </a:r>
            <a:r>
              <a:rPr lang="en-US" sz="1800" i="1" dirty="0">
                <a:solidFill>
                  <a:srgbClr val="0091E8"/>
                </a:solidFill>
              </a:rPr>
              <a:t>,t′</a:t>
            </a:r>
            <a:r>
              <a:rPr lang="en-US" sz="1800" baseline="-25000" dirty="0">
                <a:solidFill>
                  <a:srgbClr val="0091E8"/>
                </a:solidFill>
              </a:rPr>
              <a:t>3</a:t>
            </a:r>
            <a:r>
              <a:rPr lang="en-US" sz="1800" dirty="0">
                <a:solidFill>
                  <a:srgbClr val="0091E8"/>
                </a:solidFill>
              </a:rPr>
              <a:t>] </a:t>
            </a:r>
            <a:r>
              <a:rPr lang="en-US" sz="1800" dirty="0">
                <a:solidFill>
                  <a:srgbClr val="0091E8"/>
                </a:solidFill>
                <a:latin typeface="Calibri"/>
              </a:rPr>
              <a:t>pile</a:t>
            </a:r>
            <a:r>
              <a:rPr lang="en-US" sz="1800" dirty="0">
                <a:solidFill>
                  <a:srgbClr val="0091E8"/>
                </a:solidFill>
              </a:rPr>
              <a:t>(</a:t>
            </a:r>
            <a:r>
              <a:rPr lang="en-US" sz="1800" dirty="0">
                <a:solidFill>
                  <a:srgbClr val="0091E8"/>
                </a:solidFill>
                <a:latin typeface="Calibri"/>
                <a:cs typeface="Calibri"/>
              </a:rPr>
              <a:t>c</a:t>
            </a:r>
            <a:r>
              <a:rPr lang="is-IS" sz="1800" dirty="0">
                <a:solidFill>
                  <a:srgbClr val="0091E8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0091E8"/>
                </a:solidFill>
              </a:rPr>
              <a:t>)=</a:t>
            </a:r>
            <a:r>
              <a:rPr lang="en-US" sz="1800" dirty="0">
                <a:solidFill>
                  <a:srgbClr val="0091E8"/>
                </a:solidFill>
                <a:latin typeface="Calibri"/>
                <a:cs typeface="Calibri"/>
              </a:rPr>
              <a:t>p</a:t>
            </a:r>
            <a:r>
              <a:rPr lang="en-US" sz="1800" dirty="0">
                <a:solidFill>
                  <a:srgbClr val="0091E8"/>
                </a:solidFill>
              </a:rPr>
              <a:t>′</a:t>
            </a:r>
            <a:r>
              <a:rPr lang="is-IS" sz="1800" dirty="0">
                <a:solidFill>
                  <a:srgbClr val="0091E8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imes New Roman" charset="0"/>
                <a:cs typeface="Times New Roman"/>
              </a:rPr>
              <a:t> </a:t>
            </a:r>
            <a:r>
              <a:rPr lang="en-US" sz="1800" dirty="0">
                <a:cs typeface="Times New Roman"/>
              </a:rPr>
              <a:t>from </a:t>
            </a:r>
            <a:r>
              <a:rPr lang="en-US" sz="1800" dirty="0">
                <a:solidFill>
                  <a:srgbClr val="2031FF"/>
                </a:solidFill>
                <a:cs typeface="Times New Roman"/>
              </a:rPr>
              <a:t>[0] 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pile(c2)=p</a:t>
            </a:r>
            <a:r>
              <a:rPr lang="en-US" sz="1800" i="1" dirty="0">
                <a:solidFill>
                  <a:srgbClr val="2031FF"/>
                </a:solidFill>
                <a:cs typeface="Times New Roman"/>
              </a:rPr>
              <a:t>′</a:t>
            </a:r>
            <a:r>
              <a:rPr lang="en-US" sz="1800" dirty="0">
                <a:solidFill>
                  <a:srgbClr val="2031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Times New Roman" charset="0"/>
                <a:cs typeface="Times New Roman"/>
              </a:rPr>
              <a:t>by constraining </a:t>
            </a:r>
            <a:r>
              <a:rPr lang="en-US" sz="1800" i="1" dirty="0">
                <a:latin typeface="Times New Roman" charset="0"/>
              </a:rPr>
              <a:t>t′</a:t>
            </a:r>
            <a:r>
              <a:rPr lang="en-US" sz="1800" i="1" baseline="-25000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= 0</a:t>
            </a:r>
            <a:endParaRPr lang="en-US" sz="1800" dirty="0">
              <a:latin typeface="Calibri"/>
              <a:cs typeface="Calibri"/>
            </a:endParaRP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charset="0"/>
              </a:rPr>
              <a:t>Move it to the “supported” list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charset="0"/>
              </a:rPr>
              <a:t>Next: support </a:t>
            </a:r>
            <a:r>
              <a:rPr lang="en-US" sz="1800" dirty="0">
                <a:solidFill>
                  <a:srgbClr val="FF0000"/>
                </a:solidFill>
              </a:rPr>
              <a:t>[</a:t>
            </a:r>
            <a:r>
              <a:rPr lang="en-US" sz="1800" i="1" dirty="0">
                <a:solidFill>
                  <a:srgbClr val="FF0000"/>
                </a:solidFill>
              </a:rPr>
              <a:t>t′</a:t>
            </a:r>
            <a:r>
              <a:rPr lang="en-US" sz="1800" i="1" baseline="-25000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FF0000"/>
                </a:solidFill>
              </a:rPr>
              <a:t>,t′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i="1" dirty="0">
                <a:solidFill>
                  <a:srgbClr val="FF0000"/>
                </a:solidFill>
              </a:rPr>
              <a:t>r′</a:t>
            </a:r>
            <a:r>
              <a:rPr lang="en-US" sz="1800" dirty="0">
                <a:solidFill>
                  <a:srgbClr val="FF0000"/>
                </a:solidFill>
              </a:rPr>
              <a:t>) =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empty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C23FF2-792D-0C45-8F2B-85C3A80C17EB}"/>
              </a:ext>
            </a:extLst>
          </p:cNvPr>
          <p:cNvSpPr/>
          <p:nvPr/>
        </p:nvSpPr>
        <p:spPr>
          <a:xfrm>
            <a:off x="8940825" y="1451889"/>
            <a:ext cx="182880" cy="568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endParaRPr lang="en-US" sz="1800" dirty="0">
              <a:solidFill>
                <a:srgbClr val="2031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B5D1B8B-EB33-C947-81B8-6935E5F3BA64}"/>
              </a:ext>
            </a:extLst>
          </p:cNvPr>
          <p:cNvSpPr/>
          <p:nvPr/>
        </p:nvSpPr>
        <p:spPr>
          <a:xfrm>
            <a:off x="9742857" y="5291373"/>
            <a:ext cx="182880" cy="31223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BE5E62-24F6-9849-A77E-CEB2B6E282EC}"/>
              </a:ext>
            </a:extLst>
          </p:cNvPr>
          <p:cNvSpPr/>
          <p:nvPr/>
        </p:nvSpPr>
        <p:spPr>
          <a:xfrm>
            <a:off x="8918425" y="5291373"/>
            <a:ext cx="182880" cy="31223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A5602F-233C-2B40-8D2B-3B2FDC664EDC}"/>
              </a:ext>
            </a:extLst>
          </p:cNvPr>
          <p:cNvSpPr/>
          <p:nvPr/>
        </p:nvSpPr>
        <p:spPr>
          <a:xfrm>
            <a:off x="10448923" y="4197349"/>
            <a:ext cx="219456" cy="312234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outerShdw blurRad="38100" dist="12700" dir="5400000" rotWithShape="0">
              <a:srgbClr val="FF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A4ABE7-BDBA-3343-9082-764352C2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185" y="149418"/>
            <a:ext cx="5353842" cy="609709"/>
          </a:xfrm>
          <a:effectLst/>
        </p:spPr>
        <p:txBody>
          <a:bodyPr/>
          <a:lstStyle/>
          <a:p>
            <a:r>
              <a:rPr lang="en-US" dirty="0"/>
              <a:t>Support another assertion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54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354076" cy="6183744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solidFill>
                  <a:srgbClr val="1F2FF7"/>
                </a:solidFill>
                <a:latin typeface="Times New Roman" charset="0"/>
                <a:cs typeface="Calibri"/>
              </a:rPr>
              <a:t>	[0] </a:t>
            </a:r>
            <a:r>
              <a:rPr lang="en-US" sz="1800" dirty="0">
                <a:solidFill>
                  <a:srgbClr val="1F2FF7"/>
                </a:solidFill>
                <a:latin typeface="Calibri" charset="0"/>
                <a:cs typeface="Calibri"/>
              </a:rPr>
              <a:t>freight(r1)=empty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freight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</a:rPr>
              <a:t>empty</a:t>
            </a:r>
            <a:br>
              <a:rPr lang="en-US" sz="1800" dirty="0">
                <a:solidFill>
                  <a:srgbClr val="FF0000"/>
                </a:solidFill>
                <a:latin typeface="Calibri"/>
              </a:rPr>
            </a:b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cs typeface="Times New Roman"/>
              </a:rPr>
              <a:t>[0] </a:t>
            </a:r>
            <a:r>
              <a:rPr lang="en-US" sz="1800" dirty="0">
                <a:latin typeface="Calibri"/>
                <a:cs typeface="Calibri"/>
              </a:rPr>
              <a:t>pile(c1)=p</a:t>
            </a:r>
            <a:r>
              <a:rPr lang="en-US" sz="1800" i="1" dirty="0">
                <a:cs typeface="Times New Roman"/>
              </a:rPr>
              <a:t>′</a:t>
            </a:r>
            <a:r>
              <a:rPr lang="en-US" sz="1800" dirty="0">
                <a:latin typeface="Calibri"/>
                <a:cs typeface="Calibri"/>
              </a:rPr>
              <a:t>1, </a:t>
            </a:r>
            <a:r>
              <a:rPr lang="en-US" sz="1800" dirty="0"/>
              <a:t>[0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]</a:t>
            </a:r>
            <a:r>
              <a:rPr lang="en-US" sz="1800" dirty="0">
                <a:latin typeface="Calibri" panose="020F0502020204030204" pitchFamily="34" charset="0"/>
              </a:rPr>
              <a:t> pile(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c1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[0]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</a:rPr>
              <a:t>pile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/>
                <a:cs typeface="Calibri"/>
              </a:rPr>
              <a:t>2, </a:t>
            </a:r>
            <a:r>
              <a:rPr lang="en-US" sz="1800" dirty="0"/>
              <a:t>[0</a:t>
            </a:r>
            <a:r>
              <a:rPr lang="en-US" sz="1800" i="1" dirty="0"/>
              <a:t>,t′</a:t>
            </a:r>
            <a:r>
              <a:rPr lang="en-US" sz="1800" baseline="-25000" dirty="0"/>
              <a:t>3</a:t>
            </a:r>
            <a:r>
              <a:rPr lang="en-US" sz="1800" dirty="0"/>
              <a:t>] </a:t>
            </a:r>
            <a:r>
              <a:rPr lang="en-US" sz="1800" dirty="0">
                <a:latin typeface="Calibri" panose="020F0502020204030204" pitchFamily="34" charset="0"/>
              </a:rPr>
              <a:t>pile(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c</a:t>
            </a:r>
            <a:r>
              <a:rPr lang="is-IS" sz="1800" dirty="0">
                <a:latin typeface="Calibri" panose="020F0502020204030204" pitchFamily="34" charset="0"/>
                <a:cs typeface="Calibri"/>
              </a:rPr>
              <a:t>2</a:t>
            </a:r>
            <a:r>
              <a:rPr lang="en-US" sz="1800" dirty="0">
                <a:latin typeface="Calibri" panose="020F0502020204030204" pitchFamily="34" charset="0"/>
              </a:rPr>
              <a:t>)=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′</a:t>
            </a:r>
            <a:r>
              <a:rPr lang="is-IS" sz="1800" dirty="0">
                <a:latin typeface="Calibri" panose="020F0502020204030204" pitchFamily="34" charset="0"/>
                <a:cs typeface="Calibri"/>
              </a:rPr>
              <a:t>2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 charset="0"/>
                <a:cs typeface="Calibri"/>
              </a:rPr>
              <a:t>	[0] </a:t>
            </a:r>
            <a:r>
              <a:rPr lang="en-US" sz="1800" dirty="0">
                <a:latin typeface="Calibri" charset="0"/>
                <a:cs typeface="Calibri"/>
              </a:rPr>
              <a:t>freight(r2)=empty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[0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</a:rPr>
              <a:t>,t′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freight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=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. . .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1" y="820642"/>
            <a:ext cx="7217229" cy="1739871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charset="0"/>
              </a:rPr>
              <a:t>Support </a:t>
            </a:r>
            <a:r>
              <a:rPr lang="en-US" sz="1800" dirty="0">
                <a:solidFill>
                  <a:srgbClr val="0091E8"/>
                </a:solidFill>
              </a:rPr>
              <a:t>[</a:t>
            </a:r>
            <a:r>
              <a:rPr lang="en-US" sz="1800" i="1" dirty="0">
                <a:solidFill>
                  <a:srgbClr val="0091E8"/>
                </a:solidFill>
              </a:rPr>
              <a:t>t′</a:t>
            </a:r>
            <a:r>
              <a:rPr lang="en-US" sz="1800" i="1" baseline="-25000" dirty="0">
                <a:solidFill>
                  <a:srgbClr val="0091E8"/>
                </a:solidFill>
              </a:rPr>
              <a:t>s</a:t>
            </a:r>
            <a:r>
              <a:rPr lang="en-US" sz="1800" i="1" dirty="0">
                <a:solidFill>
                  <a:srgbClr val="0091E8"/>
                </a:solidFill>
              </a:rPr>
              <a:t>,t′</a:t>
            </a:r>
            <a:r>
              <a:rPr lang="en-US" sz="1800" baseline="-25000" dirty="0">
                <a:solidFill>
                  <a:srgbClr val="0091E8"/>
                </a:solidFill>
              </a:rPr>
              <a:t>1</a:t>
            </a:r>
            <a:r>
              <a:rPr lang="en-US" sz="1800" dirty="0">
                <a:solidFill>
                  <a:srgbClr val="0091E8"/>
                </a:solidFill>
              </a:rPr>
              <a:t>] </a:t>
            </a:r>
            <a:r>
              <a:rPr lang="en-US" sz="1800" dirty="0">
                <a:solidFill>
                  <a:srgbClr val="0091E8"/>
                </a:solidFill>
                <a:latin typeface="Calibri"/>
              </a:rPr>
              <a:t>freight</a:t>
            </a:r>
            <a:r>
              <a:rPr lang="en-US" sz="1800" dirty="0">
                <a:solidFill>
                  <a:srgbClr val="0091E8"/>
                </a:solidFill>
              </a:rPr>
              <a:t>(</a:t>
            </a:r>
            <a:r>
              <a:rPr lang="en-US" sz="1800" i="1" dirty="0">
                <a:solidFill>
                  <a:srgbClr val="0091E8"/>
                </a:solidFill>
              </a:rPr>
              <a:t>r′</a:t>
            </a:r>
            <a:r>
              <a:rPr lang="en-US" sz="1800" dirty="0">
                <a:solidFill>
                  <a:srgbClr val="0091E8"/>
                </a:solidFill>
              </a:rPr>
              <a:t>) = </a:t>
            </a:r>
            <a:r>
              <a:rPr lang="en-US" sz="1800" dirty="0">
                <a:solidFill>
                  <a:srgbClr val="0091E8"/>
                </a:solidFill>
                <a:latin typeface="Calibri"/>
              </a:rPr>
              <a:t>empty</a:t>
            </a:r>
            <a:r>
              <a:rPr lang="en-US" sz="18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1800" dirty="0">
                <a:latin typeface="Times New Roman" charset="0"/>
                <a:cs typeface="Calibri"/>
              </a:rPr>
              <a:t>from </a:t>
            </a:r>
            <a:r>
              <a:rPr lang="en-US" sz="1800" dirty="0">
                <a:solidFill>
                  <a:srgbClr val="1F2FF7"/>
                </a:solidFill>
                <a:latin typeface="Times New Roman" charset="0"/>
                <a:cs typeface="Calibri"/>
              </a:rPr>
              <a:t>[0] </a:t>
            </a:r>
            <a:r>
              <a:rPr lang="en-US" sz="1800" dirty="0">
                <a:solidFill>
                  <a:srgbClr val="1F2FF7"/>
                </a:solidFill>
                <a:latin typeface="Calibri" charset="0"/>
                <a:cs typeface="Calibri"/>
              </a:rPr>
              <a:t>freight(r1)=empty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cs typeface="Calibri"/>
              </a:rPr>
              <a:t> </a:t>
            </a:r>
            <a:r>
              <a:rPr lang="en-US" sz="1800" dirty="0">
                <a:latin typeface="Times New Roman" charset="0"/>
                <a:cs typeface="Calibri"/>
              </a:rPr>
              <a:t>by constraining </a:t>
            </a:r>
            <a:r>
              <a:rPr lang="en-US" sz="1800" i="1" dirty="0">
                <a:latin typeface="Times New Roman" charset="0"/>
                <a:cs typeface="Calibri"/>
              </a:rPr>
              <a:t>r′ </a:t>
            </a:r>
            <a:r>
              <a:rPr lang="en-US" sz="1800" dirty="0">
                <a:latin typeface="Times New Roman" charset="0"/>
                <a:cs typeface="Calibri"/>
              </a:rPr>
              <a:t>= 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r1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Move it to the</a:t>
            </a:r>
            <a:r>
              <a:rPr lang="en-US" sz="1800" dirty="0">
                <a:latin typeface="Times New Roman" panose="02020603050405020304" pitchFamily="18" charset="0"/>
              </a:rPr>
              <a:t> “supported” list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charset="0"/>
                <a:cs typeface="Times New Roman"/>
              </a:rPr>
              <a:t>Next: refine task 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</a:t>
            </a:r>
            <a:r>
              <a:rPr lang="en-US" sz="1800" i="1" dirty="0">
                <a:solidFill>
                  <a:srgbClr val="FF0000"/>
                </a:solidFill>
              </a:rPr>
              <a:t>,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d2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FF0000"/>
              </a:solidFill>
              <a:latin typeface="Times New Roman" charset="0"/>
              <a:cs typeface="Times New Roman"/>
            </a:endParaRP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endParaRPr lang="en-US" sz="1800" dirty="0">
              <a:solidFill>
                <a:srgbClr val="2031FF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81EADA-4279-C141-A0BD-0149A5AD8145}"/>
              </a:ext>
            </a:extLst>
          </p:cNvPr>
          <p:cNvSpPr/>
          <p:nvPr/>
        </p:nvSpPr>
        <p:spPr>
          <a:xfrm>
            <a:off x="10145688" y="4759005"/>
            <a:ext cx="219456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2031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DC1CA1-AADA-254C-8DA6-E956138E32B9}"/>
              </a:ext>
            </a:extLst>
          </p:cNvPr>
          <p:cNvSpPr/>
          <p:nvPr/>
        </p:nvSpPr>
        <p:spPr>
          <a:xfrm>
            <a:off x="10266345" y="2004638"/>
            <a:ext cx="219456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16FF5C-941F-5F42-BC3D-87DE82D63270}"/>
              </a:ext>
            </a:extLst>
          </p:cNvPr>
          <p:cNvSpPr/>
          <p:nvPr/>
        </p:nvSpPr>
        <p:spPr>
          <a:xfrm>
            <a:off x="10106235" y="2283515"/>
            <a:ext cx="219456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16770F-2E5D-6F42-9E32-732A096D6538}"/>
              </a:ext>
            </a:extLst>
          </p:cNvPr>
          <p:cNvSpPr/>
          <p:nvPr/>
        </p:nvSpPr>
        <p:spPr>
          <a:xfrm>
            <a:off x="10499769" y="2560884"/>
            <a:ext cx="219456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0A32CA-FEB5-F346-8339-0A6312729C7F}"/>
              </a:ext>
            </a:extLst>
          </p:cNvPr>
          <p:cNvSpPr/>
          <p:nvPr/>
        </p:nvSpPr>
        <p:spPr>
          <a:xfrm>
            <a:off x="10040553" y="1450167"/>
            <a:ext cx="219456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38100" dist="12700" dir="5400000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406D8E6-A209-2E47-B27E-0E987245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185" y="149418"/>
            <a:ext cx="5353842" cy="609709"/>
          </a:xfrm>
          <a:effectLst/>
        </p:spPr>
        <p:txBody>
          <a:bodyPr/>
          <a:lstStyle/>
          <a:p>
            <a:r>
              <a:rPr lang="en-US" dirty="0"/>
              <a:t>Support another assertion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30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2994582" y="111439"/>
            <a:ext cx="7342696" cy="812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T-</a:t>
            </a:r>
            <a:r>
              <a:rPr lang="en-US" dirty="0" err="1"/>
              <a:t>ReX</a:t>
            </a:r>
            <a:r>
              <a:rPr lang="en-US" dirty="0"/>
              <a:t>			  Casper (NASA JPL)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738257" y="4355184"/>
            <a:ext cx="3599020" cy="2181834"/>
          </a:xfrm>
        </p:spPr>
        <p:txBody>
          <a:bodyPr/>
          <a:lstStyle/>
          <a:p>
            <a:r>
              <a:rPr lang="en-US" dirty="0"/>
              <a:t>Planning/control of spacecraft</a:t>
            </a:r>
          </a:p>
          <a:p>
            <a:r>
              <a:rPr lang="en-US" dirty="0"/>
              <a:t>NASA JPL, ongoing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854723" y="4355184"/>
            <a:ext cx="4038600" cy="2080541"/>
          </a:xfrm>
        </p:spPr>
        <p:txBody>
          <a:bodyPr/>
          <a:lstStyle/>
          <a:p>
            <a:r>
              <a:rPr lang="en-US" dirty="0"/>
              <a:t>Planning/control of AUVs</a:t>
            </a:r>
          </a:p>
          <a:p>
            <a:r>
              <a:rPr lang="en-US" dirty="0"/>
              <a:t>Monterey Bay Aquarium Research Institute, ≈ 2005-2010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4" name="dor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999" y="1035369"/>
            <a:ext cx="4130076" cy="3097557"/>
          </a:xfrm>
          <a:prstGeom prst="rect">
            <a:avLst/>
          </a:prstGeom>
          <a:ln w="12700"/>
        </p:spPr>
      </p:pic>
      <p:pic>
        <p:nvPicPr>
          <p:cNvPr id="122" name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579" y="926960"/>
            <a:ext cx="3182422" cy="3097557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6787865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solidFill>
                  <a:srgbClr val="FF0000"/>
                </a:solidFill>
              </a:rPr>
              <a:t>	[0</a:t>
            </a:r>
            <a:r>
              <a:rPr lang="en-US" sz="1800" i="1" dirty="0">
                <a:solidFill>
                  <a:srgbClr val="FF0000"/>
                </a:solidFill>
              </a:rPr>
              <a:t>,t′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</a:t>
            </a:r>
            <a:r>
              <a:rPr lang="en-US" sz="1800" i="1" dirty="0">
                <a:solidFill>
                  <a:srgbClr val="FF0000"/>
                </a:solidFill>
              </a:rPr>
              <a:t>,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is-IS" sz="18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latin typeface="Times New Roman"/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458" y="40558"/>
            <a:ext cx="4549101" cy="609709"/>
          </a:xfrm>
        </p:spPr>
        <p:txBody>
          <a:bodyPr/>
          <a:lstStyle/>
          <a:p>
            <a:r>
              <a:rPr lang="en-US" dirty="0"/>
              <a:t>Method instance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43" y="711783"/>
            <a:ext cx="6703983" cy="1061320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Instantiate </a:t>
            </a:r>
            <a:r>
              <a:rPr lang="en-US" sz="1800" i="1" dirty="0">
                <a:solidFill>
                  <a:srgbClr val="1E2EF2"/>
                </a:solidFill>
                <a:latin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rgbClr val="1E2EF2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dirty="0">
                <a:solidFill>
                  <a:srgbClr val="1E2EF2"/>
                </a:solidFill>
                <a:latin typeface="Calibri" panose="020F0502020204030204" pitchFamily="34" charset="0"/>
              </a:rPr>
              <a:t>r1</a:t>
            </a:r>
            <a:r>
              <a:rPr lang="en-US" sz="1800" dirty="0">
                <a:solidFill>
                  <a:srgbClr val="1E2EF2"/>
                </a:solidFill>
              </a:rPr>
              <a:t>, </a:t>
            </a:r>
            <a:r>
              <a:rPr lang="en-US" sz="1800" i="1" dirty="0">
                <a:solidFill>
                  <a:srgbClr val="1E2EF2"/>
                </a:solidFill>
                <a:latin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1E2EF2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dirty="0">
                <a:solidFill>
                  <a:srgbClr val="1E2EF2"/>
                </a:solidFill>
                <a:latin typeface="Calibri" panose="020F0502020204030204" pitchFamily="34" charset="0"/>
              </a:rPr>
              <a:t>d2</a:t>
            </a:r>
            <a:r>
              <a:rPr lang="en-US" sz="1800" dirty="0">
                <a:solidFill>
                  <a:srgbClr val="1E2EF2"/>
                </a:solidFill>
              </a:rPr>
              <a:t>, </a:t>
            </a:r>
            <a:r>
              <a:rPr lang="en-US" sz="1800" i="1" dirty="0">
                <a:solidFill>
                  <a:srgbClr val="1E2EF2"/>
                </a:solidFill>
                <a:latin typeface="Times New Roman" panose="02020603050405020304" pitchFamily="18" charset="0"/>
              </a:rPr>
              <a:t>t</a:t>
            </a:r>
            <a:r>
              <a:rPr lang="en-US" sz="1800" i="1" baseline="-25000" dirty="0">
                <a:solidFill>
                  <a:srgbClr val="1E2EF2"/>
                </a:solidFill>
                <a:latin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1E2EF2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dirty="0">
                <a:solidFill>
                  <a:srgbClr val="1E2EF2"/>
                </a:solidFill>
                <a:latin typeface="Calibri" panose="020F0502020204030204" pitchFamily="34" charset="0"/>
              </a:rPr>
              <a:t>0</a:t>
            </a:r>
            <a:r>
              <a:rPr lang="en-US" sz="1800" dirty="0">
                <a:solidFill>
                  <a:srgbClr val="1E2EF2"/>
                </a:solidFill>
              </a:rPr>
              <a:t>, </a:t>
            </a:r>
            <a:r>
              <a:rPr lang="en-US" sz="1800" i="1" dirty="0">
                <a:solidFill>
                  <a:srgbClr val="1E2EF2"/>
                </a:solidFill>
                <a:latin typeface="Times New Roman" panose="02020603050405020304" pitchFamily="18" charset="0"/>
              </a:rPr>
              <a:t>t</a:t>
            </a:r>
            <a:r>
              <a:rPr lang="en-US" sz="1800" i="1" baseline="-25000" dirty="0">
                <a:solidFill>
                  <a:srgbClr val="1E2EF2"/>
                </a:solidFill>
                <a:latin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1E2EF2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i="1" dirty="0">
                <a:solidFill>
                  <a:srgbClr val="1E2EF2"/>
                </a:solidFill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solidFill>
                  <a:srgbClr val="1E2EF2"/>
                </a:solidFill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/>
              <a:t>to match 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′]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</a:t>
            </a:r>
            <a:r>
              <a:rPr lang="en-US" sz="1800" i="1" dirty="0">
                <a:solidFill>
                  <a:srgbClr val="FF0000"/>
                </a:solidFill>
              </a:rPr>
              <a:t>,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d3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Rename timepoint variables </a:t>
            </a:r>
            <a:br>
              <a:rPr lang="en-US" sz="1800" dirty="0">
                <a:cs typeface="Times New Roman"/>
              </a:rPr>
            </a:br>
            <a:r>
              <a:rPr lang="en-US" sz="1800" i="1" dirty="0"/>
              <a:t>t</a:t>
            </a:r>
            <a:r>
              <a:rPr lang="en-US" sz="1800" baseline="-25000" dirty="0"/>
              <a:t>1</a:t>
            </a:r>
            <a:r>
              <a:rPr lang="en-US" sz="1800" dirty="0"/>
              <a:t>,…,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>
                <a:cs typeface="Times New Roman"/>
              </a:rPr>
              <a:t> to avoid name conflicts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F4226CB-F2BF-B448-9850-8E4188F7D620}"/>
              </a:ext>
            </a:extLst>
          </p:cNvPr>
          <p:cNvSpPr txBox="1">
            <a:spLocks/>
          </p:cNvSpPr>
          <p:nvPr/>
        </p:nvSpPr>
        <p:spPr bwMode="auto">
          <a:xfrm>
            <a:off x="4085079" y="1271252"/>
            <a:ext cx="3274740" cy="3998497"/>
          </a:xfrm>
          <a:prstGeom prst="rect">
            <a:avLst/>
          </a:prstGeom>
          <a:solidFill>
            <a:srgbClr val="D2EE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846138" algn="l"/>
                <a:tab pos="4222750" algn="l"/>
              </a:tabLst>
            </a:pPr>
            <a:r>
              <a:rPr lang="en-US" sz="1800" kern="0" dirty="0">
                <a:latin typeface="Calibri"/>
              </a:rPr>
              <a:t>m-move1</a:t>
            </a:r>
            <a:r>
              <a:rPr lang="en-US" sz="1800" kern="0" dirty="0"/>
              <a:t>(</a:t>
            </a:r>
            <a:r>
              <a:rPr lang="en-US" sz="1800" i="1" kern="0" dirty="0"/>
              <a:t>r,d,d′,</a:t>
            </a:r>
            <a:r>
              <a:rPr lang="en-US" sz="1800" i="1" kern="0" dirty="0" err="1"/>
              <a:t>w,w</a:t>
            </a:r>
            <a:r>
              <a:rPr lang="en-US" sz="1800" i="1" kern="0" dirty="0"/>
              <a:t>′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846138" algn="l"/>
                <a:tab pos="4222750" algn="l"/>
              </a:tabLst>
            </a:pPr>
            <a:r>
              <a:rPr lang="en-US" sz="1800" kern="0" dirty="0"/>
              <a:t>    task:	</a:t>
            </a:r>
            <a:r>
              <a:rPr lang="en-US" sz="1800" kern="0" dirty="0">
                <a:latin typeface="Calibri"/>
              </a:rPr>
              <a:t>move</a:t>
            </a:r>
            <a:r>
              <a:rPr lang="en-US" sz="1800" kern="0" dirty="0"/>
              <a:t>(</a:t>
            </a:r>
            <a:r>
              <a:rPr lang="en-US" sz="1800" i="1" kern="0" dirty="0" err="1"/>
              <a:t>r,d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846138" algn="l"/>
                <a:tab pos="4222750" algn="l"/>
              </a:tabLst>
            </a:pPr>
            <a:r>
              <a:rPr lang="en-US" sz="1800" kern="0" dirty="0"/>
              <a:t>    refinement:</a:t>
            </a:r>
            <a:br>
              <a:rPr lang="en-US" sz="1800" kern="0" dirty="0"/>
            </a:br>
            <a:r>
              <a:rPr lang="en-US" sz="1800" kern="0" dirty="0"/>
              <a:t>	[</a:t>
            </a:r>
            <a:r>
              <a:rPr lang="en-US" sz="1800" i="1" kern="0" dirty="0"/>
              <a:t>t</a:t>
            </a:r>
            <a:r>
              <a:rPr lang="en-US" sz="1800" i="1" kern="0" baseline="-25000" dirty="0"/>
              <a:t>s</a:t>
            </a:r>
            <a:r>
              <a:rPr lang="en-US" sz="1800" i="1" kern="0" dirty="0"/>
              <a:t>,t</a:t>
            </a:r>
            <a:r>
              <a:rPr lang="en-US" sz="1800" kern="0" baseline="-25000" dirty="0"/>
              <a:t>1</a:t>
            </a:r>
            <a:r>
              <a:rPr lang="en-US" sz="1800" kern="0" dirty="0"/>
              <a:t>] </a:t>
            </a:r>
            <a:r>
              <a:rPr lang="en-US" sz="1800" kern="0" dirty="0">
                <a:latin typeface="Calibri"/>
              </a:rPr>
              <a:t>leave</a:t>
            </a:r>
            <a:r>
              <a:rPr lang="en-US" sz="1800" kern="0" dirty="0"/>
              <a:t>(</a:t>
            </a:r>
            <a:r>
              <a:rPr lang="en-US" sz="1800" i="1" kern="0" dirty="0" err="1"/>
              <a:t>r,d</a:t>
            </a:r>
            <a:r>
              <a:rPr lang="en-US" sz="1800" kern="0" dirty="0" err="1"/>
              <a:t>′</a:t>
            </a:r>
            <a:r>
              <a:rPr lang="en-US" sz="1800" i="1" kern="0" dirty="0" err="1"/>
              <a:t>,w</a:t>
            </a:r>
            <a:r>
              <a:rPr lang="en-US" sz="1800" kern="0" dirty="0"/>
              <a:t>′)</a:t>
            </a:r>
            <a:br>
              <a:rPr lang="en-US" sz="1100" kern="0" dirty="0"/>
            </a:br>
            <a:r>
              <a:rPr lang="en-US" sz="1100" kern="0" dirty="0"/>
              <a:t>	</a:t>
            </a:r>
            <a:r>
              <a:rPr lang="en-US" sz="1800" kern="0" dirty="0"/>
              <a:t>[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i="1" kern="0" dirty="0"/>
              <a:t>,t</a:t>
            </a:r>
            <a:r>
              <a:rPr lang="en-US" sz="1800" kern="0" baseline="-25000" dirty="0"/>
              <a:t>3</a:t>
            </a:r>
            <a:r>
              <a:rPr lang="en-US" sz="1800" kern="0" dirty="0"/>
              <a:t>] </a:t>
            </a:r>
            <a:r>
              <a:rPr lang="en-US" sz="1800" kern="0" dirty="0">
                <a:latin typeface="Calibri"/>
              </a:rPr>
              <a:t>navigate</a:t>
            </a:r>
            <a:r>
              <a:rPr lang="en-US" sz="1800" kern="0" dirty="0"/>
              <a:t>(</a:t>
            </a:r>
            <a:r>
              <a:rPr lang="en-US" sz="1800" i="1" kern="0" dirty="0" err="1"/>
              <a:t>r,w</a:t>
            </a:r>
            <a:r>
              <a:rPr lang="en-US" sz="1800" kern="0" dirty="0" err="1"/>
              <a:t>′</a:t>
            </a:r>
            <a:r>
              <a:rPr lang="en-US" sz="1800" i="1" kern="0" dirty="0" err="1"/>
              <a:t>,w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[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i="1" kern="0" dirty="0"/>
              <a:t>,t</a:t>
            </a:r>
            <a:r>
              <a:rPr lang="en-US" sz="1800" i="1" kern="0" baseline="-25000" dirty="0"/>
              <a:t>e</a:t>
            </a:r>
            <a:r>
              <a:rPr lang="en-US" sz="1800" kern="0" dirty="0"/>
              <a:t>] </a:t>
            </a:r>
            <a:r>
              <a:rPr lang="en-US" sz="1800" kern="0" dirty="0">
                <a:latin typeface="Calibri"/>
              </a:rPr>
              <a:t>enter</a:t>
            </a:r>
            <a:r>
              <a:rPr lang="en-US" sz="1800" kern="0" dirty="0"/>
              <a:t>(</a:t>
            </a:r>
            <a:r>
              <a:rPr lang="en-US" sz="1800" i="1" kern="0" dirty="0" err="1"/>
              <a:t>r,d,w</a:t>
            </a:r>
            <a:r>
              <a:rPr lang="en-US" sz="1800" kern="0" dirty="0"/>
              <a:t>) 	</a:t>
            </a:r>
          </a:p>
          <a:p>
            <a:pPr marL="0" indent="0">
              <a:spcBef>
                <a:spcPts val="0"/>
              </a:spcBef>
              <a:buNone/>
              <a:tabLst>
                <a:tab pos="846138" algn="l"/>
                <a:tab pos="4222750" algn="l"/>
              </a:tabLst>
            </a:pPr>
            <a:r>
              <a:rPr lang="en-US" sz="1800" kern="0" dirty="0"/>
              <a:t>   assertions:</a:t>
            </a:r>
            <a:br>
              <a:rPr lang="en-US" sz="1800" kern="0" dirty="0"/>
            </a:br>
            <a:r>
              <a:rPr lang="en-US" sz="1800" kern="0" dirty="0"/>
              <a:t>	[</a:t>
            </a:r>
            <a:r>
              <a:rPr lang="en-US" sz="1800" i="1" kern="0" dirty="0"/>
              <a:t>t</a:t>
            </a:r>
            <a:r>
              <a:rPr lang="en-US" sz="1800" i="1" kern="0" baseline="-25000" dirty="0"/>
              <a:t>s</a:t>
            </a:r>
            <a:r>
              <a:rPr lang="en-US" sz="1800" i="1" kern="0" dirty="0"/>
              <a:t>,t</a:t>
            </a:r>
            <a:r>
              <a:rPr lang="en-US" sz="1800" i="1" kern="0" baseline="-25000" dirty="0"/>
              <a:t>s</a:t>
            </a:r>
            <a:r>
              <a:rPr lang="en-US" sz="1800" i="1" kern="0" dirty="0"/>
              <a:t>+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/>
              </a:rPr>
              <a:t>loc</a:t>
            </a:r>
            <a:r>
              <a:rPr lang="en-US" sz="1800" kern="0" dirty="0"/>
              <a:t>(</a:t>
            </a:r>
            <a:r>
              <a:rPr lang="en-US" sz="1800" i="1" kern="0" dirty="0"/>
              <a:t>r</a:t>
            </a:r>
            <a:r>
              <a:rPr lang="en-US" sz="1800" kern="0" dirty="0"/>
              <a:t>) = </a:t>
            </a:r>
            <a:r>
              <a:rPr lang="en-US" sz="1800" i="1" kern="0" dirty="0"/>
              <a:t>d</a:t>
            </a:r>
            <a:r>
              <a:rPr lang="en-US" sz="1800" kern="0" dirty="0"/>
              <a:t>′</a:t>
            </a:r>
            <a:r>
              <a:rPr lang="en-US" sz="1800" kern="0" dirty="0">
                <a:latin typeface="Calibri"/>
              </a:rPr>
              <a:t> </a:t>
            </a:r>
          </a:p>
          <a:p>
            <a:pPr marL="0" indent="0">
              <a:spcBef>
                <a:spcPts val="0"/>
              </a:spcBef>
              <a:buNone/>
              <a:tabLst>
                <a:tab pos="846138" algn="l"/>
                <a:tab pos="4222750" algn="l"/>
              </a:tabLst>
            </a:pPr>
            <a:r>
              <a:rPr lang="en-US" sz="1800" kern="0" dirty="0">
                <a:latin typeface="Calibri"/>
              </a:rPr>
              <a:t>  </a:t>
            </a:r>
            <a:r>
              <a:rPr lang="en-US" sz="1800" kern="0" dirty="0">
                <a:cs typeface="Times New Roman"/>
              </a:rPr>
              <a:t>constraints: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latin typeface="Calibri"/>
                <a:cs typeface="Times New Roman"/>
              </a:rPr>
              <a:t>	</a:t>
            </a:r>
            <a:r>
              <a:rPr lang="en-US" sz="1800" kern="0" dirty="0">
                <a:latin typeface="Calibri"/>
              </a:rPr>
              <a:t>adjacent</a:t>
            </a:r>
            <a:r>
              <a:rPr lang="en-US" sz="1800" kern="0" dirty="0"/>
              <a:t>(</a:t>
            </a:r>
            <a:r>
              <a:rPr lang="en-US" sz="1800" i="1" kern="0" dirty="0" err="1"/>
              <a:t>d,w</a:t>
            </a:r>
            <a:r>
              <a:rPr lang="en-US" sz="1800" kern="0" dirty="0"/>
              <a:t>), </a:t>
            </a:r>
            <a:br>
              <a:rPr lang="en-US" sz="1800" kern="0" dirty="0"/>
            </a:br>
            <a:r>
              <a:rPr lang="en-US" sz="1800" kern="0" dirty="0"/>
              <a:t>	</a:t>
            </a:r>
            <a:r>
              <a:rPr lang="en-US" sz="1800" kern="0" dirty="0">
                <a:latin typeface="Calibri"/>
              </a:rPr>
              <a:t>adjacent</a:t>
            </a:r>
            <a:r>
              <a:rPr lang="en-US" sz="1800" kern="0" dirty="0"/>
              <a:t>(</a:t>
            </a:r>
            <a:r>
              <a:rPr lang="en-US" sz="1800" i="1" kern="0" dirty="0" err="1"/>
              <a:t>d′</a:t>
            </a:r>
            <a:r>
              <a:rPr lang="en-US" sz="1800" kern="0" dirty="0" err="1"/>
              <a:t>,</a:t>
            </a:r>
            <a:r>
              <a:rPr lang="en-US" sz="1800" i="1" kern="0" dirty="0" err="1"/>
              <a:t>w</a:t>
            </a:r>
            <a:r>
              <a:rPr lang="en-US" sz="1800" i="1" kern="0" dirty="0"/>
              <a:t>′</a:t>
            </a:r>
            <a:r>
              <a:rPr lang="en-US" sz="1800" kern="0" dirty="0"/>
              <a:t>), </a:t>
            </a:r>
            <a:r>
              <a:rPr lang="en-US" sz="1800" i="1" kern="0" dirty="0"/>
              <a:t>d ≠ d′</a:t>
            </a:r>
            <a:r>
              <a:rPr lang="en-US" sz="1800" kern="0" dirty="0"/>
              <a:t>, </a:t>
            </a:r>
            <a:br>
              <a:rPr lang="en-US" sz="1800" kern="0" dirty="0"/>
            </a:br>
            <a:r>
              <a:rPr lang="en-US" sz="1800" kern="0" dirty="0"/>
              <a:t>	</a:t>
            </a:r>
            <a:r>
              <a:rPr lang="en-US" sz="1800" kern="0" dirty="0">
                <a:latin typeface="Calibri"/>
              </a:rPr>
              <a:t>connected</a:t>
            </a:r>
            <a:r>
              <a:rPr lang="en-US" sz="1800" kern="0" dirty="0"/>
              <a:t>(</a:t>
            </a:r>
            <a:r>
              <a:rPr lang="en-US" sz="1800" i="1" kern="0" dirty="0" err="1"/>
              <a:t>w,w</a:t>
            </a:r>
            <a:r>
              <a:rPr lang="en-US" sz="1800" i="1" kern="0" dirty="0"/>
              <a:t>′</a:t>
            </a:r>
            <a:r>
              <a:rPr lang="en-US" sz="1800" kern="0" dirty="0"/>
              <a:t>), </a:t>
            </a:r>
            <a:br>
              <a:rPr lang="en-US" sz="1800" kern="0" dirty="0"/>
            </a:br>
            <a:r>
              <a:rPr lang="en-US" sz="1800" kern="0" dirty="0"/>
              <a:t>	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 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 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endParaRPr lang="en-US" sz="1800" kern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136E03-8B6E-F542-8F6C-7367AA6171C5}"/>
              </a:ext>
            </a:extLst>
          </p:cNvPr>
          <p:cNvSpPr txBox="1">
            <a:spLocks/>
          </p:cNvSpPr>
          <p:nvPr/>
        </p:nvSpPr>
        <p:spPr bwMode="auto">
          <a:xfrm>
            <a:off x="4278994" y="1620707"/>
            <a:ext cx="3428332" cy="3998497"/>
          </a:xfrm>
          <a:prstGeom prst="rect">
            <a:avLst/>
          </a:prstGeom>
          <a:solidFill>
            <a:srgbClr val="E1FFF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tabLst>
                <a:tab pos="455613" algn="l"/>
                <a:tab pos="4222750" algn="l"/>
              </a:tabLst>
            </a:pPr>
            <a:r>
              <a:rPr lang="en-US" sz="1800" kern="0" dirty="0">
                <a:solidFill>
                  <a:srgbClr val="2031FF"/>
                </a:solidFill>
                <a:latin typeface="Calibri"/>
              </a:rPr>
              <a:t>m-move1</a:t>
            </a:r>
            <a:r>
              <a:rPr lang="en-US" sz="1800" kern="0" dirty="0">
                <a:solidFill>
                  <a:srgbClr val="2031FF"/>
                </a:solidFill>
              </a:rPr>
              <a:t>(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r1,d2,d3,w23,w23</a:t>
            </a:r>
            <a:r>
              <a:rPr lang="en-US" sz="1800" kern="0" dirty="0">
                <a:solidFill>
                  <a:srgbClr val="2031FF"/>
                </a:solidFill>
              </a:rPr>
              <a:t>) task:	</a:t>
            </a:r>
            <a:r>
              <a:rPr lang="en-US" sz="1800" kern="0" dirty="0">
                <a:solidFill>
                  <a:srgbClr val="2031FF"/>
                </a:solidFill>
                <a:latin typeface="Calibri"/>
              </a:rPr>
              <a:t>move</a:t>
            </a:r>
            <a:r>
              <a:rPr lang="en-US" sz="1800" kern="0" dirty="0">
                <a:solidFill>
                  <a:srgbClr val="2031FF"/>
                </a:solidFill>
              </a:rPr>
              <a:t>(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r2,d1</a:t>
            </a:r>
            <a:r>
              <a:rPr lang="en-US" sz="1800" kern="0" dirty="0">
                <a:solidFill>
                  <a:srgbClr val="2031FF"/>
                </a:solidFill>
              </a:rPr>
              <a:t>)</a:t>
            </a:r>
          </a:p>
          <a:p>
            <a:pPr marL="0" indent="0">
              <a:buNone/>
              <a:tabLst>
                <a:tab pos="455613" algn="l"/>
                <a:tab pos="4222750" algn="l"/>
              </a:tabLst>
            </a:pPr>
            <a:r>
              <a:rPr lang="en-US" sz="1800" kern="0" dirty="0">
                <a:solidFill>
                  <a:srgbClr val="2031FF"/>
                </a:solidFill>
              </a:rPr>
              <a:t>    refinement:</a:t>
            </a:r>
            <a:br>
              <a:rPr lang="en-US" sz="1800" kern="0" dirty="0">
                <a:solidFill>
                  <a:srgbClr val="2031FF"/>
                </a:solidFill>
              </a:rPr>
            </a:br>
            <a:r>
              <a:rPr lang="en-US" sz="1800" kern="0" dirty="0">
                <a:solidFill>
                  <a:srgbClr val="2031FF"/>
                </a:solidFill>
              </a:rPr>
              <a:t>	[0</a:t>
            </a:r>
            <a:r>
              <a:rPr lang="en-US" sz="1800" i="1" kern="0" dirty="0">
                <a:solidFill>
                  <a:srgbClr val="2031FF"/>
                </a:solidFill>
              </a:rPr>
              <a:t>,t</a:t>
            </a:r>
            <a:r>
              <a:rPr lang="en-US" sz="1800" kern="0" baseline="-25000" dirty="0">
                <a:solidFill>
                  <a:srgbClr val="2031FF"/>
                </a:solidFill>
              </a:rPr>
              <a:t>1</a:t>
            </a:r>
            <a:r>
              <a:rPr lang="en-US" sz="1800" kern="0" dirty="0">
                <a:solidFill>
                  <a:srgbClr val="2031FF"/>
                </a:solidFill>
              </a:rPr>
              <a:t>′′] 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leave</a:t>
            </a:r>
            <a:r>
              <a:rPr lang="en-US" sz="1800" kern="0" dirty="0">
                <a:solidFill>
                  <a:srgbClr val="2031FF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r1,d3,w23</a:t>
            </a:r>
            <a:r>
              <a:rPr lang="en-US" sz="1800" kern="0" dirty="0">
                <a:solidFill>
                  <a:srgbClr val="2031FF"/>
                </a:solidFill>
              </a:rPr>
              <a:t>)</a:t>
            </a:r>
            <a:br>
              <a:rPr lang="en-US" sz="1050" kern="0" dirty="0">
                <a:solidFill>
                  <a:srgbClr val="2031FF"/>
                </a:solidFill>
              </a:rPr>
            </a:br>
            <a:r>
              <a:rPr lang="en-US" sz="1800" kern="0" dirty="0">
                <a:solidFill>
                  <a:srgbClr val="2031FF"/>
                </a:solidFill>
              </a:rPr>
              <a:t>	[</a:t>
            </a:r>
            <a:r>
              <a:rPr lang="en-US" sz="1800" i="1" kern="0" dirty="0">
                <a:solidFill>
                  <a:srgbClr val="2031FF"/>
                </a:solidFill>
              </a:rPr>
              <a:t>t</a:t>
            </a:r>
            <a:r>
              <a:rPr lang="en-US" sz="1800" kern="0" baseline="-25000" dirty="0">
                <a:solidFill>
                  <a:srgbClr val="2031FF"/>
                </a:solidFill>
              </a:rPr>
              <a:t>2</a:t>
            </a:r>
            <a:r>
              <a:rPr lang="en-US" sz="1800" kern="0" dirty="0">
                <a:solidFill>
                  <a:srgbClr val="2031FF"/>
                </a:solidFill>
              </a:rPr>
              <a:t>′′</a:t>
            </a:r>
            <a:r>
              <a:rPr lang="en-US" sz="1800" i="1" kern="0" dirty="0">
                <a:solidFill>
                  <a:srgbClr val="2031FF"/>
                </a:solidFill>
              </a:rPr>
              <a:t>,t</a:t>
            </a:r>
            <a:r>
              <a:rPr lang="en-US" sz="1800" kern="0" baseline="-25000" dirty="0">
                <a:solidFill>
                  <a:srgbClr val="2031FF"/>
                </a:solidFill>
              </a:rPr>
              <a:t>3</a:t>
            </a:r>
            <a:r>
              <a:rPr lang="en-US" sz="1800" kern="0" dirty="0">
                <a:solidFill>
                  <a:srgbClr val="2031FF"/>
                </a:solidFill>
              </a:rPr>
              <a:t>′′] 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solidFill>
                  <a:srgbClr val="2031FF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r1,w23,w23</a:t>
            </a:r>
            <a:r>
              <a:rPr lang="en-US" sz="1800" kern="0" dirty="0">
                <a:solidFill>
                  <a:srgbClr val="2031FF"/>
                </a:solidFill>
              </a:rPr>
              <a:t>)</a:t>
            </a:r>
            <a:br>
              <a:rPr lang="en-US" sz="1800" kern="0" dirty="0">
                <a:solidFill>
                  <a:srgbClr val="2031FF"/>
                </a:solidFill>
              </a:rPr>
            </a:br>
            <a:r>
              <a:rPr lang="en-US" sz="1800" kern="0" dirty="0">
                <a:solidFill>
                  <a:srgbClr val="2031FF"/>
                </a:solidFill>
                <a:latin typeface="Calibri"/>
              </a:rPr>
              <a:t>	</a:t>
            </a:r>
            <a:r>
              <a:rPr lang="en-US" sz="1800" kern="0" dirty="0">
                <a:solidFill>
                  <a:srgbClr val="2031FF"/>
                </a:solidFill>
              </a:rPr>
              <a:t>[</a:t>
            </a:r>
            <a:r>
              <a:rPr lang="en-US" sz="1800" i="1" kern="0" dirty="0">
                <a:solidFill>
                  <a:srgbClr val="2031FF"/>
                </a:solidFill>
              </a:rPr>
              <a:t>t</a:t>
            </a:r>
            <a:r>
              <a:rPr lang="en-US" sz="1800" kern="0" baseline="-25000" dirty="0">
                <a:solidFill>
                  <a:srgbClr val="2031FF"/>
                </a:solidFill>
              </a:rPr>
              <a:t>4</a:t>
            </a:r>
            <a:r>
              <a:rPr lang="en-US" sz="1800" kern="0" dirty="0">
                <a:solidFill>
                  <a:srgbClr val="2031FF"/>
                </a:solidFill>
              </a:rPr>
              <a:t>′′</a:t>
            </a:r>
            <a:r>
              <a:rPr lang="en-US" sz="1800" i="1" kern="0" dirty="0">
                <a:solidFill>
                  <a:srgbClr val="2031FF"/>
                </a:solidFill>
              </a:rPr>
              <a:t>,t</a:t>
            </a:r>
            <a:r>
              <a:rPr lang="en-US" sz="1800" kern="0" baseline="-25000" dirty="0">
                <a:solidFill>
                  <a:srgbClr val="2031FF"/>
                </a:solidFill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′</a:t>
            </a:r>
            <a:r>
              <a:rPr lang="en-US" sz="1800" kern="0" dirty="0">
                <a:solidFill>
                  <a:srgbClr val="2031FF"/>
                </a:solidFill>
              </a:rPr>
              <a:t>] 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enter</a:t>
            </a:r>
            <a:r>
              <a:rPr lang="en-US" sz="1800" kern="0" dirty="0">
                <a:solidFill>
                  <a:srgbClr val="2031FF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r1,d2,w23</a:t>
            </a:r>
            <a:r>
              <a:rPr lang="en-US" sz="1800" kern="0" dirty="0">
                <a:solidFill>
                  <a:srgbClr val="2031FF"/>
                </a:solidFill>
              </a:rPr>
              <a:t>) </a:t>
            </a:r>
          </a:p>
          <a:p>
            <a:pPr marL="0" indent="0">
              <a:buNone/>
              <a:tabLst>
                <a:tab pos="455613" algn="l"/>
                <a:tab pos="4222750" algn="l"/>
              </a:tabLst>
            </a:pPr>
            <a:r>
              <a:rPr lang="en-US" sz="1800" kern="0" dirty="0">
                <a:solidFill>
                  <a:srgbClr val="2031FF"/>
                </a:solidFill>
              </a:rPr>
              <a:t>   assertions:</a:t>
            </a:r>
            <a:br>
              <a:rPr lang="en-US" sz="1800" kern="0" dirty="0">
                <a:solidFill>
                  <a:srgbClr val="2031FF"/>
                </a:solidFill>
              </a:rPr>
            </a:br>
            <a:r>
              <a:rPr lang="en-US" sz="1800" kern="0" dirty="0">
                <a:solidFill>
                  <a:srgbClr val="2031FF"/>
                </a:solidFill>
              </a:rPr>
              <a:t>	[0</a:t>
            </a:r>
            <a:r>
              <a:rPr lang="en-US" sz="1800" i="1" kern="0" dirty="0">
                <a:solidFill>
                  <a:srgbClr val="2031FF"/>
                </a:solidFill>
              </a:rPr>
              <a:t>,</a:t>
            </a:r>
            <a:r>
              <a:rPr lang="en-US" sz="1800" kern="0" dirty="0">
                <a:solidFill>
                  <a:srgbClr val="2031FF"/>
                </a:solidFill>
              </a:rPr>
              <a:t>1] 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loc(r1) = d3 </a:t>
            </a:r>
          </a:p>
          <a:p>
            <a:pPr marL="0" indent="0">
              <a:buNone/>
              <a:tabLst>
                <a:tab pos="455613" algn="l"/>
                <a:tab pos="4222750" algn="l"/>
              </a:tabLst>
            </a:pPr>
            <a:r>
              <a:rPr lang="en-US" sz="1800" kern="0" dirty="0">
                <a:solidFill>
                  <a:srgbClr val="2031FF"/>
                </a:solidFill>
                <a:latin typeface="Calibri"/>
              </a:rPr>
              <a:t>  </a:t>
            </a:r>
            <a:r>
              <a:rPr lang="en-US" sz="1800" kern="0" dirty="0">
                <a:solidFill>
                  <a:srgbClr val="2031FF"/>
                </a:solidFill>
                <a:cs typeface="Times New Roman"/>
              </a:rPr>
              <a:t>constraints:</a:t>
            </a:r>
            <a:br>
              <a:rPr lang="en-US" sz="1800" kern="0" dirty="0">
                <a:solidFill>
                  <a:srgbClr val="2031FF"/>
                </a:solidFill>
                <a:cs typeface="Times New Roman"/>
              </a:rPr>
            </a:b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  <a:cs typeface="Times New Roman"/>
              </a:rPr>
              <a:t>	</a:t>
            </a: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adjacent(d2,w23), </a:t>
            </a:r>
            <a:b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</a:br>
            <a:r>
              <a:rPr lang="en-US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	adjacent(d3,w23), d2 ≠ d3</a:t>
            </a:r>
            <a:r>
              <a:rPr lang="en-US" sz="1800" kern="0" dirty="0">
                <a:solidFill>
                  <a:srgbClr val="2031FF"/>
                </a:solidFill>
              </a:rPr>
              <a:t>, </a:t>
            </a:r>
            <a:br>
              <a:rPr lang="en-US" sz="1800" kern="0" dirty="0">
                <a:solidFill>
                  <a:srgbClr val="2031FF"/>
                </a:solidFill>
              </a:rPr>
            </a:br>
            <a:r>
              <a:rPr lang="en-US" sz="1800" kern="0" dirty="0">
                <a:solidFill>
                  <a:srgbClr val="2031FF"/>
                </a:solidFill>
              </a:rPr>
              <a:t>	</a:t>
            </a:r>
            <a:r>
              <a:rPr lang="en-US" sz="1800" kern="0" dirty="0">
                <a:solidFill>
                  <a:srgbClr val="2031FF"/>
                </a:solidFill>
                <a:latin typeface="Calibri"/>
              </a:rPr>
              <a:t>connected(w23,w23)</a:t>
            </a:r>
            <a:r>
              <a:rPr lang="en-US" sz="1800" kern="0" dirty="0">
                <a:solidFill>
                  <a:srgbClr val="2031FF"/>
                </a:solidFill>
              </a:rPr>
              <a:t>, </a:t>
            </a:r>
            <a:br>
              <a:rPr lang="en-US" sz="1800" kern="0" dirty="0">
                <a:solidFill>
                  <a:srgbClr val="2031FF"/>
                </a:solidFill>
              </a:rPr>
            </a:br>
            <a:r>
              <a:rPr lang="en-US" sz="1800" kern="0" dirty="0">
                <a:solidFill>
                  <a:srgbClr val="2031FF"/>
                </a:solidFill>
              </a:rPr>
              <a:t>	</a:t>
            </a:r>
            <a:r>
              <a:rPr lang="en-US" sz="1800" i="1" kern="0" dirty="0">
                <a:solidFill>
                  <a:srgbClr val="2031FF"/>
                </a:solidFill>
              </a:rPr>
              <a:t>t</a:t>
            </a:r>
            <a:r>
              <a:rPr lang="en-US" sz="1800" kern="0" baseline="-25000" dirty="0">
                <a:solidFill>
                  <a:srgbClr val="2031FF"/>
                </a:solidFill>
              </a:rPr>
              <a:t>1</a:t>
            </a:r>
            <a:r>
              <a:rPr lang="en-US" sz="1800" kern="0" dirty="0">
                <a:solidFill>
                  <a:srgbClr val="2031FF"/>
                </a:solidFill>
              </a:rPr>
              <a:t>′′ ≤ </a:t>
            </a:r>
            <a:r>
              <a:rPr lang="en-US" sz="1800" i="1" kern="0" dirty="0">
                <a:solidFill>
                  <a:srgbClr val="2031FF"/>
                </a:solidFill>
              </a:rPr>
              <a:t>t</a:t>
            </a:r>
            <a:r>
              <a:rPr lang="en-US" sz="1800" kern="0" baseline="-25000" dirty="0">
                <a:solidFill>
                  <a:srgbClr val="2031FF"/>
                </a:solidFill>
              </a:rPr>
              <a:t>2</a:t>
            </a:r>
            <a:r>
              <a:rPr lang="en-US" sz="1800" kern="0" dirty="0">
                <a:solidFill>
                  <a:srgbClr val="2031FF"/>
                </a:solidFill>
              </a:rPr>
              <a:t>′′, </a:t>
            </a:r>
            <a:r>
              <a:rPr lang="en-US" sz="1800" i="1" kern="0" dirty="0">
                <a:solidFill>
                  <a:srgbClr val="2031FF"/>
                </a:solidFill>
              </a:rPr>
              <a:t>t</a:t>
            </a:r>
            <a:r>
              <a:rPr lang="en-US" sz="1800" kern="0" baseline="-25000" dirty="0">
                <a:solidFill>
                  <a:srgbClr val="2031FF"/>
                </a:solidFill>
              </a:rPr>
              <a:t>3</a:t>
            </a:r>
            <a:r>
              <a:rPr lang="en-US" sz="1800" kern="0" dirty="0">
                <a:solidFill>
                  <a:srgbClr val="2031FF"/>
                </a:solidFill>
              </a:rPr>
              <a:t>′′ ≤ </a:t>
            </a:r>
            <a:r>
              <a:rPr lang="en-US" sz="1800" i="1" kern="0" dirty="0">
                <a:solidFill>
                  <a:srgbClr val="2031FF"/>
                </a:solidFill>
              </a:rPr>
              <a:t>t</a:t>
            </a:r>
            <a:r>
              <a:rPr lang="en-US" sz="1800" kern="0" baseline="-25000" dirty="0">
                <a:solidFill>
                  <a:srgbClr val="2031FF"/>
                </a:solidFill>
              </a:rPr>
              <a:t>4</a:t>
            </a:r>
            <a:r>
              <a:rPr lang="en-US" sz="1800" kern="0" dirty="0">
                <a:solidFill>
                  <a:srgbClr val="2031FF"/>
                </a:solidFill>
              </a:rPr>
              <a:t>′′</a:t>
            </a:r>
          </a:p>
        </p:txBody>
      </p:sp>
    </p:spTree>
    <p:extLst>
      <p:ext uri="{BB962C8B-B14F-4D97-AF65-F5344CB8AC3E}">
        <p14:creationId xmlns:p14="http://schemas.microsoft.com/office/powerpoint/2010/main" val="2426227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5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[0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′′] 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leave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r1,d3,w23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05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[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′′] 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r1,w23,w23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	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,t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′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enter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r1,d2,w23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[0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1] 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loc(r1) = d3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>
              <a:solidFill>
                <a:srgbClr val="2031FF"/>
              </a:solidFill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′′≤ 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′′, 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′′≤ </a:t>
            </a:r>
            <a:r>
              <a:rPr lang="en-US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458" y="40558"/>
            <a:ext cx="4549101" cy="609709"/>
          </a:xfrm>
        </p:spPr>
        <p:txBody>
          <a:bodyPr/>
          <a:lstStyle/>
          <a:p>
            <a:r>
              <a:rPr lang="en-US" dirty="0"/>
              <a:t>Modified chronicle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43" y="713394"/>
            <a:ext cx="7933100" cy="1729903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Replace 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,t′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]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move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</a:t>
            </a:r>
            <a:r>
              <a:rPr lang="en-US" sz="1800" i="1" dirty="0">
                <a:solidFill>
                  <a:srgbClr val="FF0000"/>
                </a:solidFill>
              </a:rPr>
              <a:t>,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is-IS" sz="18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dirty="0">
                <a:cs typeface="Times New Roman"/>
              </a:rPr>
              <a:t> with 3 tasks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Assertion </a:t>
            </a:r>
            <a:r>
              <a:rPr lang="en-US" sz="1800" dirty="0">
                <a:solidFill>
                  <a:srgbClr val="0091E8"/>
                </a:solidFill>
              </a:rPr>
              <a:t>[0,1] </a:t>
            </a:r>
            <a:r>
              <a:rPr lang="en-US" sz="1800" dirty="0">
                <a:solidFill>
                  <a:srgbClr val="0091E8"/>
                </a:solidFill>
                <a:latin typeface="Calibri" panose="020F0502020204030204" pitchFamily="34" charset="0"/>
              </a:rPr>
              <a:t>loc(r1) = d3</a:t>
            </a:r>
            <a:r>
              <a:rPr lang="en-US" sz="1800" dirty="0">
                <a:cs typeface="Times New Roman"/>
              </a:rPr>
              <a:t> is already supported, add it to the “supported” list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Add some constraints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Flaws: 12 tasks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Next: support</a:t>
            </a:r>
            <a:r>
              <a:rPr lang="en-US" sz="180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′′]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leave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r1,d3,w23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FF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0922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	[0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1</a:t>
            </a:r>
            <a:r>
              <a:rPr lang="en-US" sz="1800" kern="0" dirty="0">
                <a:solidFill>
                  <a:srgbClr val="FF0000"/>
                </a:solidFill>
              </a:rPr>
              <a:t>′′]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leave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r1,d3,w23</a:t>
            </a:r>
            <a:r>
              <a:rPr lang="en-US" sz="1800" kern="0" dirty="0">
                <a:solidFill>
                  <a:srgbClr val="FF0000"/>
                </a:solidFill>
              </a:rPr>
              <a:t>)</a:t>
            </a:r>
            <a:br>
              <a:rPr lang="en-US" sz="1050" kern="0" dirty="0">
                <a:solidFill>
                  <a:srgbClr val="FF0000"/>
                </a:solidFill>
              </a:rPr>
            </a:br>
            <a:r>
              <a:rPr lang="en-US" sz="1800" kern="0" dirty="0"/>
              <a:t>	[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</a:t>
            </a:r>
            <a:r>
              <a:rPr lang="en-US" sz="1800" i="1" kern="0" dirty="0"/>
              <a:t>,t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′′] </a:t>
            </a:r>
            <a:r>
              <a:rPr lang="en-US" sz="1800" kern="0" dirty="0"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</a:rPr>
              <a:t>r1,w23,w23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>
                <a:latin typeface="Calibri"/>
              </a:rPr>
              <a:t>	</a:t>
            </a:r>
            <a:r>
              <a:rPr lang="en-US" sz="1800" kern="0" dirty="0"/>
              <a:t>[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  <a:r>
              <a:rPr lang="en-US" sz="1800" i="1" kern="0" dirty="0"/>
              <a:t>,t</a:t>
            </a:r>
            <a:r>
              <a:rPr lang="en-US" sz="1800" kern="0" baseline="-25000" dirty="0"/>
              <a:t>1</a:t>
            </a:r>
            <a:r>
              <a:rPr lang="en-US" sz="1800" dirty="0"/>
              <a:t>′</a:t>
            </a:r>
            <a:r>
              <a:rPr lang="en-US" sz="1800" kern="0" dirty="0"/>
              <a:t>] </a:t>
            </a:r>
            <a:r>
              <a:rPr lang="en-US" sz="1800" kern="0" dirty="0">
                <a:latin typeface="Calibri" panose="020F0502020204030204" pitchFamily="34" charset="0"/>
              </a:rPr>
              <a:t>enter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</a:rPr>
              <a:t>r1,d2,w23</a:t>
            </a:r>
            <a:r>
              <a:rPr lang="en-US" sz="1800" kern="0" dirty="0"/>
              <a:t>)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/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90544"/>
            <a:ext cx="7650479" cy="604113"/>
          </a:xfrm>
        </p:spPr>
        <p:txBody>
          <a:bodyPr/>
          <a:lstStyle/>
          <a:p>
            <a:r>
              <a:rPr lang="en-US" dirty="0"/>
              <a:t>Primitive task instance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A0F7B4C-25BD-D64F-BFD8-D21FA845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3" y="711783"/>
            <a:ext cx="7297096" cy="1061320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Instantiate </a:t>
            </a:r>
            <a:r>
              <a:rPr lang="en-US" sz="1800" i="1" dirty="0">
                <a:solidFill>
                  <a:srgbClr val="2031FF"/>
                </a:solidFill>
                <a:latin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rgbClr val="2031FF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dirty="0">
                <a:solidFill>
                  <a:srgbClr val="2031FF"/>
                </a:solidFill>
                <a:latin typeface="Calibri" panose="020F0502020204030204" pitchFamily="34" charset="0"/>
              </a:rPr>
              <a:t>r2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  <a:latin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2031FF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dirty="0">
                <a:solidFill>
                  <a:srgbClr val="2031FF"/>
                </a:solidFill>
                <a:latin typeface="Calibri" panose="020F0502020204030204" pitchFamily="34" charset="0"/>
              </a:rPr>
              <a:t>d3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  <a:latin typeface="Times New Roman" panose="02020603050405020304" pitchFamily="18" charset="0"/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  <a:latin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2031FF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dirty="0">
                <a:solidFill>
                  <a:srgbClr val="2031FF"/>
                </a:solidFill>
                <a:latin typeface="Calibri" panose="020F0502020204030204" pitchFamily="34" charset="0"/>
              </a:rPr>
              <a:t>0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  <a:latin typeface="Times New Roman" panose="02020603050405020304" pitchFamily="18" charset="0"/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  <a:latin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2031FF"/>
                </a:solidFill>
                <a:latin typeface="Times New Roman" panose="02020603050405020304" pitchFamily="18" charset="0"/>
              </a:rPr>
              <a:t>←</a:t>
            </a:r>
            <a:r>
              <a:rPr lang="en-US" sz="1800" i="1" dirty="0">
                <a:solidFill>
                  <a:srgbClr val="2031FF"/>
                </a:solidFill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  <a:latin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2031FF"/>
                </a:solidFill>
                <a:latin typeface="Times New Roman" panose="02020603050405020304" pitchFamily="18" charset="0"/>
              </a:rPr>
              <a:t>′′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/>
              <a:t>to match 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′′]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leave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r1,d3,w23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2031FF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2541473-6910-6F4C-BBC8-D5DB5576F0C8}"/>
              </a:ext>
            </a:extLst>
          </p:cNvPr>
          <p:cNvSpPr txBox="1">
            <a:spLocks/>
          </p:cNvSpPr>
          <p:nvPr/>
        </p:nvSpPr>
        <p:spPr bwMode="auto">
          <a:xfrm>
            <a:off x="3103162" y="1135570"/>
            <a:ext cx="3872427" cy="2046025"/>
          </a:xfrm>
          <a:prstGeom prst="rect">
            <a:avLst/>
          </a:prstGeom>
          <a:solidFill>
            <a:srgbClr val="D2EE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287338" algn="l"/>
                <a:tab pos="1304925" algn="l"/>
              </a:tabLst>
            </a:pPr>
            <a:r>
              <a:rPr lang="pl-PL" sz="1800" kern="0" dirty="0" err="1">
                <a:latin typeface="Calibri"/>
              </a:rPr>
              <a:t>leave</a:t>
            </a:r>
            <a:r>
              <a:rPr lang="pl-PL" sz="1800" kern="0" dirty="0"/>
              <a:t>(</a:t>
            </a:r>
            <a:r>
              <a:rPr lang="pl-PL" sz="1800" i="1" kern="0" dirty="0" err="1"/>
              <a:t>r,d,w</a:t>
            </a:r>
            <a:r>
              <a:rPr lang="pl-PL" sz="1800" kern="0" dirty="0"/>
              <a:t>)</a:t>
            </a:r>
          </a:p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855663" algn="l"/>
              </a:tabLst>
            </a:pPr>
            <a:r>
              <a:rPr lang="pl-PL" sz="1800" kern="0" dirty="0"/>
              <a:t>	</a:t>
            </a:r>
            <a:r>
              <a:rPr lang="pl-PL" sz="1800" kern="0" dirty="0" err="1"/>
              <a:t>assertions</a:t>
            </a:r>
            <a:r>
              <a:rPr lang="pl-PL" sz="1800" kern="0" dirty="0"/>
              <a:t>:	</a:t>
            </a:r>
          </a:p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674688" algn="l"/>
              </a:tabLst>
            </a:pPr>
            <a:r>
              <a:rPr lang="pl-PL" sz="1800" kern="0" dirty="0"/>
              <a:t>		[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s</a:t>
            </a:r>
            <a:r>
              <a:rPr lang="pl-PL" sz="1800" kern="0" dirty="0" err="1"/>
              <a:t>,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e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i="1" kern="0" dirty="0"/>
              <a:t>r</a:t>
            </a:r>
            <a:r>
              <a:rPr lang="pl-PL" sz="1800" kern="0" dirty="0"/>
              <a:t>): (</a:t>
            </a:r>
            <a:r>
              <a:rPr lang="pl-PL" sz="1800" i="1" kern="0" dirty="0" err="1"/>
              <a:t>d,w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	[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s</a:t>
            </a:r>
            <a:r>
              <a:rPr lang="pl-PL" sz="1800" kern="0" dirty="0" err="1"/>
              <a:t>,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e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occupant</a:t>
            </a:r>
            <a:r>
              <a:rPr lang="pl-PL" sz="1800" kern="0" dirty="0"/>
              <a:t>(</a:t>
            </a:r>
            <a:r>
              <a:rPr lang="pl-PL" sz="1800" i="1" kern="0" dirty="0"/>
              <a:t>d</a:t>
            </a:r>
            <a:r>
              <a:rPr lang="pl-PL" sz="1800" kern="0" dirty="0"/>
              <a:t>): (</a:t>
            </a:r>
            <a:r>
              <a:rPr lang="pl-PL" sz="1800" i="1" kern="0" dirty="0" err="1"/>
              <a:t>r</a:t>
            </a:r>
            <a:r>
              <a:rPr lang="pl-PL" sz="1800" kern="0" dirty="0" err="1"/>
              <a:t>,</a:t>
            </a:r>
            <a:r>
              <a:rPr lang="pl-PL" sz="1800" kern="0" dirty="0" err="1">
                <a:latin typeface="Calibri"/>
              </a:rPr>
              <a:t>empty</a:t>
            </a:r>
            <a:r>
              <a:rPr lang="pl-PL" sz="1800" kern="0" dirty="0"/>
              <a:t>) </a:t>
            </a:r>
          </a:p>
          <a:p>
            <a:pPr marL="396875" lvl="1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855663" algn="l"/>
              </a:tabLst>
            </a:pPr>
            <a:r>
              <a:rPr lang="pl-PL" sz="1800" kern="0" dirty="0" err="1"/>
              <a:t>constraints</a:t>
            </a:r>
            <a:r>
              <a:rPr lang="pl-PL" sz="1800" kern="0" dirty="0"/>
              <a:t>:	</a:t>
            </a:r>
          </a:p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674688" algn="l"/>
              </a:tabLst>
            </a:pPr>
            <a:r>
              <a:rPr lang="pl-PL" sz="1800" i="1" kern="0" dirty="0"/>
              <a:t>		t</a:t>
            </a:r>
            <a:r>
              <a:rPr lang="pl-PL" sz="1800" i="1" kern="0" baseline="-25000" dirty="0"/>
              <a:t>e</a:t>
            </a:r>
            <a:r>
              <a:rPr lang="pl-PL" sz="1800" kern="0" dirty="0"/>
              <a:t> ≤ 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s</a:t>
            </a:r>
            <a:r>
              <a:rPr lang="pl-PL" sz="1800" kern="0" dirty="0"/>
              <a:t> + δ</a:t>
            </a:r>
            <a:r>
              <a:rPr lang="pl-PL" sz="1800" kern="0" baseline="-25000" dirty="0"/>
              <a:t>1</a:t>
            </a:r>
            <a:br>
              <a:rPr lang="pl-PL" sz="1800" kern="0" dirty="0"/>
            </a:br>
            <a:r>
              <a:rPr lang="pl-PL" sz="1800" kern="0" dirty="0"/>
              <a:t>		</a:t>
            </a:r>
            <a:r>
              <a:rPr lang="pl-PL" sz="1800" kern="0" dirty="0" err="1">
                <a:latin typeface="Calibri"/>
              </a:rPr>
              <a:t>adjacent</a:t>
            </a:r>
            <a:r>
              <a:rPr lang="pl-PL" sz="1800" kern="0" dirty="0"/>
              <a:t>(</a:t>
            </a:r>
            <a:r>
              <a:rPr lang="pl-PL" sz="1800" i="1" kern="0" dirty="0" err="1"/>
              <a:t>d,w</a:t>
            </a:r>
            <a:r>
              <a:rPr lang="pl-PL" sz="1800" kern="0" dirty="0"/>
              <a:t>)</a:t>
            </a:r>
            <a:endParaRPr lang="pl-PL" sz="1800" i="1" kern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4B30A4-7D94-F74A-AA41-3C3366920D78}"/>
              </a:ext>
            </a:extLst>
          </p:cNvPr>
          <p:cNvSpPr txBox="1">
            <a:spLocks/>
          </p:cNvSpPr>
          <p:nvPr/>
        </p:nvSpPr>
        <p:spPr bwMode="auto">
          <a:xfrm>
            <a:off x="3508512" y="1500633"/>
            <a:ext cx="3872427" cy="2046025"/>
          </a:xfrm>
          <a:prstGeom prst="rect">
            <a:avLst/>
          </a:prstGeom>
          <a:solidFill>
            <a:srgbClr val="E1FFF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287338" algn="l"/>
                <a:tab pos="1304925" algn="l"/>
              </a:tabLst>
            </a:pPr>
            <a:r>
              <a:rPr lang="pl-PL" sz="1800" kern="0" dirty="0" err="1">
                <a:solidFill>
                  <a:srgbClr val="2031FF"/>
                </a:solidFill>
                <a:latin typeface="Calibri"/>
              </a:rPr>
              <a:t>leave</a:t>
            </a:r>
            <a:r>
              <a:rPr lang="pl-PL" sz="1800" kern="0" dirty="0">
                <a:solidFill>
                  <a:srgbClr val="2031FF"/>
                </a:solidFill>
              </a:rPr>
              <a:t>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</a:t>
            </a:r>
            <a:r>
              <a:rPr lang="pl-PL" sz="1800" i="1" kern="0" dirty="0">
                <a:solidFill>
                  <a:srgbClr val="2031FF"/>
                </a:solidFill>
                <a:latin typeface="Calibri" panose="020F0502020204030204" pitchFamily="34" charset="0"/>
              </a:rPr>
              <a:t>,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d3</a:t>
            </a:r>
            <a:r>
              <a:rPr lang="pl-PL" sz="1800" i="1" kern="0" dirty="0">
                <a:solidFill>
                  <a:srgbClr val="2031FF"/>
                </a:solidFill>
                <a:latin typeface="Calibri" panose="020F0502020204030204" pitchFamily="34" charset="0"/>
              </a:rPr>
              <a:t>,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w23)</a:t>
            </a:r>
          </a:p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855663" algn="l"/>
              </a:tabLst>
            </a:pPr>
            <a:r>
              <a:rPr lang="pl-PL" sz="1800" kern="0" dirty="0">
                <a:solidFill>
                  <a:srgbClr val="2031FF"/>
                </a:solidFill>
              </a:rPr>
              <a:t>	</a:t>
            </a:r>
            <a:r>
              <a:rPr lang="pl-PL" sz="1800" kern="0" dirty="0" err="1">
                <a:solidFill>
                  <a:srgbClr val="2031FF"/>
                </a:solidFill>
              </a:rPr>
              <a:t>assertions</a:t>
            </a:r>
            <a:r>
              <a:rPr lang="pl-PL" sz="1800" kern="0" dirty="0">
                <a:solidFill>
                  <a:srgbClr val="2031FF"/>
                </a:solidFill>
              </a:rPr>
              <a:t>:	</a:t>
            </a:r>
          </a:p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674688" algn="l"/>
              </a:tabLst>
            </a:pPr>
            <a:r>
              <a:rPr lang="pl-PL" sz="1800" kern="0" dirty="0">
                <a:solidFill>
                  <a:srgbClr val="2031FF"/>
                </a:solidFill>
              </a:rPr>
              <a:t>		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>
                <a:solidFill>
                  <a:srgbClr val="2031FF"/>
                </a:solidFill>
              </a:rPr>
              <a:t>] </a:t>
            </a:r>
            <a:r>
              <a:rPr lang="pl-PL" sz="1800" kern="0" dirty="0" err="1">
                <a:solidFill>
                  <a:srgbClr val="2031FF"/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rgbClr val="2031FF"/>
                </a:solidFill>
              </a:rPr>
              <a:t>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rgbClr val="2031FF"/>
                </a:solidFill>
              </a:rPr>
              <a:t>): 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d3</a:t>
            </a:r>
            <a:r>
              <a:rPr lang="pl-PL" sz="1800" i="1" kern="0" dirty="0">
                <a:solidFill>
                  <a:srgbClr val="2031FF"/>
                </a:solidFill>
              </a:rPr>
              <a:t>,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w23</a:t>
            </a:r>
            <a:r>
              <a:rPr lang="pl-PL" sz="1800" kern="0" dirty="0">
                <a:solidFill>
                  <a:srgbClr val="2031FF"/>
                </a:solidFill>
              </a:rPr>
              <a:t>)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pl-PL" sz="1800" kern="0" dirty="0">
                <a:solidFill>
                  <a:srgbClr val="2031FF"/>
                </a:solidFill>
              </a:rPr>
              <a:t>		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>
                <a:solidFill>
                  <a:srgbClr val="2031FF"/>
                </a:solidFill>
              </a:rPr>
              <a:t>] </a:t>
            </a:r>
            <a:r>
              <a:rPr lang="pl-PL" sz="1800" kern="0" dirty="0" err="1">
                <a:solidFill>
                  <a:srgbClr val="2031FF"/>
                </a:solidFill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(d3): (r1</a:t>
            </a:r>
            <a:r>
              <a:rPr lang="pl-PL" sz="1800" kern="0" dirty="0">
                <a:solidFill>
                  <a:srgbClr val="2031FF"/>
                </a:solidFill>
              </a:rPr>
              <a:t>,</a:t>
            </a:r>
            <a:r>
              <a:rPr lang="pl-PL" sz="1800" kern="0" dirty="0">
                <a:solidFill>
                  <a:srgbClr val="2031FF"/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rgbClr val="2031FF"/>
                </a:solidFill>
              </a:rPr>
              <a:t>) </a:t>
            </a:r>
          </a:p>
          <a:p>
            <a:pPr marL="396875" lvl="1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855663" algn="l"/>
              </a:tabLst>
            </a:pPr>
            <a:r>
              <a:rPr lang="pl-PL" sz="1800" kern="0" dirty="0" err="1">
                <a:solidFill>
                  <a:srgbClr val="2031FF"/>
                </a:solidFill>
              </a:rPr>
              <a:t>constraints</a:t>
            </a:r>
            <a:r>
              <a:rPr lang="pl-PL" sz="1800" kern="0" dirty="0">
                <a:solidFill>
                  <a:srgbClr val="2031FF"/>
                </a:solidFill>
              </a:rPr>
              <a:t>:	</a:t>
            </a:r>
          </a:p>
          <a:p>
            <a:pPr marL="0" indent="-3175">
              <a:spcBef>
                <a:spcPts val="0"/>
              </a:spcBef>
              <a:buFont typeface="System Font Regular"/>
              <a:buNone/>
              <a:tabLst>
                <a:tab pos="392113" algn="l"/>
                <a:tab pos="6746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	t</a:t>
            </a:r>
            <a:r>
              <a:rPr lang="pl-PL" sz="1800" kern="0" baseline="-25000" dirty="0">
                <a:solidFill>
                  <a:srgbClr val="2031FF"/>
                </a:solidFill>
              </a:rPr>
              <a:t>1</a:t>
            </a:r>
            <a:r>
              <a:rPr lang="pl-PL" sz="1800" kern="0" dirty="0">
                <a:solidFill>
                  <a:srgbClr val="2031FF"/>
                </a:solidFill>
              </a:rPr>
              <a:t>′′ ≤ 0 + δ</a:t>
            </a:r>
            <a:r>
              <a:rPr lang="pl-PL" sz="1800" kern="0" baseline="-25000" dirty="0">
                <a:solidFill>
                  <a:srgbClr val="2031FF"/>
                </a:solidFill>
              </a:rPr>
              <a:t>1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pl-PL" sz="1800" kern="0" dirty="0">
                <a:solidFill>
                  <a:srgbClr val="2031FF"/>
                </a:solidFill>
              </a:rPr>
              <a:t>		</a:t>
            </a:r>
            <a:r>
              <a:rPr lang="pl-PL" sz="1800" kern="0" dirty="0" err="1">
                <a:solidFill>
                  <a:srgbClr val="2031FF"/>
                </a:solidFill>
                <a:latin typeface="Calibri" panose="020F0502020204030204" pitchFamily="34" charset="0"/>
              </a:rPr>
              <a:t>adjacent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(d3</a:t>
            </a:r>
            <a:r>
              <a:rPr lang="pl-PL" sz="1800" i="1" kern="0" dirty="0">
                <a:solidFill>
                  <a:srgbClr val="2031FF"/>
                </a:solidFill>
                <a:latin typeface="Calibri" panose="020F0502020204030204" pitchFamily="34" charset="0"/>
              </a:rPr>
              <a:t>,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w23)</a:t>
            </a:r>
            <a:endParaRPr lang="en-US" sz="1800" kern="0" dirty="0">
              <a:solidFill>
                <a:srgbClr val="203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8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/>
              <a:t>	[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</a:t>
            </a:r>
            <a:r>
              <a:rPr lang="en-US" sz="1800" i="1" kern="0" dirty="0"/>
              <a:t>,t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′′] </a:t>
            </a:r>
            <a:r>
              <a:rPr lang="en-US" sz="1800" kern="0" dirty="0"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</a:rPr>
              <a:t>r1,w23,w23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>
                <a:solidFill>
                  <a:srgbClr val="FF0000"/>
                </a:solidFill>
                <a:latin typeface="Calibri"/>
              </a:rPr>
              <a:t>	</a:t>
            </a:r>
            <a:r>
              <a:rPr lang="en-US" sz="1800" kern="0" dirty="0">
                <a:solidFill>
                  <a:srgbClr val="FF0000"/>
                </a:solidFill>
              </a:rPr>
              <a:t>[</a:t>
            </a:r>
            <a:r>
              <a:rPr lang="en-US" sz="1800" i="1" kern="0" dirty="0">
                <a:solidFill>
                  <a:srgbClr val="FF0000"/>
                </a:solidFill>
              </a:rPr>
              <a:t>t</a:t>
            </a:r>
            <a:r>
              <a:rPr lang="en-US" sz="1800" kern="0" baseline="-25000" dirty="0">
                <a:solidFill>
                  <a:srgbClr val="FF0000"/>
                </a:solidFill>
              </a:rPr>
              <a:t>4</a:t>
            </a:r>
            <a:r>
              <a:rPr lang="en-US" sz="1800" kern="0" dirty="0">
                <a:solidFill>
                  <a:srgbClr val="FF0000"/>
                </a:solidFill>
              </a:rPr>
              <a:t>′′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en-US" sz="1800" kern="0" dirty="0">
                <a:solidFill>
                  <a:srgbClr val="FF0000"/>
                </a:solidFill>
              </a:rPr>
              <a:t>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enter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r1,d2,w23</a:t>
            </a:r>
            <a:r>
              <a:rPr lang="en-US" sz="1800" kern="0" dirty="0">
                <a:solidFill>
                  <a:srgbClr val="FF0000"/>
                </a:solidFill>
              </a:rPr>
              <a:t>)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pl-PL" sz="1800" kern="0" dirty="0" err="1"/>
              <a:t>assertions</a:t>
            </a:r>
            <a:r>
              <a:rPr lang="pl-PL" sz="1800" kern="0" dirty="0"/>
              <a:t>:	 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[0,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′′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d3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w23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	 [0,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′′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(d3): (r1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charset="0"/>
                <a:cs typeface="Times New Roman"/>
              </a:rPr>
              <a:t>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 ≤ δ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Calibri" charset="0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78" y="190544"/>
            <a:ext cx="6858461" cy="738303"/>
          </a:xfrm>
        </p:spPr>
        <p:txBody>
          <a:bodyPr/>
          <a:lstStyle/>
          <a:p>
            <a:r>
              <a:rPr lang="en-US" dirty="0"/>
              <a:t>Modified chronicle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22" y="1110342"/>
            <a:ext cx="6858461" cy="1621569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Removed 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′′] </a:t>
            </a:r>
            <a:r>
              <a:rPr lang="en-US" sz="1800" dirty="0">
                <a:latin typeface="Calibri" panose="020F0502020204030204" pitchFamily="34" charset="0"/>
              </a:rPr>
              <a:t>leave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dirty="0">
                <a:latin typeface="Calibri" panose="020F0502020204030204" pitchFamily="34" charset="0"/>
              </a:rPr>
              <a:t>r1,d2,w23</a:t>
            </a:r>
            <a:r>
              <a:rPr lang="en-US" sz="1800" dirty="0"/>
              <a:t>), added 2 assertions, one constraint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Next: support</a:t>
            </a:r>
            <a:r>
              <a:rPr lang="en-US" sz="180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[0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′′]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enter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r1,d2,w23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FF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6547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/>
              <a:t>	[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</a:t>
            </a:r>
            <a:r>
              <a:rPr lang="en-US" sz="1800" i="1" kern="0" dirty="0"/>
              <a:t>,t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′′] </a:t>
            </a:r>
            <a:r>
              <a:rPr lang="en-US" sz="1800" kern="0" dirty="0"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latin typeface="Calibri" panose="020F0502020204030204" pitchFamily="34" charset="0"/>
              </a:rPr>
              <a:t>r1,w23,w23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>
                <a:solidFill>
                  <a:srgbClr val="FF0000"/>
                </a:solidFill>
                <a:latin typeface="Calibri"/>
              </a:rPr>
              <a:t>	</a:t>
            </a:r>
            <a:r>
              <a:rPr lang="en-US" sz="1800" kern="0" dirty="0">
                <a:solidFill>
                  <a:srgbClr val="FF0000"/>
                </a:solidFill>
              </a:rPr>
              <a:t>[</a:t>
            </a:r>
            <a:r>
              <a:rPr lang="en-US" sz="1800" i="1" kern="0" dirty="0">
                <a:solidFill>
                  <a:srgbClr val="FF0000"/>
                </a:solidFill>
              </a:rPr>
              <a:t>t</a:t>
            </a:r>
            <a:r>
              <a:rPr lang="en-US" sz="1800" kern="0" baseline="-25000" dirty="0">
                <a:solidFill>
                  <a:srgbClr val="FF0000"/>
                </a:solidFill>
              </a:rPr>
              <a:t>4</a:t>
            </a:r>
            <a:r>
              <a:rPr lang="en-US" sz="1800" kern="0" dirty="0">
                <a:solidFill>
                  <a:srgbClr val="FF0000"/>
                </a:solidFill>
              </a:rPr>
              <a:t>′′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1</a:t>
            </a:r>
            <a:r>
              <a:rPr lang="en-US" sz="1800" dirty="0">
                <a:solidFill>
                  <a:srgbClr val="FF0000"/>
                </a:solidFill>
              </a:rPr>
              <a:t>′</a:t>
            </a:r>
            <a:r>
              <a:rPr lang="en-US" sz="1800" kern="0" dirty="0">
                <a:solidFill>
                  <a:srgbClr val="FF0000"/>
                </a:solidFill>
              </a:rPr>
              <a:t>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enter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r1,d2,w23</a:t>
            </a:r>
            <a:r>
              <a:rPr lang="en-US" sz="1800" kern="0" dirty="0">
                <a:solidFill>
                  <a:srgbClr val="FF0000"/>
                </a:solidFill>
              </a:rPr>
              <a:t>) 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pl-PL" sz="1800" kern="0" dirty="0" err="1"/>
              <a:t>assertions</a:t>
            </a:r>
            <a:r>
              <a:rPr lang="pl-PL" sz="1800" kern="0" dirty="0"/>
              <a:t>: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kern="0" dirty="0">
                <a:latin typeface="Calibri" panose="020F0502020204030204" pitchFamily="34" charset="0"/>
              </a:rPr>
              <a:t>r1</a:t>
            </a:r>
            <a:r>
              <a:rPr lang="pl-PL" sz="1800" kern="0" dirty="0"/>
              <a:t>): (</a:t>
            </a:r>
            <a:r>
              <a:rPr lang="pl-PL" sz="1800" kern="0" dirty="0">
                <a:latin typeface="Calibri" panose="020F0502020204030204" pitchFamily="34" charset="0"/>
              </a:rPr>
              <a:t>d3</a:t>
            </a:r>
            <a:r>
              <a:rPr lang="pl-PL" sz="1800" i="1" kern="0" dirty="0"/>
              <a:t>,</a:t>
            </a:r>
            <a:r>
              <a:rPr lang="pl-PL" sz="1800" kern="0" dirty="0">
                <a:latin typeface="Calibri" panose="020F0502020204030204" pitchFamily="34" charset="0"/>
              </a:rPr>
              <a:t>w23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latin typeface="Calibri" panose="020F0502020204030204" pitchFamily="34" charset="0"/>
              </a:rPr>
              <a:t>(d3): (r1</a:t>
            </a:r>
            <a:r>
              <a:rPr lang="pl-PL" sz="1800" kern="0" dirty="0"/>
              <a:t>,</a:t>
            </a:r>
            <a:r>
              <a:rPr lang="pl-PL" sz="1800" kern="0" dirty="0">
                <a:latin typeface="Calibri"/>
              </a:rPr>
              <a:t>empty</a:t>
            </a:r>
            <a:r>
              <a:rPr lang="pl-PL" sz="1800" kern="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</a:t>
            </a:r>
            <a:r>
              <a:rPr lang="pl-PL" sz="1800" i="1" kern="0" dirty="0"/>
              <a:t>t</a:t>
            </a:r>
            <a:r>
              <a:rPr lang="pl-PL" sz="1800" kern="0" baseline="-25000" dirty="0"/>
              <a:t>1</a:t>
            </a:r>
            <a:r>
              <a:rPr lang="pl-PL" sz="1800" kern="0" dirty="0"/>
              <a:t>′′ ≤ δ</a:t>
            </a:r>
            <a:r>
              <a:rPr lang="pl-PL" sz="1800" kern="0" baseline="-25000" dirty="0"/>
              <a:t>1</a:t>
            </a:r>
            <a:endParaRPr lang="en-US" sz="1800" dirty="0">
              <a:latin typeface="Calibri" charset="0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054" y="14835"/>
            <a:ext cx="6858461" cy="738303"/>
          </a:xfrm>
        </p:spPr>
        <p:txBody>
          <a:bodyPr/>
          <a:lstStyle/>
          <a:p>
            <a:r>
              <a:rPr lang="en-US" dirty="0"/>
              <a:t>Primitive task instance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84" y="957338"/>
            <a:ext cx="2761831" cy="1621569"/>
          </a:xfrm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Instantiate </a:t>
            </a:r>
            <a:r>
              <a:rPr lang="en-US" sz="1800" i="1" dirty="0">
                <a:solidFill>
                  <a:srgbClr val="2031FF"/>
                </a:solidFill>
              </a:rPr>
              <a:t>r</a:t>
            </a:r>
            <a:r>
              <a:rPr lang="en-US" sz="1800" dirty="0">
                <a:solidFill>
                  <a:srgbClr val="2031FF"/>
                </a:solidFill>
              </a:rPr>
              <a:t> ← </a:t>
            </a:r>
            <a:r>
              <a:rPr lang="en-US" sz="1800" dirty="0">
                <a:solidFill>
                  <a:srgbClr val="2031FF"/>
                </a:solidFill>
                <a:latin typeface="Calibri" panose="020F0502020204030204" pitchFamily="34" charset="0"/>
              </a:rPr>
              <a:t>r1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br>
              <a:rPr lang="en-US" sz="1800" dirty="0">
                <a:solidFill>
                  <a:srgbClr val="2031FF"/>
                </a:solidFill>
              </a:rPr>
            </a:b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</a:rPr>
              <a:t>s</a:t>
            </a:r>
            <a:r>
              <a:rPr lang="en-US" sz="1800" dirty="0">
                <a:solidFill>
                  <a:srgbClr val="2031FF"/>
                </a:solidFill>
              </a:rPr>
              <a:t> ← </a:t>
            </a:r>
            <a:r>
              <a:rPr lang="en-US" sz="1800" i="1" dirty="0">
                <a:solidFill>
                  <a:srgbClr val="2031FF"/>
                </a:solidFill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  <a:latin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rgbClr val="2031FF"/>
                </a:solidFill>
                <a:latin typeface="Times New Roman" panose="02020603050405020304" pitchFamily="18" charset="0"/>
              </a:rPr>
              <a:t>′′</a:t>
            </a:r>
            <a:r>
              <a:rPr lang="en-US" sz="1800" dirty="0">
                <a:solidFill>
                  <a:srgbClr val="2031FF"/>
                </a:solidFill>
              </a:rPr>
              <a:t>,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i="1" baseline="-25000" dirty="0">
                <a:solidFill>
                  <a:srgbClr val="2031FF"/>
                </a:solidFill>
              </a:rPr>
              <a:t>e</a:t>
            </a:r>
            <a:r>
              <a:rPr lang="en-US" sz="1800" dirty="0">
                <a:solidFill>
                  <a:srgbClr val="2031FF"/>
                </a:solidFill>
              </a:rPr>
              <a:t> ← </a:t>
            </a:r>
            <a:r>
              <a:rPr lang="en-US" sz="1800" i="1" dirty="0">
                <a:solidFill>
                  <a:srgbClr val="2031FF"/>
                </a:solidFill>
              </a:rPr>
              <a:t>t</a:t>
            </a:r>
            <a:r>
              <a:rPr lang="en-US" sz="1800" baseline="-25000" dirty="0">
                <a:solidFill>
                  <a:srgbClr val="2031FF"/>
                </a:solidFill>
              </a:rPr>
              <a:t>1</a:t>
            </a:r>
            <a:r>
              <a:rPr lang="en-US" sz="1800" dirty="0">
                <a:solidFill>
                  <a:srgbClr val="2031FF"/>
                </a:solidFill>
              </a:rPr>
              <a:t>′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EFE51D-7932-E941-811A-E0FE7039EDAE}"/>
              </a:ext>
            </a:extLst>
          </p:cNvPr>
          <p:cNvSpPr txBox="1">
            <a:spLocks/>
          </p:cNvSpPr>
          <p:nvPr/>
        </p:nvSpPr>
        <p:spPr bwMode="auto">
          <a:xfrm>
            <a:off x="3477882" y="753138"/>
            <a:ext cx="3937633" cy="2003242"/>
          </a:xfrm>
          <a:prstGeom prst="rect">
            <a:avLst/>
          </a:prstGeom>
          <a:solidFill>
            <a:srgbClr val="D2EE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855663" algn="l"/>
              </a:tabLst>
            </a:pPr>
            <a:r>
              <a:rPr lang="pl-PL" sz="1800" kern="0" dirty="0" err="1">
                <a:latin typeface="Calibri"/>
              </a:rPr>
              <a:t>enter</a:t>
            </a:r>
            <a:r>
              <a:rPr lang="pl-PL" sz="1800" kern="0" dirty="0"/>
              <a:t>(</a:t>
            </a:r>
            <a:r>
              <a:rPr lang="pl-PL" sz="1800" i="1" kern="0" dirty="0" err="1"/>
              <a:t>r,d,w</a:t>
            </a:r>
            <a:r>
              <a:rPr lang="pl-PL" sz="1800" kern="0" dirty="0"/>
              <a:t>)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855663" algn="l"/>
              </a:tabLst>
            </a:pPr>
            <a:r>
              <a:rPr lang="pl-PL" sz="1800" kern="0" dirty="0"/>
              <a:t>	</a:t>
            </a:r>
            <a:r>
              <a:rPr lang="en-US" sz="1800" kern="0" dirty="0"/>
              <a:t>assertions:	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674688" algn="l"/>
              </a:tabLst>
            </a:pPr>
            <a:r>
              <a:rPr lang="en-US" sz="1800" kern="0" dirty="0"/>
              <a:t>		</a:t>
            </a:r>
            <a:r>
              <a:rPr lang="pl-PL" sz="1800" kern="0" dirty="0"/>
              <a:t>[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s</a:t>
            </a:r>
            <a:r>
              <a:rPr lang="pl-PL" sz="1800" kern="0" dirty="0" err="1"/>
              <a:t>,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e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i="1" kern="0" dirty="0"/>
              <a:t>r</a:t>
            </a:r>
            <a:r>
              <a:rPr lang="pl-PL" sz="1800" kern="0" dirty="0"/>
              <a:t>): (</a:t>
            </a:r>
            <a:r>
              <a:rPr lang="pl-PL" sz="1800" i="1" kern="0" dirty="0" err="1"/>
              <a:t>w,d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	[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s</a:t>
            </a:r>
            <a:r>
              <a:rPr lang="pl-PL" sz="1800" kern="0" dirty="0" err="1"/>
              <a:t>,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e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occupant</a:t>
            </a:r>
            <a:r>
              <a:rPr lang="pl-PL" sz="1800" kern="0" dirty="0"/>
              <a:t>(</a:t>
            </a:r>
            <a:r>
              <a:rPr lang="pl-PL" sz="1800" i="1" kern="0" dirty="0"/>
              <a:t>d</a:t>
            </a:r>
            <a:r>
              <a:rPr lang="pl-PL" sz="1800" kern="0" dirty="0"/>
              <a:t>): (</a:t>
            </a:r>
            <a:r>
              <a:rPr lang="pl-PL" sz="1800" kern="0" dirty="0" err="1">
                <a:latin typeface="Calibri"/>
              </a:rPr>
              <a:t>empty</a:t>
            </a:r>
            <a:r>
              <a:rPr lang="pl-PL" sz="1800" kern="0" dirty="0" err="1">
                <a:cs typeface="Times New Roman"/>
              </a:rPr>
              <a:t>,</a:t>
            </a:r>
            <a:r>
              <a:rPr lang="pl-PL" sz="1800" i="1" kern="0" dirty="0" err="1">
                <a:cs typeface="Times New Roman"/>
              </a:rPr>
              <a:t>r</a:t>
            </a:r>
            <a:r>
              <a:rPr lang="pl-PL" sz="1800" kern="0" dirty="0"/>
              <a:t>) 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855663" algn="l"/>
              </a:tabLst>
            </a:pPr>
            <a:r>
              <a:rPr lang="en-US" sz="1800" kern="0" dirty="0"/>
              <a:t>	constraints: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674688" algn="l"/>
              </a:tabLst>
            </a:pPr>
            <a:r>
              <a:rPr lang="en-US" sz="1800" kern="0" dirty="0"/>
              <a:t>		</a:t>
            </a:r>
            <a:r>
              <a:rPr lang="pl-PL" sz="1800" i="1" kern="0" dirty="0"/>
              <a:t>t</a:t>
            </a:r>
            <a:r>
              <a:rPr lang="pl-PL" sz="1800" i="1" kern="0" baseline="-25000" dirty="0"/>
              <a:t>e</a:t>
            </a:r>
            <a:r>
              <a:rPr lang="pl-PL" sz="1800" kern="0" dirty="0"/>
              <a:t> ≤ </a:t>
            </a:r>
            <a:r>
              <a:rPr lang="pl-PL" sz="1800" i="1" kern="0" dirty="0" err="1"/>
              <a:t>t</a:t>
            </a:r>
            <a:r>
              <a:rPr lang="pl-PL" sz="1800" i="1" kern="0" baseline="-25000" dirty="0" err="1"/>
              <a:t>s</a:t>
            </a:r>
            <a:r>
              <a:rPr lang="pl-PL" sz="1800" kern="0" dirty="0"/>
              <a:t> + δ</a:t>
            </a:r>
            <a:r>
              <a:rPr lang="pl-PL" sz="1800" kern="0" baseline="-25000" dirty="0"/>
              <a:t>2</a:t>
            </a:r>
            <a:br>
              <a:rPr lang="pl-PL" sz="1800" kern="0" dirty="0"/>
            </a:br>
            <a:r>
              <a:rPr lang="pl-PL" sz="1800" kern="0" dirty="0"/>
              <a:t>		</a:t>
            </a:r>
            <a:r>
              <a:rPr lang="pl-PL" sz="1800" kern="0" dirty="0" err="1">
                <a:latin typeface="Calibri"/>
              </a:rPr>
              <a:t>adjacent</a:t>
            </a:r>
            <a:r>
              <a:rPr lang="pl-PL" sz="1800" kern="0" dirty="0"/>
              <a:t>(</a:t>
            </a:r>
            <a:r>
              <a:rPr lang="pl-PL" sz="1800" i="1" kern="0" dirty="0" err="1"/>
              <a:t>d,w</a:t>
            </a:r>
            <a:r>
              <a:rPr lang="pl-PL" sz="1800" kern="0" dirty="0"/>
              <a:t>) </a:t>
            </a:r>
            <a:br>
              <a:rPr lang="pl-PL" sz="1800" kern="0" dirty="0"/>
            </a:br>
            <a:endParaRPr lang="pl-PL" sz="1800" kern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E9269D-A52A-004D-93BE-3853AB4D34E2}"/>
              </a:ext>
            </a:extLst>
          </p:cNvPr>
          <p:cNvSpPr txBox="1">
            <a:spLocks/>
          </p:cNvSpPr>
          <p:nvPr/>
        </p:nvSpPr>
        <p:spPr bwMode="auto">
          <a:xfrm>
            <a:off x="3732902" y="1064376"/>
            <a:ext cx="3937633" cy="2003242"/>
          </a:xfrm>
          <a:prstGeom prst="rect">
            <a:avLst/>
          </a:prstGeom>
          <a:solidFill>
            <a:srgbClr val="E1FFF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2" indent="-3175">
              <a:buSzPct val="110000"/>
              <a:buFont typeface="System Font Regular"/>
              <a:buNone/>
              <a:tabLst>
                <a:tab pos="395288" algn="l"/>
                <a:tab pos="855663" algn="l"/>
              </a:tabLst>
            </a:pPr>
            <a:r>
              <a:rPr lang="pl-PL" sz="1800" kern="0" dirty="0" err="1">
                <a:solidFill>
                  <a:srgbClr val="2031FF"/>
                </a:solidFill>
                <a:latin typeface="Calibri"/>
              </a:rPr>
              <a:t>enter</a:t>
            </a:r>
            <a:r>
              <a:rPr lang="pl-PL" sz="1800" kern="0" dirty="0">
                <a:solidFill>
                  <a:srgbClr val="2031FF"/>
                </a:solidFill>
              </a:rPr>
              <a:t>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r1,d2,w23</a:t>
            </a:r>
            <a:r>
              <a:rPr lang="pl-PL" sz="1800" kern="0" dirty="0">
                <a:solidFill>
                  <a:srgbClr val="2031FF"/>
                </a:solidFill>
                <a:latin typeface="Times New Roman" panose="02020603050405020304" pitchFamily="18" charset="0"/>
              </a:rPr>
              <a:t>)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855663" algn="l"/>
              </a:tabLst>
            </a:pPr>
            <a:r>
              <a:rPr lang="pl-PL" sz="1800" kern="0" dirty="0">
                <a:solidFill>
                  <a:srgbClr val="2031FF"/>
                </a:solidFill>
              </a:rPr>
              <a:t>	</a:t>
            </a:r>
            <a:r>
              <a:rPr lang="en-US" sz="1800" kern="0" dirty="0">
                <a:solidFill>
                  <a:srgbClr val="2031FF"/>
                </a:solidFill>
              </a:rPr>
              <a:t>assertions:	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674688" algn="l"/>
              </a:tabLst>
            </a:pPr>
            <a:r>
              <a:rPr lang="en-US" sz="1800" kern="0" dirty="0">
                <a:solidFill>
                  <a:srgbClr val="2031FF"/>
                </a:solidFill>
              </a:rPr>
              <a:t>		</a:t>
            </a:r>
            <a:r>
              <a:rPr lang="pl-PL" sz="1800" kern="0" dirty="0">
                <a:solidFill>
                  <a:srgbClr val="2031FF"/>
                </a:solidFill>
              </a:rPr>
              <a:t>[</a:t>
            </a:r>
            <a:r>
              <a:rPr lang="pl-PL" sz="1800" i="1" kern="0" dirty="0">
                <a:solidFill>
                  <a:srgbClr val="2031FF"/>
                </a:solidFill>
              </a:rPr>
              <a:t>t</a:t>
            </a:r>
            <a:r>
              <a:rPr lang="pl-PL" sz="1800" kern="0" baseline="-25000" dirty="0">
                <a:solidFill>
                  <a:srgbClr val="2031FF"/>
                </a:solidFill>
              </a:rPr>
              <a:t>4</a:t>
            </a:r>
            <a:r>
              <a:rPr lang="pl-PL" sz="1800" kern="0" dirty="0">
                <a:solidFill>
                  <a:srgbClr val="2031FF"/>
                </a:solidFill>
              </a:rPr>
              <a:t>′′,</a:t>
            </a:r>
            <a:r>
              <a:rPr lang="pl-PL" sz="1800" i="1" kern="0" dirty="0">
                <a:solidFill>
                  <a:srgbClr val="2031FF"/>
                </a:solidFill>
              </a:rPr>
              <a:t>t</a:t>
            </a:r>
            <a:r>
              <a:rPr lang="pl-PL" sz="1800" kern="0" baseline="-25000" dirty="0">
                <a:solidFill>
                  <a:srgbClr val="2031FF"/>
                </a:solidFill>
              </a:rPr>
              <a:t>1</a:t>
            </a:r>
            <a:r>
              <a:rPr lang="pl-PL" sz="1800" kern="0" dirty="0">
                <a:solidFill>
                  <a:srgbClr val="2031FF"/>
                </a:solidFill>
              </a:rPr>
              <a:t>′] </a:t>
            </a:r>
            <a:r>
              <a:rPr lang="pl-PL" sz="1800" kern="0" dirty="0" err="1">
                <a:solidFill>
                  <a:srgbClr val="2031FF"/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rgbClr val="2031FF"/>
                </a:solidFill>
              </a:rPr>
              <a:t>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rgbClr val="2031FF"/>
                </a:solidFill>
              </a:rPr>
              <a:t>): 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w23,d2</a:t>
            </a:r>
            <a:r>
              <a:rPr lang="pl-PL" sz="1800" kern="0" dirty="0">
                <a:solidFill>
                  <a:srgbClr val="2031FF"/>
                </a:solidFill>
              </a:rPr>
              <a:t>)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pl-PL" sz="1800" kern="0" dirty="0">
                <a:solidFill>
                  <a:srgbClr val="2031FF"/>
                </a:solidFill>
              </a:rPr>
              <a:t>		[</a:t>
            </a:r>
            <a:r>
              <a:rPr lang="pl-PL" sz="1800" i="1" kern="0" dirty="0">
                <a:solidFill>
                  <a:srgbClr val="2031FF"/>
                </a:solidFill>
              </a:rPr>
              <a:t>t</a:t>
            </a:r>
            <a:r>
              <a:rPr lang="pl-PL" sz="1800" kern="0" baseline="-25000" dirty="0">
                <a:solidFill>
                  <a:srgbClr val="2031FF"/>
                </a:solidFill>
              </a:rPr>
              <a:t>4</a:t>
            </a:r>
            <a:r>
              <a:rPr lang="pl-PL" sz="1800" kern="0" dirty="0">
                <a:solidFill>
                  <a:srgbClr val="2031FF"/>
                </a:solidFill>
              </a:rPr>
              <a:t>′′,</a:t>
            </a:r>
            <a:r>
              <a:rPr lang="pl-PL" sz="1800" i="1" kern="0" dirty="0">
                <a:solidFill>
                  <a:srgbClr val="2031FF"/>
                </a:solidFill>
              </a:rPr>
              <a:t>t</a:t>
            </a:r>
            <a:r>
              <a:rPr lang="pl-PL" sz="1800" kern="0" baseline="-25000" dirty="0">
                <a:solidFill>
                  <a:srgbClr val="2031FF"/>
                </a:solidFill>
              </a:rPr>
              <a:t>1</a:t>
            </a:r>
            <a:r>
              <a:rPr lang="pl-PL" sz="1800" kern="0" dirty="0">
                <a:solidFill>
                  <a:srgbClr val="2031FF"/>
                </a:solidFill>
              </a:rPr>
              <a:t>′] </a:t>
            </a:r>
            <a:r>
              <a:rPr lang="pl-PL" sz="1800" kern="0" dirty="0" err="1">
                <a:solidFill>
                  <a:srgbClr val="2031FF"/>
                </a:solidFill>
                <a:latin typeface="Calibri"/>
              </a:rPr>
              <a:t>occupant</a:t>
            </a:r>
            <a:r>
              <a:rPr lang="pl-PL" sz="1800" kern="0" dirty="0">
                <a:solidFill>
                  <a:srgbClr val="2031FF"/>
                </a:solidFill>
              </a:rPr>
              <a:t>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d2</a:t>
            </a:r>
            <a:r>
              <a:rPr lang="pl-PL" sz="1800" kern="0" dirty="0">
                <a:solidFill>
                  <a:srgbClr val="2031FF"/>
                </a:solidFill>
              </a:rPr>
              <a:t>): (</a:t>
            </a:r>
            <a:r>
              <a:rPr lang="pl-PL" sz="1800" kern="0" dirty="0" err="1">
                <a:solidFill>
                  <a:srgbClr val="2031FF"/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rgbClr val="2031FF"/>
                </a:solidFill>
                <a:cs typeface="Times New Roman"/>
              </a:rPr>
              <a:t>,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 r1</a:t>
            </a:r>
            <a:r>
              <a:rPr lang="pl-PL" sz="1800" kern="0" dirty="0">
                <a:solidFill>
                  <a:srgbClr val="2031FF"/>
                </a:solidFill>
              </a:rPr>
              <a:t>) 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855663" algn="l"/>
              </a:tabLst>
            </a:pPr>
            <a:r>
              <a:rPr lang="en-US" sz="1800" kern="0" dirty="0">
                <a:solidFill>
                  <a:srgbClr val="2031FF"/>
                </a:solidFill>
              </a:rPr>
              <a:t>	constraints:</a:t>
            </a:r>
          </a:p>
          <a:p>
            <a:pPr marL="0" lvl="2" indent="-3175">
              <a:spcBef>
                <a:spcPts val="0"/>
              </a:spcBef>
              <a:buSzPct val="110000"/>
              <a:buFont typeface="System Font Regular"/>
              <a:buNone/>
              <a:tabLst>
                <a:tab pos="395288" algn="l"/>
                <a:tab pos="674688" algn="l"/>
              </a:tabLst>
            </a:pPr>
            <a:r>
              <a:rPr lang="en-US" sz="1800" kern="0" dirty="0">
                <a:solidFill>
                  <a:srgbClr val="2031FF"/>
                </a:solidFill>
              </a:rPr>
              <a:t>		</a:t>
            </a:r>
            <a:r>
              <a:rPr lang="pl-PL" sz="1800" i="1" kern="0" dirty="0">
                <a:solidFill>
                  <a:srgbClr val="2031FF"/>
                </a:solidFill>
              </a:rPr>
              <a:t>t</a:t>
            </a:r>
            <a:r>
              <a:rPr lang="pl-PL" sz="1800" kern="0" baseline="-25000" dirty="0">
                <a:solidFill>
                  <a:srgbClr val="2031FF"/>
                </a:solidFill>
              </a:rPr>
              <a:t>1</a:t>
            </a:r>
            <a:r>
              <a:rPr lang="pl-PL" sz="1800" kern="0" dirty="0">
                <a:solidFill>
                  <a:srgbClr val="2031FF"/>
                </a:solidFill>
              </a:rPr>
              <a:t>′ ≤ </a:t>
            </a:r>
            <a:r>
              <a:rPr lang="pl-PL" sz="1800" i="1" kern="0" dirty="0">
                <a:solidFill>
                  <a:srgbClr val="2031FF"/>
                </a:solidFill>
              </a:rPr>
              <a:t>t</a:t>
            </a:r>
            <a:r>
              <a:rPr lang="pl-PL" sz="1800" kern="0" baseline="-25000" dirty="0">
                <a:solidFill>
                  <a:srgbClr val="2031FF"/>
                </a:solidFill>
              </a:rPr>
              <a:t>4</a:t>
            </a:r>
            <a:r>
              <a:rPr lang="pl-PL" sz="1800" kern="0" dirty="0">
                <a:solidFill>
                  <a:srgbClr val="2031FF"/>
                </a:solidFill>
              </a:rPr>
              <a:t>′′ + δ</a:t>
            </a:r>
            <a:r>
              <a:rPr lang="pl-PL" sz="1800" kern="0" baseline="-25000" dirty="0">
                <a:solidFill>
                  <a:srgbClr val="2031FF"/>
                </a:solidFill>
              </a:rPr>
              <a:t>2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pl-PL" sz="1800" kern="0" dirty="0">
                <a:solidFill>
                  <a:srgbClr val="2031FF"/>
                </a:solidFill>
              </a:rPr>
              <a:t>		</a:t>
            </a:r>
            <a:r>
              <a:rPr lang="pl-PL" sz="1800" kern="0" dirty="0" err="1">
                <a:solidFill>
                  <a:srgbClr val="2031FF"/>
                </a:solidFill>
                <a:latin typeface="Calibri"/>
              </a:rPr>
              <a:t>adjacent</a:t>
            </a:r>
            <a:r>
              <a:rPr lang="pl-PL" sz="1800" kern="0" dirty="0">
                <a:solidFill>
                  <a:srgbClr val="2031FF"/>
                </a:solidFill>
              </a:rPr>
              <a:t>(</a:t>
            </a:r>
            <a:r>
              <a:rPr lang="pl-PL" sz="1800" kern="0" dirty="0">
                <a:solidFill>
                  <a:srgbClr val="2031FF"/>
                </a:solidFill>
                <a:latin typeface="Calibri" panose="020F0502020204030204" pitchFamily="34" charset="0"/>
              </a:rPr>
              <a:t>d2,w23</a:t>
            </a:r>
            <a:r>
              <a:rPr lang="pl-PL" sz="1800" kern="0" dirty="0">
                <a:solidFill>
                  <a:srgbClr val="2031FF"/>
                </a:solidFill>
              </a:rPr>
              <a:t>) </a:t>
            </a:r>
            <a:br>
              <a:rPr lang="pl-PL" sz="1800" kern="0" dirty="0">
                <a:solidFill>
                  <a:srgbClr val="2031FF"/>
                </a:solidFill>
              </a:rPr>
            </a:br>
            <a:endParaRPr lang="pl-PL" sz="1800" i="1" kern="0" baseline="-25000" dirty="0">
              <a:solidFill>
                <a:srgbClr val="203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02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	[</a:t>
            </a:r>
            <a:r>
              <a:rPr lang="en-US" sz="1800" i="1" kern="0" dirty="0">
                <a:solidFill>
                  <a:srgbClr val="FF0000"/>
                </a:solidFill>
              </a:rPr>
              <a:t>t</a:t>
            </a:r>
            <a:r>
              <a:rPr lang="en-US" sz="1800" kern="0" baseline="-25000" dirty="0">
                <a:solidFill>
                  <a:srgbClr val="FF0000"/>
                </a:solidFill>
              </a:rPr>
              <a:t>2</a:t>
            </a:r>
            <a:r>
              <a:rPr lang="en-US" sz="1800" kern="0" dirty="0">
                <a:solidFill>
                  <a:srgbClr val="FF0000"/>
                </a:solidFill>
              </a:rPr>
              <a:t>′′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3</a:t>
            </a:r>
            <a:r>
              <a:rPr lang="en-US" sz="1800" kern="0" dirty="0">
                <a:solidFill>
                  <a:srgbClr val="FF0000"/>
                </a:solidFill>
              </a:rPr>
              <a:t>′′]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r1,w23,w23</a:t>
            </a:r>
            <a:r>
              <a:rPr lang="en-US" sz="1800" kern="0" dirty="0">
                <a:solidFill>
                  <a:srgbClr val="FF0000"/>
                </a:solidFill>
              </a:rPr>
              <a:t>)</a:t>
            </a:r>
            <a:br>
              <a:rPr lang="en-US" sz="1800" kern="0" dirty="0">
                <a:solidFill>
                  <a:srgbClr val="FF0000"/>
                </a:solidFill>
              </a:rPr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pl-PL" sz="1800" kern="0" dirty="0" err="1"/>
              <a:t>assertions</a:t>
            </a:r>
            <a:r>
              <a:rPr lang="pl-PL" sz="1800" kern="0" dirty="0"/>
              <a:t>: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kern="0" dirty="0">
                <a:latin typeface="Calibri" panose="020F0502020204030204" pitchFamily="34" charset="0"/>
              </a:rPr>
              <a:t>r1</a:t>
            </a:r>
            <a:r>
              <a:rPr lang="pl-PL" sz="1800" kern="0" dirty="0"/>
              <a:t>): (</a:t>
            </a:r>
            <a:r>
              <a:rPr lang="pl-PL" sz="1800" kern="0" dirty="0">
                <a:latin typeface="Calibri" panose="020F0502020204030204" pitchFamily="34" charset="0"/>
              </a:rPr>
              <a:t>d3</a:t>
            </a:r>
            <a:r>
              <a:rPr lang="pl-PL" sz="1800" i="1" kern="0" dirty="0"/>
              <a:t>,</a:t>
            </a:r>
            <a:r>
              <a:rPr lang="pl-PL" sz="1800" kern="0" dirty="0">
                <a:latin typeface="Calibri" panose="020F0502020204030204" pitchFamily="34" charset="0"/>
              </a:rPr>
              <a:t>w23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latin typeface="Calibri" panose="020F0502020204030204" pitchFamily="34" charset="0"/>
              </a:rPr>
              <a:t>(d3): (r1</a:t>
            </a:r>
            <a:r>
              <a:rPr lang="pl-PL" sz="1800" kern="0" dirty="0"/>
              <a:t>,</a:t>
            </a:r>
            <a:r>
              <a:rPr lang="pl-PL" sz="1800" kern="0" dirty="0">
                <a:latin typeface="Calibri"/>
              </a:rPr>
              <a:t>empty</a:t>
            </a:r>
            <a:r>
              <a:rPr lang="pl-PL" sz="1800" kern="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w23,d2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	 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occupant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,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</a:t>
            </a:r>
            <a:r>
              <a:rPr lang="pl-PL" sz="1800" i="1" kern="0" dirty="0"/>
              <a:t>t</a:t>
            </a:r>
            <a:r>
              <a:rPr lang="pl-PL" sz="1800" kern="0" baseline="-25000" dirty="0"/>
              <a:t>1</a:t>
            </a:r>
            <a:r>
              <a:rPr lang="pl-PL" sz="1800" kern="0" dirty="0"/>
              <a:t>′′ ≤ δ</a:t>
            </a:r>
            <a:r>
              <a:rPr lang="pl-PL" sz="1800" kern="0" baseline="-25000" dirty="0"/>
              <a:t>1</a:t>
            </a:r>
            <a:r>
              <a:rPr lang="en-US" sz="1800" kern="0" dirty="0">
                <a:solidFill>
                  <a:srgbClr val="2031FF"/>
                </a:solidFill>
              </a:rPr>
              <a:t>,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 ≤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′′+δ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78" y="190544"/>
            <a:ext cx="6858461" cy="738303"/>
          </a:xfrm>
        </p:spPr>
        <p:txBody>
          <a:bodyPr/>
          <a:lstStyle/>
          <a:p>
            <a:r>
              <a:rPr lang="en-US" dirty="0"/>
              <a:t>Modified chronicle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22" y="1110342"/>
            <a:ext cx="7441407" cy="738303"/>
          </a:xfrm>
          <a:noFill/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Remove</a:t>
            </a:r>
            <a:r>
              <a:rPr lang="en-US" sz="1800" dirty="0">
                <a:latin typeface="Calibri"/>
              </a:rPr>
              <a:t> </a:t>
            </a:r>
            <a:r>
              <a:rPr lang="en-US" sz="1800" dirty="0"/>
              <a:t>[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′′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′] </a:t>
            </a:r>
            <a:r>
              <a:rPr lang="en-US" sz="1800" dirty="0">
                <a:latin typeface="Calibri" panose="020F0502020204030204" pitchFamily="34" charset="0"/>
              </a:rPr>
              <a:t>enter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dirty="0">
                <a:latin typeface="Calibri" panose="020F0502020204030204" pitchFamily="34" charset="0"/>
              </a:rPr>
              <a:t>r1,d2,w23</a:t>
            </a:r>
            <a:r>
              <a:rPr lang="en-US" sz="1800" dirty="0"/>
              <a:t>), add 2 assertions, one constraint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cs typeface="Times New Roman"/>
              </a:rPr>
              <a:t>Next: support</a:t>
            </a:r>
            <a:r>
              <a:rPr lang="en-US" sz="1800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[t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′′</a:t>
            </a:r>
            <a:r>
              <a:rPr lang="en-US" sz="1800" i="1" dirty="0">
                <a:solidFill>
                  <a:srgbClr val="FF0000"/>
                </a:solidFill>
              </a:rPr>
              <a:t>,t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′′]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navigate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r1,w23,w23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7950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	[</a:t>
            </a:r>
            <a:r>
              <a:rPr lang="en-US" sz="1800" i="1" kern="0" dirty="0">
                <a:solidFill>
                  <a:srgbClr val="FF0000"/>
                </a:solidFill>
              </a:rPr>
              <a:t>t</a:t>
            </a:r>
            <a:r>
              <a:rPr lang="en-US" sz="1800" kern="0" baseline="-25000" dirty="0">
                <a:solidFill>
                  <a:srgbClr val="FF0000"/>
                </a:solidFill>
              </a:rPr>
              <a:t>2</a:t>
            </a:r>
            <a:r>
              <a:rPr lang="en-US" sz="1800" kern="0" dirty="0">
                <a:solidFill>
                  <a:srgbClr val="FF0000"/>
                </a:solidFill>
              </a:rPr>
              <a:t>′′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3</a:t>
            </a:r>
            <a:r>
              <a:rPr lang="en-US" sz="1800" kern="0" dirty="0">
                <a:solidFill>
                  <a:srgbClr val="FF0000"/>
                </a:solidFill>
              </a:rPr>
              <a:t>′′]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r1,w23,w23</a:t>
            </a:r>
            <a:r>
              <a:rPr lang="en-US" sz="1800" kern="0" dirty="0">
                <a:solidFill>
                  <a:srgbClr val="FF0000"/>
                </a:solidFill>
              </a:rPr>
              <a:t>)</a:t>
            </a:r>
            <a:br>
              <a:rPr lang="en-US" sz="1800" kern="0" dirty="0">
                <a:solidFill>
                  <a:srgbClr val="FF0000"/>
                </a:solidFill>
              </a:rPr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pl-PL" sz="1800" kern="0" dirty="0" err="1"/>
              <a:t>assertions</a:t>
            </a:r>
            <a:r>
              <a:rPr lang="pl-PL" sz="1800" kern="0" dirty="0"/>
              <a:t>: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kern="0" dirty="0">
                <a:latin typeface="Calibri" panose="020F0502020204030204" pitchFamily="34" charset="0"/>
              </a:rPr>
              <a:t>r1</a:t>
            </a:r>
            <a:r>
              <a:rPr lang="pl-PL" sz="1800" kern="0" dirty="0"/>
              <a:t>): (</a:t>
            </a:r>
            <a:r>
              <a:rPr lang="pl-PL" sz="1800" kern="0" dirty="0">
                <a:latin typeface="Calibri" panose="020F0502020204030204" pitchFamily="34" charset="0"/>
              </a:rPr>
              <a:t>d3</a:t>
            </a:r>
            <a:r>
              <a:rPr lang="pl-PL" sz="1800" i="1" kern="0" dirty="0"/>
              <a:t>,</a:t>
            </a:r>
            <a:r>
              <a:rPr lang="pl-PL" sz="1800" kern="0" dirty="0">
                <a:latin typeface="Calibri" panose="020F0502020204030204" pitchFamily="34" charset="0"/>
              </a:rPr>
              <a:t>w23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latin typeface="Calibri" panose="020F0502020204030204" pitchFamily="34" charset="0"/>
              </a:rPr>
              <a:t>(d3): (r1</a:t>
            </a:r>
            <a:r>
              <a:rPr lang="pl-PL" sz="1800" kern="0" dirty="0"/>
              <a:t>,</a:t>
            </a:r>
            <a:r>
              <a:rPr lang="pl-PL" sz="1800" kern="0" dirty="0">
                <a:latin typeface="Calibri"/>
              </a:rPr>
              <a:t>empty</a:t>
            </a:r>
            <a:r>
              <a:rPr lang="pl-PL" sz="1800" kern="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w23,d2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	 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occupant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,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</a:t>
            </a:r>
            <a:r>
              <a:rPr lang="pl-PL" sz="1800" i="1" kern="0" dirty="0"/>
              <a:t>t</a:t>
            </a:r>
            <a:r>
              <a:rPr lang="pl-PL" sz="1800" kern="0" baseline="-25000" dirty="0"/>
              <a:t>1</a:t>
            </a:r>
            <a:r>
              <a:rPr lang="pl-PL" sz="1800" kern="0" dirty="0"/>
              <a:t>′′ ≤ δ</a:t>
            </a:r>
            <a:r>
              <a:rPr lang="pl-PL" sz="1800" kern="0" baseline="-25000" dirty="0"/>
              <a:t>1</a:t>
            </a:r>
            <a:r>
              <a:rPr lang="en-US" sz="1800" kern="0" dirty="0">
                <a:solidFill>
                  <a:srgbClr val="2031FF"/>
                </a:solidFill>
              </a:rPr>
              <a:t>,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 ≤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′′+δ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78" y="136754"/>
            <a:ext cx="6858461" cy="738303"/>
          </a:xfrm>
        </p:spPr>
        <p:txBody>
          <a:bodyPr/>
          <a:lstStyle/>
          <a:p>
            <a:r>
              <a:rPr lang="en-US" dirty="0"/>
              <a:t>Problems with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094" y="938215"/>
            <a:ext cx="6271709" cy="2248089"/>
          </a:xfrm>
          <a:solidFill>
            <a:srgbClr val="E1FFF0"/>
          </a:solidFill>
          <a:ln>
            <a:solidFill>
              <a:srgbClr val="E1FFF0"/>
            </a:solidFill>
          </a:ln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Book’s description of </a:t>
            </a:r>
            <a:r>
              <a:rPr lang="en-US" sz="1800" dirty="0">
                <a:latin typeface="Calibri"/>
              </a:rPr>
              <a:t>navigate</a:t>
            </a:r>
            <a:r>
              <a:rPr lang="en-US" sz="1800" dirty="0"/>
              <a:t>(</a:t>
            </a:r>
            <a:r>
              <a:rPr lang="en-US" sz="1800" i="1" dirty="0" err="1"/>
              <a:t>r,w,w</a:t>
            </a:r>
            <a:r>
              <a:rPr lang="en-US" sz="1800" i="1" dirty="0"/>
              <a:t>′</a:t>
            </a:r>
            <a:r>
              <a:rPr lang="en-US" sz="1800" dirty="0"/>
              <a:t>):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i="1" dirty="0"/>
              <a:t>r </a:t>
            </a:r>
            <a:r>
              <a:rPr lang="en-US" sz="1800" dirty="0"/>
              <a:t>navigates from waypoint </a:t>
            </a:r>
            <a:r>
              <a:rPr lang="en-US" sz="1800" i="1" dirty="0"/>
              <a:t>w</a:t>
            </a:r>
            <a:r>
              <a:rPr lang="en-US" sz="1800" dirty="0"/>
              <a:t> to connected waypoint </a:t>
            </a:r>
            <a:r>
              <a:rPr lang="en-US" sz="1800" i="1" dirty="0"/>
              <a:t>w′</a:t>
            </a:r>
            <a:endParaRPr lang="en-US" sz="1800" dirty="0"/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When are two waypoints connected?</a:t>
            </a:r>
          </a:p>
          <a:p>
            <a:pPr marL="349250" lvl="1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(1) If there’s a road network between them? </a:t>
            </a:r>
          </a:p>
          <a:p>
            <a:pPr marL="349250" lvl="1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(2) If they’re on the same road and adjacent?</a:t>
            </a:r>
          </a:p>
          <a:p>
            <a:pPr marL="349250" lvl="1" indent="0">
              <a:spcBef>
                <a:spcPts val="300"/>
              </a:spcBef>
              <a:buNone/>
              <a:tabLst>
                <a:tab pos="1258888" algn="l"/>
                <a:tab pos="2176463" algn="l"/>
              </a:tabLst>
            </a:pPr>
            <a:r>
              <a:rPr lang="en-US" sz="1800" dirty="0"/>
              <a:t>(3) If they’re on the same road (but not necessarily adjacent)?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Is a waypoint connected to itself?</a:t>
            </a:r>
          </a:p>
        </p:txBody>
      </p:sp>
    </p:spTree>
    <p:extLst>
      <p:ext uri="{BB962C8B-B14F-4D97-AF65-F5344CB8AC3E}">
        <p14:creationId xmlns:p14="http://schemas.microsoft.com/office/powerpoint/2010/main" val="305826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	[</a:t>
            </a:r>
            <a:r>
              <a:rPr lang="en-US" sz="1800" i="1" kern="0" dirty="0">
                <a:solidFill>
                  <a:srgbClr val="FF0000"/>
                </a:solidFill>
              </a:rPr>
              <a:t>t</a:t>
            </a:r>
            <a:r>
              <a:rPr lang="en-US" sz="1800" kern="0" baseline="-25000" dirty="0">
                <a:solidFill>
                  <a:srgbClr val="FF0000"/>
                </a:solidFill>
              </a:rPr>
              <a:t>2</a:t>
            </a:r>
            <a:r>
              <a:rPr lang="en-US" sz="1800" kern="0" dirty="0">
                <a:solidFill>
                  <a:srgbClr val="FF0000"/>
                </a:solidFill>
              </a:rPr>
              <a:t>′′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3</a:t>
            </a:r>
            <a:r>
              <a:rPr lang="en-US" sz="1800" kern="0" dirty="0">
                <a:solidFill>
                  <a:srgbClr val="FF0000"/>
                </a:solidFill>
              </a:rPr>
              <a:t>′′]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r1,w23,w23</a:t>
            </a:r>
            <a:r>
              <a:rPr lang="en-US" sz="1800" kern="0" dirty="0">
                <a:solidFill>
                  <a:srgbClr val="FF0000"/>
                </a:solidFill>
              </a:rPr>
              <a:t>)</a:t>
            </a:r>
            <a:br>
              <a:rPr lang="en-US" sz="1800" kern="0" dirty="0">
                <a:solidFill>
                  <a:srgbClr val="FF0000"/>
                </a:solidFill>
              </a:rPr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pl-PL" sz="1800" kern="0" dirty="0" err="1"/>
              <a:t>assertions</a:t>
            </a:r>
            <a:r>
              <a:rPr lang="pl-PL" sz="1800" kern="0" dirty="0"/>
              <a:t>: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kern="0" dirty="0">
                <a:latin typeface="Calibri" panose="020F0502020204030204" pitchFamily="34" charset="0"/>
              </a:rPr>
              <a:t>r1</a:t>
            </a:r>
            <a:r>
              <a:rPr lang="pl-PL" sz="1800" kern="0" dirty="0"/>
              <a:t>): (</a:t>
            </a:r>
            <a:r>
              <a:rPr lang="pl-PL" sz="1800" kern="0" dirty="0">
                <a:latin typeface="Calibri" panose="020F0502020204030204" pitchFamily="34" charset="0"/>
              </a:rPr>
              <a:t>d3</a:t>
            </a:r>
            <a:r>
              <a:rPr lang="pl-PL" sz="1800" i="1" kern="0" dirty="0"/>
              <a:t>,</a:t>
            </a:r>
            <a:r>
              <a:rPr lang="pl-PL" sz="1800" kern="0" dirty="0">
                <a:latin typeface="Calibri" panose="020F0502020204030204" pitchFamily="34" charset="0"/>
              </a:rPr>
              <a:t>w23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latin typeface="Calibri" panose="020F0502020204030204" pitchFamily="34" charset="0"/>
              </a:rPr>
              <a:t>(d3): (r1</a:t>
            </a:r>
            <a:r>
              <a:rPr lang="pl-PL" sz="1800" kern="0" dirty="0"/>
              <a:t>,</a:t>
            </a:r>
            <a:r>
              <a:rPr lang="pl-PL" sz="1800" kern="0" dirty="0">
                <a:latin typeface="Calibri"/>
              </a:rPr>
              <a:t>empty</a:t>
            </a:r>
            <a:r>
              <a:rPr lang="pl-PL" sz="1800" kern="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w23,d2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	 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occupant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,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</a:t>
            </a:r>
            <a:r>
              <a:rPr lang="pl-PL" sz="1800" i="1" kern="0" dirty="0"/>
              <a:t>t</a:t>
            </a:r>
            <a:r>
              <a:rPr lang="pl-PL" sz="1800" kern="0" baseline="-25000" dirty="0"/>
              <a:t>1</a:t>
            </a:r>
            <a:r>
              <a:rPr lang="pl-PL" sz="1800" kern="0" dirty="0"/>
              <a:t>′′ ≤ δ</a:t>
            </a:r>
            <a:r>
              <a:rPr lang="pl-PL" sz="1800" kern="0" baseline="-25000" dirty="0"/>
              <a:t>1</a:t>
            </a:r>
            <a:r>
              <a:rPr lang="en-US" sz="1800" kern="0" dirty="0">
                <a:solidFill>
                  <a:srgbClr val="2031FF"/>
                </a:solidFill>
              </a:rPr>
              <a:t>,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 ≤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′′+δ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78" y="115238"/>
            <a:ext cx="6858461" cy="738303"/>
          </a:xfrm>
        </p:spPr>
        <p:txBody>
          <a:bodyPr/>
          <a:lstStyle/>
          <a:p>
            <a:r>
              <a:rPr lang="en-US" dirty="0"/>
              <a:t>Possibility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789" y="1045795"/>
            <a:ext cx="6540649" cy="1353959"/>
          </a:xfrm>
          <a:solidFill>
            <a:srgbClr val="E1FFF0"/>
          </a:solidFill>
          <a:ln>
            <a:solidFill>
              <a:srgbClr val="E1FFF0"/>
            </a:solidFill>
          </a:ln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Suppose </a:t>
            </a:r>
            <a:r>
              <a:rPr lang="en-US" sz="1800" i="1" dirty="0"/>
              <a:t>w</a:t>
            </a:r>
            <a:r>
              <a:rPr lang="en-US" sz="1800" dirty="0"/>
              <a:t> is connected to </a:t>
            </a:r>
            <a:r>
              <a:rPr lang="en-US" sz="1800" i="1" dirty="0"/>
              <a:t>w</a:t>
            </a:r>
            <a:r>
              <a:rPr lang="en-US" sz="1800" dirty="0"/>
              <a:t>′ if a network of roads connects them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Can write </a:t>
            </a:r>
            <a:r>
              <a:rPr lang="en-US" sz="1800" dirty="0">
                <a:latin typeface="Calibri" panose="020F0502020204030204" pitchFamily="34" charset="0"/>
              </a:rPr>
              <a:t>navigate</a:t>
            </a:r>
            <a:r>
              <a:rPr lang="en-US" sz="1800" dirty="0"/>
              <a:t> as a task, but not a primitive 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Assertions and constraints depend on the route from </a:t>
            </a:r>
            <a:r>
              <a:rPr lang="en-US" sz="1800" i="1" dirty="0"/>
              <a:t>w</a:t>
            </a:r>
            <a:r>
              <a:rPr lang="en-US" sz="1800" dirty="0"/>
              <a:t> to </a:t>
            </a:r>
            <a:r>
              <a:rPr lang="en-US" sz="1800" i="1" dirty="0"/>
              <a:t>w</a:t>
            </a:r>
            <a:r>
              <a:rPr lang="en-US" sz="1800" dirty="0"/>
              <a:t>′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Write a method whose body is a path-planning algorithm</a:t>
            </a:r>
          </a:p>
        </p:txBody>
      </p:sp>
    </p:spTree>
    <p:extLst>
      <p:ext uri="{BB962C8B-B14F-4D97-AF65-F5344CB8AC3E}">
        <p14:creationId xmlns:p14="http://schemas.microsoft.com/office/powerpoint/2010/main" val="3540691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	[</a:t>
            </a:r>
            <a:r>
              <a:rPr lang="en-US" sz="1800" i="1" kern="0" dirty="0">
                <a:solidFill>
                  <a:srgbClr val="FF0000"/>
                </a:solidFill>
              </a:rPr>
              <a:t>t</a:t>
            </a:r>
            <a:r>
              <a:rPr lang="en-US" sz="1800" kern="0" baseline="-25000" dirty="0">
                <a:solidFill>
                  <a:srgbClr val="FF0000"/>
                </a:solidFill>
              </a:rPr>
              <a:t>2</a:t>
            </a:r>
            <a:r>
              <a:rPr lang="en-US" sz="1800" kern="0" dirty="0">
                <a:solidFill>
                  <a:srgbClr val="FF0000"/>
                </a:solidFill>
              </a:rPr>
              <a:t>′′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3</a:t>
            </a:r>
            <a:r>
              <a:rPr lang="en-US" sz="1800" kern="0" dirty="0">
                <a:solidFill>
                  <a:srgbClr val="FF0000"/>
                </a:solidFill>
              </a:rPr>
              <a:t>′′]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r1,w23,w23</a:t>
            </a:r>
            <a:r>
              <a:rPr lang="en-US" sz="1800" kern="0" dirty="0">
                <a:solidFill>
                  <a:srgbClr val="FF0000"/>
                </a:solidFill>
              </a:rPr>
              <a:t>)</a:t>
            </a:r>
            <a:br>
              <a:rPr lang="en-US" sz="1800" kern="0" dirty="0">
                <a:solidFill>
                  <a:srgbClr val="FF0000"/>
                </a:solidFill>
              </a:rPr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pl-PL" sz="1800" kern="0" dirty="0" err="1"/>
              <a:t>assertions</a:t>
            </a:r>
            <a:r>
              <a:rPr lang="pl-PL" sz="1800" kern="0" dirty="0"/>
              <a:t>: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kern="0" dirty="0">
                <a:latin typeface="Calibri" panose="020F0502020204030204" pitchFamily="34" charset="0"/>
              </a:rPr>
              <a:t>r1</a:t>
            </a:r>
            <a:r>
              <a:rPr lang="pl-PL" sz="1800" kern="0" dirty="0"/>
              <a:t>): (</a:t>
            </a:r>
            <a:r>
              <a:rPr lang="pl-PL" sz="1800" kern="0" dirty="0">
                <a:latin typeface="Calibri" panose="020F0502020204030204" pitchFamily="34" charset="0"/>
              </a:rPr>
              <a:t>d3</a:t>
            </a:r>
            <a:r>
              <a:rPr lang="pl-PL" sz="1800" i="1" kern="0" dirty="0"/>
              <a:t>,</a:t>
            </a:r>
            <a:r>
              <a:rPr lang="pl-PL" sz="1800" kern="0" dirty="0">
                <a:latin typeface="Calibri" panose="020F0502020204030204" pitchFamily="34" charset="0"/>
              </a:rPr>
              <a:t>w23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latin typeface="Calibri" panose="020F0502020204030204" pitchFamily="34" charset="0"/>
              </a:rPr>
              <a:t>(d3): (r1</a:t>
            </a:r>
            <a:r>
              <a:rPr lang="pl-PL" sz="1800" kern="0" dirty="0"/>
              <a:t>,</a:t>
            </a:r>
            <a:r>
              <a:rPr lang="pl-PL" sz="1800" kern="0" dirty="0">
                <a:latin typeface="Calibri"/>
              </a:rPr>
              <a:t>empty</a:t>
            </a:r>
            <a:r>
              <a:rPr lang="pl-PL" sz="1800" kern="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w23,d2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	 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occupant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,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</a:t>
            </a:r>
            <a:r>
              <a:rPr lang="pl-PL" sz="1800" i="1" kern="0" dirty="0"/>
              <a:t>t</a:t>
            </a:r>
            <a:r>
              <a:rPr lang="pl-PL" sz="1800" kern="0" baseline="-25000" dirty="0"/>
              <a:t>1</a:t>
            </a:r>
            <a:r>
              <a:rPr lang="pl-PL" sz="1800" kern="0" dirty="0"/>
              <a:t>′′ ≤ δ</a:t>
            </a:r>
            <a:r>
              <a:rPr lang="pl-PL" sz="1800" kern="0" baseline="-25000" dirty="0"/>
              <a:t>1</a:t>
            </a:r>
            <a:r>
              <a:rPr lang="en-US" sz="1800" kern="0" dirty="0">
                <a:solidFill>
                  <a:srgbClr val="2031FF"/>
                </a:solidFill>
              </a:rPr>
              <a:t>,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 ≤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′′+δ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78" y="115238"/>
            <a:ext cx="6858461" cy="738303"/>
          </a:xfrm>
        </p:spPr>
        <p:txBody>
          <a:bodyPr/>
          <a:lstStyle/>
          <a:p>
            <a:r>
              <a:rPr lang="en-US" dirty="0"/>
              <a:t>Possibility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22" y="1045796"/>
            <a:ext cx="7484438" cy="1353958"/>
          </a:xfrm>
          <a:solidFill>
            <a:srgbClr val="E1FFF0"/>
          </a:solidFill>
          <a:ln>
            <a:solidFill>
              <a:srgbClr val="E1FFF0"/>
            </a:solidFill>
          </a:ln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Suppose </a:t>
            </a:r>
            <a:r>
              <a:rPr lang="en-US" sz="1800" i="1" dirty="0"/>
              <a:t>w</a:t>
            </a:r>
            <a:r>
              <a:rPr lang="en-US" sz="1800" dirty="0"/>
              <a:t> is connected to </a:t>
            </a:r>
            <a:r>
              <a:rPr lang="en-US" sz="1800" i="1" dirty="0"/>
              <a:t>w</a:t>
            </a:r>
            <a:r>
              <a:rPr lang="en-US" sz="1800" dirty="0"/>
              <a:t>′ if they’re adjacent and on the same road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Can write </a:t>
            </a:r>
            <a:r>
              <a:rPr lang="en-US" sz="1800" dirty="0">
                <a:latin typeface="Calibri" panose="020F0502020204030204" pitchFamily="34" charset="0"/>
              </a:rPr>
              <a:t>navigate</a:t>
            </a:r>
            <a:r>
              <a:rPr lang="en-US" sz="1800" dirty="0"/>
              <a:t> as a task, but not a primitive 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Assertions and constraints depend on how many waypoints from </a:t>
            </a:r>
            <a:r>
              <a:rPr lang="en-US" sz="1800" i="1" dirty="0"/>
              <a:t>w</a:t>
            </a:r>
            <a:r>
              <a:rPr lang="en-US" sz="1800" dirty="0"/>
              <a:t> to </a:t>
            </a:r>
            <a:r>
              <a:rPr lang="en-US" sz="1800" i="1" dirty="0"/>
              <a:t>w</a:t>
            </a:r>
            <a:r>
              <a:rPr lang="en-US" sz="1800" dirty="0"/>
              <a:t>′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Write a method that goes to an adjacent waypoint then calls </a:t>
            </a:r>
            <a:r>
              <a:rPr lang="en-US" sz="1800" dirty="0">
                <a:latin typeface="Calibri" panose="020F0502020204030204" pitchFamily="34" charset="0"/>
              </a:rPr>
              <a:t>navigate </a:t>
            </a:r>
            <a:r>
              <a:rPr lang="en-US" sz="1800" dirty="0"/>
              <a:t>again</a:t>
            </a:r>
          </a:p>
        </p:txBody>
      </p:sp>
    </p:spTree>
    <p:extLst>
      <p:ext uri="{BB962C8B-B14F-4D97-AF65-F5344CB8AC3E}">
        <p14:creationId xmlns:p14="http://schemas.microsoft.com/office/powerpoint/2010/main" val="305824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7395C4C-6640-AA4D-BD80-3C1935130E2C}"/>
              </a:ext>
            </a:extLst>
          </p:cNvPr>
          <p:cNvSpPr txBox="1">
            <a:spLocks/>
          </p:cNvSpPr>
          <p:nvPr/>
        </p:nvSpPr>
        <p:spPr bwMode="auto">
          <a:xfrm>
            <a:off x="7772400" y="47262"/>
            <a:ext cx="4297680" cy="66590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sv-SE" sz="1800" i="1" dirty="0" err="1">
                <a:latin typeface="Times New Roman" charset="0"/>
                <a:ea typeface="Times New Roman" charset="0"/>
                <a:cs typeface="Times New Roman" charset="0"/>
              </a:rPr>
              <a:t>ϕ</a:t>
            </a:r>
            <a:r>
              <a:rPr lang="en-US" sz="1800" baseline="-25000" dirty="0">
                <a:cs typeface="Times New Roman"/>
              </a:rPr>
              <a:t>6</a:t>
            </a:r>
            <a:r>
              <a:rPr lang="en-US" sz="1800" dirty="0">
                <a:cs typeface="Times New Roman"/>
              </a:rPr>
              <a:t>:   </a:t>
            </a:r>
            <a:r>
              <a:rPr lang="en-US" sz="1800" dirty="0"/>
              <a:t>tasks:	[0</a:t>
            </a:r>
            <a:r>
              <a:rPr lang="en-US" sz="1800" i="1" dirty="0"/>
              <a:t>,t</a:t>
            </a:r>
            <a:r>
              <a:rPr lang="en-US" sz="1800" baseline="-25000" dirty="0"/>
              <a:t>1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[0</a:t>
            </a:r>
            <a:r>
              <a:rPr lang="en-US" sz="1800" i="1" dirty="0"/>
              <a:t>,t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i="1" dirty="0"/>
              <a:t>,t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k1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en-US" sz="1800" dirty="0">
                <a:latin typeface="Calibri"/>
                <a:cs typeface="Calibri"/>
              </a:rPr>
              <a:t>1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i="1" dirty="0"/>
              <a:t>,t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d3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	[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i="1" dirty="0"/>
              <a:t>,t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k3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p3</a:t>
            </a:r>
            <a:r>
              <a:rPr lang="en-US" sz="1800" dirty="0"/>
              <a:t>)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rgbClr val="FF0000"/>
                </a:solidFill>
              </a:rPr>
              <a:t>	[</a:t>
            </a:r>
            <a:r>
              <a:rPr lang="en-US" sz="1800" i="1" kern="0" dirty="0">
                <a:solidFill>
                  <a:srgbClr val="FF0000"/>
                </a:solidFill>
              </a:rPr>
              <a:t>t</a:t>
            </a:r>
            <a:r>
              <a:rPr lang="en-US" sz="1800" kern="0" baseline="-25000" dirty="0">
                <a:solidFill>
                  <a:srgbClr val="FF0000"/>
                </a:solidFill>
              </a:rPr>
              <a:t>2</a:t>
            </a:r>
            <a:r>
              <a:rPr lang="en-US" sz="1800" kern="0" dirty="0">
                <a:solidFill>
                  <a:srgbClr val="FF0000"/>
                </a:solidFill>
              </a:rPr>
              <a:t>′′</a:t>
            </a:r>
            <a:r>
              <a:rPr lang="en-US" sz="1800" i="1" kern="0" dirty="0">
                <a:solidFill>
                  <a:srgbClr val="FF0000"/>
                </a:solidFill>
              </a:rPr>
              <a:t>,t</a:t>
            </a:r>
            <a:r>
              <a:rPr lang="en-US" sz="1800" kern="0" baseline="-25000" dirty="0">
                <a:solidFill>
                  <a:srgbClr val="FF0000"/>
                </a:solidFill>
              </a:rPr>
              <a:t>3</a:t>
            </a:r>
            <a:r>
              <a:rPr lang="en-US" sz="1800" kern="0" dirty="0">
                <a:solidFill>
                  <a:srgbClr val="FF0000"/>
                </a:solidFill>
              </a:rPr>
              <a:t>′′] 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navigate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>
                <a:solidFill>
                  <a:srgbClr val="FF0000"/>
                </a:solidFill>
                <a:latin typeface="Calibri" panose="020F0502020204030204" pitchFamily="34" charset="0"/>
              </a:rPr>
              <a:t>r1,w23,w23</a:t>
            </a:r>
            <a:r>
              <a:rPr lang="en-US" sz="1800" kern="0" dirty="0">
                <a:solidFill>
                  <a:srgbClr val="FF0000"/>
                </a:solidFill>
              </a:rPr>
              <a:t>)</a:t>
            </a:r>
            <a:br>
              <a:rPr lang="en-US" sz="1800" kern="0" dirty="0">
                <a:solidFill>
                  <a:srgbClr val="FF0000"/>
                </a:solidFill>
              </a:rPr>
            </a:br>
            <a:r>
              <a:rPr lang="en-US" sz="1800" dirty="0"/>
              <a:t>	[0</a:t>
            </a:r>
            <a:r>
              <a:rPr lang="en-US" sz="1800" i="1" dirty="0"/>
              <a:t>,t′</a:t>
            </a:r>
            <a:r>
              <a:rPr lang="en-US" sz="1800" baseline="-25000" dirty="0"/>
              <a:t>2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uncover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i="1" dirty="0"/>
              <a:t>,t′</a:t>
            </a:r>
            <a:r>
              <a:rPr lang="en-US" sz="1800" baseline="-25000" dirty="0"/>
              <a:t>4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k4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i="1" dirty="0"/>
              <a:t>,t′</a:t>
            </a:r>
            <a:r>
              <a:rPr lang="en-US" sz="1800" baseline="-25000" dirty="0"/>
              <a:t>6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move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d4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[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r>
              <a:rPr lang="en-US" sz="1800" i="1" dirty="0"/>
              <a:t>,t′</a:t>
            </a:r>
            <a:r>
              <a:rPr lang="en-US" sz="1800" i="1" baseline="-25000" dirty="0"/>
              <a:t>e</a:t>
            </a:r>
            <a:r>
              <a:rPr lang="en-US" sz="1800" dirty="0"/>
              <a:t>] </a:t>
            </a:r>
            <a:r>
              <a:rPr lang="en-US" sz="1800" dirty="0">
                <a:latin typeface="Calibri"/>
              </a:rPr>
              <a:t>unload</a:t>
            </a:r>
            <a:r>
              <a:rPr lang="en-US" sz="1800" dirty="0"/>
              <a:t>(</a:t>
            </a:r>
            <a:r>
              <a:rPr lang="en-US" sz="1800" dirty="0">
                <a:latin typeface="Calibri"/>
                <a:cs typeface="Calibri"/>
              </a:rPr>
              <a:t>k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c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i="1" dirty="0"/>
              <a:t>,</a:t>
            </a:r>
            <a:r>
              <a:rPr lang="en-US" sz="1800" dirty="0">
                <a:latin typeface="Calibri"/>
                <a:cs typeface="Calibri"/>
              </a:rPr>
              <a:t>p</a:t>
            </a:r>
            <a:r>
              <a:rPr lang="en-US" sz="1800" dirty="0"/>
              <a:t>′</a:t>
            </a:r>
            <a:r>
              <a:rPr lang="is-IS" sz="1800" dirty="0">
                <a:latin typeface="Calibri"/>
                <a:cs typeface="Calibri"/>
              </a:rPr>
              <a:t>2</a:t>
            </a:r>
            <a:r>
              <a:rPr lang="en-US" sz="180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/>
              <a:t>supported:	[0] </a:t>
            </a:r>
            <a:r>
              <a:rPr lang="en-US" sz="1800" dirty="0">
                <a:latin typeface="Calibri"/>
                <a:cs typeface="Calibri"/>
              </a:rPr>
              <a:t>loc(r1)=d3</a:t>
            </a:r>
            <a:r>
              <a:rPr lang="en-US" sz="1800" dirty="0">
                <a:latin typeface="Calibri" charset="0"/>
                <a:cs typeface="Calibri"/>
              </a:rPr>
              <a:t>, </a:t>
            </a:r>
            <a:r>
              <a:rPr lang="en-US" sz="1800" kern="0" dirty="0"/>
              <a:t>[0</a:t>
            </a:r>
            <a:r>
              <a:rPr lang="en-US" sz="1800" i="1" kern="0" dirty="0"/>
              <a:t>,</a:t>
            </a:r>
            <a:r>
              <a:rPr lang="en-US" sz="1800" kern="0" dirty="0"/>
              <a:t>1] </a:t>
            </a:r>
            <a:r>
              <a:rPr lang="en-US" sz="1800" kern="0" dirty="0">
                <a:latin typeface="Calibri" panose="020F0502020204030204" pitchFamily="34" charset="0"/>
              </a:rPr>
              <a:t>loc(r1) = d3</a:t>
            </a:r>
            <a:endParaRPr lang="en-US" sz="1800" dirty="0">
              <a:latin typeface="Calibri"/>
              <a:cs typeface="Calibri"/>
            </a:endParaRP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Times New Roman" charset="0"/>
                <a:cs typeface="Calibri"/>
              </a:rPr>
              <a:t>[0] </a:t>
            </a:r>
            <a:r>
              <a:rPr lang="en-US" sz="1800" dirty="0">
                <a:latin typeface="Calibri" charset="0"/>
                <a:cs typeface="Calibri"/>
              </a:rPr>
              <a:t>loc(r2)=d4</a:t>
            </a:r>
            <a:endParaRPr lang="en-US" sz="1800" dirty="0"/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Calibri"/>
              </a:rPr>
              <a:t>	. . .</a:t>
            </a:r>
            <a:br>
              <a:rPr lang="en-US" sz="1800" dirty="0">
                <a:latin typeface="Calibri" charset="0"/>
                <a:cs typeface="Calibri"/>
              </a:rPr>
            </a:br>
            <a:r>
              <a:rPr lang="pl-PL" sz="1800" kern="0" dirty="0" err="1"/>
              <a:t>assertions</a:t>
            </a:r>
            <a:r>
              <a:rPr lang="pl-PL" sz="1800" kern="0" dirty="0"/>
              <a:t>: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/>
              </a:rPr>
              <a:t>loc</a:t>
            </a:r>
            <a:r>
              <a:rPr lang="pl-PL" sz="1800" kern="0" dirty="0"/>
              <a:t>(</a:t>
            </a:r>
            <a:r>
              <a:rPr lang="pl-PL" sz="1800" kern="0" dirty="0">
                <a:latin typeface="Calibri" panose="020F0502020204030204" pitchFamily="34" charset="0"/>
              </a:rPr>
              <a:t>r1</a:t>
            </a:r>
            <a:r>
              <a:rPr lang="pl-PL" sz="1800" kern="0" dirty="0"/>
              <a:t>): (</a:t>
            </a:r>
            <a:r>
              <a:rPr lang="pl-PL" sz="1800" kern="0" dirty="0">
                <a:latin typeface="Calibri" panose="020F0502020204030204" pitchFamily="34" charset="0"/>
              </a:rPr>
              <a:t>d3</a:t>
            </a:r>
            <a:r>
              <a:rPr lang="pl-PL" sz="1800" i="1" kern="0" dirty="0"/>
              <a:t>,</a:t>
            </a:r>
            <a:r>
              <a:rPr lang="pl-PL" sz="1800" kern="0" dirty="0">
                <a:latin typeface="Calibri" panose="020F0502020204030204" pitchFamily="34" charset="0"/>
              </a:rPr>
              <a:t>w23</a:t>
            </a:r>
            <a:r>
              <a:rPr lang="pl-PL" sz="1800" kern="0" dirty="0"/>
              <a:t>)</a:t>
            </a:r>
            <a:br>
              <a:rPr lang="pl-PL" sz="1800" kern="0" dirty="0"/>
            </a:br>
            <a:r>
              <a:rPr lang="pl-PL" sz="1800" kern="0" dirty="0"/>
              <a:t>	 [0,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′′</a:t>
            </a:r>
            <a:r>
              <a:rPr lang="pl-PL" sz="1800" kern="0" dirty="0"/>
              <a:t>] </a:t>
            </a:r>
            <a:r>
              <a:rPr lang="pl-PL" sz="1800" kern="0" dirty="0" err="1">
                <a:latin typeface="Calibri" panose="020F0502020204030204" pitchFamily="34" charset="0"/>
              </a:rPr>
              <a:t>occupant</a:t>
            </a:r>
            <a:r>
              <a:rPr lang="pl-PL" sz="1800" kern="0" dirty="0">
                <a:latin typeface="Calibri" panose="020F0502020204030204" pitchFamily="34" charset="0"/>
              </a:rPr>
              <a:t>(d3): (r1</a:t>
            </a:r>
            <a:r>
              <a:rPr lang="pl-PL" sz="1800" kern="0" dirty="0"/>
              <a:t>,</a:t>
            </a:r>
            <a:r>
              <a:rPr lang="pl-PL" sz="1800" kern="0" dirty="0">
                <a:latin typeface="Calibri"/>
              </a:rPr>
              <a:t>empty</a:t>
            </a:r>
            <a:r>
              <a:rPr lang="pl-PL" sz="1800" kern="0" dirty="0"/>
              <a:t>)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	 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loc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w23,d2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	 [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′′,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′] 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occupant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d2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): (</a:t>
            </a:r>
            <a:r>
              <a:rPr lang="pl-PL" sz="1800" kern="0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empty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,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0" lvl="1" indent="0">
              <a:spcBef>
                <a:spcPts val="0"/>
              </a:spcBef>
              <a:buSzPct val="85000"/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cs typeface="Times New Roman"/>
              </a:rPr>
              <a:t>constraints: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</a:t>
            </a:r>
            <a:r>
              <a:rPr lang="en-US" sz="1800" i="1" dirty="0"/>
              <a:t>&lt;t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</a:t>
            </a:r>
            <a:r>
              <a:rPr lang="en-US" sz="1800" baseline="-25000" dirty="0"/>
              <a:t>7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 0&lt;</a:t>
            </a:r>
            <a:r>
              <a:rPr lang="en-US" sz="1800" i="1" dirty="0"/>
              <a:t>t′</a:t>
            </a:r>
            <a:r>
              <a:rPr lang="en-US" sz="1800" baseline="-25000" dirty="0"/>
              <a:t>1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dirty="0"/>
              <a:t>0&lt;</a:t>
            </a:r>
            <a:r>
              <a:rPr lang="en-US" sz="1800" i="1" dirty="0"/>
              <a:t>t′</a:t>
            </a:r>
            <a:r>
              <a:rPr lang="en-US" sz="1800" baseline="-25000" dirty="0"/>
              <a:t>2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3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4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5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t′</a:t>
            </a:r>
            <a:r>
              <a:rPr lang="en-US" sz="1800" baseline="-25000" dirty="0"/>
              <a:t>6</a:t>
            </a:r>
            <a:r>
              <a:rPr lang="en-US" sz="1800" dirty="0"/>
              <a:t>≤</a:t>
            </a:r>
            <a:r>
              <a:rPr lang="en-US" sz="1800" i="1" dirty="0"/>
              <a:t>t′</a:t>
            </a:r>
            <a:r>
              <a:rPr lang="en-US" sz="1800" baseline="-25000" dirty="0"/>
              <a:t>7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pl-PL" sz="1800" i="1" kern="0" dirty="0">
                <a:solidFill>
                  <a:srgbClr val="2031FF"/>
                </a:solidFill>
              </a:rPr>
              <a:t>	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′′,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′′≤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4</a:t>
            </a:r>
            <a:r>
              <a:rPr lang="en-US" sz="1800" kern="0" dirty="0"/>
              <a:t>′′</a:t>
            </a:r>
          </a:p>
          <a:p>
            <a:pPr marL="0" indent="0">
              <a:spcBef>
                <a:spcPts val="0"/>
              </a:spcBef>
              <a:buNone/>
              <a:tabLst>
                <a:tab pos="1027113" algn="l"/>
                <a:tab pos="1830388" algn="l"/>
                <a:tab pos="2109788" algn="l"/>
              </a:tabLst>
            </a:pPr>
            <a:r>
              <a:rPr lang="en-US" sz="1800" dirty="0">
                <a:latin typeface="Calibri" charset="0"/>
                <a:cs typeface="Times New Roman"/>
              </a:rPr>
              <a:t>	 </a:t>
            </a:r>
            <a:r>
              <a:rPr lang="pl-PL" sz="1800" i="1" kern="0" dirty="0"/>
              <a:t>t</a:t>
            </a:r>
            <a:r>
              <a:rPr lang="pl-PL" sz="1800" kern="0" baseline="-25000" dirty="0"/>
              <a:t>1</a:t>
            </a:r>
            <a:r>
              <a:rPr lang="pl-PL" sz="1800" kern="0" dirty="0"/>
              <a:t>′′ ≤ δ</a:t>
            </a:r>
            <a:r>
              <a:rPr lang="pl-PL" sz="1800" kern="0" baseline="-25000" dirty="0"/>
              <a:t>1</a:t>
            </a:r>
            <a:r>
              <a:rPr lang="en-US" sz="1800" kern="0" dirty="0">
                <a:solidFill>
                  <a:srgbClr val="2031FF"/>
                </a:solidFill>
              </a:rPr>
              <a:t>,</a:t>
            </a:r>
            <a:r>
              <a:rPr lang="en-US" sz="18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 ≤ </a:t>
            </a:r>
            <a:r>
              <a:rPr lang="pl-PL" sz="1800" i="1" kern="0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pl-PL" sz="1800" kern="0" dirty="0">
                <a:solidFill>
                  <a:schemeClr val="accent1">
                    <a:lumMod val="50000"/>
                  </a:schemeClr>
                </a:solidFill>
              </a:rPr>
              <a:t>′′+δ</a:t>
            </a:r>
            <a:r>
              <a:rPr lang="pl-PL" sz="1800" kern="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br>
              <a:rPr lang="pl-PL" sz="1800" kern="0" dirty="0">
                <a:solidFill>
                  <a:srgbClr val="2031FF"/>
                </a:solidFill>
              </a:rPr>
            </a:br>
            <a:r>
              <a:rPr lang="en-US" sz="1800" dirty="0">
                <a:latin typeface="Calibri" charset="0"/>
                <a:cs typeface="Times New Roman"/>
              </a:rPr>
              <a:t>	 adjacent(d1,w12),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84170-8600-E946-B09A-66F381FCB645}"/>
              </a:ext>
            </a:extLst>
          </p:cNvPr>
          <p:cNvGrpSpPr>
            <a:grpSpLocks noChangeAspect="1"/>
          </p:cNvGrpSpPr>
          <p:nvPr/>
        </p:nvGrpSpPr>
        <p:grpSpPr>
          <a:xfrm>
            <a:off x="309203" y="2347574"/>
            <a:ext cx="6478623" cy="4359554"/>
            <a:chOff x="105291" y="3215567"/>
            <a:chExt cx="4769623" cy="3209544"/>
          </a:xfrm>
        </p:grpSpPr>
        <p:pic>
          <p:nvPicPr>
            <p:cNvPr id="11" name="Picture 10" descr="temp-domain.pdf">
              <a:extLst>
                <a:ext uri="{FF2B5EF4-FFF2-40B4-BE49-F238E27FC236}">
                  <a16:creationId xmlns:a16="http://schemas.microsoft.com/office/drawing/2014/main" id="{32C9433C-9BE7-3843-9B18-B88EBEE6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25363" b="-18"/>
            <a:stretch/>
          </p:blipFill>
          <p:spPr>
            <a:xfrm>
              <a:off x="105291" y="3215567"/>
              <a:ext cx="3867912" cy="320954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3B3D76-AC43-CA4B-A905-5D19F3F20959}"/>
                </a:ext>
              </a:extLst>
            </p:cNvPr>
            <p:cNvSpPr/>
            <p:nvPr/>
          </p:nvSpPr>
          <p:spPr>
            <a:xfrm>
              <a:off x="144649" y="4715547"/>
              <a:ext cx="273158" cy="220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/>
                  <a:cs typeface="Calibri"/>
                </a:rPr>
                <a:t>d1</a:t>
              </a:r>
            </a:p>
          </p:txBody>
        </p:sp>
        <p:pic>
          <p:nvPicPr>
            <p:cNvPr id="13" name="Picture 12" descr="temp-domain.pdf">
              <a:extLst>
                <a:ext uri="{FF2B5EF4-FFF2-40B4-BE49-F238E27FC236}">
                  <a16:creationId xmlns:a16="http://schemas.microsoft.com/office/drawing/2014/main" id="{E9008BD4-1527-2345-8084-65EB6F65E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t="48348" r="461" b="75"/>
            <a:stretch/>
          </p:blipFill>
          <p:spPr>
            <a:xfrm>
              <a:off x="3293002" y="4769463"/>
              <a:ext cx="1581912" cy="1655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78" y="115238"/>
            <a:ext cx="6858461" cy="738303"/>
          </a:xfrm>
        </p:spPr>
        <p:txBody>
          <a:bodyPr/>
          <a:lstStyle/>
          <a:p>
            <a:r>
              <a:rPr lang="en-US" dirty="0"/>
              <a:t>Possibility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78" y="970489"/>
            <a:ext cx="7338951" cy="1611343"/>
          </a:xfrm>
          <a:solidFill>
            <a:srgbClr val="E1FFF0"/>
          </a:solidFill>
          <a:ln>
            <a:solidFill>
              <a:srgbClr val="E1FFF0"/>
            </a:solidFill>
          </a:ln>
        </p:spPr>
        <p:txBody>
          <a:bodyPr/>
          <a:lstStyle/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Suppose </a:t>
            </a:r>
            <a:r>
              <a:rPr lang="en-US" sz="1800" i="1" dirty="0"/>
              <a:t>w</a:t>
            </a:r>
            <a:r>
              <a:rPr lang="en-US" sz="1800" dirty="0"/>
              <a:t> is connected to </a:t>
            </a:r>
            <a:r>
              <a:rPr lang="en-US" sz="1800" i="1" dirty="0"/>
              <a:t>w</a:t>
            </a:r>
            <a:r>
              <a:rPr lang="en-US" sz="1800" dirty="0"/>
              <a:t>′ if they’re on the same road, but not necessarily adjacent</a:t>
            </a:r>
          </a:p>
          <a:p>
            <a:pPr lvl="1"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Then </a:t>
            </a:r>
            <a:r>
              <a:rPr lang="en-US" sz="1800" dirty="0">
                <a:latin typeface="Calibri" panose="020F0502020204030204" pitchFamily="34" charset="0"/>
              </a:rPr>
              <a:t>navigate </a:t>
            </a:r>
            <a:r>
              <a:rPr lang="en-US" sz="1800" dirty="0"/>
              <a:t>is easy:   </a:t>
            </a:r>
            <a:r>
              <a:rPr lang="en-US" sz="1800" dirty="0">
                <a:latin typeface="Calibri" panose="020F0502020204030204" pitchFamily="34" charset="0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: (</a:t>
            </a:r>
            <a:r>
              <a:rPr lang="en-US" sz="1800" i="1" dirty="0"/>
              <a:t>w,w′</a:t>
            </a:r>
            <a:r>
              <a:rPr lang="en-US" sz="1800" dirty="0"/>
              <a:t>)</a:t>
            </a:r>
            <a:endParaRPr lang="en-US" sz="1800" i="1" dirty="0"/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Works well if we redraw the figure to have two waypoints on each road</a:t>
            </a:r>
          </a:p>
          <a:p>
            <a:pPr>
              <a:spcBef>
                <a:spcPts val="300"/>
              </a:spcBef>
              <a:tabLst>
                <a:tab pos="1258888" algn="l"/>
                <a:tab pos="2176463" algn="l"/>
              </a:tabLst>
            </a:pPr>
            <a:r>
              <a:rPr lang="en-US" sz="1800" dirty="0"/>
              <a:t>With only one waypoint, a degenerate case:  [</a:t>
            </a:r>
            <a:r>
              <a:rPr lang="en-US" sz="1800" i="1" dirty="0"/>
              <a:t>t</a:t>
            </a:r>
            <a:r>
              <a:rPr lang="en-US" sz="1800" baseline="-25000" dirty="0"/>
              <a:t>2</a:t>
            </a:r>
            <a:r>
              <a:rPr lang="en-US" sz="1800" dirty="0"/>
              <a:t>′′</a:t>
            </a:r>
            <a:r>
              <a:rPr lang="en-US" sz="1800" i="1" dirty="0"/>
              <a:t>,t</a:t>
            </a:r>
            <a:r>
              <a:rPr lang="en-US" sz="1800" baseline="-25000" dirty="0"/>
              <a:t>3</a:t>
            </a:r>
            <a:r>
              <a:rPr lang="en-US" sz="1800" dirty="0"/>
              <a:t>′′] </a:t>
            </a:r>
            <a:r>
              <a:rPr lang="en-US" sz="1800" dirty="0">
                <a:latin typeface="Calibri" panose="020F0502020204030204" pitchFamily="34" charset="0"/>
              </a:rPr>
              <a:t>loc</a:t>
            </a:r>
            <a:r>
              <a:rPr lang="en-US" sz="1800" dirty="0"/>
              <a:t>(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r>
              <a:rPr lang="en-US" sz="1800" dirty="0"/>
              <a:t>) : (</a:t>
            </a:r>
            <a:r>
              <a:rPr lang="en-US" sz="1800" dirty="0">
                <a:latin typeface="Calibri" panose="020F0502020204030204" pitchFamily="34" charset="0"/>
              </a:rPr>
              <a:t>w23,w23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5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203200" y="-72576"/>
            <a:ext cx="11785600" cy="812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Temporal Models</a:t>
            </a:r>
            <a:endParaRPr dirty="0"/>
          </a:p>
        </p:txBody>
      </p:sp>
      <p:sp>
        <p:nvSpPr>
          <p:cNvPr id="131" name="Shape 131"/>
          <p:cNvSpPr>
            <a:spLocks noGrp="1"/>
          </p:cNvSpPr>
          <p:nvPr>
            <p:ph sz="half" idx="1"/>
          </p:nvPr>
        </p:nvSpPr>
        <p:spPr>
          <a:xfrm>
            <a:off x="609600" y="1054550"/>
            <a:ext cx="5384800" cy="32888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Constraints on state variables and events</a:t>
            </a:r>
          </a:p>
          <a:p>
            <a:pPr lvl="1"/>
            <a:r>
              <a:rPr lang="en-US" dirty="0"/>
              <a:t>Reflect predicted actions and events</a:t>
            </a:r>
          </a:p>
          <a:p>
            <a:r>
              <a:rPr lang="en-US" dirty="0"/>
              <a:t>Actions have duration</a:t>
            </a:r>
            <a:endParaRPr lang="en-US" baseline="-25000" dirty="0"/>
          </a:p>
          <a:p>
            <a:pPr lvl="1"/>
            <a:r>
              <a:rPr lang="en-US" dirty="0"/>
              <a:t>preconditions and effects may occur at times other than start and end</a:t>
            </a:r>
          </a:p>
          <a:p>
            <a:r>
              <a:rPr lang="en-US" dirty="0"/>
              <a:t>Time constraints on goals</a:t>
            </a:r>
          </a:p>
          <a:p>
            <a:pPr lvl="1"/>
            <a:r>
              <a:rPr lang="en-US" dirty="0"/>
              <a:t>relative or absolute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827681-CA89-2748-88EF-DF6F094BE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054550"/>
            <a:ext cx="5635171" cy="2855839"/>
          </a:xfrm>
        </p:spPr>
        <p:txBody>
          <a:bodyPr/>
          <a:lstStyle/>
          <a:p>
            <a:r>
              <a:rPr lang="en-US" dirty="0"/>
              <a:t>Exogenous events expected to occur in the future</a:t>
            </a:r>
            <a:endParaRPr lang="en-US" baseline="-25000" dirty="0"/>
          </a:p>
          <a:p>
            <a:r>
              <a:rPr lang="en-US" dirty="0"/>
              <a:t>Maintenance actions: maintain a property</a:t>
            </a:r>
          </a:p>
          <a:p>
            <a:pPr lvl="1"/>
            <a:r>
              <a:rPr lang="en-US" dirty="0"/>
              <a:t>e.g., track a moving target, keep a door closed</a:t>
            </a:r>
            <a:endParaRPr lang="en-US" baseline="-25000" dirty="0"/>
          </a:p>
          <a:p>
            <a:r>
              <a:rPr lang="en-US" dirty="0"/>
              <a:t>Concurrent actions</a:t>
            </a:r>
          </a:p>
          <a:p>
            <a:pPr lvl="1"/>
            <a:r>
              <a:rPr lang="en-US" dirty="0"/>
              <a:t>interacting effects, joint effects</a:t>
            </a:r>
            <a:endParaRPr lang="en-US" baseline="-25000" dirty="0"/>
          </a:p>
          <a:p>
            <a:r>
              <a:rPr lang="en-US" dirty="0"/>
              <a:t>Delayed commitment </a:t>
            </a:r>
          </a:p>
          <a:p>
            <a:pPr lvl="1"/>
            <a:r>
              <a:rPr lang="en-US" dirty="0"/>
              <a:t>instantiation at acting time</a:t>
            </a:r>
          </a:p>
          <a:p>
            <a:endParaRPr lang="en-US" dirty="0"/>
          </a:p>
        </p:txBody>
      </p:sp>
      <p:grpSp>
        <p:nvGrpSpPr>
          <p:cNvPr id="5" name="Group 116">
            <a:extLst>
              <a:ext uri="{FF2B5EF4-FFF2-40B4-BE49-F238E27FC236}">
                <a16:creationId xmlns:a16="http://schemas.microsoft.com/office/drawing/2014/main" id="{7183C3C1-E7F7-564C-8DBB-D96D6F8F41BD}"/>
              </a:ext>
            </a:extLst>
          </p:cNvPr>
          <p:cNvGrpSpPr>
            <a:grpSpLocks noChangeAspect="1"/>
          </p:cNvGrpSpPr>
          <p:nvPr/>
        </p:nvGrpSpPr>
        <p:grpSpPr>
          <a:xfrm>
            <a:off x="1436915" y="4017884"/>
            <a:ext cx="8735685" cy="2601537"/>
            <a:chOff x="0" y="0"/>
            <a:chExt cx="11523698" cy="3431822"/>
          </a:xfrm>
        </p:grpSpPr>
        <p:pic>
          <p:nvPicPr>
            <p:cNvPr id="6" name="exTempPlan.png">
              <a:extLst>
                <a:ext uri="{FF2B5EF4-FFF2-40B4-BE49-F238E27FC236}">
                  <a16:creationId xmlns:a16="http://schemas.microsoft.com/office/drawing/2014/main" id="{706654D0-C91E-B449-BAB3-35C387848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73" t="3116" r="994" b="21529"/>
            <a:stretch>
              <a:fillRect/>
            </a:stretch>
          </p:blipFill>
          <p:spPr>
            <a:xfrm>
              <a:off x="234808" y="0"/>
              <a:ext cx="11288891" cy="3377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15">
              <a:extLst>
                <a:ext uri="{FF2B5EF4-FFF2-40B4-BE49-F238E27FC236}">
                  <a16:creationId xmlns:a16="http://schemas.microsoft.com/office/drawing/2014/main" id="{9C2A7A31-0360-444C-8657-BC14FDEDC628}"/>
                </a:ext>
              </a:extLst>
            </p:cNvPr>
            <p:cNvSpPr/>
            <p:nvPr/>
          </p:nvSpPr>
          <p:spPr>
            <a:xfrm>
              <a:off x="0" y="2564835"/>
              <a:ext cx="6574650" cy="86698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algn="ctr" defTabSz="406385">
                <a:defRPr sz="3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672"/>
            </a:p>
          </p:txBody>
        </p:sp>
      </p:grpSp>
    </p:spTree>
    <p:extLst>
      <p:ext uri="{BB962C8B-B14F-4D97-AF65-F5344CB8AC3E}">
        <p14:creationId xmlns:p14="http://schemas.microsoft.com/office/powerpoint/2010/main" val="767581250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Heuristics for Guiding </a:t>
            </a:r>
            <a:r>
              <a:rPr lang="en-US" dirty="0" err="1"/>
              <a:t>TemPlan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41" y="1400102"/>
            <a:ext cx="4394779" cy="4987998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Flaw selection, resolver selection heuristics similar to those in </a:t>
            </a:r>
            <a:r>
              <a:rPr lang="en-US" dirty="0">
                <a:latin typeface="Calibri"/>
                <a:cs typeface="Calibri"/>
              </a:rPr>
              <a:t>PSP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Select the flaw with the smallest number of resolvers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/>
              <a:t>hoose the resolver that rules out the fewest resolvers for the other flaws </a:t>
            </a:r>
          </a:p>
          <a:p>
            <a:pPr marL="0" indent="0">
              <a:buNone/>
            </a:pPr>
            <a:endParaRPr lang="en-US" dirty="0">
              <a:latin typeface="Calibri"/>
            </a:endParaRPr>
          </a:p>
          <a:p>
            <a:r>
              <a:rPr lang="en-US" dirty="0"/>
              <a:t>There is also a problem with constraint management</a:t>
            </a:r>
          </a:p>
          <a:p>
            <a:pPr lvl="1"/>
            <a:r>
              <a:rPr lang="en-US" dirty="0"/>
              <a:t>We ignored it when discussing </a:t>
            </a:r>
            <a:r>
              <a:rPr lang="en-US" dirty="0">
                <a:latin typeface="Calibri"/>
                <a:cs typeface="Calibri"/>
              </a:rPr>
              <a:t>PSP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Discuss it next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66" y="4106334"/>
            <a:ext cx="3829488" cy="2528060"/>
          </a:xfrm>
          <a:prstGeom prst="rect">
            <a:avLst/>
          </a:prstGeom>
        </p:spPr>
      </p:pic>
      <p:pic>
        <p:nvPicPr>
          <p:cNvPr id="8" name="Picture 7" descr="Screen Shot 2016-03-31 at 10.15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1" y="1261533"/>
            <a:ext cx="4557139" cy="26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53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10924"/>
            <a:ext cx="8839200" cy="589453"/>
          </a:xfrm>
        </p:spPr>
        <p:txBody>
          <a:bodyPr/>
          <a:lstStyle/>
          <a:p>
            <a:r>
              <a:rPr lang="en-US" dirty="0"/>
              <a:t>Summary of Sections 4.1, 4.2</a:t>
            </a:r>
            <a:r>
              <a:rPr lang="en-US"/>
              <a:t>, 4.3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35587"/>
            <a:ext cx="8229600" cy="5400139"/>
          </a:xfrm>
        </p:spPr>
        <p:txBody>
          <a:bodyPr/>
          <a:lstStyle/>
          <a:p>
            <a:r>
              <a:rPr lang="en-US" dirty="0"/>
              <a:t>Timelines</a:t>
            </a:r>
          </a:p>
          <a:p>
            <a:pPr lvl="1"/>
            <a:r>
              <a:rPr lang="en-US" dirty="0"/>
              <a:t>Temporal assertions (change, persistence), constraints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Conflicts, consistency, security, causal support</a:t>
            </a:r>
          </a:p>
          <a:p>
            <a:r>
              <a:rPr lang="en-US" dirty="0">
                <a:latin typeface="Times New Roman"/>
                <a:cs typeface="Times New Roman"/>
              </a:rPr>
              <a:t>Chronicle: union of several timelines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Consistency, security, causal support</a:t>
            </a:r>
          </a:p>
          <a:p>
            <a:pPr marL="344488" lvl="1">
              <a:buSzPct val="85000"/>
              <a:buFont typeface="Webdings" charset="2"/>
              <a:buChar char="="/>
            </a:pPr>
            <a:r>
              <a:rPr lang="en-US" dirty="0">
                <a:cs typeface="Times New Roman"/>
              </a:rPr>
              <a:t>Actions represented by chronicles; preconditions </a:t>
            </a:r>
            <a:r>
              <a:rPr lang="en-US" dirty="0">
                <a:cs typeface="Times New Roman"/>
                <a:sym typeface="Wingdings"/>
              </a:rPr>
              <a:t> causal support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Planning problems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three kinds of flaws and their resolvers: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tasks, causal support, security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partial plans, solution plans</a:t>
            </a:r>
          </a:p>
          <a:p>
            <a:r>
              <a:rPr lang="en-US" dirty="0">
                <a:latin typeface="Times New Roman"/>
                <a:cs typeface="Times New Roman"/>
              </a:rPr>
              <a:t>Planning: </a:t>
            </a:r>
            <a:r>
              <a:rPr lang="en-US" dirty="0" err="1">
                <a:latin typeface="Calibri"/>
                <a:cs typeface="Calibri"/>
              </a:rPr>
              <a:t>TemPlan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Like </a:t>
            </a:r>
            <a:r>
              <a:rPr lang="en-US" dirty="0">
                <a:latin typeface="Calibri"/>
                <a:cs typeface="Calibri"/>
              </a:rPr>
              <a:t>PSP</a:t>
            </a:r>
            <a:r>
              <a:rPr lang="en-US" dirty="0">
                <a:latin typeface="Times New Roman"/>
                <a:cs typeface="Times New Roman"/>
              </a:rPr>
              <a:t> but with tasks, temporal assertions, temporal constraints</a:t>
            </a:r>
          </a:p>
        </p:txBody>
      </p:sp>
    </p:spTree>
    <p:extLst>
      <p:ext uri="{BB962C8B-B14F-4D97-AF65-F5344CB8AC3E}">
        <p14:creationId xmlns:p14="http://schemas.microsoft.com/office/powerpoint/2010/main" val="10335310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</a:t>
            </a:r>
          </a:p>
        </p:txBody>
      </p:sp>
      <p:sp>
        <p:nvSpPr>
          <p:cNvPr id="780" name="Shape 78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Introduction</a:t>
            </a:r>
          </a:p>
          <a:p>
            <a:pPr>
              <a:lnSpc>
                <a:spcPct val="13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Representation</a:t>
            </a:r>
          </a:p>
          <a:p>
            <a:pPr>
              <a:lnSpc>
                <a:spcPct val="13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Temporal planning</a:t>
            </a:r>
          </a:p>
          <a:p>
            <a:pPr>
              <a:lnSpc>
                <a:spcPct val="130000"/>
              </a:lnSpc>
            </a:pPr>
            <a:r>
              <a:rPr lang="en-US" b="1" dirty="0"/>
              <a:t>4.4 </a:t>
            </a:r>
            <a:r>
              <a:rPr b="1" dirty="0"/>
              <a:t>Co</a:t>
            </a:r>
            <a:r>
              <a:rPr lang="en-US" b="1" dirty="0"/>
              <a:t>nstraint Management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Consistency of o</a:t>
            </a:r>
            <a:r>
              <a:rPr dirty="0"/>
              <a:t>bject constraints</a:t>
            </a:r>
            <a:r>
              <a:rPr lang="en-US" dirty="0"/>
              <a:t> and time </a:t>
            </a:r>
            <a:r>
              <a:rPr dirty="0"/>
              <a:t>constraint</a:t>
            </a:r>
            <a:r>
              <a:rPr lang="en-US" dirty="0"/>
              <a:t>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Controlling the actions when we don’t know how long they’ll take</a:t>
            </a:r>
            <a:endParaRPr dirty="0"/>
          </a:p>
          <a:p>
            <a:pPr>
              <a:lnSpc>
                <a:spcPct val="140000"/>
              </a:lnSpc>
            </a:pPr>
            <a:r>
              <a:rPr lang="en-US" dirty="0"/>
              <a:t>4.5 Acting with temporal models</a:t>
            </a:r>
          </a:p>
        </p:txBody>
      </p:sp>
    </p:spTree>
    <p:extLst>
      <p:ext uri="{BB962C8B-B14F-4D97-AF65-F5344CB8AC3E}">
        <p14:creationId xmlns:p14="http://schemas.microsoft.com/office/powerpoint/2010/main" val="1725426836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578450"/>
          </a:xfrm>
        </p:spPr>
        <p:txBody>
          <a:bodyPr/>
          <a:lstStyle/>
          <a:p>
            <a:r>
              <a:rPr lang="en-US" dirty="0"/>
              <a:t>Constraint 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005" y="698992"/>
            <a:ext cx="8674051" cy="5876851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Each time </a:t>
            </a:r>
            <a:r>
              <a:rPr lang="en-US" dirty="0" err="1">
                <a:latin typeface="Calibri"/>
              </a:rPr>
              <a:t>TemPlan</a:t>
            </a:r>
            <a:r>
              <a:rPr lang="en-US" dirty="0">
                <a:latin typeface="Calibri"/>
              </a:rPr>
              <a:t> </a:t>
            </a:r>
            <a:r>
              <a:rPr lang="en-US" dirty="0"/>
              <a:t>applies a resolver, it modifies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)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Some resolvers will make </a:t>
            </a:r>
            <a:r>
              <a:rPr lang="en-US" dirty="0"/>
              <a:t>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)</a:t>
            </a:r>
            <a:r>
              <a:rPr lang="en-US" dirty="0">
                <a:cs typeface="Times New Roman"/>
              </a:rPr>
              <a:t> inconsistent</a:t>
            </a:r>
          </a:p>
          <a:p>
            <a:pPr lvl="3"/>
            <a:r>
              <a:rPr lang="en-US" dirty="0">
                <a:latin typeface="Times New Roman"/>
                <a:cs typeface="Times New Roman"/>
              </a:rPr>
              <a:t>No solution in this part of the search space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Would like to detect inconsistency, prune the search space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Otherwise we’ll waste time looking for a solution</a:t>
            </a:r>
            <a:br>
              <a:rPr lang="en-US" baseline="-25000" dirty="0">
                <a:latin typeface="Times New Roman"/>
                <a:cs typeface="Times New Roman"/>
              </a:rPr>
            </a:br>
            <a:endParaRPr lang="en-US" baseline="-25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Analogy: PSP checks simple cases of inconsistency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E.g., can’t create a constraint </a:t>
            </a:r>
            <a:r>
              <a:rPr lang="en-US" i="1" dirty="0" err="1">
                <a:latin typeface="Times New Roman"/>
                <a:cs typeface="Times New Roman"/>
              </a:rPr>
              <a:t>a</a:t>
            </a:r>
            <a:r>
              <a:rPr lang="en-US" dirty="0" err="1">
                <a:latin typeface="Times New Roman"/>
                <a:cs typeface="Times New Roman"/>
              </a:rPr>
              <a:t>≺</a:t>
            </a:r>
            <a:r>
              <a:rPr lang="en-US" i="1" dirty="0" err="1"/>
              <a:t>b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if there’s already a constraint </a:t>
            </a:r>
            <a:r>
              <a:rPr lang="en-US" i="1" dirty="0" err="1"/>
              <a:t>b</a:t>
            </a:r>
            <a:r>
              <a:rPr lang="en-US" dirty="0" err="1">
                <a:cs typeface="Times New Roman"/>
              </a:rPr>
              <a:t>≺</a:t>
            </a:r>
            <a:r>
              <a:rPr lang="en-US" i="1" dirty="0" err="1"/>
              <a:t>a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But PSP ignores more complicated cases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E.g., s</a:t>
            </a:r>
            <a:r>
              <a:rPr lang="en-US" dirty="0">
                <a:latin typeface="Times New Roman" panose="02020603050405020304" pitchFamily="18" charset="0"/>
              </a:rPr>
              <a:t>uppose there are three threats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To resolve them, </a:t>
            </a:r>
            <a:r>
              <a:rPr lang="en-US" dirty="0">
                <a:latin typeface="Times New Roman"/>
                <a:cs typeface="Times New Roman"/>
              </a:rPr>
              <a:t>suppose PSP chooses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i="1" dirty="0">
                <a:latin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</a:rPr>
              <a:t>′′</a:t>
            </a:r>
            <a:r>
              <a:rPr lang="en-US" dirty="0"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≠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 , </a:t>
            </a:r>
            <a:r>
              <a:rPr lang="en-US" i="1" dirty="0">
                <a:latin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</a:rPr>
              <a:t>′′</a:t>
            </a:r>
            <a:r>
              <a:rPr lang="en-US" dirty="0">
                <a:cs typeface="Times New Roman"/>
              </a:rPr>
              <a:t> ≠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 , </a:t>
            </a:r>
            <a:r>
              <a:rPr lang="en-US" i="1" dirty="0">
                <a:latin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</a:rPr>
              <a:t>′′</a:t>
            </a:r>
            <a:r>
              <a:rPr lang="en-US" dirty="0">
                <a:cs typeface="Times New Roman"/>
              </a:rPr>
              <a:t> ≠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d3</a:t>
            </a:r>
          </a:p>
          <a:p>
            <a:pPr lvl="2"/>
            <a:r>
              <a:rPr lang="en-US" dirty="0">
                <a:latin typeface="Times New Roman"/>
                <a:cs typeface="Times New Roman"/>
              </a:rPr>
              <a:t>No solutions in this part of the search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space, but PSP searches it anyway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0033FEA-9567-2D4A-A3CB-4E0272F06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840" y="1992087"/>
            <a:ext cx="3456335" cy="139339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28C79A22-C754-024C-B363-10ED2B184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94340"/>
            <a:ext cx="5957206" cy="297860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159723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Management in </a:t>
            </a:r>
            <a:r>
              <a:rPr lang="en-US" dirty="0" err="1"/>
              <a:t>TemPlan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862513" lvl="3" indent="0">
              <a:buNone/>
            </a:pP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>
                <a:cs typeface="Times New Roman"/>
              </a:rPr>
              <a:t> </a:t>
            </a:r>
            <a:r>
              <a:rPr lang="en-US" dirty="0"/>
              <a:t>= {…</a:t>
            </a:r>
            <a:r>
              <a:rPr lang="en-US" dirty="0">
                <a:cs typeface="Times New Roman"/>
              </a:rPr>
              <a:t>}</a:t>
            </a:r>
          </a:p>
          <a:p>
            <a:pPr marL="4862513" lvl="3" indent="0">
              <a:buNone/>
            </a:pP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>
                <a:cs typeface="Times New Roman"/>
              </a:rPr>
              <a:t> </a:t>
            </a:r>
            <a:r>
              <a:rPr lang="en-US" dirty="0"/>
              <a:t>= (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&lt;</a:t>
            </a:r>
            <a:r>
              <a:rPr lang="en-US" i="1" dirty="0"/>
              <a:t> t</a:t>
            </a:r>
            <a:r>
              <a:rPr lang="en-US" baseline="-25000" dirty="0"/>
              <a:t>2</a:t>
            </a:r>
            <a:r>
              <a:rPr lang="en-US" dirty="0"/>
              <a:t> &lt;</a:t>
            </a:r>
            <a:r>
              <a:rPr lang="en-US" i="1" dirty="0"/>
              <a:t> t</a:t>
            </a:r>
            <a:r>
              <a:rPr lang="en-US" baseline="-25000" dirty="0"/>
              <a:t>3</a:t>
            </a:r>
            <a:r>
              <a:rPr lang="en-US" dirty="0"/>
              <a:t> &lt;</a:t>
            </a:r>
            <a:r>
              <a:rPr lang="en-US" i="1" dirty="0"/>
              <a:t> t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  <a:p>
            <a:r>
              <a:rPr lang="en-US" dirty="0">
                <a:cs typeface="Times New Roman"/>
              </a:rPr>
              <a:t>At various points, check consistency of 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endParaRPr lang="en-US" dirty="0"/>
          </a:p>
          <a:p>
            <a:pPr lvl="1"/>
            <a:r>
              <a:rPr lang="en-US" dirty="0"/>
              <a:t>If 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 is inconsistent, then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) is inconsistent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Can prune this part of the search space</a:t>
            </a:r>
          </a:p>
          <a:p>
            <a:pPr lvl="2"/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If </a:t>
            </a:r>
            <a:r>
              <a:rPr lang="en-US" dirty="0">
                <a:latin typeface="Lucida Handwriting"/>
                <a:cs typeface="Lucida Handwriting"/>
              </a:rPr>
              <a:t>C </a:t>
            </a:r>
            <a:r>
              <a:rPr lang="en-US" dirty="0">
                <a:cs typeface="Lucida Handwriting"/>
              </a:rPr>
              <a:t>is c</a:t>
            </a:r>
            <a:r>
              <a:rPr lang="en-US" dirty="0"/>
              <a:t>onsistent,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) may or may not be consistent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/>
              <a:t>= {[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(r1)=loc1</a:t>
            </a:r>
            <a:r>
              <a:rPr lang="en-US" dirty="0">
                <a:latin typeface="Times New Roman"/>
                <a:cs typeface="Times New Roman"/>
              </a:rPr>
              <a:t>,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         </a:t>
            </a: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(r1)=loc2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pPr lvl="2"/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>
                <a:cs typeface="Times New Roman"/>
              </a:rPr>
              <a:t> </a:t>
            </a:r>
            <a:r>
              <a:rPr lang="en-US" dirty="0"/>
              <a:t>= (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&lt;</a:t>
            </a:r>
            <a:r>
              <a:rPr lang="en-US" i="1" dirty="0"/>
              <a:t> t</a:t>
            </a:r>
            <a:r>
              <a:rPr lang="en-US" baseline="-25000" dirty="0"/>
              <a:t>3</a:t>
            </a:r>
            <a:r>
              <a:rPr lang="en-US" dirty="0"/>
              <a:t> &lt;</a:t>
            </a:r>
            <a:r>
              <a:rPr lang="en-US" i="1" dirty="0"/>
              <a:t> t</a:t>
            </a:r>
            <a:r>
              <a:rPr lang="en-US" baseline="-25000" dirty="0"/>
              <a:t>4</a:t>
            </a:r>
            <a:r>
              <a:rPr lang="en-US" dirty="0"/>
              <a:t> &lt;</a:t>
            </a:r>
            <a:r>
              <a:rPr lang="en-US" i="1" dirty="0"/>
              <a:t> t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Gives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(r1)</a:t>
            </a:r>
            <a:r>
              <a:rPr lang="en-US" dirty="0">
                <a:latin typeface="Times New Roman"/>
                <a:cs typeface="Times New Roman"/>
              </a:rPr>
              <a:t> two values during </a:t>
            </a: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dirty="0"/>
              <a:t>]</a:t>
            </a:r>
          </a:p>
          <a:p>
            <a:pPr lvl="2"/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585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of </a:t>
            </a:r>
            <a:r>
              <a:rPr lang="en-US" dirty="0">
                <a:latin typeface="Lucida Handwriting"/>
                <a:cs typeface="Lucida Handwriting"/>
              </a:rPr>
              <a:t>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 contains two kinds of constraints</a:t>
            </a:r>
          </a:p>
          <a:p>
            <a:pPr lvl="1"/>
            <a:r>
              <a:rPr lang="en-US" dirty="0"/>
              <a:t>Object constraints </a:t>
            </a:r>
          </a:p>
          <a:p>
            <a:pPr lvl="2"/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i="1" dirty="0">
                <a:cs typeface="Times New Roman"/>
              </a:rPr>
              <a:t>r</a:t>
            </a:r>
            <a:r>
              <a:rPr lang="en-US" dirty="0">
                <a:latin typeface="Calibri"/>
                <a:cs typeface="Calibri"/>
              </a:rPr>
              <a:t>)</a:t>
            </a:r>
            <a:r>
              <a:rPr lang="en-US" dirty="0">
                <a:cs typeface="Times New Roman"/>
              </a:rPr>
              <a:t> ≠ </a:t>
            </a:r>
            <a:r>
              <a:rPr lang="en-US" i="1" dirty="0">
                <a:cs typeface="Times New Roman"/>
              </a:rPr>
              <a:t>l</a:t>
            </a:r>
            <a:r>
              <a:rPr lang="en-US" baseline="-25000" dirty="0">
                <a:cs typeface="Times New Roman"/>
              </a:rPr>
              <a:t>2 </a:t>
            </a:r>
            <a:r>
              <a:rPr lang="en-US" i="1" dirty="0">
                <a:latin typeface="Times New Roman" charset="0"/>
                <a:ea typeface="Calibri" charset="0"/>
                <a:cs typeface="Calibri" charset="0"/>
              </a:rPr>
              <a:t>,    l</a:t>
            </a:r>
            <a:r>
              <a:rPr lang="en-US" dirty="0">
                <a:latin typeface="Times New Roman" charset="0"/>
                <a:ea typeface="Calibri" charset="0"/>
                <a:cs typeface="Calibri" charset="0"/>
              </a:rPr>
              <a:t> ∈ {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loc3, loc4</a:t>
            </a:r>
            <a:r>
              <a:rPr lang="en-US" dirty="0">
                <a:latin typeface="Times New Roman" charset="0"/>
                <a:ea typeface="Calibri" charset="0"/>
                <a:cs typeface="Calibri" charset="0"/>
              </a:rPr>
              <a:t>}</a:t>
            </a:r>
            <a:r>
              <a:rPr lang="en-US" i="1" dirty="0">
                <a:latin typeface="Times New Roman" charset="0"/>
                <a:ea typeface="Calibri" charset="0"/>
                <a:cs typeface="Calibri" charset="0"/>
              </a:rPr>
              <a:t>,    r</a:t>
            </a:r>
            <a:r>
              <a:rPr lang="en-US" dirty="0">
                <a:latin typeface="Times New Roman" charset="0"/>
                <a:ea typeface="Calibri" charset="0"/>
                <a:cs typeface="Calibri" charset="0"/>
              </a:rPr>
              <a:t> =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r1</a:t>
            </a:r>
            <a:r>
              <a:rPr lang="en-US" dirty="0">
                <a:latin typeface="Times New Roman" charset="0"/>
                <a:ea typeface="Calibri" charset="0"/>
                <a:cs typeface="Calibri" charset="0"/>
              </a:rPr>
              <a:t>,  </a:t>
            </a:r>
            <a:r>
              <a:rPr lang="en-US" i="1" dirty="0">
                <a:latin typeface="Times New Roman" charset="0"/>
                <a:ea typeface="Calibri" charset="0"/>
                <a:cs typeface="Calibri" charset="0"/>
              </a:rPr>
              <a:t>o ≠ o′</a:t>
            </a:r>
            <a:endParaRPr lang="en-US" dirty="0">
              <a:latin typeface="Times New Roman" charset="0"/>
              <a:cs typeface="Times New Roman"/>
            </a:endParaRPr>
          </a:p>
          <a:p>
            <a:pPr lvl="1"/>
            <a:r>
              <a:rPr lang="en-US" dirty="0"/>
              <a:t>Temporal constraints</a:t>
            </a:r>
          </a:p>
          <a:p>
            <a:pPr lvl="2"/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&lt;</a:t>
            </a:r>
            <a:r>
              <a:rPr lang="en-US" i="1" dirty="0"/>
              <a:t> t</a:t>
            </a:r>
            <a:r>
              <a:rPr lang="en-US" baseline="-25000" dirty="0"/>
              <a:t>3 </a:t>
            </a:r>
            <a:r>
              <a:rPr lang="en-US" i="1" dirty="0">
                <a:latin typeface="Times New Roman" charset="0"/>
                <a:ea typeface="Calibri" charset="0"/>
                <a:cs typeface="Calibri" charset="0"/>
              </a:rPr>
              <a:t>,    a &lt; t,    t &lt; t′,    a ≤ t′ − t ≤ b</a:t>
            </a:r>
            <a:endParaRPr lang="en-US" dirty="0"/>
          </a:p>
          <a:p>
            <a:endParaRPr lang="en-US" dirty="0"/>
          </a:p>
          <a:p>
            <a:r>
              <a:rPr lang="en-US" dirty="0"/>
              <a:t>Assume object constraints are independent of temporal constraints and vice versa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exclude things like </a:t>
            </a:r>
            <a:r>
              <a:rPr lang="mr-IN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t</a:t>
            </a:r>
            <a:r>
              <a:rPr lang="mr-IN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 &lt;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charset="0"/>
                <a:cs typeface="Times New Roman" charset="0"/>
                <a:sym typeface="Times New Roman"/>
              </a:rPr>
              <a:t>distance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 </a:t>
            </a:r>
            <a:r>
              <a:rPr lang="mr-IN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r</a:t>
            </a:r>
            <a:r>
              <a:rPr lang="mr-IN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,</a:t>
            </a:r>
            <a:r>
              <a:rPr lang="mr-IN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r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′</a:t>
            </a:r>
            <a:r>
              <a:rPr lang="mr-IN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Then two separate </a:t>
            </a:r>
            <a:r>
              <a:rPr lang="en-US" dirty="0" err="1"/>
              <a:t>subproblems</a:t>
            </a:r>
            <a:endParaRPr lang="en-US" dirty="0"/>
          </a:p>
          <a:p>
            <a:pPr lvl="1"/>
            <a:r>
              <a:rPr lang="en-US" dirty="0"/>
              <a:t>(1) check consistency of object constraints</a:t>
            </a:r>
          </a:p>
          <a:p>
            <a:pPr lvl="1"/>
            <a:r>
              <a:rPr lang="en-US" dirty="0"/>
              <a:t>(2) check consistency of temporal constraints</a:t>
            </a:r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 is consistent </a:t>
            </a:r>
            <a:r>
              <a:rPr lang="en-US" dirty="0" err="1"/>
              <a:t>iff</a:t>
            </a:r>
            <a:r>
              <a:rPr lang="en-US" dirty="0"/>
              <a:t> both are consistent</a:t>
            </a:r>
          </a:p>
          <a:p>
            <a:endParaRPr lang="en-US" dirty="0"/>
          </a:p>
          <a:p>
            <a:pPr lvl="1"/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445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Constraints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Constraint-satisfaction problem (CSP)  –  NP-hard</a:t>
            </a:r>
          </a:p>
          <a:p>
            <a:r>
              <a:rPr lang="en-US" dirty="0"/>
              <a:t>Can write an algorithm that’s </a:t>
            </a:r>
            <a:r>
              <a:rPr lang="en-US" i="1" dirty="0"/>
              <a:t>complete</a:t>
            </a:r>
            <a:r>
              <a:rPr lang="en-US" dirty="0"/>
              <a:t> but runs in exponential time</a:t>
            </a:r>
          </a:p>
          <a:p>
            <a:pPr lvl="2"/>
            <a:r>
              <a:rPr lang="en-US" dirty="0"/>
              <a:t>If there’s an inconsistency, always finds it</a:t>
            </a:r>
          </a:p>
          <a:p>
            <a:pPr lvl="2"/>
            <a:r>
              <a:rPr lang="en-US" dirty="0"/>
              <a:t>Might do a lot of pruning, but spend lots of time at each node</a:t>
            </a:r>
          </a:p>
          <a:p>
            <a:endParaRPr lang="en-US" dirty="0"/>
          </a:p>
          <a:p>
            <a:r>
              <a:rPr lang="en-US" dirty="0"/>
              <a:t>Instead, use a technique that’s</a:t>
            </a:r>
            <a:br>
              <a:rPr lang="en-US" dirty="0"/>
            </a:br>
            <a:r>
              <a:rPr lang="en-US" dirty="0"/>
              <a:t>incomplete but takes </a:t>
            </a:r>
            <a:r>
              <a:rPr lang="en-US" i="1" dirty="0"/>
              <a:t>polynomial</a:t>
            </a:r>
            <a:r>
              <a:rPr lang="en-US" dirty="0"/>
              <a:t> time</a:t>
            </a:r>
          </a:p>
          <a:p>
            <a:pPr lvl="2"/>
            <a:r>
              <a:rPr lang="en-US" dirty="0"/>
              <a:t>arc consistency, path consistency</a:t>
            </a:r>
            <a:r>
              <a:rPr lang="en-US" baseline="30000" dirty="0"/>
              <a:t>*</a:t>
            </a:r>
          </a:p>
          <a:p>
            <a:r>
              <a:rPr lang="en-US" dirty="0"/>
              <a:t>Detects some inconsistencies but not others</a:t>
            </a:r>
          </a:p>
          <a:p>
            <a:pPr lvl="1"/>
            <a:r>
              <a:rPr lang="en-US" dirty="0"/>
              <a:t>Runs much faster, but prunes fewer nodes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800" dirty="0"/>
              <a:t>__________</a:t>
            </a:r>
            <a:br>
              <a:rPr lang="en-US" sz="1800" dirty="0"/>
            </a:br>
            <a:r>
              <a:rPr lang="en-US" sz="1800" dirty="0"/>
              <a:t>*See Russell &amp; Norvig, Artificial Intelligence: A Modern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200" y="2684693"/>
            <a:ext cx="3563201" cy="30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955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33864"/>
            <a:ext cx="8839200" cy="812800"/>
          </a:xfrm>
        </p:spPr>
        <p:txBody>
          <a:bodyPr/>
          <a:lstStyle/>
          <a:p>
            <a:r>
              <a:rPr lang="en-US" dirty="0"/>
              <a:t>Time Constraints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65772" y="897467"/>
            <a:ext cx="8229600" cy="57573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represent time constraints</a:t>
            </a:r>
            <a:r>
              <a:rPr lang="en-US" dirty="0">
                <a:latin typeface="Times New Roman" charset="0"/>
                <a:cs typeface="Lucida Handwriting"/>
              </a:rPr>
              <a:t>:</a:t>
            </a:r>
            <a:endParaRPr lang="en-US" dirty="0">
              <a:latin typeface="Times New Roman" charset="0"/>
            </a:endParaRPr>
          </a:p>
          <a:p>
            <a:r>
              <a:rPr lang="en-US" dirty="0"/>
              <a:t>Simple Temporal Networks (STNs)</a:t>
            </a:r>
          </a:p>
          <a:p>
            <a:pPr lvl="1"/>
            <a:r>
              <a:rPr lang="en-US" dirty="0"/>
              <a:t>Networks of constraints on time points</a:t>
            </a:r>
          </a:p>
          <a:p>
            <a:endParaRPr lang="en-US" dirty="0"/>
          </a:p>
          <a:p>
            <a:r>
              <a:rPr lang="en-US" dirty="0"/>
              <a:t>Synthesize incrementally them starting from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  <a:sym typeface="Times"/>
              </a:rPr>
              <a:t>ϕ</a:t>
            </a:r>
            <a:r>
              <a:rPr lang="el-GR" baseline="-25000" dirty="0">
                <a:latin typeface="Times"/>
                <a:ea typeface="Times"/>
                <a:cs typeface="Times"/>
                <a:sym typeface="Times"/>
              </a:rPr>
              <a:t>0</a:t>
            </a:r>
            <a:endParaRPr lang="en-US" baseline="-25000" dirty="0">
              <a:latin typeface="Times"/>
              <a:ea typeface="Times"/>
              <a:cs typeface="Times"/>
              <a:sym typeface="Times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</a:rPr>
              <a:t>Templan</a:t>
            </a:r>
            <a:r>
              <a:rPr lang="en-US" dirty="0"/>
              <a:t> can check time constraints in time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Incrementally instantiated at acting time</a:t>
            </a:r>
          </a:p>
          <a:p>
            <a:r>
              <a:rPr lang="en-US" dirty="0"/>
              <a:t>Kept consistent throughout planning and acting</a:t>
            </a:r>
          </a:p>
          <a:p>
            <a:pPr lvl="1"/>
            <a:endParaRPr lang="nl-NL" baseline="-25000" dirty="0"/>
          </a:p>
        </p:txBody>
      </p:sp>
      <p:grpSp>
        <p:nvGrpSpPr>
          <p:cNvPr id="28" name="Group 821"/>
          <p:cNvGrpSpPr/>
          <p:nvPr/>
        </p:nvGrpSpPr>
        <p:grpSpPr>
          <a:xfrm>
            <a:off x="7033478" y="846665"/>
            <a:ext cx="3360737" cy="2539033"/>
            <a:chOff x="0" y="3436"/>
            <a:chExt cx="4779712" cy="3611068"/>
          </a:xfrm>
        </p:grpSpPr>
        <p:sp>
          <p:nvSpPr>
            <p:cNvPr id="29" name="Shape 796"/>
            <p:cNvSpPr/>
            <p:nvPr/>
          </p:nvSpPr>
          <p:spPr>
            <a:xfrm>
              <a:off x="2088551" y="3436"/>
              <a:ext cx="478761" cy="607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/>
            <a:p>
              <a:pPr marL="28574" marR="28574" defTabSz="642915">
                <a:defRPr sz="3000" i="1">
                  <a:solidFill>
                    <a:srgbClr val="011993"/>
                  </a:solidFill>
                </a:defRPr>
              </a:pPr>
              <a:r>
                <a:rPr sz="2109"/>
                <a:t>t</a:t>
              </a:r>
              <a:r>
                <a:rPr sz="2109" baseline="-5999"/>
                <a:t>2</a:t>
              </a:r>
            </a:p>
          </p:txBody>
        </p:sp>
        <p:sp>
          <p:nvSpPr>
            <p:cNvPr id="30" name="Shape 797"/>
            <p:cNvSpPr/>
            <p:nvPr/>
          </p:nvSpPr>
          <p:spPr>
            <a:xfrm rot="19741659">
              <a:off x="621105" y="736650"/>
              <a:ext cx="887306" cy="484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547"/>
                <a:t>[1, 2]</a:t>
              </a:r>
            </a:p>
          </p:txBody>
        </p:sp>
        <p:sp>
          <p:nvSpPr>
            <p:cNvPr id="31" name="Shape 798"/>
            <p:cNvSpPr/>
            <p:nvPr/>
          </p:nvSpPr>
          <p:spPr>
            <a:xfrm>
              <a:off x="2903135" y="1699224"/>
              <a:ext cx="887306" cy="484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547"/>
                <a:t>[1, 2]</a:t>
              </a:r>
            </a:p>
          </p:txBody>
        </p:sp>
        <p:grpSp>
          <p:nvGrpSpPr>
            <p:cNvPr id="32" name="Group 801"/>
            <p:cNvGrpSpPr/>
            <p:nvPr/>
          </p:nvGrpSpPr>
          <p:grpSpPr>
            <a:xfrm>
              <a:off x="0" y="1071012"/>
              <a:ext cx="548026" cy="650858"/>
              <a:chOff x="0" y="21359"/>
              <a:chExt cx="548025" cy="650857"/>
            </a:xfrm>
          </p:grpSpPr>
          <p:sp>
            <p:nvSpPr>
              <p:cNvPr id="52" name="Shape 799"/>
              <p:cNvSpPr/>
              <p:nvPr/>
            </p:nvSpPr>
            <p:spPr>
              <a:xfrm>
                <a:off x="0" y="21359"/>
                <a:ext cx="478760" cy="607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2109"/>
                  <a:t>t</a:t>
                </a:r>
                <a:r>
                  <a:rPr sz="2109" baseline="-5999"/>
                  <a:t>1</a:t>
                </a:r>
              </a:p>
            </p:txBody>
          </p:sp>
          <p:sp>
            <p:nvSpPr>
              <p:cNvPr id="53" name="Shape 800"/>
              <p:cNvSpPr/>
              <p:nvPr/>
            </p:nvSpPr>
            <p:spPr>
              <a:xfrm>
                <a:off x="350531" y="45670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2109"/>
              </a:p>
            </p:txBody>
          </p:sp>
        </p:grpSp>
        <p:grpSp>
          <p:nvGrpSpPr>
            <p:cNvPr id="33" name="Group 804"/>
            <p:cNvGrpSpPr/>
            <p:nvPr/>
          </p:nvGrpSpPr>
          <p:grpSpPr>
            <a:xfrm>
              <a:off x="4300952" y="1118123"/>
              <a:ext cx="478760" cy="607525"/>
              <a:chOff x="0" y="21358"/>
              <a:chExt cx="478759" cy="607523"/>
            </a:xfrm>
          </p:grpSpPr>
          <p:sp>
            <p:nvSpPr>
              <p:cNvPr id="50" name="Shape 802"/>
              <p:cNvSpPr/>
              <p:nvPr/>
            </p:nvSpPr>
            <p:spPr>
              <a:xfrm>
                <a:off x="0" y="21358"/>
                <a:ext cx="478759" cy="607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2109"/>
                  <a:t>t</a:t>
                </a:r>
                <a:r>
                  <a:rPr sz="2109" baseline="-5999"/>
                  <a:t>4</a:t>
                </a:r>
              </a:p>
            </p:txBody>
          </p:sp>
          <p:sp>
            <p:nvSpPr>
              <p:cNvPr id="51" name="Shape 803"/>
              <p:cNvSpPr/>
              <p:nvPr/>
            </p:nvSpPr>
            <p:spPr>
              <a:xfrm>
                <a:off x="108731" y="39096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2109"/>
              </a:p>
            </p:txBody>
          </p:sp>
        </p:grpSp>
        <p:sp>
          <p:nvSpPr>
            <p:cNvPr id="34" name="Shape 805"/>
            <p:cNvSpPr/>
            <p:nvPr/>
          </p:nvSpPr>
          <p:spPr>
            <a:xfrm>
              <a:off x="2116716" y="529099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2109"/>
            </a:p>
          </p:txBody>
        </p:sp>
        <p:grpSp>
          <p:nvGrpSpPr>
            <p:cNvPr id="35" name="Group 808"/>
            <p:cNvGrpSpPr/>
            <p:nvPr/>
          </p:nvGrpSpPr>
          <p:grpSpPr>
            <a:xfrm>
              <a:off x="1819287" y="1746088"/>
              <a:ext cx="478760" cy="607525"/>
              <a:chOff x="0" y="21358"/>
              <a:chExt cx="478758" cy="607523"/>
            </a:xfrm>
          </p:grpSpPr>
          <p:sp>
            <p:nvSpPr>
              <p:cNvPr id="48" name="Shape 806"/>
              <p:cNvSpPr/>
              <p:nvPr/>
            </p:nvSpPr>
            <p:spPr>
              <a:xfrm>
                <a:off x="0" y="21358"/>
                <a:ext cx="478758" cy="607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2109"/>
                  <a:t>t</a:t>
                </a:r>
                <a:r>
                  <a:rPr sz="2109" baseline="-5999"/>
                  <a:t>3</a:t>
                </a:r>
              </a:p>
            </p:txBody>
          </p:sp>
          <p:sp>
            <p:nvSpPr>
              <p:cNvPr id="49" name="Shape 807"/>
              <p:cNvSpPr/>
              <p:nvPr/>
            </p:nvSpPr>
            <p:spPr>
              <a:xfrm>
                <a:off x="205110" y="39096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2109"/>
              </a:p>
            </p:txBody>
          </p:sp>
        </p:grpSp>
        <p:sp>
          <p:nvSpPr>
            <p:cNvPr id="36" name="Shape 809"/>
            <p:cNvSpPr/>
            <p:nvPr/>
          </p:nvSpPr>
          <p:spPr>
            <a:xfrm flipV="1">
              <a:off x="562046" y="636852"/>
              <a:ext cx="1583372" cy="939674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2109"/>
            </a:p>
          </p:txBody>
        </p:sp>
        <p:sp>
          <p:nvSpPr>
            <p:cNvPr id="37" name="Shape 810"/>
            <p:cNvSpPr/>
            <p:nvPr/>
          </p:nvSpPr>
          <p:spPr>
            <a:xfrm flipV="1">
              <a:off x="2269803" y="1389261"/>
              <a:ext cx="2086013" cy="533525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2109"/>
            </a:p>
          </p:txBody>
        </p:sp>
        <p:sp>
          <p:nvSpPr>
            <p:cNvPr id="38" name="Shape 811"/>
            <p:cNvSpPr/>
            <p:nvPr/>
          </p:nvSpPr>
          <p:spPr>
            <a:xfrm>
              <a:off x="2096505" y="3006979"/>
              <a:ext cx="478761" cy="607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/>
            <a:p>
              <a:pPr marL="28574" marR="28574" defTabSz="642915">
                <a:defRPr sz="3000" i="1">
                  <a:solidFill>
                    <a:srgbClr val="011993"/>
                  </a:solidFill>
                </a:defRPr>
              </a:pPr>
              <a:r>
                <a:rPr sz="2109"/>
                <a:t>t</a:t>
              </a:r>
              <a:r>
                <a:rPr sz="2109" baseline="-5999"/>
                <a:t>5</a:t>
              </a:r>
            </a:p>
          </p:txBody>
        </p:sp>
        <p:sp>
          <p:nvSpPr>
            <p:cNvPr id="39" name="Shape 812"/>
            <p:cNvSpPr/>
            <p:nvPr/>
          </p:nvSpPr>
          <p:spPr>
            <a:xfrm>
              <a:off x="2197282" y="3004161"/>
              <a:ext cx="197495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2109"/>
            </a:p>
          </p:txBody>
        </p:sp>
        <p:sp>
          <p:nvSpPr>
            <p:cNvPr id="40" name="Shape 813"/>
            <p:cNvSpPr/>
            <p:nvPr/>
          </p:nvSpPr>
          <p:spPr>
            <a:xfrm>
              <a:off x="2295039" y="600479"/>
              <a:ext cx="2036173" cy="596799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2109"/>
            </a:p>
          </p:txBody>
        </p:sp>
        <p:sp>
          <p:nvSpPr>
            <p:cNvPr id="41" name="Shape 814"/>
            <p:cNvSpPr/>
            <p:nvPr/>
          </p:nvSpPr>
          <p:spPr>
            <a:xfrm>
              <a:off x="497150" y="1741585"/>
              <a:ext cx="1716043" cy="1326791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2109"/>
            </a:p>
          </p:txBody>
        </p:sp>
        <p:sp>
          <p:nvSpPr>
            <p:cNvPr id="42" name="Shape 815"/>
            <p:cNvSpPr/>
            <p:nvPr/>
          </p:nvSpPr>
          <p:spPr>
            <a:xfrm>
              <a:off x="2234179" y="1986271"/>
              <a:ext cx="95481" cy="977380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2109"/>
            </a:p>
          </p:txBody>
        </p:sp>
        <p:sp>
          <p:nvSpPr>
            <p:cNvPr id="43" name="Shape 816"/>
            <p:cNvSpPr/>
            <p:nvPr/>
          </p:nvSpPr>
          <p:spPr>
            <a:xfrm rot="955919">
              <a:off x="2918273" y="388507"/>
              <a:ext cx="887305" cy="484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547"/>
                <a:t>[3, 4]</a:t>
              </a:r>
            </a:p>
          </p:txBody>
        </p:sp>
        <p:sp>
          <p:nvSpPr>
            <p:cNvPr id="44" name="Shape 817"/>
            <p:cNvSpPr/>
            <p:nvPr/>
          </p:nvSpPr>
          <p:spPr>
            <a:xfrm rot="2292990">
              <a:off x="423519" y="2129440"/>
              <a:ext cx="887305" cy="484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547"/>
                <a:t>[6, 7]</a:t>
              </a:r>
            </a:p>
          </p:txBody>
        </p:sp>
        <p:sp>
          <p:nvSpPr>
            <p:cNvPr id="45" name="Shape 818"/>
            <p:cNvSpPr/>
            <p:nvPr/>
          </p:nvSpPr>
          <p:spPr>
            <a:xfrm>
              <a:off x="2353232" y="2310267"/>
              <a:ext cx="887305" cy="484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547"/>
                <a:t>[4, 5]</a:t>
              </a:r>
            </a:p>
          </p:txBody>
        </p:sp>
        <p:sp>
          <p:nvSpPr>
            <p:cNvPr id="46" name="Shape 823"/>
            <p:cNvSpPr/>
            <p:nvPr/>
          </p:nvSpPr>
          <p:spPr>
            <a:xfrm>
              <a:off x="579811" y="1268896"/>
              <a:ext cx="3705673" cy="32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328" y="7474"/>
                    <a:pt x="12528" y="274"/>
                    <a:pt x="21600" y="0"/>
                  </a:cubicBezTo>
                </a:path>
              </a:pathLst>
            </a:custGeom>
            <a:noFill/>
            <a:ln w="50800" cap="sq">
              <a:solidFill>
                <a:srgbClr val="011993"/>
              </a:solidFill>
              <a:prstDash val="solid"/>
              <a:round/>
              <a:tailEnd type="stealth" w="med" len="med"/>
            </a:ln>
            <a:effectLst/>
          </p:spPr>
          <p:txBody>
            <a:bodyPr/>
            <a:lstStyle/>
            <a:p>
              <a:endParaRPr sz="1687"/>
            </a:p>
          </p:txBody>
        </p:sp>
        <p:sp>
          <p:nvSpPr>
            <p:cNvPr id="47" name="Shape 820"/>
            <p:cNvSpPr/>
            <p:nvPr/>
          </p:nvSpPr>
          <p:spPr>
            <a:xfrm>
              <a:off x="1886698" y="915697"/>
              <a:ext cx="887305" cy="484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547"/>
                <a:t>[1, 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56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B6940B3-0D9C-C843-99D8-FC42E03A4EF6}"/>
              </a:ext>
            </a:extLst>
          </p:cNvPr>
          <p:cNvGrpSpPr/>
          <p:nvPr/>
        </p:nvGrpSpPr>
        <p:grpSpPr>
          <a:xfrm>
            <a:off x="8400575" y="801139"/>
            <a:ext cx="2465919" cy="1397272"/>
            <a:chOff x="6321776" y="2230824"/>
            <a:chExt cx="2773941" cy="139727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38247CB-D200-4947-97F4-56261AEBFA7D}"/>
                </a:ext>
              </a:extLst>
            </p:cNvPr>
            <p:cNvCxnSpPr>
              <a:endCxn id="33" idx="1"/>
            </p:cNvCxnSpPr>
            <p:nvPr/>
          </p:nvCxnSpPr>
          <p:spPr bwMode="auto">
            <a:xfrm flipV="1">
              <a:off x="6527783" y="2384713"/>
              <a:ext cx="1109699" cy="918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CE0B431-A571-5D4D-984F-95F98E790EF1}"/>
                </a:ext>
              </a:extLst>
            </p:cNvPr>
            <p:cNvCxnSpPr/>
            <p:nvPr/>
          </p:nvCxnSpPr>
          <p:spPr bwMode="auto">
            <a:xfrm flipV="1">
              <a:off x="6541011" y="3318377"/>
              <a:ext cx="2343517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369C0F5-953C-A648-9DA5-E3EA5FFE78D7}"/>
                </a:ext>
              </a:extLst>
            </p:cNvPr>
            <p:cNvSpPr/>
            <p:nvPr/>
          </p:nvSpPr>
          <p:spPr>
            <a:xfrm>
              <a:off x="6321776" y="3187838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68A206D-7114-8140-B17D-299C452BAF75}"/>
                </a:ext>
              </a:extLst>
            </p:cNvPr>
            <p:cNvSpPr/>
            <p:nvPr/>
          </p:nvSpPr>
          <p:spPr>
            <a:xfrm>
              <a:off x="7637482" y="2230824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758C76F-9961-6F40-AC6D-670484558105}"/>
                </a:ext>
              </a:extLst>
            </p:cNvPr>
            <p:cNvSpPr/>
            <p:nvPr/>
          </p:nvSpPr>
          <p:spPr>
            <a:xfrm>
              <a:off x="8871298" y="3109329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10897E-0AB1-DB42-A36E-72CE72D2E5B3}"/>
                </a:ext>
              </a:extLst>
            </p:cNvPr>
            <p:cNvSpPr/>
            <p:nvPr/>
          </p:nvSpPr>
          <p:spPr>
            <a:xfrm>
              <a:off x="6626085" y="2492463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383673-10AC-3F40-BDEE-4C1921FD346E}"/>
                </a:ext>
              </a:extLst>
            </p:cNvPr>
            <p:cNvSpPr/>
            <p:nvPr/>
          </p:nvSpPr>
          <p:spPr>
            <a:xfrm>
              <a:off x="8302484" y="2421652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[3,4]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D11E41-84F3-534F-A7BD-12D357AE3AA8}"/>
                </a:ext>
              </a:extLst>
            </p:cNvPr>
            <p:cNvSpPr/>
            <p:nvPr/>
          </p:nvSpPr>
          <p:spPr>
            <a:xfrm>
              <a:off x="7540081" y="3351097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[3,7]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58711D5-7609-5A44-82C8-83D1769E7CB0}"/>
                </a:ext>
              </a:extLst>
            </p:cNvPr>
            <p:cNvCxnSpPr>
              <a:stCxn id="33" idx="3"/>
            </p:cNvCxnSpPr>
            <p:nvPr/>
          </p:nvCxnSpPr>
          <p:spPr bwMode="auto">
            <a:xfrm>
              <a:off x="7861901" y="2384713"/>
              <a:ext cx="1009400" cy="83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-72152"/>
            <a:ext cx="8839200" cy="812800"/>
          </a:xfrm>
        </p:spPr>
        <p:txBody>
          <a:bodyPr/>
          <a:lstStyle/>
          <a:p>
            <a:r>
              <a:rPr lang="en-US" dirty="0"/>
              <a:t>Time Constraints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65772" y="791451"/>
            <a:ext cx="8373773" cy="5757333"/>
          </a:xfrm>
        </p:spPr>
        <p:txBody>
          <a:bodyPr/>
          <a:lstStyle/>
          <a:p>
            <a:r>
              <a:rPr lang="en-US" i="1" dirty="0"/>
              <a:t>Simple Temporal Network </a:t>
            </a:r>
            <a:r>
              <a:rPr lang="en-US" dirty="0"/>
              <a:t>(STN): </a:t>
            </a:r>
          </a:p>
          <a:p>
            <a:r>
              <a:rPr lang="en-US" dirty="0"/>
              <a:t>a pair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), where</a:t>
            </a:r>
          </a:p>
          <a:p>
            <a:pPr lvl="2"/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 = {a set of temporal variables {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 err="1"/>
              <a:t>t</a:t>
            </a:r>
            <a:r>
              <a:rPr lang="en-US" i="1" baseline="-25000" dirty="0" err="1"/>
              <a:t>n</a:t>
            </a:r>
            <a:r>
              <a:rPr lang="en-US" dirty="0"/>
              <a:t>}</a:t>
            </a:r>
          </a:p>
          <a:p>
            <a:pPr lvl="2"/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 </a:t>
            </a:r>
            <a:r>
              <a:rPr lang="en-US" dirty="0">
                <a:latin typeface="Lucida Handwriting"/>
                <a:cs typeface="Lucida Handwriting"/>
              </a:rPr>
              <a:t>⊆</a:t>
            </a:r>
            <a:r>
              <a:rPr lang="en-US" baseline="30000" dirty="0">
                <a:latin typeface="Times New Roman Regular" charset="0"/>
                <a:cs typeface="Times New Roman Regular" charset="0"/>
              </a:rPr>
              <a:t> 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baseline="30000" dirty="0">
                <a:latin typeface="Lucida Handwriting"/>
                <a:cs typeface="Lucida Handwriting"/>
              </a:rPr>
              <a:t> </a:t>
            </a:r>
            <a:r>
              <a:rPr lang="en-US" baseline="30000" dirty="0"/>
              <a:t>2</a:t>
            </a:r>
            <a:r>
              <a:rPr lang="en-US" dirty="0"/>
              <a:t> is a set of arcs</a:t>
            </a:r>
          </a:p>
          <a:p>
            <a:r>
              <a:rPr lang="en-US" dirty="0"/>
              <a:t>Each arc (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 err="1"/>
              <a:t>,t</a:t>
            </a:r>
            <a:r>
              <a:rPr lang="en-US" i="1" baseline="-25000" dirty="0" err="1"/>
              <a:t>j</a:t>
            </a:r>
            <a:r>
              <a:rPr lang="en-US" dirty="0"/>
              <a:t>) is labeled with an interval [</a:t>
            </a:r>
            <a:r>
              <a:rPr lang="en-US" i="1" dirty="0" err="1"/>
              <a:t>a,b</a:t>
            </a:r>
            <a:r>
              <a:rPr lang="en-US" dirty="0">
                <a:latin typeface="Times New Roman"/>
                <a:cs typeface="Times New Roman"/>
              </a:rPr>
              <a:t>]</a:t>
            </a:r>
            <a:endParaRPr lang="en-US" dirty="0"/>
          </a:p>
          <a:p>
            <a:pPr lvl="2"/>
            <a:r>
              <a:rPr lang="en-US" dirty="0"/>
              <a:t>Represents constraint </a:t>
            </a:r>
            <a:r>
              <a:rPr lang="nl-NL" i="1" dirty="0" err="1"/>
              <a:t>t</a:t>
            </a:r>
            <a:r>
              <a:rPr lang="nl-NL" i="1" baseline="-25000" dirty="0" err="1"/>
              <a:t>j</a:t>
            </a:r>
            <a:r>
              <a:rPr lang="nl-NL" baseline="-25000" dirty="0"/>
              <a:t> </a:t>
            </a:r>
            <a:r>
              <a:rPr lang="nl-NL" dirty="0"/>
              <a:t>−</a:t>
            </a:r>
            <a:r>
              <a:rPr lang="nl-NL" baseline="-25000" dirty="0"/>
              <a:t> </a:t>
            </a:r>
            <a:r>
              <a:rPr lang="nl-NL" i="1" dirty="0"/>
              <a:t>t</a:t>
            </a:r>
            <a:r>
              <a:rPr lang="nl-NL" i="1" baseline="-25000" dirty="0"/>
              <a:t>i</a:t>
            </a:r>
            <a:r>
              <a:rPr lang="en-US" dirty="0"/>
              <a:t> ∈ [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i="1" dirty="0"/>
              <a:t>b</a:t>
            </a:r>
            <a:r>
              <a:rPr lang="en-US" dirty="0"/>
              <a:t>]</a:t>
            </a:r>
          </a:p>
          <a:p>
            <a:pPr lvl="2"/>
            <a:r>
              <a:rPr lang="nl-NL" dirty="0" err="1"/>
              <a:t>Or equivalently</a:t>
            </a:r>
            <a:r>
              <a:rPr lang="nl-NL" dirty="0"/>
              <a:t>, </a:t>
            </a:r>
            <a:r>
              <a:rPr lang="nl-NL" i="1" dirty="0" err="1"/>
              <a:t>t</a:t>
            </a:r>
            <a:r>
              <a:rPr lang="nl-NL" i="1" baseline="-25000" dirty="0" err="1"/>
              <a:t>i</a:t>
            </a:r>
            <a:r>
              <a:rPr lang="nl-NL" baseline="-25000" dirty="0"/>
              <a:t> </a:t>
            </a:r>
            <a:r>
              <a:rPr lang="nl-NL" dirty="0"/>
              <a:t>−</a:t>
            </a:r>
            <a:r>
              <a:rPr lang="nl-NL" baseline="-25000" dirty="0"/>
              <a:t> </a:t>
            </a:r>
            <a:r>
              <a:rPr lang="nl-NL" i="1" dirty="0"/>
              <a:t>t</a:t>
            </a:r>
            <a:r>
              <a:rPr lang="nl-NL" i="1" baseline="-25000" dirty="0"/>
              <a:t>j</a:t>
            </a:r>
            <a:r>
              <a:rPr lang="en-US" dirty="0"/>
              <a:t> ∈ [–</a:t>
            </a:r>
            <a:r>
              <a:rPr lang="en-US" i="1" dirty="0"/>
              <a:t>b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i="1" dirty="0"/>
              <a:t>–a</a:t>
            </a:r>
            <a:r>
              <a:rPr lang="en-US" dirty="0"/>
              <a:t>]</a:t>
            </a:r>
            <a:endParaRPr lang="nl-NL" dirty="0"/>
          </a:p>
          <a:p>
            <a:endParaRPr lang="en-US" dirty="0"/>
          </a:p>
          <a:p>
            <a:r>
              <a:rPr lang="en-US" dirty="0"/>
              <a:t>Notation: instead of </a:t>
            </a:r>
            <a:r>
              <a:rPr lang="nl-NL" i="1" dirty="0" err="1"/>
              <a:t>t</a:t>
            </a:r>
            <a:r>
              <a:rPr lang="nl-NL" i="1" baseline="-25000" dirty="0" err="1"/>
              <a:t>j</a:t>
            </a:r>
            <a:r>
              <a:rPr lang="nl-NL" baseline="-25000" dirty="0"/>
              <a:t> </a:t>
            </a:r>
            <a:r>
              <a:rPr lang="nl-NL" dirty="0"/>
              <a:t>−</a:t>
            </a:r>
            <a:r>
              <a:rPr lang="nl-NL" baseline="-25000" dirty="0"/>
              <a:t> </a:t>
            </a:r>
            <a:r>
              <a:rPr lang="nl-NL" i="1" dirty="0"/>
              <a:t>t</a:t>
            </a:r>
            <a:r>
              <a:rPr lang="nl-NL" i="1" baseline="-25000" dirty="0"/>
              <a:t>i</a:t>
            </a:r>
            <a:r>
              <a:rPr lang="en-US" dirty="0"/>
              <a:t> ∈ [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i="1" dirty="0"/>
              <a:t>b</a:t>
            </a:r>
            <a:r>
              <a:rPr lang="en-US" dirty="0"/>
              <a:t>], write 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a,b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represent unary constraints: </a:t>
            </a:r>
          </a:p>
          <a:p>
            <a:pPr lvl="1"/>
            <a:r>
              <a:rPr lang="en-US" dirty="0"/>
              <a:t>Dummy variable </a:t>
            </a:r>
            <a:r>
              <a:rPr lang="en-US" i="1" dirty="0"/>
              <a:t>t</a:t>
            </a:r>
            <a:r>
              <a:rPr lang="en-US" baseline="-25000" dirty="0"/>
              <a:t>0</a:t>
            </a:r>
            <a:r>
              <a:rPr lang="en-US" dirty="0"/>
              <a:t> ≡ 0</a:t>
            </a:r>
          </a:p>
          <a:p>
            <a:pPr lvl="1"/>
            <a:r>
              <a:rPr lang="en-US" dirty="0"/>
              <a:t>Arc 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i="1" baseline="-25000" dirty="0"/>
              <a:t>i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a,b</a:t>
            </a:r>
            <a:r>
              <a:rPr lang="en-US" dirty="0"/>
              <a:t>] represents </a:t>
            </a:r>
            <a:r>
              <a:rPr lang="nl-NL" i="1" dirty="0"/>
              <a:t>t</a:t>
            </a:r>
            <a:r>
              <a:rPr lang="nl-NL" i="1" baseline="-25000" dirty="0"/>
              <a:t>i</a:t>
            </a:r>
            <a:r>
              <a:rPr lang="nl-NL" dirty="0"/>
              <a:t> – 0 ∈ [</a:t>
            </a:r>
            <a:r>
              <a:rPr lang="nl-NL" i="1" dirty="0"/>
              <a:t>a,b</a:t>
            </a:r>
            <a:r>
              <a:rPr lang="nl-NL" dirty="0"/>
              <a:t>]</a:t>
            </a:r>
            <a:endParaRPr lang="nl-NL" i="1" baseline="-25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8465381" y="2613383"/>
            <a:ext cx="2380842" cy="1422671"/>
            <a:chOff x="6320736" y="2230824"/>
            <a:chExt cx="2783831" cy="1422671"/>
          </a:xfrm>
        </p:grpSpPr>
        <p:cxnSp>
          <p:nvCxnSpPr>
            <p:cNvPr id="19" name="Straight Arrow Connector 18"/>
            <p:cNvCxnSpPr>
              <a:endCxn id="22" idx="1"/>
            </p:cNvCxnSpPr>
            <p:nvPr/>
          </p:nvCxnSpPr>
          <p:spPr bwMode="auto">
            <a:xfrm flipV="1">
              <a:off x="6527783" y="2384713"/>
              <a:ext cx="1109699" cy="918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6527782" y="3318377"/>
              <a:ext cx="2343517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6320736" y="3187838"/>
              <a:ext cx="23326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637482" y="2230824"/>
              <a:ext cx="23326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871300" y="3109329"/>
              <a:ext cx="23326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26088" y="2492463"/>
              <a:ext cx="517316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302488" y="2421652"/>
              <a:ext cx="517316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[3,4]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465783" y="3376496"/>
              <a:ext cx="78721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[–7,–3]</a:t>
              </a:r>
            </a:p>
          </p:txBody>
        </p:sp>
        <p:cxnSp>
          <p:nvCxnSpPr>
            <p:cNvPr id="27" name="Straight Arrow Connector 26"/>
            <p:cNvCxnSpPr>
              <a:stCxn id="22" idx="3"/>
            </p:cNvCxnSpPr>
            <p:nvPr/>
          </p:nvCxnSpPr>
          <p:spPr bwMode="auto">
            <a:xfrm>
              <a:off x="7870749" y="2384713"/>
              <a:ext cx="1000550" cy="83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D8ED328-9BB3-1744-B5A8-816000F2E5DA}"/>
              </a:ext>
            </a:extLst>
          </p:cNvPr>
          <p:cNvGrpSpPr/>
          <p:nvPr/>
        </p:nvGrpSpPr>
        <p:grpSpPr>
          <a:xfrm>
            <a:off x="8642455" y="4834987"/>
            <a:ext cx="2465919" cy="1397272"/>
            <a:chOff x="6321776" y="2230824"/>
            <a:chExt cx="2773941" cy="139727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56D1FBA-8A5A-CD49-B397-36B589EEA859}"/>
                </a:ext>
              </a:extLst>
            </p:cNvPr>
            <p:cNvCxnSpPr>
              <a:cxnSpLocks/>
              <a:endCxn id="53" idx="1"/>
            </p:cNvCxnSpPr>
            <p:nvPr/>
          </p:nvCxnSpPr>
          <p:spPr bwMode="auto">
            <a:xfrm flipV="1">
              <a:off x="6527783" y="2384713"/>
              <a:ext cx="1109699" cy="918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5616F11-38A3-9249-ABC1-8447F30DCE9C}"/>
                </a:ext>
              </a:extLst>
            </p:cNvPr>
            <p:cNvCxnSpPr/>
            <p:nvPr/>
          </p:nvCxnSpPr>
          <p:spPr bwMode="auto">
            <a:xfrm flipV="1">
              <a:off x="6541011" y="3318377"/>
              <a:ext cx="2343517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EA2836-C8BD-124D-8404-FF0B2A613DF2}"/>
                </a:ext>
              </a:extLst>
            </p:cNvPr>
            <p:cNvSpPr/>
            <p:nvPr/>
          </p:nvSpPr>
          <p:spPr>
            <a:xfrm>
              <a:off x="6321776" y="3187838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0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BDDCCB7-B1F1-3040-9244-B0BEDB05C450}"/>
                </a:ext>
              </a:extLst>
            </p:cNvPr>
            <p:cNvSpPr/>
            <p:nvPr/>
          </p:nvSpPr>
          <p:spPr>
            <a:xfrm>
              <a:off x="7637482" y="2230824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E6A2F1A-8356-F14B-A6CD-A713C1DD6556}"/>
                </a:ext>
              </a:extLst>
            </p:cNvPr>
            <p:cNvSpPr/>
            <p:nvPr/>
          </p:nvSpPr>
          <p:spPr>
            <a:xfrm>
              <a:off x="8871298" y="3109329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753BA3D-FA07-2947-9EFC-2CD12F5940CE}"/>
                </a:ext>
              </a:extLst>
            </p:cNvPr>
            <p:cNvSpPr/>
            <p:nvPr/>
          </p:nvSpPr>
          <p:spPr>
            <a:xfrm>
              <a:off x="6626085" y="2492463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2ACC7D-7D8D-F443-934C-4A7E65B81007}"/>
                </a:ext>
              </a:extLst>
            </p:cNvPr>
            <p:cNvSpPr/>
            <p:nvPr/>
          </p:nvSpPr>
          <p:spPr>
            <a:xfrm>
              <a:off x="8302484" y="2421652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[3,4]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43CAF60-3FF9-C748-9879-260CCD0591CF}"/>
                </a:ext>
              </a:extLst>
            </p:cNvPr>
            <p:cNvSpPr/>
            <p:nvPr/>
          </p:nvSpPr>
          <p:spPr>
            <a:xfrm>
              <a:off x="7540081" y="3351097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[3,7]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0C01086-A57E-2044-B40D-082635B986C9}"/>
                </a:ext>
              </a:extLst>
            </p:cNvPr>
            <p:cNvCxnSpPr>
              <a:cxnSpLocks/>
              <a:stCxn id="53" idx="3"/>
            </p:cNvCxnSpPr>
            <p:nvPr/>
          </p:nvCxnSpPr>
          <p:spPr bwMode="auto">
            <a:xfrm>
              <a:off x="7861901" y="2384713"/>
              <a:ext cx="1009400" cy="83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94101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Constraints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9599" y="1152525"/>
            <a:ext cx="6514121" cy="5283200"/>
          </a:xfrm>
        </p:spPr>
        <p:txBody>
          <a:bodyPr/>
          <a:lstStyle/>
          <a:p>
            <a:r>
              <a:rPr lang="nl-NL" i="1" dirty="0"/>
              <a:t>Solution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STN: </a:t>
            </a:r>
          </a:p>
          <a:p>
            <a:pPr lvl="1"/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assignment</a:t>
            </a:r>
            <a:r>
              <a:rPr lang="nl-NL" dirty="0"/>
              <a:t> of integer </a:t>
            </a:r>
            <a:r>
              <a:rPr lang="nl-NL" dirty="0" err="1"/>
              <a:t>values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 points </a:t>
            </a:r>
            <a:br>
              <a:rPr lang="nl-NL" dirty="0"/>
            </a:br>
            <a:r>
              <a:rPr lang="nl-NL" dirty="0" err="1"/>
              <a:t>such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constraints</a:t>
            </a:r>
            <a:r>
              <a:rPr lang="nl-NL" dirty="0"/>
              <a:t> are </a:t>
            </a:r>
            <a:r>
              <a:rPr lang="nl-NL" dirty="0" err="1"/>
              <a:t>satisfied</a:t>
            </a:r>
            <a:endParaRPr lang="nl-NL" dirty="0"/>
          </a:p>
          <a:p>
            <a:r>
              <a:rPr lang="nl-NL" i="1" dirty="0"/>
              <a:t>Consistent </a:t>
            </a:r>
            <a:r>
              <a:rPr lang="nl-NL" dirty="0"/>
              <a:t>STN: has a solution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i="1" dirty="0" err="1"/>
              <a:t>Minimal</a:t>
            </a:r>
            <a:r>
              <a:rPr lang="nl-NL" i="1" dirty="0"/>
              <a:t> </a:t>
            </a:r>
            <a:r>
              <a:rPr lang="nl-NL" dirty="0"/>
              <a:t>STN: </a:t>
            </a:r>
          </a:p>
          <a:p>
            <a:pPr marL="738187" lvl="2" indent="0">
              <a:buNone/>
            </a:pP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</a:t>
            </a:r>
            <a:r>
              <a:rPr lang="nl-NL" dirty="0" err="1"/>
              <a:t>arc</a:t>
            </a:r>
            <a:r>
              <a:rPr lang="nl-NL" dirty="0"/>
              <a:t> </a:t>
            </a:r>
            <a:r>
              <a:rPr lang="en-US" dirty="0"/>
              <a:t>(</a:t>
            </a:r>
            <a:r>
              <a:rPr lang="nl-NL" i="1" dirty="0" err="1"/>
              <a:t>t</a:t>
            </a:r>
            <a:r>
              <a:rPr lang="nl-NL" i="1" baseline="-25000" dirty="0" err="1"/>
              <a:t>i</a:t>
            </a:r>
            <a:r>
              <a:rPr lang="nl-NL" dirty="0" err="1"/>
              <a:t>,</a:t>
            </a:r>
            <a:r>
              <a:rPr lang="nl-NL" i="1" dirty="0" err="1"/>
              <a:t>t</a:t>
            </a:r>
            <a:r>
              <a:rPr lang="nl-NL" i="1" baseline="-25000" dirty="0" err="1"/>
              <a:t>j</a:t>
            </a:r>
            <a:r>
              <a:rPr lang="nl-NL" dirty="0"/>
              <a:t>) </a:t>
            </a:r>
            <a:r>
              <a:rPr lang="nl-NL" dirty="0" err="1"/>
              <a:t>with</a:t>
            </a:r>
            <a:r>
              <a:rPr lang="nl-NL" dirty="0"/>
              <a:t> label </a:t>
            </a:r>
            <a:r>
              <a:rPr lang="en-US" dirty="0"/>
              <a:t>[</a:t>
            </a:r>
            <a:r>
              <a:rPr lang="en-US" i="1" dirty="0" err="1"/>
              <a:t>a,b</a:t>
            </a:r>
            <a:r>
              <a:rPr lang="en-US" dirty="0">
                <a:cs typeface="Times New Roman"/>
              </a:rPr>
              <a:t>], </a:t>
            </a:r>
          </a:p>
          <a:p>
            <a:pPr marL="1144588" lvl="3" indent="0">
              <a:buNone/>
            </a:pPr>
            <a:r>
              <a:rPr lang="en-US" dirty="0">
                <a:cs typeface="Times New Roman"/>
              </a:rPr>
              <a:t>for every </a:t>
            </a:r>
            <a:r>
              <a:rPr lang="en-US" i="1" dirty="0">
                <a:cs typeface="Times New Roman"/>
              </a:rPr>
              <a:t>t</a:t>
            </a:r>
            <a:r>
              <a:rPr lang="nl-NL" dirty="0"/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nl-NL" dirty="0"/>
              <a:t> [</a:t>
            </a:r>
            <a:r>
              <a:rPr lang="nl-NL" i="1" dirty="0" err="1"/>
              <a:t>a,b</a:t>
            </a:r>
            <a:r>
              <a:rPr lang="nl-NL" dirty="0"/>
              <a:t>],</a:t>
            </a:r>
            <a:r>
              <a:rPr lang="en-US" dirty="0">
                <a:cs typeface="Times New Roman"/>
              </a:rPr>
              <a:t> </a:t>
            </a:r>
          </a:p>
          <a:p>
            <a:pPr marL="1547812" lvl="4" indent="0">
              <a:buNone/>
            </a:pPr>
            <a:r>
              <a:rPr lang="nl-NL" dirty="0" err="1"/>
              <a:t>there’s</a:t>
            </a:r>
            <a:r>
              <a:rPr lang="nl-NL" dirty="0"/>
              <a:t> at </a:t>
            </a:r>
            <a:r>
              <a:rPr lang="nl-NL" dirty="0" err="1"/>
              <a:t>least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solution </a:t>
            </a:r>
            <a:r>
              <a:rPr lang="nl-NL" dirty="0" err="1"/>
              <a:t>such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 </a:t>
            </a:r>
            <a:r>
              <a:rPr lang="nl-NL" i="1" dirty="0" err="1"/>
              <a:t>t</a:t>
            </a:r>
            <a:r>
              <a:rPr lang="nl-NL" i="1" baseline="-25000" dirty="0" err="1"/>
              <a:t>j</a:t>
            </a:r>
            <a:r>
              <a:rPr lang="nl-NL" dirty="0"/>
              <a:t> − </a:t>
            </a:r>
            <a:r>
              <a:rPr lang="nl-NL" i="1" dirty="0"/>
              <a:t>t</a:t>
            </a:r>
            <a:r>
              <a:rPr lang="nl-NL" i="1" baseline="-25000" dirty="0"/>
              <a:t>i</a:t>
            </a:r>
            <a:r>
              <a:rPr lang="nl-NL" dirty="0"/>
              <a:t> </a:t>
            </a:r>
            <a:r>
              <a:rPr lang="en-US" dirty="0"/>
              <a:t>= </a:t>
            </a:r>
            <a:r>
              <a:rPr lang="en-US" i="1" dirty="0"/>
              <a:t>t</a:t>
            </a:r>
          </a:p>
          <a:p>
            <a:pPr lvl="1"/>
            <a:r>
              <a:rPr lang="en-US" dirty="0"/>
              <a:t>If we make any of the time intervals shorter,</a:t>
            </a:r>
            <a:br>
              <a:rPr lang="en-US" dirty="0"/>
            </a:br>
            <a:r>
              <a:rPr lang="en-US" dirty="0"/>
              <a:t>we’ll exclude some solutions</a:t>
            </a:r>
            <a:endParaRPr lang="nl-NL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81E76D1-376B-484F-B1E7-ABAC700F8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786" y="2391090"/>
            <a:ext cx="4741680" cy="1422605"/>
          </a:xfrm>
        </p:spPr>
        <p:txBody>
          <a:bodyPr/>
          <a:lstStyle/>
          <a:p>
            <a:r>
              <a:rPr lang="en-US" dirty="0"/>
              <a:t>Solutions: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–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 t</a:t>
            </a:r>
            <a:r>
              <a:rPr lang="en-US" baseline="-25000" dirty="0"/>
              <a:t>3</a:t>
            </a:r>
            <a:r>
              <a:rPr lang="en-US" dirty="0"/>
              <a:t>–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</a:t>
            </a:r>
            <a:r>
              <a:rPr lang="en-US" i="1" dirty="0"/>
              <a:t> t</a:t>
            </a:r>
            <a:r>
              <a:rPr lang="en-US" baseline="-25000" dirty="0"/>
              <a:t>3</a:t>
            </a:r>
            <a:r>
              <a:rPr lang="en-US" dirty="0"/>
              <a:t>–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) ∈ </a:t>
            </a:r>
            <a:br>
              <a:rPr lang="en-US" dirty="0"/>
            </a:br>
            <a:r>
              <a:rPr lang="en-US" dirty="0"/>
              <a:t>	{(1,1,2), (1,2,3), (2,1,3), (2,2,4)}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9A786E-30D6-554A-B3DE-8BE15FF70B18}"/>
              </a:ext>
            </a:extLst>
          </p:cNvPr>
          <p:cNvGrpSpPr/>
          <p:nvPr/>
        </p:nvGrpSpPr>
        <p:grpSpPr>
          <a:xfrm>
            <a:off x="8386323" y="737407"/>
            <a:ext cx="2465919" cy="1397272"/>
            <a:chOff x="6321776" y="2230824"/>
            <a:chExt cx="2773941" cy="139727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F1D8BFF-D01A-B841-8B8D-C1C9653E8DB4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flipV="1">
              <a:off x="6527783" y="2384713"/>
              <a:ext cx="1109699" cy="918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783BDBF-3C35-FD43-97AF-64DB4B23C5C7}"/>
                </a:ext>
              </a:extLst>
            </p:cNvPr>
            <p:cNvCxnSpPr/>
            <p:nvPr/>
          </p:nvCxnSpPr>
          <p:spPr bwMode="auto">
            <a:xfrm flipV="1">
              <a:off x="6541011" y="3318377"/>
              <a:ext cx="2343517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836830-F963-FE42-83A2-9C8A566F86B6}"/>
                </a:ext>
              </a:extLst>
            </p:cNvPr>
            <p:cNvSpPr/>
            <p:nvPr/>
          </p:nvSpPr>
          <p:spPr>
            <a:xfrm>
              <a:off x="6321776" y="3187838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FC61611-3A85-3D40-A76D-2D640EEB6B09}"/>
                </a:ext>
              </a:extLst>
            </p:cNvPr>
            <p:cNvSpPr/>
            <p:nvPr/>
          </p:nvSpPr>
          <p:spPr>
            <a:xfrm>
              <a:off x="7637482" y="2230824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3BC244-9B25-ED4C-A52E-7BA635A1E893}"/>
                </a:ext>
              </a:extLst>
            </p:cNvPr>
            <p:cNvSpPr/>
            <p:nvPr/>
          </p:nvSpPr>
          <p:spPr>
            <a:xfrm>
              <a:off x="8871298" y="3109329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EC8968-3746-C047-B429-717A529A11E7}"/>
                </a:ext>
              </a:extLst>
            </p:cNvPr>
            <p:cNvSpPr/>
            <p:nvPr/>
          </p:nvSpPr>
          <p:spPr>
            <a:xfrm>
              <a:off x="6626085" y="2492463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B31DB8-DD98-C940-9751-7154B9E967A6}"/>
                </a:ext>
              </a:extLst>
            </p:cNvPr>
            <p:cNvSpPr/>
            <p:nvPr/>
          </p:nvSpPr>
          <p:spPr>
            <a:xfrm>
              <a:off x="8302484" y="2421652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805F8C-78AE-0345-8367-84C84CE266BF}"/>
                </a:ext>
              </a:extLst>
            </p:cNvPr>
            <p:cNvSpPr/>
            <p:nvPr/>
          </p:nvSpPr>
          <p:spPr>
            <a:xfrm>
              <a:off x="7540081" y="3351097"/>
              <a:ext cx="75735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[0,100]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AA236DC-F869-D745-A75B-65AA762CEF85}"/>
                </a:ext>
              </a:extLst>
            </p:cNvPr>
            <p:cNvCxnSpPr>
              <a:cxnSpLocks/>
              <a:stCxn id="37" idx="3"/>
            </p:cNvCxnSpPr>
            <p:nvPr/>
          </p:nvCxnSpPr>
          <p:spPr bwMode="auto">
            <a:xfrm>
              <a:off x="7861901" y="2384713"/>
              <a:ext cx="1009400" cy="83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6FF335-4AEF-0849-8BDE-D805E46A780E}"/>
              </a:ext>
            </a:extLst>
          </p:cNvPr>
          <p:cNvGrpSpPr/>
          <p:nvPr/>
        </p:nvGrpSpPr>
        <p:grpSpPr>
          <a:xfrm>
            <a:off x="8093831" y="4024685"/>
            <a:ext cx="2465919" cy="1397272"/>
            <a:chOff x="6321776" y="2230824"/>
            <a:chExt cx="2773941" cy="1397272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AF43031-EBCE-E04C-9B16-72668A578A74}"/>
                </a:ext>
              </a:extLst>
            </p:cNvPr>
            <p:cNvCxnSpPr>
              <a:cxnSpLocks/>
              <a:endCxn id="48" idx="1"/>
            </p:cNvCxnSpPr>
            <p:nvPr/>
          </p:nvCxnSpPr>
          <p:spPr bwMode="auto">
            <a:xfrm flipV="1">
              <a:off x="6527783" y="2384713"/>
              <a:ext cx="1109699" cy="918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B62096B-1D70-594E-BC38-7D2C46EDCF1F}"/>
                </a:ext>
              </a:extLst>
            </p:cNvPr>
            <p:cNvCxnSpPr/>
            <p:nvPr/>
          </p:nvCxnSpPr>
          <p:spPr bwMode="auto">
            <a:xfrm flipV="1">
              <a:off x="6541011" y="3318377"/>
              <a:ext cx="2343517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196E7C4-0157-B14C-ADC4-831B38F1CED9}"/>
                </a:ext>
              </a:extLst>
            </p:cNvPr>
            <p:cNvSpPr/>
            <p:nvPr/>
          </p:nvSpPr>
          <p:spPr>
            <a:xfrm>
              <a:off x="6321776" y="3187838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35AEBD3-D9AE-3441-9DFE-7843B41E9E4F}"/>
                </a:ext>
              </a:extLst>
            </p:cNvPr>
            <p:cNvSpPr/>
            <p:nvPr/>
          </p:nvSpPr>
          <p:spPr>
            <a:xfrm>
              <a:off x="7637482" y="2230824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479633B-0EF1-D94F-998B-E670A877313C}"/>
                </a:ext>
              </a:extLst>
            </p:cNvPr>
            <p:cNvSpPr/>
            <p:nvPr/>
          </p:nvSpPr>
          <p:spPr>
            <a:xfrm>
              <a:off x="8871298" y="3109329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BA14C29-5372-1C4F-BF58-BBCF33FCAA53}"/>
                </a:ext>
              </a:extLst>
            </p:cNvPr>
            <p:cNvSpPr/>
            <p:nvPr/>
          </p:nvSpPr>
          <p:spPr>
            <a:xfrm>
              <a:off x="6626085" y="2492463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225FCE2-BE09-6B4B-B17C-3C62148D380C}"/>
                </a:ext>
              </a:extLst>
            </p:cNvPr>
            <p:cNvSpPr/>
            <p:nvPr/>
          </p:nvSpPr>
          <p:spPr>
            <a:xfrm>
              <a:off x="8302484" y="2421652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8F4B4B6-7730-034D-95F3-BA34373BE2CF}"/>
                </a:ext>
              </a:extLst>
            </p:cNvPr>
            <p:cNvSpPr/>
            <p:nvPr/>
          </p:nvSpPr>
          <p:spPr>
            <a:xfrm>
              <a:off x="7540081" y="3351097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[2,4]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E1E17CD-BA5A-7843-B96C-8299DE3F9E1F}"/>
                </a:ext>
              </a:extLst>
            </p:cNvPr>
            <p:cNvCxnSpPr>
              <a:cxnSpLocks/>
              <a:stCxn id="48" idx="3"/>
            </p:cNvCxnSpPr>
            <p:nvPr/>
          </p:nvCxnSpPr>
          <p:spPr bwMode="auto">
            <a:xfrm>
              <a:off x="7861901" y="2384713"/>
              <a:ext cx="1009400" cy="83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7379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</a:t>
            </a:r>
          </a:p>
        </p:txBody>
      </p:sp>
      <p:sp>
        <p:nvSpPr>
          <p:cNvPr id="215" name="Shape 21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lang="en-US" dirty="0"/>
              <a:t>Introduction</a:t>
            </a:r>
          </a:p>
          <a:p>
            <a:pPr>
              <a:lnSpc>
                <a:spcPct val="130000"/>
              </a:lnSpc>
            </a:pPr>
            <a:r>
              <a:rPr lang="en-US" b="1" dirty="0"/>
              <a:t>4.2 </a:t>
            </a:r>
            <a:r>
              <a:rPr b="1" dirty="0"/>
              <a:t>Representation</a:t>
            </a:r>
          </a:p>
          <a:p>
            <a:pPr lvl="1">
              <a:lnSpc>
                <a:spcPct val="130000"/>
              </a:lnSpc>
            </a:pPr>
            <a:r>
              <a:rPr dirty="0"/>
              <a:t>Timelines</a:t>
            </a:r>
          </a:p>
          <a:p>
            <a:pPr lvl="1">
              <a:lnSpc>
                <a:spcPct val="130000"/>
              </a:lnSpc>
            </a:pPr>
            <a:r>
              <a:rPr dirty="0"/>
              <a:t>Actions and tasks</a:t>
            </a:r>
          </a:p>
          <a:p>
            <a:pPr lvl="1">
              <a:lnSpc>
                <a:spcPct val="130000"/>
              </a:lnSpc>
            </a:pPr>
            <a:r>
              <a:rPr dirty="0"/>
              <a:t>Chronicles</a:t>
            </a:r>
          </a:p>
          <a:p>
            <a:pPr>
              <a:lnSpc>
                <a:spcPct val="130000"/>
              </a:lnSpc>
            </a:pPr>
            <a:r>
              <a:rPr lang="en-US" dirty="0"/>
              <a:t>4.3 </a:t>
            </a:r>
            <a:r>
              <a:rPr dirty="0"/>
              <a:t>Temporal planning</a:t>
            </a:r>
          </a:p>
          <a:p>
            <a:pPr>
              <a:lnSpc>
                <a:spcPct val="130000"/>
              </a:lnSpc>
            </a:pPr>
            <a:r>
              <a:rPr lang="en-US" dirty="0"/>
              <a:t>4.4 Constraint management</a:t>
            </a:r>
          </a:p>
          <a:p>
            <a:pPr>
              <a:lnSpc>
                <a:spcPct val="140000"/>
              </a:lnSpc>
            </a:pPr>
            <a:r>
              <a:rPr lang="en-US" dirty="0"/>
              <a:t>4.5 Acting with temporal models</a:t>
            </a:r>
          </a:p>
          <a:p>
            <a:pPr>
              <a:lnSpc>
                <a:spcPct val="13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134645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-72152"/>
            <a:ext cx="8839200" cy="812800"/>
          </a:xfrm>
        </p:spPr>
        <p:txBody>
          <a:bodyPr/>
          <a:lstStyle/>
          <a:p>
            <a:r>
              <a:rPr lang="en-US" dirty="0"/>
              <a:t>Time Constraints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32369" y="791451"/>
            <a:ext cx="8373773" cy="4572136"/>
          </a:xfrm>
        </p:spPr>
        <p:txBody>
          <a:bodyPr/>
          <a:lstStyle/>
          <a:p>
            <a:r>
              <a:rPr lang="nl-NL" i="1" dirty="0"/>
              <a:t>Solution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STN: </a:t>
            </a:r>
          </a:p>
          <a:p>
            <a:pPr lvl="1"/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assignment</a:t>
            </a:r>
            <a:r>
              <a:rPr lang="nl-NL" dirty="0"/>
              <a:t> of integer </a:t>
            </a:r>
            <a:r>
              <a:rPr lang="nl-NL" dirty="0" err="1"/>
              <a:t>values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 points </a:t>
            </a:r>
            <a:br>
              <a:rPr lang="nl-NL" dirty="0"/>
            </a:br>
            <a:r>
              <a:rPr lang="nl-NL" dirty="0" err="1"/>
              <a:t>such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constraints</a:t>
            </a:r>
            <a:r>
              <a:rPr lang="nl-NL" dirty="0"/>
              <a:t> are </a:t>
            </a:r>
            <a:r>
              <a:rPr lang="nl-NL" dirty="0" err="1"/>
              <a:t>satisfied</a:t>
            </a:r>
            <a:endParaRPr lang="nl-NL" dirty="0"/>
          </a:p>
          <a:p>
            <a:r>
              <a:rPr lang="nl-NL" i="1" dirty="0"/>
              <a:t>Consistent </a:t>
            </a:r>
            <a:r>
              <a:rPr lang="nl-NL" dirty="0"/>
              <a:t>STN: has a solution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i="1" dirty="0" err="1"/>
              <a:t>Minimal</a:t>
            </a:r>
            <a:r>
              <a:rPr lang="nl-NL" i="1" dirty="0"/>
              <a:t> </a:t>
            </a:r>
            <a:r>
              <a:rPr lang="nl-NL" dirty="0"/>
              <a:t>STN: </a:t>
            </a:r>
          </a:p>
          <a:p>
            <a:pPr marL="738187" lvl="2" indent="0">
              <a:buNone/>
            </a:pP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</a:t>
            </a:r>
            <a:r>
              <a:rPr lang="nl-NL" dirty="0" err="1"/>
              <a:t>arc</a:t>
            </a:r>
            <a:r>
              <a:rPr lang="nl-NL" dirty="0"/>
              <a:t> </a:t>
            </a:r>
            <a:r>
              <a:rPr lang="en-US" dirty="0"/>
              <a:t>(</a:t>
            </a:r>
            <a:r>
              <a:rPr lang="nl-NL" i="1" dirty="0" err="1"/>
              <a:t>t</a:t>
            </a:r>
            <a:r>
              <a:rPr lang="nl-NL" i="1" baseline="-25000" dirty="0" err="1"/>
              <a:t>i</a:t>
            </a:r>
            <a:r>
              <a:rPr lang="nl-NL" dirty="0" err="1"/>
              <a:t>,</a:t>
            </a:r>
            <a:r>
              <a:rPr lang="nl-NL" i="1" dirty="0" err="1"/>
              <a:t>t</a:t>
            </a:r>
            <a:r>
              <a:rPr lang="nl-NL" i="1" baseline="-25000" dirty="0" err="1"/>
              <a:t>j</a:t>
            </a:r>
            <a:r>
              <a:rPr lang="nl-NL" dirty="0"/>
              <a:t>) </a:t>
            </a:r>
            <a:r>
              <a:rPr lang="nl-NL" dirty="0" err="1"/>
              <a:t>with</a:t>
            </a:r>
            <a:r>
              <a:rPr lang="nl-NL" dirty="0"/>
              <a:t> label </a:t>
            </a:r>
            <a:r>
              <a:rPr lang="en-US" dirty="0"/>
              <a:t>[</a:t>
            </a:r>
            <a:r>
              <a:rPr lang="en-US" i="1" dirty="0" err="1"/>
              <a:t>a,b</a:t>
            </a:r>
            <a:r>
              <a:rPr lang="en-US" dirty="0">
                <a:cs typeface="Times New Roman"/>
              </a:rPr>
              <a:t>], </a:t>
            </a:r>
          </a:p>
          <a:p>
            <a:pPr marL="1144588" lvl="3" indent="0">
              <a:buNone/>
            </a:pPr>
            <a:r>
              <a:rPr lang="en-US" dirty="0">
                <a:cs typeface="Times New Roman"/>
              </a:rPr>
              <a:t>for every </a:t>
            </a:r>
            <a:r>
              <a:rPr lang="en-US" i="1" dirty="0">
                <a:cs typeface="Times New Roman"/>
              </a:rPr>
              <a:t>t</a:t>
            </a:r>
            <a:r>
              <a:rPr lang="nl-NL" dirty="0"/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nl-NL" dirty="0"/>
              <a:t> [</a:t>
            </a:r>
            <a:r>
              <a:rPr lang="nl-NL" i="1" dirty="0" err="1"/>
              <a:t>a,b</a:t>
            </a:r>
            <a:r>
              <a:rPr lang="nl-NL" dirty="0"/>
              <a:t>],</a:t>
            </a:r>
            <a:r>
              <a:rPr lang="en-US" dirty="0">
                <a:cs typeface="Times New Roman"/>
              </a:rPr>
              <a:t> </a:t>
            </a:r>
          </a:p>
          <a:p>
            <a:pPr marL="1547812" lvl="4" indent="0">
              <a:buNone/>
            </a:pPr>
            <a:r>
              <a:rPr lang="nl-NL" dirty="0" err="1"/>
              <a:t>there’s</a:t>
            </a:r>
            <a:r>
              <a:rPr lang="nl-NL" dirty="0"/>
              <a:t> at </a:t>
            </a:r>
            <a:r>
              <a:rPr lang="nl-NL" dirty="0" err="1"/>
              <a:t>least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solution </a:t>
            </a:r>
            <a:r>
              <a:rPr lang="nl-NL" dirty="0" err="1"/>
              <a:t>such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 </a:t>
            </a:r>
            <a:r>
              <a:rPr lang="nl-NL" i="1" dirty="0" err="1"/>
              <a:t>t</a:t>
            </a:r>
            <a:r>
              <a:rPr lang="nl-NL" i="1" baseline="-25000" dirty="0" err="1"/>
              <a:t>j</a:t>
            </a:r>
            <a:r>
              <a:rPr lang="nl-NL" dirty="0"/>
              <a:t> − </a:t>
            </a:r>
            <a:r>
              <a:rPr lang="nl-NL" i="1" dirty="0"/>
              <a:t>t</a:t>
            </a:r>
            <a:r>
              <a:rPr lang="nl-NL" i="1" baseline="-25000" dirty="0"/>
              <a:t>i</a:t>
            </a:r>
            <a:r>
              <a:rPr lang="nl-NL" dirty="0"/>
              <a:t> </a:t>
            </a:r>
            <a:r>
              <a:rPr lang="en-US" dirty="0"/>
              <a:t>= </a:t>
            </a:r>
            <a:r>
              <a:rPr lang="en-US" i="1" dirty="0"/>
              <a:t>t</a:t>
            </a:r>
          </a:p>
          <a:p>
            <a:pPr lvl="1"/>
            <a:r>
              <a:rPr lang="en-US" dirty="0"/>
              <a:t>If we make any of the time intervals shorter,</a:t>
            </a:r>
            <a:br>
              <a:rPr lang="en-US" dirty="0"/>
            </a:br>
            <a:r>
              <a:rPr lang="en-US" dirty="0"/>
              <a:t>we’ll exclude some solutions</a:t>
            </a:r>
            <a:endParaRPr lang="nl-NL" dirty="0"/>
          </a:p>
        </p:txBody>
      </p:sp>
      <p:grpSp>
        <p:nvGrpSpPr>
          <p:cNvPr id="2" name="Group 1"/>
          <p:cNvGrpSpPr/>
          <p:nvPr/>
        </p:nvGrpSpPr>
        <p:grpSpPr>
          <a:xfrm>
            <a:off x="8267459" y="4961840"/>
            <a:ext cx="2465919" cy="1397272"/>
            <a:chOff x="6321776" y="2230824"/>
            <a:chExt cx="2773941" cy="1397272"/>
          </a:xfrm>
        </p:grpSpPr>
        <p:cxnSp>
          <p:nvCxnSpPr>
            <p:cNvPr id="8" name="Straight Arrow Connector 7"/>
            <p:cNvCxnSpPr>
              <a:endCxn id="12" idx="1"/>
            </p:cNvCxnSpPr>
            <p:nvPr/>
          </p:nvCxnSpPr>
          <p:spPr bwMode="auto">
            <a:xfrm flipV="1">
              <a:off x="6527783" y="2384713"/>
              <a:ext cx="1109699" cy="918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6541011" y="3318377"/>
              <a:ext cx="2343517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Rectangle 9"/>
            <p:cNvSpPr/>
            <p:nvPr/>
          </p:nvSpPr>
          <p:spPr>
            <a:xfrm>
              <a:off x="6321776" y="3187838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7482" y="2230824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71298" y="3109329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6085" y="2492463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02484" y="2421652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[3,4]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40081" y="3351097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[1,7]</a:t>
              </a:r>
            </a:p>
          </p:txBody>
        </p:sp>
        <p:cxnSp>
          <p:nvCxnSpPr>
            <p:cNvPr id="17" name="Straight Arrow Connector 16"/>
            <p:cNvCxnSpPr>
              <a:stCxn id="12" idx="3"/>
            </p:cNvCxnSpPr>
            <p:nvPr/>
          </p:nvCxnSpPr>
          <p:spPr bwMode="auto">
            <a:xfrm>
              <a:off x="7861901" y="2384713"/>
              <a:ext cx="1009400" cy="83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A335CD7-F6C3-4E42-8ECD-B072BCA52D54}"/>
              </a:ext>
            </a:extLst>
          </p:cNvPr>
          <p:cNvSpPr/>
          <p:nvPr/>
        </p:nvSpPr>
        <p:spPr>
          <a:xfrm>
            <a:off x="4952331" y="5441166"/>
            <a:ext cx="3310522" cy="400110"/>
          </a:xfrm>
          <a:prstGeom prst="rect">
            <a:avLst/>
          </a:prstGeom>
          <a:solidFill>
            <a:srgbClr val="DBFFB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this network minimal?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6D176-E899-0640-BD55-9EB1A63316C2}"/>
              </a:ext>
            </a:extLst>
          </p:cNvPr>
          <p:cNvSpPr/>
          <p:nvPr/>
        </p:nvSpPr>
        <p:spPr>
          <a:xfrm>
            <a:off x="5160973" y="2331229"/>
            <a:ext cx="3482043" cy="400110"/>
          </a:xfrm>
          <a:prstGeom prst="rect">
            <a:avLst/>
          </a:prstGeom>
          <a:solidFill>
            <a:srgbClr val="DBFFB2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this network consistent?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A7F442-3955-4444-A9E8-53954B3DB3AD}"/>
              </a:ext>
            </a:extLst>
          </p:cNvPr>
          <p:cNvGrpSpPr/>
          <p:nvPr/>
        </p:nvGrpSpPr>
        <p:grpSpPr>
          <a:xfrm>
            <a:off x="8751396" y="2217345"/>
            <a:ext cx="2465919" cy="1397272"/>
            <a:chOff x="6321776" y="2230824"/>
            <a:chExt cx="2773941" cy="139727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E7E2699-1903-BB46-9E0F-4ECD7CD018A5}"/>
                </a:ext>
              </a:extLst>
            </p:cNvPr>
            <p:cNvCxnSpPr>
              <a:endCxn id="23" idx="1"/>
            </p:cNvCxnSpPr>
            <p:nvPr/>
          </p:nvCxnSpPr>
          <p:spPr bwMode="auto">
            <a:xfrm flipV="1">
              <a:off x="6527783" y="2384713"/>
              <a:ext cx="1109699" cy="9181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9A5BDF7-0E98-BF47-9259-D489011A426D}"/>
                </a:ext>
              </a:extLst>
            </p:cNvPr>
            <p:cNvCxnSpPr/>
            <p:nvPr/>
          </p:nvCxnSpPr>
          <p:spPr bwMode="auto">
            <a:xfrm flipV="1">
              <a:off x="6541011" y="3318377"/>
              <a:ext cx="2343517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29FB7B-1582-8D46-8311-B1B6C22ADBDB}"/>
                </a:ext>
              </a:extLst>
            </p:cNvPr>
            <p:cNvSpPr/>
            <p:nvPr/>
          </p:nvSpPr>
          <p:spPr>
            <a:xfrm>
              <a:off x="6321776" y="3187838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96C1C6-B6F9-6D4C-9698-5FDDAB12E679}"/>
                </a:ext>
              </a:extLst>
            </p:cNvPr>
            <p:cNvSpPr/>
            <p:nvPr/>
          </p:nvSpPr>
          <p:spPr>
            <a:xfrm>
              <a:off x="7637482" y="2230824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AA1818-DDE5-0E44-801C-F774E553AB0C}"/>
                </a:ext>
              </a:extLst>
            </p:cNvPr>
            <p:cNvSpPr/>
            <p:nvPr/>
          </p:nvSpPr>
          <p:spPr>
            <a:xfrm>
              <a:off x="8871298" y="3109329"/>
              <a:ext cx="22441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4BD06C-FF47-4744-B829-966D8AB494F2}"/>
                </a:ext>
              </a:extLst>
            </p:cNvPr>
            <p:cNvSpPr/>
            <p:nvPr/>
          </p:nvSpPr>
          <p:spPr>
            <a:xfrm>
              <a:off x="6626085" y="2492463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6AC3D9-5D28-6F46-8AA4-18F9826F6B36}"/>
                </a:ext>
              </a:extLst>
            </p:cNvPr>
            <p:cNvSpPr/>
            <p:nvPr/>
          </p:nvSpPr>
          <p:spPr>
            <a:xfrm>
              <a:off x="8302484" y="2421652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[3,4]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214F654-A0A9-3043-935D-739434CEE722}"/>
                </a:ext>
              </a:extLst>
            </p:cNvPr>
            <p:cNvSpPr/>
            <p:nvPr/>
          </p:nvSpPr>
          <p:spPr>
            <a:xfrm>
              <a:off x="7540081" y="3351097"/>
              <a:ext cx="49769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[2,3]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7BCBF38-EDD4-BA40-A8AE-35CF288ECF41}"/>
                </a:ext>
              </a:extLst>
            </p:cNvPr>
            <p:cNvCxnSpPr>
              <a:stCxn id="23" idx="3"/>
            </p:cNvCxnSpPr>
            <p:nvPr/>
          </p:nvCxnSpPr>
          <p:spPr bwMode="auto">
            <a:xfrm>
              <a:off x="7861901" y="2384713"/>
              <a:ext cx="1009400" cy="83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285928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1636"/>
            <a:ext cx="8839200" cy="614342"/>
          </a:xfrm>
        </p:spPr>
        <p:txBody>
          <a:bodyPr/>
          <a:lstStyle/>
          <a:p>
            <a:r>
              <a:rPr lang="en-US" dirty="0"/>
              <a:t>Operations on STNs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644" y="557918"/>
            <a:ext cx="5983371" cy="5962153"/>
          </a:xfrm>
        </p:spPr>
        <p:txBody>
          <a:bodyPr/>
          <a:lstStyle/>
          <a:p>
            <a:r>
              <a:rPr lang="en-US" dirty="0"/>
              <a:t>Intersection,   ∩</a:t>
            </a:r>
          </a:p>
          <a:p>
            <a:pPr marL="396875" lvl="1" indent="0">
              <a:buNone/>
              <a:tabLst>
                <a:tab pos="1652588" algn="l"/>
                <a:tab pos="2511425" algn="l"/>
              </a:tabLst>
            </a:pPr>
            <a:r>
              <a:rPr lang="en-US" i="1" dirty="0" err="1">
                <a:solidFill>
                  <a:srgbClr val="000000"/>
                </a:solidFill>
              </a:rPr>
              <a:t>t</a:t>
            </a:r>
            <a:r>
              <a:rPr lang="en-US" i="1" baseline="-25000" dirty="0" err="1">
                <a:solidFill>
                  <a:srgbClr val="000000"/>
                </a:solidFill>
              </a:rPr>
              <a:t>j</a:t>
            </a:r>
            <a:r>
              <a:rPr lang="en-US" i="1" dirty="0">
                <a:solidFill>
                  <a:srgbClr val="000000"/>
                </a:solidFill>
              </a:rPr>
              <a:t> – </a:t>
            </a:r>
            <a:r>
              <a:rPr lang="en-US" i="1" dirty="0" err="1">
                <a:solidFill>
                  <a:srgbClr val="000000"/>
                </a:solidFill>
              </a:rPr>
              <a:t>t</a:t>
            </a:r>
            <a:r>
              <a:rPr lang="en-US" i="1" baseline="-25000" dirty="0" err="1">
                <a:solidFill>
                  <a:srgbClr val="000000"/>
                </a:solidFill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/>
              <a:t>∈ 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</a:t>
            </a:r>
            <a:r>
              <a:rPr lang="en-US" i="1" baseline="-25000" dirty="0" err="1"/>
              <a:t>ij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i="1" dirty="0" err="1"/>
              <a:t>b</a:t>
            </a:r>
            <a:r>
              <a:rPr lang="en-US" i="1" baseline="-25000" dirty="0" err="1"/>
              <a:t>ij</a:t>
            </a:r>
            <a:r>
              <a:rPr lang="en-US" dirty="0"/>
              <a:t>]</a:t>
            </a:r>
            <a:endParaRPr lang="en-US" dirty="0">
              <a:solidFill>
                <a:srgbClr val="000000"/>
              </a:solidFill>
            </a:endParaRPr>
          </a:p>
          <a:p>
            <a:pPr marL="396875" lvl="1" indent="0">
              <a:buNone/>
              <a:tabLst>
                <a:tab pos="1652588" algn="l"/>
                <a:tab pos="2511425" algn="l"/>
              </a:tabLst>
            </a:pPr>
            <a:r>
              <a:rPr lang="en-US" i="1" dirty="0" err="1">
                <a:solidFill>
                  <a:srgbClr val="000000"/>
                </a:solidFill>
              </a:rPr>
              <a:t>t</a:t>
            </a:r>
            <a:r>
              <a:rPr lang="en-US" i="1" baseline="-25000" dirty="0" err="1">
                <a:solidFill>
                  <a:srgbClr val="000000"/>
                </a:solidFill>
              </a:rPr>
              <a:t>j</a:t>
            </a:r>
            <a:r>
              <a:rPr lang="en-US" i="1" dirty="0">
                <a:solidFill>
                  <a:srgbClr val="000000"/>
                </a:solidFill>
              </a:rPr>
              <a:t> – </a:t>
            </a:r>
            <a:r>
              <a:rPr lang="en-US" i="1" dirty="0" err="1">
                <a:solidFill>
                  <a:srgbClr val="000000"/>
                </a:solidFill>
              </a:rPr>
              <a:t>t</a:t>
            </a:r>
            <a:r>
              <a:rPr lang="en-US" i="1" baseline="-25000" dirty="0" err="1">
                <a:solidFill>
                  <a:srgbClr val="000000"/>
                </a:solidFill>
              </a:rPr>
              <a:t>i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/>
              <a:t>∈ </a:t>
            </a:r>
            <a:r>
              <a:rPr lang="en-US" i="1" dirty="0" err="1"/>
              <a:t>r′</a:t>
            </a:r>
            <a:r>
              <a:rPr lang="en-US" i="1" baseline="-25000" dirty="0" err="1"/>
              <a:t>ij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</a:t>
            </a:r>
            <a:r>
              <a:rPr lang="en-US" i="1" dirty="0" err="1">
                <a:solidFill>
                  <a:srgbClr val="000000"/>
                </a:solidFill>
              </a:rPr>
              <a:t>′</a:t>
            </a:r>
            <a:r>
              <a:rPr lang="en-US" i="1" baseline="-25000" dirty="0" err="1"/>
              <a:t>ij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i="1" dirty="0" err="1"/>
              <a:t>b</a:t>
            </a:r>
            <a:r>
              <a:rPr lang="en-US" i="1" dirty="0" err="1">
                <a:solidFill>
                  <a:srgbClr val="000000"/>
                </a:solidFill>
              </a:rPr>
              <a:t>′</a:t>
            </a:r>
            <a:r>
              <a:rPr lang="en-US" i="1" baseline="-25000" dirty="0" err="1"/>
              <a:t>ij</a:t>
            </a:r>
            <a:r>
              <a:rPr lang="en-US" dirty="0"/>
              <a:t>]</a:t>
            </a:r>
            <a:endParaRPr lang="en-US" baseline="-25000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1652588" algn="l"/>
                <a:tab pos="2511425" algn="l"/>
              </a:tabLst>
            </a:pPr>
            <a:r>
              <a:rPr lang="en-US" dirty="0">
                <a:solidFill>
                  <a:srgbClr val="FF0000"/>
                </a:solidFill>
              </a:rPr>
              <a:t>Infer </a:t>
            </a:r>
            <a:r>
              <a:rPr lang="en-US" i="1" dirty="0" err="1">
                <a:solidFill>
                  <a:srgbClr val="FF0000"/>
                </a:solidFill>
              </a:rPr>
              <a:t>t</a:t>
            </a:r>
            <a:r>
              <a:rPr lang="en-US" i="1" baseline="-25000" dirty="0" err="1">
                <a:solidFill>
                  <a:srgbClr val="FF0000"/>
                </a:solidFill>
              </a:rPr>
              <a:t>j</a:t>
            </a:r>
            <a:r>
              <a:rPr lang="en-US" i="1" dirty="0">
                <a:solidFill>
                  <a:srgbClr val="FF0000"/>
                </a:solidFill>
              </a:rPr>
              <a:t> – </a:t>
            </a:r>
            <a:r>
              <a:rPr lang="en-US" i="1" dirty="0" err="1">
                <a:solidFill>
                  <a:srgbClr val="FF0000"/>
                </a:solidFill>
              </a:rPr>
              <a:t>t</a:t>
            </a:r>
            <a:r>
              <a:rPr lang="en-US" i="1" baseline="-25000" dirty="0" err="1">
                <a:solidFill>
                  <a:srgbClr val="FF0000"/>
                </a:solidFill>
              </a:rPr>
              <a:t>i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∈ </a:t>
            </a:r>
            <a:r>
              <a:rPr lang="en-US" i="1" dirty="0" err="1">
                <a:solidFill>
                  <a:srgbClr val="FF0000"/>
                </a:solidFill>
              </a:rPr>
              <a:t>r</a:t>
            </a:r>
            <a:r>
              <a:rPr lang="en-US" i="1" baseline="-25000" dirty="0" err="1">
                <a:solidFill>
                  <a:srgbClr val="FF0000"/>
                </a:solidFill>
              </a:rPr>
              <a:t>ij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∩ </a:t>
            </a:r>
            <a:r>
              <a:rPr lang="en-US" i="1" dirty="0" err="1">
                <a:solidFill>
                  <a:srgbClr val="FF0000"/>
                </a:solidFill>
              </a:rPr>
              <a:t>r′</a:t>
            </a:r>
            <a:r>
              <a:rPr lang="en-US" i="1" baseline="-25000" dirty="0" err="1">
                <a:solidFill>
                  <a:srgbClr val="FF0000"/>
                </a:solidFill>
              </a:rPr>
              <a:t>ij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[max(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i="1" baseline="-25000" dirty="0" err="1">
                <a:solidFill>
                  <a:srgbClr val="FF0000"/>
                </a:solidFill>
              </a:rPr>
              <a:t>ij</a:t>
            </a:r>
            <a:r>
              <a:rPr lang="en-US" dirty="0" err="1">
                <a:solidFill>
                  <a:srgbClr val="FF0000"/>
                </a:solidFill>
              </a:rPr>
              <a:t>,</a:t>
            </a:r>
            <a:r>
              <a:rPr lang="en-US" i="1" dirty="0" err="1">
                <a:solidFill>
                  <a:srgbClr val="FF0000"/>
                </a:solidFill>
              </a:rPr>
              <a:t>a′</a:t>
            </a:r>
            <a:r>
              <a:rPr lang="en-US" i="1" baseline="-25000" dirty="0" err="1">
                <a:solidFill>
                  <a:srgbClr val="FF0000"/>
                </a:solidFill>
              </a:rPr>
              <a:t>ij</a:t>
            </a:r>
            <a:r>
              <a:rPr lang="en-US" dirty="0">
                <a:solidFill>
                  <a:srgbClr val="FF0000"/>
                </a:solidFill>
              </a:rPr>
              <a:t>), min(</a:t>
            </a:r>
            <a:r>
              <a:rPr lang="en-US" i="1" dirty="0" err="1">
                <a:solidFill>
                  <a:srgbClr val="FF0000"/>
                </a:solidFill>
              </a:rPr>
              <a:t>b</a:t>
            </a:r>
            <a:r>
              <a:rPr lang="en-US" i="1" baseline="-25000" dirty="0" err="1">
                <a:solidFill>
                  <a:srgbClr val="FF0000"/>
                </a:solidFill>
              </a:rPr>
              <a:t>ij</a:t>
            </a:r>
            <a:r>
              <a:rPr lang="en-US" dirty="0" err="1">
                <a:solidFill>
                  <a:srgbClr val="FF0000"/>
                </a:solidFill>
              </a:rPr>
              <a:t>,</a:t>
            </a:r>
            <a:r>
              <a:rPr lang="en-US" i="1" dirty="0" err="1">
                <a:solidFill>
                  <a:srgbClr val="FF0000"/>
                </a:solidFill>
              </a:rPr>
              <a:t>b′</a:t>
            </a:r>
            <a:r>
              <a:rPr lang="en-US" i="1" baseline="-25000" dirty="0" err="1">
                <a:solidFill>
                  <a:srgbClr val="FF0000"/>
                </a:solidFill>
              </a:rPr>
              <a:t>ij</a:t>
            </a:r>
            <a:r>
              <a:rPr lang="en-US" dirty="0">
                <a:solidFill>
                  <a:srgbClr val="FF0000"/>
                </a:solidFill>
              </a:rPr>
              <a:t>)]</a:t>
            </a:r>
            <a:br>
              <a:rPr lang="en-US" baseline="-25000" dirty="0">
                <a:solidFill>
                  <a:srgbClr val="FF0000"/>
                </a:solidFill>
              </a:rPr>
            </a:br>
            <a:endParaRPr lang="en-US" baseline="-25000" dirty="0">
              <a:solidFill>
                <a:srgbClr val="FF0000"/>
              </a:solidFill>
            </a:endParaRPr>
          </a:p>
          <a:p>
            <a:r>
              <a:rPr lang="en-US" dirty="0"/>
              <a:t>Composition,   •</a:t>
            </a:r>
          </a:p>
          <a:p>
            <a:pPr marL="396875" lvl="1" indent="0">
              <a:buNone/>
              <a:tabLst>
                <a:tab pos="2287588" algn="l"/>
              </a:tabLst>
            </a:pPr>
            <a:r>
              <a:rPr lang="en-US" i="1" dirty="0" err="1"/>
              <a:t>t</a:t>
            </a:r>
            <a:r>
              <a:rPr lang="en-US" i="1" baseline="-25000" dirty="0" err="1"/>
              <a:t>k</a:t>
            </a:r>
            <a:r>
              <a:rPr lang="en-US" i="1" dirty="0"/>
              <a:t> –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i="1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ik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</a:t>
            </a:r>
            <a:r>
              <a:rPr lang="en-US" i="1" baseline="-25000" dirty="0" err="1"/>
              <a:t>ik</a:t>
            </a:r>
            <a:r>
              <a:rPr lang="en-US" i="1" dirty="0" err="1"/>
              <a:t>,b</a:t>
            </a:r>
            <a:r>
              <a:rPr lang="en-US" i="1" baseline="-25000" dirty="0" err="1"/>
              <a:t>ik</a:t>
            </a:r>
            <a:r>
              <a:rPr lang="en-US" dirty="0"/>
              <a:t>]</a:t>
            </a:r>
          </a:p>
          <a:p>
            <a:pPr marL="396875" lvl="1" indent="0">
              <a:buNone/>
              <a:tabLst>
                <a:tab pos="2287588" algn="l"/>
              </a:tabLst>
            </a:pPr>
            <a:r>
              <a:rPr lang="en-US" i="1" dirty="0" err="1"/>
              <a:t>t</a:t>
            </a:r>
            <a:r>
              <a:rPr lang="en-US" i="1" baseline="-25000" dirty="0" err="1"/>
              <a:t>j</a:t>
            </a:r>
            <a:r>
              <a:rPr lang="en-US" i="1" dirty="0"/>
              <a:t> – </a:t>
            </a:r>
            <a:r>
              <a:rPr lang="en-US" i="1" dirty="0" err="1"/>
              <a:t>t</a:t>
            </a:r>
            <a:r>
              <a:rPr lang="en-US" i="1" baseline="-25000" dirty="0" err="1"/>
              <a:t>k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i="1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kj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</a:t>
            </a:r>
            <a:r>
              <a:rPr lang="en-US" i="1" baseline="-25000" dirty="0" err="1"/>
              <a:t>kj</a:t>
            </a:r>
            <a:r>
              <a:rPr lang="en-US" i="1" dirty="0" err="1"/>
              <a:t>,b</a:t>
            </a:r>
            <a:r>
              <a:rPr lang="en-US" i="1" baseline="-25000" dirty="0" err="1"/>
              <a:t>kj</a:t>
            </a:r>
            <a:r>
              <a:rPr lang="en-US" dirty="0"/>
              <a:t>]</a:t>
            </a:r>
            <a:endParaRPr lang="en-US" i="1" baseline="-25000" dirty="0"/>
          </a:p>
          <a:p>
            <a:pPr marL="0" indent="0">
              <a:buNone/>
            </a:pPr>
            <a:r>
              <a:rPr lang="en-US" dirty="0">
                <a:solidFill>
                  <a:srgbClr val="0332FF"/>
                </a:solidFill>
              </a:rPr>
              <a:t>Infer  </a:t>
            </a:r>
            <a:r>
              <a:rPr lang="en-US" i="1" dirty="0" err="1">
                <a:solidFill>
                  <a:srgbClr val="0332FF"/>
                </a:solidFill>
              </a:rPr>
              <a:t>t</a:t>
            </a:r>
            <a:r>
              <a:rPr lang="en-US" i="1" baseline="-25000" dirty="0" err="1">
                <a:solidFill>
                  <a:srgbClr val="0332FF"/>
                </a:solidFill>
              </a:rPr>
              <a:t>j</a:t>
            </a:r>
            <a:r>
              <a:rPr lang="en-US" i="1" dirty="0">
                <a:solidFill>
                  <a:srgbClr val="0332FF"/>
                </a:solidFill>
              </a:rPr>
              <a:t> – </a:t>
            </a:r>
            <a:r>
              <a:rPr lang="en-US" i="1" dirty="0" err="1">
                <a:solidFill>
                  <a:srgbClr val="0332FF"/>
                </a:solidFill>
              </a:rPr>
              <a:t>t</a:t>
            </a:r>
            <a:r>
              <a:rPr lang="en-US" i="1" baseline="-25000" dirty="0" err="1">
                <a:solidFill>
                  <a:srgbClr val="0332FF"/>
                </a:solidFill>
              </a:rPr>
              <a:t>i</a:t>
            </a:r>
            <a:r>
              <a:rPr lang="en-US" i="1" dirty="0">
                <a:solidFill>
                  <a:srgbClr val="0332FF"/>
                </a:solidFill>
              </a:rPr>
              <a:t> </a:t>
            </a:r>
            <a:r>
              <a:rPr lang="en-US" dirty="0">
                <a:solidFill>
                  <a:srgbClr val="0332FF"/>
                </a:solidFill>
              </a:rPr>
              <a:t>∈ </a:t>
            </a:r>
            <a:r>
              <a:rPr lang="en-US" i="1" dirty="0" err="1">
                <a:solidFill>
                  <a:srgbClr val="0332FF"/>
                </a:solidFill>
              </a:rPr>
              <a:t>r</a:t>
            </a:r>
            <a:r>
              <a:rPr lang="en-US" i="1" baseline="-25000" dirty="0" err="1">
                <a:solidFill>
                  <a:srgbClr val="0332FF"/>
                </a:solidFill>
              </a:rPr>
              <a:t>ik</a:t>
            </a:r>
            <a:r>
              <a:rPr lang="en-US" i="1" dirty="0">
                <a:solidFill>
                  <a:srgbClr val="0332FF"/>
                </a:solidFill>
              </a:rPr>
              <a:t> • </a:t>
            </a:r>
            <a:r>
              <a:rPr lang="en-US" i="1" dirty="0" err="1">
                <a:solidFill>
                  <a:srgbClr val="0332FF"/>
                </a:solidFill>
              </a:rPr>
              <a:t>r</a:t>
            </a:r>
            <a:r>
              <a:rPr lang="en-US" i="1" baseline="-25000" dirty="0" err="1">
                <a:solidFill>
                  <a:srgbClr val="0332FF"/>
                </a:solidFill>
              </a:rPr>
              <a:t>kj</a:t>
            </a:r>
            <a:r>
              <a:rPr lang="en-US" i="1" dirty="0">
                <a:solidFill>
                  <a:srgbClr val="0332FF"/>
                </a:solidFill>
              </a:rPr>
              <a:t> </a:t>
            </a:r>
            <a:r>
              <a:rPr lang="en-US" dirty="0">
                <a:solidFill>
                  <a:srgbClr val="0332FF"/>
                </a:solidFill>
              </a:rPr>
              <a:t>= [</a:t>
            </a:r>
            <a:r>
              <a:rPr lang="en-US" i="1" dirty="0" err="1">
                <a:solidFill>
                  <a:srgbClr val="0332FF"/>
                </a:solidFill>
              </a:rPr>
              <a:t>a</a:t>
            </a:r>
            <a:r>
              <a:rPr lang="en-US" i="1" baseline="-25000" dirty="0" err="1">
                <a:solidFill>
                  <a:srgbClr val="0332FF"/>
                </a:solidFill>
              </a:rPr>
              <a:t>ik</a:t>
            </a:r>
            <a:r>
              <a:rPr lang="en-US" dirty="0">
                <a:solidFill>
                  <a:srgbClr val="0332FF"/>
                </a:solidFill>
              </a:rPr>
              <a:t> +</a:t>
            </a:r>
            <a:r>
              <a:rPr lang="en-US" i="1" dirty="0" err="1">
                <a:solidFill>
                  <a:srgbClr val="0332FF"/>
                </a:solidFill>
              </a:rPr>
              <a:t>a</a:t>
            </a:r>
            <a:r>
              <a:rPr lang="en-US" i="1" baseline="-25000" dirty="0" err="1">
                <a:solidFill>
                  <a:srgbClr val="0332FF"/>
                </a:solidFill>
              </a:rPr>
              <a:t>kj</a:t>
            </a:r>
            <a:r>
              <a:rPr lang="en-US" dirty="0">
                <a:solidFill>
                  <a:srgbClr val="0332FF"/>
                </a:solidFill>
              </a:rPr>
              <a:t>, </a:t>
            </a:r>
            <a:r>
              <a:rPr lang="en-US" i="1" dirty="0" err="1">
                <a:solidFill>
                  <a:srgbClr val="0332FF"/>
                </a:solidFill>
              </a:rPr>
              <a:t>b</a:t>
            </a:r>
            <a:r>
              <a:rPr lang="en-US" i="1" baseline="-25000" dirty="0" err="1">
                <a:solidFill>
                  <a:srgbClr val="0332FF"/>
                </a:solidFill>
              </a:rPr>
              <a:t>ik</a:t>
            </a:r>
            <a:r>
              <a:rPr lang="en-US" dirty="0">
                <a:solidFill>
                  <a:srgbClr val="0332FF"/>
                </a:solidFill>
              </a:rPr>
              <a:t> +</a:t>
            </a:r>
            <a:r>
              <a:rPr lang="en-US" i="1" dirty="0" err="1">
                <a:solidFill>
                  <a:srgbClr val="0332FF"/>
                </a:solidFill>
              </a:rPr>
              <a:t>b</a:t>
            </a:r>
            <a:r>
              <a:rPr lang="en-US" i="1" baseline="-25000" dirty="0" err="1">
                <a:solidFill>
                  <a:srgbClr val="0332FF"/>
                </a:solidFill>
              </a:rPr>
              <a:t>kj</a:t>
            </a:r>
            <a:r>
              <a:rPr lang="en-US" dirty="0">
                <a:solidFill>
                  <a:srgbClr val="0332FF"/>
                </a:solidFill>
              </a:rPr>
              <a:t>]</a:t>
            </a:r>
          </a:p>
          <a:p>
            <a:pPr marL="0" indent="0">
              <a:buNone/>
            </a:pPr>
            <a:r>
              <a:rPr lang="en-US" dirty="0">
                <a:solidFill>
                  <a:srgbClr val="0332FF"/>
                </a:solidFill>
              </a:rPr>
              <a:t>Reason: shortest and longest times for the two intervals </a:t>
            </a:r>
            <a:br>
              <a:rPr lang="en-US" baseline="-25000" dirty="0">
                <a:solidFill>
                  <a:srgbClr val="0332FF"/>
                </a:solidFill>
              </a:rPr>
            </a:br>
            <a:endParaRPr lang="en-US" baseline="-25000" dirty="0">
              <a:solidFill>
                <a:srgbClr val="0332FF"/>
              </a:solidFill>
            </a:endParaRPr>
          </a:p>
          <a:p>
            <a:r>
              <a:rPr lang="en-US" dirty="0"/>
              <a:t>Consistency checking</a:t>
            </a:r>
          </a:p>
          <a:p>
            <a:pPr lvl="1"/>
            <a:r>
              <a:rPr lang="en-US" i="1" dirty="0" err="1"/>
              <a:t>r</a:t>
            </a:r>
            <a:r>
              <a:rPr lang="en-US" i="1" baseline="-25000" dirty="0" err="1"/>
              <a:t>ik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kj</a:t>
            </a:r>
            <a:r>
              <a:rPr lang="en-US" i="1" baseline="-25000" dirty="0"/>
              <a:t> </a:t>
            </a:r>
            <a:r>
              <a:rPr lang="en-US" dirty="0"/>
              <a:t>, 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dirty="0"/>
              <a:t> are c</a:t>
            </a:r>
            <a:r>
              <a:rPr lang="en-US" dirty="0">
                <a:latin typeface="Times New Roman" panose="02020603050405020304" pitchFamily="18" charset="0"/>
                <a:cs typeface="Times New Roman Regular" charset="0"/>
              </a:rPr>
              <a:t>onsistent only </a:t>
            </a:r>
            <a:r>
              <a:rPr lang="en-US" dirty="0"/>
              <a:t>if  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i="1" dirty="0"/>
              <a:t> </a:t>
            </a:r>
            <a:r>
              <a:rPr lang="en-US" dirty="0"/>
              <a:t>∩ (</a:t>
            </a:r>
            <a:r>
              <a:rPr lang="en-US" i="1" dirty="0" err="1"/>
              <a:t>r</a:t>
            </a:r>
            <a:r>
              <a:rPr lang="en-US" i="1" baseline="-25000" dirty="0" err="1"/>
              <a:t>ik</a:t>
            </a:r>
            <a:r>
              <a:rPr lang="en-US" i="1" dirty="0"/>
              <a:t> </a:t>
            </a:r>
            <a:r>
              <a:rPr lang="en-US" dirty="0"/>
              <a:t>• </a:t>
            </a:r>
            <a:r>
              <a:rPr lang="en-US" i="1" dirty="0" err="1"/>
              <a:t>r</a:t>
            </a:r>
            <a:r>
              <a:rPr lang="en-US" i="1" baseline="-25000" dirty="0" err="1"/>
              <a:t>kj</a:t>
            </a:r>
            <a:r>
              <a:rPr lang="en-US" dirty="0"/>
              <a:t>) ≠ </a:t>
            </a:r>
            <a:r>
              <a:rPr lang="en-US" dirty="0">
                <a:latin typeface="Times New Roman" panose="02020603050405020304" pitchFamily="18" charset="0"/>
                <a:cs typeface="Times New Roman Regular" charset="0"/>
              </a:rPr>
              <a:t>∅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 Regular" charset="0"/>
              </a:rPr>
              <a:t>Special case for networks with just three nodes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 Regular" charset="0"/>
              </a:rPr>
              <a:t>Consistent </a:t>
            </a:r>
            <a:r>
              <a:rPr lang="en-US" dirty="0" err="1">
                <a:latin typeface="Times New Roman" panose="02020603050405020304" pitchFamily="18" charset="0"/>
                <a:cs typeface="Times New Roman Regular" charset="0"/>
              </a:rPr>
              <a:t>iff</a:t>
            </a:r>
            <a:r>
              <a:rPr lang="en-US" dirty="0">
                <a:latin typeface="Times New Roman" panose="02020603050405020304" pitchFamily="18" charset="0"/>
                <a:cs typeface="Times New Roman Regular" charset="0"/>
              </a:rPr>
              <a:t> </a:t>
            </a:r>
            <a:r>
              <a:rPr lang="en-US" dirty="0"/>
              <a:t>if  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i="1" dirty="0"/>
              <a:t> </a:t>
            </a:r>
            <a:r>
              <a:rPr lang="en-US" dirty="0"/>
              <a:t>∩ (</a:t>
            </a:r>
            <a:r>
              <a:rPr lang="en-US" i="1" dirty="0" err="1"/>
              <a:t>r</a:t>
            </a:r>
            <a:r>
              <a:rPr lang="en-US" i="1" baseline="-25000" dirty="0" err="1"/>
              <a:t>ik</a:t>
            </a:r>
            <a:r>
              <a:rPr lang="en-US" i="1" dirty="0"/>
              <a:t> </a:t>
            </a:r>
            <a:r>
              <a:rPr lang="en-US" dirty="0"/>
              <a:t>• </a:t>
            </a:r>
            <a:r>
              <a:rPr lang="en-US" i="1" dirty="0" err="1"/>
              <a:t>r</a:t>
            </a:r>
            <a:r>
              <a:rPr lang="en-US" i="1" baseline="-25000" dirty="0" err="1"/>
              <a:t>kj</a:t>
            </a:r>
            <a:r>
              <a:rPr lang="en-US" dirty="0"/>
              <a:t>) ≠ </a:t>
            </a:r>
            <a:r>
              <a:rPr lang="en-US" dirty="0">
                <a:latin typeface="Times New Roman" panose="02020603050405020304" pitchFamily="18" charset="0"/>
                <a:cs typeface="Times New Roman Regular" charset="0"/>
              </a:rPr>
              <a:t>∅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62714" y="809088"/>
            <a:ext cx="2353313" cy="1241725"/>
            <a:chOff x="6216960" y="1493432"/>
            <a:chExt cx="2353313" cy="1241725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V="1">
              <a:off x="6423355" y="1860038"/>
              <a:ext cx="1985014" cy="1308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6216960" y="1789934"/>
              <a:ext cx="16190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i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408369" y="1659117"/>
              <a:ext cx="16190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j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18079" y="1493432"/>
              <a:ext cx="195566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err="1">
                  <a:latin typeface="Times New Roman" charset="0"/>
                </a:rPr>
                <a:t>r</a:t>
              </a:r>
              <a:r>
                <a:rPr lang="en-US" sz="2000" i="1" baseline="-25000" dirty="0" err="1">
                  <a:latin typeface="Times New Roman" charset="0"/>
                </a:rPr>
                <a:t>ij</a:t>
              </a:r>
              <a:endParaRPr lang="en-US" sz="2000" dirty="0">
                <a:latin typeface="Times New Roman" charset="0"/>
                <a:cs typeface="Times New Roman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81036" y="2335047"/>
              <a:ext cx="9504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 err="1">
                  <a:solidFill>
                    <a:srgbClr val="FF0000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Times New Roman" charset="0"/>
                </a:rPr>
                <a:t>ij</a:t>
              </a:r>
              <a:r>
                <a:rPr lang="en-US" sz="2000" i="1" dirty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Times New Roman" charset="0"/>
                </a:rPr>
                <a:t>∩ 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charset="0"/>
                </a:rPr>
                <a:t>r′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Times New Roman" charset="0"/>
                </a:rPr>
                <a:t>ij</a:t>
              </a:r>
              <a:endParaRPr lang="en-US" sz="2000" dirty="0">
                <a:solidFill>
                  <a:srgbClr val="FF0000"/>
                </a:solidFill>
                <a:latin typeface="Times New Roman" charset="0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25349" y="1978731"/>
              <a:ext cx="25167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err="1">
                  <a:latin typeface="Times New Roman" charset="0"/>
                </a:rPr>
                <a:t>r′</a:t>
              </a:r>
              <a:r>
                <a:rPr lang="en-US" sz="2000" i="1" baseline="-25000" dirty="0" err="1">
                  <a:latin typeface="Times New Roman" charset="0"/>
                </a:rPr>
                <a:t>ij</a:t>
              </a:r>
              <a:endParaRPr lang="en-US" sz="2000" dirty="0">
                <a:latin typeface="Times New Roman" charset="0"/>
                <a:cs typeface="Times New Roman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19283" y="2636938"/>
            <a:ext cx="2353313" cy="1397690"/>
            <a:chOff x="6216960" y="1000944"/>
            <a:chExt cx="2353313" cy="1397690"/>
          </a:xfrm>
        </p:grpSpPr>
        <p:cxnSp>
          <p:nvCxnSpPr>
            <p:cNvPr id="18" name="Straight Arrow Connector 17"/>
            <p:cNvCxnSpPr>
              <a:endCxn id="30" idx="1"/>
            </p:cNvCxnSpPr>
            <p:nvPr/>
          </p:nvCxnSpPr>
          <p:spPr bwMode="auto">
            <a:xfrm flipV="1">
              <a:off x="6423355" y="1154833"/>
              <a:ext cx="840983" cy="74195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V="1">
              <a:off x="6423355" y="1860038"/>
              <a:ext cx="1985014" cy="1308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Rectangle 28"/>
            <p:cNvSpPr/>
            <p:nvPr/>
          </p:nvSpPr>
          <p:spPr>
            <a:xfrm>
              <a:off x="6216960" y="1789934"/>
              <a:ext cx="16190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i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64338" y="1000944"/>
              <a:ext cx="1891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k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408369" y="1659117"/>
              <a:ext cx="16190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j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95349" y="1130528"/>
              <a:ext cx="222818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>
                  <a:latin typeface="Times New Roman" charset="0"/>
                </a:rPr>
                <a:t>r</a:t>
              </a:r>
              <a:r>
                <a:rPr lang="en-US" sz="2000" i="1" baseline="-25000">
                  <a:latin typeface="Times New Roman" charset="0"/>
                </a:rPr>
                <a:t>ik</a:t>
              </a:r>
              <a:endParaRPr lang="en-US" sz="2000" dirty="0">
                <a:latin typeface="Times New Roman" charset="0"/>
                <a:cs typeface="Times New Roman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14534" y="1074304"/>
              <a:ext cx="222818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err="1">
                  <a:latin typeface="Times New Roman" charset="0"/>
                </a:rPr>
                <a:t>r</a:t>
              </a:r>
              <a:r>
                <a:rPr lang="en-US" sz="2000" i="1" baseline="-25000" dirty="0" err="1">
                  <a:latin typeface="Times New Roman" charset="0"/>
                </a:rPr>
                <a:t>kj</a:t>
              </a:r>
              <a:endParaRPr lang="en-US" sz="2000" dirty="0">
                <a:latin typeface="Times New Roman" charset="0"/>
                <a:cs typeface="Times New Roman"/>
              </a:endParaRPr>
            </a:p>
          </p:txBody>
        </p:sp>
        <p:cxnSp>
          <p:nvCxnSpPr>
            <p:cNvPr id="35" name="Straight Arrow Connector 34"/>
            <p:cNvCxnSpPr>
              <a:stCxn id="30" idx="3"/>
            </p:cNvCxnSpPr>
            <p:nvPr/>
          </p:nvCxnSpPr>
          <p:spPr bwMode="auto">
            <a:xfrm>
              <a:off x="7453492" y="1154833"/>
              <a:ext cx="954877" cy="61114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ectangle 35"/>
            <p:cNvSpPr/>
            <p:nvPr/>
          </p:nvSpPr>
          <p:spPr>
            <a:xfrm>
              <a:off x="6896932" y="1998524"/>
              <a:ext cx="8483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 err="1">
                  <a:solidFill>
                    <a:srgbClr val="0332FF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0332FF"/>
                  </a:solidFill>
                  <a:latin typeface="Times New Roman" charset="0"/>
                </a:rPr>
                <a:t>ik</a:t>
              </a:r>
              <a:r>
                <a:rPr lang="en-US" sz="2000" i="1" dirty="0">
                  <a:solidFill>
                    <a:srgbClr val="0332FF"/>
                  </a:solidFill>
                  <a:latin typeface="Times New Roman" charset="0"/>
                </a:rPr>
                <a:t> • </a:t>
              </a:r>
              <a:r>
                <a:rPr lang="en-US" sz="2000" i="1" dirty="0" err="1">
                  <a:solidFill>
                    <a:srgbClr val="0332FF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0332FF"/>
                  </a:solidFill>
                  <a:latin typeface="Times New Roman" charset="0"/>
                </a:rPr>
                <a:t>kj</a:t>
              </a:r>
              <a:endParaRPr lang="en-US" sz="2000" dirty="0">
                <a:solidFill>
                  <a:srgbClr val="0332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19964" y="4561456"/>
            <a:ext cx="2353313" cy="1785027"/>
            <a:chOff x="5898607" y="4993311"/>
            <a:chExt cx="2353313" cy="1785027"/>
          </a:xfrm>
        </p:grpSpPr>
        <p:cxnSp>
          <p:nvCxnSpPr>
            <p:cNvPr id="52" name="Straight Arrow Connector 51"/>
            <p:cNvCxnSpPr>
              <a:endCxn id="55" idx="1"/>
            </p:cNvCxnSpPr>
            <p:nvPr/>
          </p:nvCxnSpPr>
          <p:spPr bwMode="auto">
            <a:xfrm flipV="1">
              <a:off x="6105002" y="5147200"/>
              <a:ext cx="840983" cy="74195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V="1">
              <a:off x="6105002" y="5852405"/>
              <a:ext cx="1985014" cy="1308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ectangle 53"/>
            <p:cNvSpPr/>
            <p:nvPr/>
          </p:nvSpPr>
          <p:spPr>
            <a:xfrm>
              <a:off x="5898607" y="5782301"/>
              <a:ext cx="16190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i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945985" y="4993311"/>
              <a:ext cx="1891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k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90016" y="5651484"/>
              <a:ext cx="16190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i="1" dirty="0" err="1">
                  <a:latin typeface="Times New Roman"/>
                  <a:cs typeface="Times New Roman"/>
                </a:rPr>
                <a:t>t</a:t>
              </a:r>
              <a:r>
                <a:rPr lang="en-US" sz="2000" i="1" baseline="-25000" dirty="0" err="1">
                  <a:latin typeface="Times New Roman"/>
                  <a:cs typeface="Times New Roman"/>
                </a:rPr>
                <a:t>j</a:t>
              </a:r>
              <a:endParaRPr lang="en-US" sz="2000" i="1" dirty="0">
                <a:latin typeface="Times New Roman"/>
                <a:cs typeface="Times New Roman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157732" y="5147199"/>
              <a:ext cx="222818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>
                  <a:latin typeface="Times New Roman" charset="0"/>
                </a:rPr>
                <a:t>r</a:t>
              </a:r>
              <a:r>
                <a:rPr lang="en-US" sz="2000" i="1" baseline="-25000">
                  <a:latin typeface="Times New Roman" charset="0"/>
                </a:rPr>
                <a:t>ik</a:t>
              </a:r>
              <a:endParaRPr lang="en-US" sz="2000" dirty="0">
                <a:latin typeface="Times New Roman" charset="0"/>
                <a:cs typeface="Times New Roman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784295" y="5128782"/>
              <a:ext cx="222818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err="1">
                  <a:latin typeface="Times New Roman" charset="0"/>
                </a:rPr>
                <a:t>r</a:t>
              </a:r>
              <a:r>
                <a:rPr lang="en-US" sz="2000" i="1" baseline="-25000" dirty="0" err="1">
                  <a:latin typeface="Times New Roman" charset="0"/>
                </a:rPr>
                <a:t>kj</a:t>
              </a:r>
              <a:endParaRPr lang="en-US" sz="2000" dirty="0">
                <a:latin typeface="Times New Roman" charset="0"/>
                <a:cs typeface="Times New Roman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960145" y="5544628"/>
              <a:ext cx="195566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>
                  <a:latin typeface="Times New Roman" charset="0"/>
                </a:rPr>
                <a:t>r</a:t>
              </a:r>
              <a:r>
                <a:rPr lang="en-US" sz="2000" i="1" baseline="-25000">
                  <a:latin typeface="Times New Roman" charset="0"/>
                </a:rPr>
                <a:t>ij</a:t>
              </a:r>
              <a:endParaRPr lang="en-US" sz="2000" dirty="0">
                <a:latin typeface="Times New Roman" charset="0"/>
                <a:cs typeface="Times New Roman"/>
              </a:endParaRPr>
            </a:p>
          </p:txBody>
        </p:sp>
        <p:cxnSp>
          <p:nvCxnSpPr>
            <p:cNvPr id="60" name="Straight Arrow Connector 59"/>
            <p:cNvCxnSpPr>
              <a:stCxn id="55" idx="3"/>
            </p:cNvCxnSpPr>
            <p:nvPr/>
          </p:nvCxnSpPr>
          <p:spPr bwMode="auto">
            <a:xfrm>
              <a:off x="7135139" y="5147200"/>
              <a:ext cx="954877" cy="61114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1" name="Rectangle 60"/>
            <p:cNvSpPr/>
            <p:nvPr/>
          </p:nvSpPr>
          <p:spPr>
            <a:xfrm>
              <a:off x="6256313" y="6378228"/>
              <a:ext cx="15279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 err="1">
                  <a:solidFill>
                    <a:srgbClr val="FF0000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Times New Roman" charset="0"/>
                </a:rPr>
                <a:t>ij</a:t>
              </a:r>
              <a:r>
                <a:rPr lang="en-US" sz="2000" i="1" dirty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Times New Roman" charset="0"/>
                </a:rPr>
                <a:t>∩ (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Times New Roman" charset="0"/>
                </a:rPr>
                <a:t>ik</a:t>
              </a:r>
              <a:r>
                <a:rPr lang="en-US" sz="2000" i="1" dirty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Times New Roman" charset="0"/>
                </a:rPr>
                <a:t>• </a:t>
              </a:r>
              <a:r>
                <a:rPr lang="en-US" sz="2000" i="1" dirty="0" err="1">
                  <a:solidFill>
                    <a:srgbClr val="FF0000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Times New Roman" charset="0"/>
                </a:rPr>
                <a:t>kj</a:t>
              </a:r>
              <a:r>
                <a:rPr lang="en-US" sz="2000" dirty="0">
                  <a:solidFill>
                    <a:srgbClr val="FF0000"/>
                  </a:solidFill>
                  <a:latin typeface="Times New Roman" charset="0"/>
                </a:rPr>
                <a:t>)</a:t>
              </a:r>
              <a:endParaRPr lang="en-US" sz="2000" dirty="0">
                <a:solidFill>
                  <a:srgbClr val="FF0000"/>
                </a:solidFill>
                <a:latin typeface="Times New Roman" charset="0"/>
                <a:cs typeface="Times New Roman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668965" y="5896149"/>
              <a:ext cx="8483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 err="1">
                  <a:solidFill>
                    <a:srgbClr val="0332FF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0332FF"/>
                  </a:solidFill>
                  <a:latin typeface="Times New Roman" charset="0"/>
                </a:rPr>
                <a:t>ik</a:t>
              </a:r>
              <a:r>
                <a:rPr lang="en-US" sz="2000" i="1" dirty="0">
                  <a:solidFill>
                    <a:srgbClr val="0332FF"/>
                  </a:solidFill>
                  <a:latin typeface="Times New Roman" charset="0"/>
                </a:rPr>
                <a:t> • </a:t>
              </a:r>
              <a:r>
                <a:rPr lang="en-US" sz="2000" i="1" dirty="0" err="1">
                  <a:solidFill>
                    <a:srgbClr val="0332FF"/>
                  </a:solidFill>
                  <a:latin typeface="Times New Roman" charset="0"/>
                </a:rPr>
                <a:t>r</a:t>
              </a:r>
              <a:r>
                <a:rPr lang="en-US" sz="2000" i="1" baseline="-25000" dirty="0" err="1">
                  <a:solidFill>
                    <a:srgbClr val="0332FF"/>
                  </a:solidFill>
                  <a:latin typeface="Times New Roman" charset="0"/>
                </a:rPr>
                <a:t>kj</a:t>
              </a:r>
              <a:endParaRPr lang="en-US" sz="2000" dirty="0">
                <a:solidFill>
                  <a:srgbClr val="0332FF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2132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1614"/>
            <a:ext cx="8839200" cy="466722"/>
          </a:xfrm>
        </p:spPr>
        <p:txBody>
          <a:bodyPr/>
          <a:lstStyle/>
          <a:p>
            <a:r>
              <a:rPr lang="en-US" dirty="0"/>
              <a:t>Two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816" y="2675467"/>
            <a:ext cx="4343400" cy="3932654"/>
          </a:xfrm>
        </p:spPr>
        <p:txBody>
          <a:bodyPr/>
          <a:lstStyle/>
          <a:p>
            <a:r>
              <a:rPr lang="en-US" sz="1800" dirty="0"/>
              <a:t>STN 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/>
              <a:t>), where</a:t>
            </a:r>
          </a:p>
          <a:p>
            <a:pPr lvl="1"/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 = {</a:t>
            </a:r>
            <a:r>
              <a:rPr lang="en-US" sz="1800" i="1" dirty="0"/>
              <a:t>t</a:t>
            </a:r>
            <a:r>
              <a:rPr lang="en-US" sz="1800" baseline="-25000" dirty="0"/>
              <a:t>1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2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}</a:t>
            </a:r>
          </a:p>
          <a:p>
            <a:pPr lvl="1"/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/>
              <a:t> = {</a:t>
            </a:r>
            <a:r>
              <a:rPr lang="en-US" sz="1800" i="1" dirty="0"/>
              <a:t>r</a:t>
            </a:r>
            <a:r>
              <a:rPr lang="en-US" sz="1800" baseline="-25000" dirty="0"/>
              <a:t>12</a:t>
            </a:r>
            <a:r>
              <a:rPr lang="en-US" sz="1800" dirty="0"/>
              <a:t>=[1,2],  </a:t>
            </a:r>
            <a:r>
              <a:rPr lang="en-US" sz="1800" i="1" dirty="0"/>
              <a:t>r</a:t>
            </a:r>
            <a:r>
              <a:rPr lang="en-US" sz="1800" baseline="-25000" dirty="0"/>
              <a:t>23</a:t>
            </a:r>
            <a:r>
              <a:rPr lang="en-US" sz="1800" dirty="0"/>
              <a:t>=[3,4],  </a:t>
            </a: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dirty="0"/>
              <a:t>=[2,3]}</a:t>
            </a:r>
          </a:p>
          <a:p>
            <a:r>
              <a:rPr lang="en-US" sz="1800" dirty="0"/>
              <a:t>Composition:</a:t>
            </a:r>
          </a:p>
          <a:p>
            <a:pPr lvl="1"/>
            <a:r>
              <a:rPr lang="en-US" sz="1800" i="1" dirty="0"/>
              <a:t>r′</a:t>
            </a:r>
            <a:r>
              <a:rPr lang="en-US" sz="1800" baseline="-25000" dirty="0"/>
              <a:t>13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baseline="-25000" dirty="0"/>
              <a:t>12</a:t>
            </a:r>
            <a:r>
              <a:rPr lang="en-US" sz="1800" dirty="0"/>
              <a:t> •  </a:t>
            </a:r>
            <a:r>
              <a:rPr lang="en-US" sz="1800" i="1" dirty="0"/>
              <a:t>r</a:t>
            </a:r>
            <a:r>
              <a:rPr lang="en-US" sz="1800" baseline="-25000" dirty="0"/>
              <a:t>23</a:t>
            </a:r>
            <a:r>
              <a:rPr lang="en-US" sz="1800" i="1" dirty="0"/>
              <a:t> = </a:t>
            </a:r>
            <a:r>
              <a:rPr lang="en-US" sz="1800" dirty="0"/>
              <a:t>[4,6]</a:t>
            </a:r>
          </a:p>
          <a:p>
            <a:r>
              <a:rPr lang="en-US" sz="1800" dirty="0"/>
              <a:t>Can’t satisfy both </a:t>
            </a: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dirty="0"/>
              <a:t> and </a:t>
            </a:r>
            <a:r>
              <a:rPr lang="en-US" sz="1800" i="1" dirty="0"/>
              <a:t>r′</a:t>
            </a:r>
            <a:r>
              <a:rPr lang="en-US" sz="1800" baseline="-25000" dirty="0"/>
              <a:t>13</a:t>
            </a:r>
            <a:endParaRPr lang="en-US" sz="1800" dirty="0"/>
          </a:p>
          <a:p>
            <a:pPr lvl="1"/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i="1" dirty="0"/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∩</a:t>
            </a:r>
            <a:r>
              <a:rPr lang="en-US" sz="1800" dirty="0"/>
              <a:t> </a:t>
            </a:r>
            <a:r>
              <a:rPr lang="en-US" sz="1800" i="1" dirty="0"/>
              <a:t>r′</a:t>
            </a:r>
            <a:r>
              <a:rPr lang="en-US" sz="1800" baseline="-25000" dirty="0"/>
              <a:t>13</a:t>
            </a:r>
            <a:r>
              <a:rPr lang="en-US" sz="1800" i="1" dirty="0"/>
              <a:t> </a:t>
            </a:r>
            <a:r>
              <a:rPr lang="en-US" sz="1800" dirty="0"/>
              <a:t>= [2,3]</a:t>
            </a:r>
            <a:r>
              <a:rPr lang="en-US" sz="1800" i="1" dirty="0"/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∩</a:t>
            </a:r>
            <a:r>
              <a:rPr lang="en-US" sz="1800" dirty="0"/>
              <a:t> [4,6]</a:t>
            </a:r>
            <a:r>
              <a:rPr lang="en-US" sz="1800" i="1" dirty="0"/>
              <a:t> </a:t>
            </a:r>
            <a:r>
              <a:rPr lang="en-US" sz="1800" dirty="0"/>
              <a:t>=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∅</a:t>
            </a:r>
          </a:p>
          <a:p>
            <a:r>
              <a:rPr lang="en-US" sz="1800" dirty="0"/>
              <a:t>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/>
              <a:t>) is inconsistent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1616" y="2293371"/>
            <a:ext cx="4088309" cy="2780198"/>
          </a:xfrm>
        </p:spPr>
        <p:txBody>
          <a:bodyPr/>
          <a:lstStyle/>
          <a:p>
            <a:r>
              <a:rPr lang="en-US" sz="1800" dirty="0"/>
              <a:t>STN 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/>
              <a:t>), where</a:t>
            </a:r>
          </a:p>
          <a:p>
            <a:pPr lvl="1"/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 = {</a:t>
            </a:r>
            <a:r>
              <a:rPr lang="en-US" sz="1800" i="1" dirty="0"/>
              <a:t>t</a:t>
            </a:r>
            <a:r>
              <a:rPr lang="en-US" sz="1800" baseline="-25000" dirty="0"/>
              <a:t>1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2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}</a:t>
            </a:r>
          </a:p>
          <a:p>
            <a:pPr lvl="1"/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/>
              <a:t> =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/>
              <a:t>{</a:t>
            </a:r>
            <a:r>
              <a:rPr lang="en-US" sz="1800" i="1" dirty="0"/>
              <a:t>r</a:t>
            </a:r>
            <a:r>
              <a:rPr lang="en-US" sz="1800" baseline="-25000" dirty="0"/>
              <a:t>12</a:t>
            </a:r>
            <a:r>
              <a:rPr lang="en-US" sz="1800" dirty="0"/>
              <a:t>=[1,2], </a:t>
            </a:r>
            <a:r>
              <a:rPr lang="en-US" sz="1800" i="1" dirty="0"/>
              <a:t>r</a:t>
            </a:r>
            <a:r>
              <a:rPr lang="en-US" sz="1800" baseline="-25000" dirty="0"/>
              <a:t>23</a:t>
            </a:r>
            <a:r>
              <a:rPr lang="en-US" sz="1800" dirty="0"/>
              <a:t>=[3,4], </a:t>
            </a: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dirty="0"/>
              <a:t>=[2,5]}</a:t>
            </a:r>
          </a:p>
          <a:p>
            <a:r>
              <a:rPr lang="en-US" sz="1800" dirty="0"/>
              <a:t>As before, </a:t>
            </a:r>
            <a:r>
              <a:rPr lang="en-US" sz="1800" i="1" dirty="0"/>
              <a:t>r′</a:t>
            </a:r>
            <a:r>
              <a:rPr lang="en-US" sz="1800" baseline="-25000" dirty="0"/>
              <a:t>13</a:t>
            </a:r>
            <a:r>
              <a:rPr lang="en-US" sz="1800" dirty="0"/>
              <a:t> = [4,6]</a:t>
            </a:r>
          </a:p>
          <a:p>
            <a:pPr lvl="1"/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i="1" dirty="0"/>
              <a:t> </a:t>
            </a:r>
            <a:r>
              <a:rPr lang="en-US" sz="1800" dirty="0">
                <a:latin typeface="Times New Roman Regular" charset="0"/>
                <a:cs typeface="Times New Roman Regular" charset="0"/>
              </a:rPr>
              <a:t>∩</a:t>
            </a:r>
            <a:r>
              <a:rPr lang="en-US" sz="1800" dirty="0"/>
              <a:t> </a:t>
            </a:r>
            <a:r>
              <a:rPr lang="en-US" sz="1800" i="1" dirty="0"/>
              <a:t>r′</a:t>
            </a:r>
            <a:r>
              <a:rPr lang="en-US" sz="1800" baseline="-25000" dirty="0"/>
              <a:t>13</a:t>
            </a:r>
            <a:r>
              <a:rPr lang="en-US" sz="1800" i="1" dirty="0"/>
              <a:t> </a:t>
            </a:r>
            <a:r>
              <a:rPr lang="en-US" sz="1800" dirty="0"/>
              <a:t>= [4,5]</a:t>
            </a:r>
          </a:p>
          <a:p>
            <a:r>
              <a:rPr lang="en-US" sz="1800" dirty="0"/>
              <a:t>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/>
              <a:t>) is consistent</a:t>
            </a:r>
            <a:endParaRPr lang="en-US" sz="1800" i="1" dirty="0"/>
          </a:p>
          <a:p>
            <a:pPr lvl="1"/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i="1" dirty="0"/>
              <a:t> ←</a:t>
            </a:r>
            <a:r>
              <a:rPr lang="en-US" sz="1800" dirty="0"/>
              <a:t> [4,5] will make it minimal</a:t>
            </a:r>
          </a:p>
          <a:p>
            <a:pPr lvl="1"/>
            <a:r>
              <a:rPr lang="en-US" sz="1800" dirty="0"/>
              <a:t>Same solutions as above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cxnSp>
        <p:nvCxnSpPr>
          <p:cNvPr id="7" name="Straight Arrow Connector 6"/>
          <p:cNvCxnSpPr>
            <a:stCxn id="10" idx="3"/>
            <a:endCxn id="11" idx="1"/>
          </p:cNvCxnSpPr>
          <p:nvPr/>
        </p:nvCxnSpPr>
        <p:spPr bwMode="auto">
          <a:xfrm flipV="1">
            <a:off x="1055484" y="1176794"/>
            <a:ext cx="1089749" cy="9334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048344" y="2086943"/>
            <a:ext cx="2330706" cy="785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855985" y="1956404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1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5233" y="1022906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2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9051" y="1877895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3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839" y="1284545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[1,2]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10239" y="1213734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[3,4]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2820" y="2182697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[2,3]</a:t>
            </a:r>
          </a:p>
        </p:txBody>
      </p:sp>
      <p:cxnSp>
        <p:nvCxnSpPr>
          <p:cNvPr id="18" name="Straight Arrow Connector 17"/>
          <p:cNvCxnSpPr>
            <a:stCxn id="11" idx="3"/>
            <a:endCxn id="12" idx="1"/>
          </p:cNvCxnSpPr>
          <p:nvPr/>
        </p:nvCxnSpPr>
        <p:spPr bwMode="auto">
          <a:xfrm>
            <a:off x="2344732" y="1176795"/>
            <a:ext cx="1034319" cy="8549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9" idx="3"/>
            <a:endCxn id="20" idx="1"/>
          </p:cNvCxnSpPr>
          <p:nvPr/>
        </p:nvCxnSpPr>
        <p:spPr bwMode="auto">
          <a:xfrm flipV="1">
            <a:off x="5629725" y="1022370"/>
            <a:ext cx="1089749" cy="9334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622585" y="1932519"/>
            <a:ext cx="2330706" cy="785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5430226" y="1801980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1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19474" y="868482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2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3292" y="1723471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3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08080" y="1130121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[1,2]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84480" y="1059310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[3,4]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57061" y="2028273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[2,5]</a:t>
            </a:r>
          </a:p>
        </p:txBody>
      </p:sp>
      <p:cxnSp>
        <p:nvCxnSpPr>
          <p:cNvPr id="25" name="Straight Arrow Connector 24"/>
          <p:cNvCxnSpPr>
            <a:stCxn id="20" idx="3"/>
            <a:endCxn id="21" idx="1"/>
          </p:cNvCxnSpPr>
          <p:nvPr/>
        </p:nvCxnSpPr>
        <p:spPr bwMode="auto">
          <a:xfrm>
            <a:off x="6918973" y="1022371"/>
            <a:ext cx="1034319" cy="8549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cxnSpLocks/>
            <a:stCxn id="28" idx="3"/>
            <a:endCxn id="29" idx="1"/>
          </p:cNvCxnSpPr>
          <p:nvPr/>
        </p:nvCxnSpPr>
        <p:spPr bwMode="auto">
          <a:xfrm flipV="1">
            <a:off x="5629725" y="5261130"/>
            <a:ext cx="1089749" cy="9334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5622585" y="6171279"/>
            <a:ext cx="2330706" cy="785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5430226" y="6040740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1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19474" y="5107242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2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53292" y="5962231"/>
            <a:ext cx="19949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>
                <a:solidFill>
                  <a:srgbClr val="000180"/>
                </a:solidFill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solidFill>
                  <a:srgbClr val="000180"/>
                </a:solidFill>
                <a:latin typeface="Times New Roman"/>
                <a:cs typeface="Times New Roman"/>
              </a:rPr>
              <a:t>3</a:t>
            </a:r>
            <a:endParaRPr lang="en-US" sz="2000" dirty="0">
              <a:solidFill>
                <a:srgbClr val="000180"/>
              </a:solidFill>
              <a:latin typeface="Times New Roman"/>
              <a:cs typeface="Times New Roman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08080" y="5368881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[1,2]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84480" y="5298070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[3,4]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57061" y="6267033"/>
            <a:ext cx="44227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rgbClr val="000180"/>
                </a:solidFill>
                <a:latin typeface="Times New Roman"/>
                <a:cs typeface="Times New Roman"/>
              </a:rPr>
              <a:t>[4,5]</a:t>
            </a:r>
          </a:p>
        </p:txBody>
      </p:sp>
      <p:cxnSp>
        <p:nvCxnSpPr>
          <p:cNvPr id="34" name="Straight Arrow Connector 33"/>
          <p:cNvCxnSpPr>
            <a:cxnSpLocks/>
            <a:stCxn id="29" idx="3"/>
            <a:endCxn id="30" idx="1"/>
          </p:cNvCxnSpPr>
          <p:nvPr/>
        </p:nvCxnSpPr>
        <p:spPr bwMode="auto">
          <a:xfrm>
            <a:off x="6918973" y="5261131"/>
            <a:ext cx="1034319" cy="8549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18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9A7758-BFC9-9844-B91A-F858F1356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24612"/>
              </p:ext>
            </p:extLst>
          </p:nvPr>
        </p:nvGraphicFramePr>
        <p:xfrm>
          <a:off x="9322907" y="1748367"/>
          <a:ext cx="251239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3948">
                  <a:extLst>
                    <a:ext uri="{9D8B030D-6E8A-4147-A177-3AD203B41FA5}">
                      <a16:colId xmlns:a16="http://schemas.microsoft.com/office/drawing/2014/main" val="34884434"/>
                    </a:ext>
                  </a:extLst>
                </a:gridCol>
                <a:gridCol w="489632">
                  <a:extLst>
                    <a:ext uri="{9D8B030D-6E8A-4147-A177-3AD203B41FA5}">
                      <a16:colId xmlns:a16="http://schemas.microsoft.com/office/drawing/2014/main" val="4905225"/>
                    </a:ext>
                  </a:extLst>
                </a:gridCol>
                <a:gridCol w="534142">
                  <a:extLst>
                    <a:ext uri="{9D8B030D-6E8A-4147-A177-3AD203B41FA5}">
                      <a16:colId xmlns:a16="http://schemas.microsoft.com/office/drawing/2014/main" val="376117653"/>
                    </a:ext>
                  </a:extLst>
                </a:gridCol>
                <a:gridCol w="1024676">
                  <a:extLst>
                    <a:ext uri="{9D8B030D-6E8A-4147-A177-3AD203B41FA5}">
                      <a16:colId xmlns:a16="http://schemas.microsoft.com/office/drawing/2014/main" val="9677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kern="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b="0" kern="0" baseline="-2500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kern="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b="0" kern="0" baseline="-2500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kern="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b="0" kern="0" baseline="-25000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kern="0" dirty="0">
                          <a:solidFill>
                            <a:schemeClr val="tx1"/>
                          </a:solidFill>
                        </a:rPr>
                        <a:t>solution?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18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756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08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95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280605"/>
                  </a:ext>
                </a:extLst>
              </a:tr>
            </a:tbl>
          </a:graphicData>
        </a:graphic>
      </p:graphicFrame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C98A6850-AFCB-5C42-998B-F5DA37DA69C7}"/>
              </a:ext>
            </a:extLst>
          </p:cNvPr>
          <p:cNvSpPr txBox="1">
            <a:spLocks/>
          </p:cNvSpPr>
          <p:nvPr/>
        </p:nvSpPr>
        <p:spPr bwMode="auto">
          <a:xfrm>
            <a:off x="9015647" y="3779222"/>
            <a:ext cx="2886768" cy="2415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i="1" kern="0" dirty="0"/>
              <a:t>d</a:t>
            </a:r>
            <a:r>
              <a:rPr lang="en-US" sz="1800" kern="0" baseline="-25000" dirty="0"/>
              <a:t>12</a:t>
            </a:r>
            <a:r>
              <a:rPr lang="en-US" sz="1800" kern="0" dirty="0"/>
              <a:t> = 1, 2</a:t>
            </a:r>
          </a:p>
          <a:p>
            <a:pPr lvl="1"/>
            <a:r>
              <a:rPr lang="en-US" sz="1800" kern="0" dirty="0"/>
              <a:t>Can’t shrink </a:t>
            </a:r>
            <a:r>
              <a:rPr lang="en-US" sz="1800" i="1" dirty="0"/>
              <a:t>r</a:t>
            </a:r>
            <a:r>
              <a:rPr lang="en-US" sz="1800" baseline="-25000" dirty="0"/>
              <a:t>12</a:t>
            </a:r>
            <a:endParaRPr lang="en-US" sz="1800" kern="0" dirty="0"/>
          </a:p>
          <a:p>
            <a:r>
              <a:rPr lang="en-US" sz="1800" i="1" kern="0" dirty="0"/>
              <a:t>d</a:t>
            </a:r>
            <a:r>
              <a:rPr lang="en-US" sz="1800" kern="0" baseline="-25000" dirty="0"/>
              <a:t>23</a:t>
            </a:r>
            <a:r>
              <a:rPr lang="en-US" sz="1800" kern="0" dirty="0"/>
              <a:t> = 3, 4</a:t>
            </a:r>
          </a:p>
          <a:p>
            <a:pPr lvl="1"/>
            <a:r>
              <a:rPr lang="en-US" sz="1800" kern="0" dirty="0"/>
              <a:t>Can’t shrink </a:t>
            </a:r>
            <a:r>
              <a:rPr lang="en-US" sz="1800" i="1" dirty="0"/>
              <a:t>r</a:t>
            </a:r>
            <a:r>
              <a:rPr lang="en-US" sz="1800" baseline="-25000" dirty="0"/>
              <a:t>23</a:t>
            </a:r>
            <a:endParaRPr lang="en-US" sz="1800" i="1" kern="0" dirty="0"/>
          </a:p>
          <a:p>
            <a:r>
              <a:rPr lang="en-US" sz="1800" i="1" kern="0" dirty="0"/>
              <a:t>d</a:t>
            </a:r>
            <a:r>
              <a:rPr lang="en-US" sz="1800" kern="0" baseline="-25000" dirty="0"/>
              <a:t>13</a:t>
            </a:r>
            <a:r>
              <a:rPr lang="en-US" sz="1800" kern="0" dirty="0"/>
              <a:t> = 4, 5</a:t>
            </a:r>
          </a:p>
          <a:p>
            <a:pPr lvl="1"/>
            <a:r>
              <a:rPr lang="en-US" sz="1800" kern="0" dirty="0"/>
              <a:t>Shrink </a:t>
            </a: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kern="0" dirty="0"/>
              <a:t> to [4,5], get the same solutions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6B5345C9-B6C9-FD41-A5C8-F1A46471603C}"/>
              </a:ext>
            </a:extLst>
          </p:cNvPr>
          <p:cNvSpPr txBox="1">
            <a:spLocks/>
          </p:cNvSpPr>
          <p:nvPr/>
        </p:nvSpPr>
        <p:spPr bwMode="auto">
          <a:xfrm>
            <a:off x="8948537" y="199417"/>
            <a:ext cx="3187829" cy="15240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kern="0" dirty="0"/>
              <a:t>Let </a:t>
            </a:r>
            <a:r>
              <a:rPr lang="en-US" sz="1800" i="1" kern="0" dirty="0"/>
              <a:t>d</a:t>
            </a:r>
            <a:r>
              <a:rPr lang="en-US" sz="1800" kern="0" baseline="-25000" dirty="0"/>
              <a:t>12</a:t>
            </a:r>
            <a:r>
              <a:rPr lang="en-US" sz="1800" kern="0" dirty="0"/>
              <a:t> =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–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1</a:t>
            </a:r>
            <a:r>
              <a:rPr lang="en-US" sz="1800" kern="0" dirty="0"/>
              <a:t> ∈ </a:t>
            </a:r>
            <a:r>
              <a:rPr lang="en-US" sz="1800" i="1" dirty="0"/>
              <a:t>r</a:t>
            </a:r>
            <a:r>
              <a:rPr lang="en-US" sz="1800" baseline="-25000" dirty="0"/>
              <a:t>12 </a:t>
            </a:r>
            <a:r>
              <a:rPr lang="en-US" sz="1800" dirty="0"/>
              <a:t>= </a:t>
            </a:r>
            <a:r>
              <a:rPr lang="en-US" sz="1800" kern="0" dirty="0"/>
              <a:t>[1,2]</a:t>
            </a:r>
          </a:p>
          <a:p>
            <a:pPr lvl="1"/>
            <a:r>
              <a:rPr lang="en-US" sz="1800" i="1" kern="0" dirty="0"/>
              <a:t>d</a:t>
            </a:r>
            <a:r>
              <a:rPr lang="en-US" sz="1800" kern="0" baseline="-25000" dirty="0"/>
              <a:t>23</a:t>
            </a:r>
            <a:r>
              <a:rPr lang="en-US" sz="1800" kern="0" dirty="0"/>
              <a:t> = 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3</a:t>
            </a:r>
            <a:r>
              <a:rPr lang="en-US" sz="1800" kern="0" dirty="0"/>
              <a:t>–</a:t>
            </a:r>
            <a:r>
              <a:rPr lang="en-US" sz="1800" i="1" kern="0" dirty="0"/>
              <a:t>t</a:t>
            </a:r>
            <a:r>
              <a:rPr lang="en-US" sz="1800" kern="0" baseline="-25000" dirty="0"/>
              <a:t>2</a:t>
            </a:r>
            <a:r>
              <a:rPr lang="en-US" sz="1800" kern="0" dirty="0"/>
              <a:t> ∈ </a:t>
            </a:r>
            <a:r>
              <a:rPr lang="en-US" sz="1800" i="1" dirty="0"/>
              <a:t>r</a:t>
            </a:r>
            <a:r>
              <a:rPr lang="en-US" sz="1800" baseline="-25000" dirty="0"/>
              <a:t>23 </a:t>
            </a:r>
            <a:r>
              <a:rPr lang="en-US" sz="1800" dirty="0"/>
              <a:t>= </a:t>
            </a:r>
            <a:r>
              <a:rPr lang="en-US" sz="1800" kern="0" dirty="0"/>
              <a:t>[3,4]</a:t>
            </a:r>
            <a:endParaRPr lang="en-US" sz="1800" dirty="0"/>
          </a:p>
          <a:p>
            <a:pPr lvl="1"/>
            <a:r>
              <a:rPr lang="en-US" sz="1800" i="1" kern="0" dirty="0"/>
              <a:t>d</a:t>
            </a:r>
            <a:r>
              <a:rPr lang="en-US" sz="1800" kern="0" baseline="-25000" dirty="0"/>
              <a:t>13</a:t>
            </a:r>
            <a:r>
              <a:rPr lang="en-US" sz="1800" kern="0" dirty="0"/>
              <a:t> = </a:t>
            </a:r>
            <a:r>
              <a:rPr lang="en-US" sz="1800" i="1" kern="0" dirty="0"/>
              <a:t>d</a:t>
            </a:r>
            <a:r>
              <a:rPr lang="en-US" sz="1800" kern="0" baseline="-25000" dirty="0"/>
              <a:t>12</a:t>
            </a:r>
            <a:r>
              <a:rPr lang="en-US" sz="1800" kern="0" dirty="0"/>
              <a:t>+</a:t>
            </a:r>
            <a:r>
              <a:rPr lang="en-US" sz="1800" i="1" kern="0" dirty="0"/>
              <a:t>d</a:t>
            </a:r>
            <a:r>
              <a:rPr lang="en-US" sz="1800" kern="0" baseline="-25000" dirty="0"/>
              <a:t>23</a:t>
            </a:r>
          </a:p>
          <a:p>
            <a:r>
              <a:rPr lang="en-US" sz="1800" kern="0" dirty="0"/>
              <a:t>Solution </a:t>
            </a:r>
            <a:r>
              <a:rPr lang="en-US" sz="1800" kern="0" dirty="0" err="1"/>
              <a:t>iff</a:t>
            </a:r>
            <a:r>
              <a:rPr lang="en-US" sz="1800" kern="0" dirty="0"/>
              <a:t> </a:t>
            </a:r>
            <a:r>
              <a:rPr lang="en-US" sz="1800" i="1" kern="0" dirty="0"/>
              <a:t>d</a:t>
            </a:r>
            <a:r>
              <a:rPr lang="en-US" sz="1800" kern="0" baseline="-25000" dirty="0"/>
              <a:t>13</a:t>
            </a:r>
            <a:r>
              <a:rPr lang="en-US" sz="1800" kern="0" dirty="0"/>
              <a:t> ∈ </a:t>
            </a:r>
            <a:r>
              <a:rPr lang="en-US" sz="1800" i="1" dirty="0"/>
              <a:t>r</a:t>
            </a:r>
            <a:r>
              <a:rPr lang="en-US" sz="1800" baseline="-25000" dirty="0"/>
              <a:t>13 </a:t>
            </a:r>
            <a:r>
              <a:rPr lang="en-US" sz="1800" dirty="0"/>
              <a:t>= </a:t>
            </a:r>
            <a:r>
              <a:rPr lang="en-US" sz="1800" kern="0" dirty="0"/>
              <a:t>[2,5] </a:t>
            </a:r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1287822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984" y="49083"/>
            <a:ext cx="8839200" cy="614342"/>
          </a:xfrm>
        </p:spPr>
        <p:txBody>
          <a:bodyPr/>
          <a:lstStyle/>
          <a:p>
            <a:r>
              <a:rPr lang="en-US" dirty="0"/>
              <a:t>Operations on STNs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736" y="2096174"/>
            <a:ext cx="3836894" cy="4467938"/>
          </a:xfrm>
        </p:spPr>
        <p:txBody>
          <a:bodyPr/>
          <a:lstStyle/>
          <a:p>
            <a:r>
              <a:rPr lang="en-US" sz="1800" dirty="0"/>
              <a:t>For </a:t>
            </a:r>
            <a:r>
              <a:rPr lang="en-US" sz="1800" i="1" dirty="0"/>
              <a:t>n</a:t>
            </a:r>
            <a:r>
              <a:rPr lang="en-US" sz="1800" dirty="0"/>
              <a:t> = 3, PC tries these triples: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=1, </a:t>
            </a:r>
            <a:r>
              <a:rPr lang="en-US" sz="1800" i="1" dirty="0" err="1"/>
              <a:t>i</a:t>
            </a:r>
            <a:r>
              <a:rPr lang="en-US" sz="1800" dirty="0"/>
              <a:t>=2, </a:t>
            </a:r>
            <a:r>
              <a:rPr lang="en-US" sz="1800" i="1" dirty="0"/>
              <a:t>j</a:t>
            </a:r>
            <a:r>
              <a:rPr lang="en-US" sz="1800" dirty="0"/>
              <a:t>=3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=2,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=3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=3,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=2</a:t>
            </a:r>
            <a:br>
              <a:rPr lang="en-US" sz="1800" dirty="0"/>
            </a:br>
            <a:endParaRPr lang="en-US" sz="1800" dirty="0"/>
          </a:p>
          <a:p>
            <a:r>
              <a:rPr lang="en-US" sz="1800" i="1" dirty="0"/>
              <a:t>k</a:t>
            </a:r>
            <a:r>
              <a:rPr lang="en-US" sz="1800" dirty="0"/>
              <a:t>=1, </a:t>
            </a:r>
            <a:r>
              <a:rPr lang="en-US" sz="1800" i="1" dirty="0" err="1"/>
              <a:t>i</a:t>
            </a:r>
            <a:r>
              <a:rPr lang="en-US" sz="1800" dirty="0"/>
              <a:t>=2, </a:t>
            </a:r>
            <a:r>
              <a:rPr lang="en-US" sz="1800" i="1" dirty="0"/>
              <a:t>j</a:t>
            </a:r>
            <a:r>
              <a:rPr lang="en-US" sz="1800" dirty="0"/>
              <a:t>=3</a:t>
            </a:r>
          </a:p>
          <a:p>
            <a:pPr marL="627063" lvl="1" indent="-285750"/>
            <a:r>
              <a:rPr lang="en-US" sz="1800" i="1" dirty="0" err="1"/>
              <a:t>r</a:t>
            </a:r>
            <a:r>
              <a:rPr lang="en-US" sz="1800" i="1" baseline="-25000" dirty="0" err="1"/>
              <a:t>ik</a:t>
            </a:r>
            <a:r>
              <a:rPr lang="en-US" sz="1800" dirty="0"/>
              <a:t> =</a:t>
            </a:r>
            <a:r>
              <a:rPr lang="en-US" sz="1800" i="1" dirty="0"/>
              <a:t> r</a:t>
            </a:r>
            <a:r>
              <a:rPr lang="en-US" sz="1800" baseline="-25000" dirty="0"/>
              <a:t>21</a:t>
            </a:r>
            <a:r>
              <a:rPr lang="en-US" sz="1800" dirty="0"/>
              <a:t> = [–2,–1]</a:t>
            </a:r>
          </a:p>
          <a:p>
            <a:pPr marL="627063" lvl="1" indent="-285750"/>
            <a:r>
              <a:rPr lang="en-US" sz="1800" i="1" dirty="0" err="1"/>
              <a:t>r</a:t>
            </a:r>
            <a:r>
              <a:rPr lang="en-US" sz="1800" i="1" baseline="-25000" dirty="0" err="1"/>
              <a:t>kj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dirty="0"/>
              <a:t> = [2,5]</a:t>
            </a:r>
          </a:p>
          <a:p>
            <a:pPr marL="627063" lvl="1" indent="-285750"/>
            <a:r>
              <a:rPr lang="en-US" sz="1800" i="1" dirty="0" err="1"/>
              <a:t>r</a:t>
            </a:r>
            <a:r>
              <a:rPr lang="en-US" sz="1800" i="1" baseline="-25000" dirty="0" err="1"/>
              <a:t>ij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baseline="-25000" dirty="0"/>
              <a:t>23</a:t>
            </a:r>
            <a:r>
              <a:rPr lang="en-US" sz="1800" dirty="0"/>
              <a:t> = [3,4]</a:t>
            </a:r>
          </a:p>
          <a:p>
            <a:pPr marL="627063" lvl="1" indent="-285750"/>
            <a:r>
              <a:rPr lang="nl-NL" sz="1800" i="1" dirty="0">
                <a:cs typeface="Times New Roman"/>
              </a:rPr>
              <a:t>r</a:t>
            </a:r>
            <a:r>
              <a:rPr lang="nl-NL" sz="1800" i="1" baseline="-25000" dirty="0">
                <a:cs typeface="Times New Roman"/>
              </a:rPr>
              <a:t>ik</a:t>
            </a:r>
            <a:r>
              <a:rPr lang="nl-NL" sz="1800" dirty="0">
                <a:cs typeface="Times New Roman"/>
              </a:rPr>
              <a:t> • </a:t>
            </a:r>
            <a:r>
              <a:rPr lang="nl-NL" sz="1800" i="1" dirty="0" err="1">
                <a:cs typeface="Times New Roman"/>
              </a:rPr>
              <a:t>r</a:t>
            </a:r>
            <a:r>
              <a:rPr lang="nl-NL" sz="1800" i="1" baseline="-25000" dirty="0" err="1">
                <a:cs typeface="Times New Roman"/>
              </a:rPr>
              <a:t>kj</a:t>
            </a:r>
            <a:r>
              <a:rPr lang="nl-NL" sz="1800" dirty="0">
                <a:cs typeface="Times New Roman"/>
              </a:rPr>
              <a:t> = [–2+2, –1+5] = [0,4]</a:t>
            </a:r>
            <a:endParaRPr lang="en-US" sz="1800" dirty="0"/>
          </a:p>
          <a:p>
            <a:pPr marL="627063" lvl="1" indent="-285750">
              <a:tabLst>
                <a:tab pos="1141413" algn="l"/>
              </a:tabLst>
            </a:pPr>
            <a:r>
              <a:rPr lang="en-US" sz="1800" i="1" dirty="0" err="1"/>
              <a:t>r</a:t>
            </a:r>
            <a:r>
              <a:rPr lang="en-US" sz="1800" baseline="-25000" dirty="0" err="1"/>
              <a:t>23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i="1" baseline="-25000" dirty="0"/>
              <a:t>ij</a:t>
            </a:r>
            <a:r>
              <a:rPr lang="en-US" sz="1800" dirty="0"/>
              <a:t> ← [max(3,0), min(4,4)]</a:t>
            </a:r>
            <a:br>
              <a:rPr lang="en-US" sz="1800" dirty="0"/>
            </a:br>
            <a:r>
              <a:rPr lang="en-US" sz="1800" dirty="0"/>
              <a:t>     = [3,4]</a:t>
            </a:r>
          </a:p>
          <a:p>
            <a:pPr lvl="1">
              <a:tabLst>
                <a:tab pos="1141413" algn="l"/>
              </a:tabLst>
            </a:pPr>
            <a:r>
              <a:rPr lang="en-US" sz="1800" dirty="0"/>
              <a:t>No change</a:t>
            </a:r>
            <a:endParaRPr lang="en-US" sz="1800" i="1" dirty="0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60D5CC4-9BEA-7944-8CB6-B054A69F8582}"/>
              </a:ext>
            </a:extLst>
          </p:cNvPr>
          <p:cNvSpPr txBox="1">
            <a:spLocks/>
          </p:cNvSpPr>
          <p:nvPr/>
        </p:nvSpPr>
        <p:spPr bwMode="auto">
          <a:xfrm>
            <a:off x="8248058" y="539699"/>
            <a:ext cx="3836894" cy="5992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i="1" dirty="0"/>
              <a:t>k</a:t>
            </a:r>
            <a:r>
              <a:rPr lang="en-US" sz="1800" dirty="0"/>
              <a:t>=2,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=3 (see previous slide)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PC</a:t>
            </a:r>
            <a:r>
              <a:rPr lang="en-US" sz="1800" dirty="0"/>
              <a:t> reduces </a:t>
            </a:r>
            <a:r>
              <a:rPr lang="en-US" sz="1800" i="1" dirty="0"/>
              <a:t>r</a:t>
            </a:r>
            <a:r>
              <a:rPr lang="en-US" sz="1800" i="1" baseline="-25000" dirty="0"/>
              <a:t>ij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dirty="0"/>
              <a:t> to [4,5]</a:t>
            </a:r>
            <a:br>
              <a:rPr lang="en-US" sz="1800" baseline="-25000" dirty="0"/>
            </a:br>
            <a:endParaRPr lang="en-US" sz="1800" baseline="-25000" dirty="0"/>
          </a:p>
          <a:p>
            <a:pPr>
              <a:tabLst>
                <a:tab pos="1141413" algn="l"/>
              </a:tabLst>
            </a:pPr>
            <a:r>
              <a:rPr lang="en-US" sz="1800" i="1" dirty="0"/>
              <a:t>k</a:t>
            </a:r>
            <a:r>
              <a:rPr lang="en-US" sz="1800" dirty="0"/>
              <a:t>=3,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=2</a:t>
            </a:r>
          </a:p>
          <a:p>
            <a:pPr marL="627063" lvl="1" indent="-285750"/>
            <a:r>
              <a:rPr lang="en-US" sz="1800" i="1" dirty="0" err="1"/>
              <a:t>r</a:t>
            </a:r>
            <a:r>
              <a:rPr lang="en-US" sz="1800" i="1" baseline="-25000" dirty="0" err="1"/>
              <a:t>ik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dirty="0"/>
              <a:t> = [4,5]</a:t>
            </a:r>
          </a:p>
          <a:p>
            <a:pPr marL="627063" lvl="1" indent="-285750"/>
            <a:r>
              <a:rPr lang="en-US" sz="1800" i="1" dirty="0" err="1"/>
              <a:t>r</a:t>
            </a:r>
            <a:r>
              <a:rPr lang="en-US" sz="1800" i="1" baseline="-25000" dirty="0" err="1"/>
              <a:t>kj</a:t>
            </a:r>
            <a:r>
              <a:rPr lang="en-US" sz="1800" dirty="0"/>
              <a:t> =</a:t>
            </a:r>
            <a:r>
              <a:rPr lang="en-US" sz="1800" i="1" dirty="0"/>
              <a:t> r</a:t>
            </a:r>
            <a:r>
              <a:rPr lang="en-US" sz="1800" baseline="-25000" dirty="0"/>
              <a:t>32</a:t>
            </a:r>
            <a:r>
              <a:rPr lang="en-US" sz="1800" dirty="0"/>
              <a:t> = [–4,–3]</a:t>
            </a:r>
          </a:p>
          <a:p>
            <a:pPr marL="627063" lvl="1" indent="-285750"/>
            <a:r>
              <a:rPr lang="en-US" sz="1800" i="1" dirty="0" err="1"/>
              <a:t>r</a:t>
            </a:r>
            <a:r>
              <a:rPr lang="en-US" sz="1800" i="1" baseline="-25000" dirty="0" err="1"/>
              <a:t>ij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baseline="-25000" dirty="0"/>
              <a:t>12</a:t>
            </a:r>
            <a:r>
              <a:rPr lang="en-US" sz="1800" dirty="0"/>
              <a:t> = [1,2]</a:t>
            </a:r>
          </a:p>
          <a:p>
            <a:pPr marL="627063" lvl="1" indent="-285750"/>
            <a:r>
              <a:rPr lang="nl-NL" sz="1800" i="1" dirty="0">
                <a:cs typeface="Times New Roman"/>
              </a:rPr>
              <a:t>r</a:t>
            </a:r>
            <a:r>
              <a:rPr lang="nl-NL" sz="1800" i="1" baseline="-25000" dirty="0">
                <a:cs typeface="Times New Roman"/>
              </a:rPr>
              <a:t>ik</a:t>
            </a:r>
            <a:r>
              <a:rPr lang="nl-NL" sz="1800" dirty="0">
                <a:cs typeface="Times New Roman"/>
              </a:rPr>
              <a:t> • </a:t>
            </a:r>
            <a:r>
              <a:rPr lang="nl-NL" sz="1800" i="1" dirty="0" err="1">
                <a:cs typeface="Times New Roman"/>
              </a:rPr>
              <a:t>r</a:t>
            </a:r>
            <a:r>
              <a:rPr lang="nl-NL" sz="1800" i="1" baseline="-25000" dirty="0" err="1">
                <a:cs typeface="Times New Roman"/>
              </a:rPr>
              <a:t>kj</a:t>
            </a:r>
            <a:r>
              <a:rPr lang="nl-NL" sz="1800" dirty="0">
                <a:cs typeface="Times New Roman"/>
              </a:rPr>
              <a:t> = [4–4, 5–3] = [0,2]</a:t>
            </a:r>
            <a:endParaRPr lang="en-US" sz="1800" dirty="0"/>
          </a:p>
          <a:p>
            <a:pPr marL="627063" lvl="1" indent="-285750">
              <a:tabLst>
                <a:tab pos="1141413" algn="l"/>
              </a:tabLst>
            </a:pPr>
            <a:r>
              <a:rPr lang="en-US" sz="1800" i="1" dirty="0"/>
              <a:t>r</a:t>
            </a:r>
            <a:r>
              <a:rPr lang="en-US" sz="1800" baseline="-25000" dirty="0"/>
              <a:t>13</a:t>
            </a:r>
            <a:r>
              <a:rPr lang="en-US" sz="1800" dirty="0"/>
              <a:t> = </a:t>
            </a:r>
            <a:r>
              <a:rPr lang="en-US" sz="1800" i="1" dirty="0"/>
              <a:t>r</a:t>
            </a:r>
            <a:r>
              <a:rPr lang="en-US" sz="1800" i="1" baseline="-25000" dirty="0"/>
              <a:t>ij</a:t>
            </a:r>
            <a:r>
              <a:rPr lang="en-US" sz="1800" dirty="0"/>
              <a:t> ← [max(1,–2), min(2,2)]</a:t>
            </a:r>
            <a:br>
              <a:rPr lang="en-US" sz="1800" dirty="0"/>
            </a:br>
            <a:r>
              <a:rPr lang="en-US" sz="1800" dirty="0"/>
              <a:t>     = [1,2]</a:t>
            </a:r>
          </a:p>
          <a:p>
            <a:pPr marL="627063" lvl="1" indent="-285750">
              <a:tabLst>
                <a:tab pos="1141413" algn="l"/>
              </a:tabLst>
            </a:pPr>
            <a:r>
              <a:rPr lang="en-US" sz="1800" dirty="0"/>
              <a:t>No change</a:t>
            </a:r>
            <a:br>
              <a:rPr lang="en-US" sz="1800" baseline="-25000" dirty="0"/>
            </a:br>
            <a:endParaRPr lang="en-US" sz="1800" baseline="-25000" dirty="0"/>
          </a:p>
          <a:p>
            <a:pPr marL="285750" indent="-285750">
              <a:tabLst>
                <a:tab pos="1141413" algn="l"/>
              </a:tabLst>
            </a:pPr>
            <a:r>
              <a:rPr lang="en-US" sz="1800" dirty="0"/>
              <a:t>Minimal network:</a:t>
            </a:r>
          </a:p>
          <a:p>
            <a:pPr marL="627063" lvl="1" indent="-285750">
              <a:tabLst>
                <a:tab pos="1141413" algn="l"/>
              </a:tabLst>
            </a:pPr>
            <a:endParaRPr lang="en-US" sz="1800" dirty="0"/>
          </a:p>
          <a:p>
            <a:pPr marL="341313" lvl="1" indent="0">
              <a:buNone/>
              <a:tabLst>
                <a:tab pos="1141413" algn="l"/>
              </a:tabLst>
            </a:pPr>
            <a:endParaRPr lang="en-US" sz="1800" dirty="0"/>
          </a:p>
          <a:p>
            <a:pPr>
              <a:tabLst>
                <a:tab pos="1141413" algn="l"/>
              </a:tabLst>
            </a:pPr>
            <a:endParaRPr lang="en-US" sz="1800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2E5BD0-52C6-9A41-AA88-DE4941BDB199}"/>
              </a:ext>
            </a:extLst>
          </p:cNvPr>
          <p:cNvGrpSpPr/>
          <p:nvPr/>
        </p:nvGrpSpPr>
        <p:grpSpPr>
          <a:xfrm>
            <a:off x="4734717" y="625570"/>
            <a:ext cx="2722565" cy="1436790"/>
            <a:chOff x="777900" y="4636890"/>
            <a:chExt cx="2722565" cy="1436790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59F558B-B4AE-234A-9FC7-018E8B5EACB6}"/>
                </a:ext>
              </a:extLst>
            </p:cNvPr>
            <p:cNvCxnSpPr>
              <a:stCxn id="69" idx="3"/>
              <a:endCxn id="70" idx="1"/>
            </p:cNvCxnSpPr>
            <p:nvPr/>
          </p:nvCxnSpPr>
          <p:spPr bwMode="auto">
            <a:xfrm flipV="1">
              <a:off x="977399" y="4790778"/>
              <a:ext cx="1089749" cy="9334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B9CDABD-11A7-CF43-89A8-92177D7C2A17}"/>
                </a:ext>
              </a:extLst>
            </p:cNvPr>
            <p:cNvCxnSpPr/>
            <p:nvPr/>
          </p:nvCxnSpPr>
          <p:spPr bwMode="auto">
            <a:xfrm flipV="1">
              <a:off x="970259" y="5700927"/>
              <a:ext cx="2330706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5964B41-CE83-2C42-ACFD-D44CEC8D2E32}"/>
                </a:ext>
              </a:extLst>
            </p:cNvPr>
            <p:cNvSpPr/>
            <p:nvPr/>
          </p:nvSpPr>
          <p:spPr>
            <a:xfrm>
              <a:off x="777900" y="5570388"/>
              <a:ext cx="19949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5301F01-FE30-3A43-A32A-B1D80AA44F06}"/>
                </a:ext>
              </a:extLst>
            </p:cNvPr>
            <p:cNvSpPr/>
            <p:nvPr/>
          </p:nvSpPr>
          <p:spPr>
            <a:xfrm>
              <a:off x="2067148" y="4636890"/>
              <a:ext cx="19949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DBBF98E-4035-B945-8518-17E6C1F1D697}"/>
                </a:ext>
              </a:extLst>
            </p:cNvPr>
            <p:cNvSpPr/>
            <p:nvPr/>
          </p:nvSpPr>
          <p:spPr>
            <a:xfrm>
              <a:off x="3300966" y="5491879"/>
              <a:ext cx="19949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19B562C-A1C0-0B44-A9DF-0374A5CBFA27}"/>
                </a:ext>
              </a:extLst>
            </p:cNvPr>
            <p:cNvSpPr/>
            <p:nvPr/>
          </p:nvSpPr>
          <p:spPr>
            <a:xfrm>
              <a:off x="1055754" y="4898529"/>
              <a:ext cx="44227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93C66CD-3CAB-6941-8EF5-75922BF7E5AE}"/>
                </a:ext>
              </a:extLst>
            </p:cNvPr>
            <p:cNvSpPr/>
            <p:nvPr/>
          </p:nvSpPr>
          <p:spPr>
            <a:xfrm>
              <a:off x="2732154" y="4827718"/>
              <a:ext cx="44227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[3,4]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16B7A9C-AFA6-8C4C-8A80-DCD8B6DE6EC7}"/>
                </a:ext>
              </a:extLst>
            </p:cNvPr>
            <p:cNvSpPr/>
            <p:nvPr/>
          </p:nvSpPr>
          <p:spPr>
            <a:xfrm>
              <a:off x="1904735" y="5796681"/>
              <a:ext cx="44227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[2,5]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4C978FC-9E2A-034B-A141-A18B33707492}"/>
                </a:ext>
              </a:extLst>
            </p:cNvPr>
            <p:cNvCxnSpPr>
              <a:stCxn id="70" idx="3"/>
              <a:endCxn id="71" idx="1"/>
            </p:cNvCxnSpPr>
            <p:nvPr/>
          </p:nvCxnSpPr>
          <p:spPr bwMode="auto">
            <a:xfrm>
              <a:off x="2266647" y="4790779"/>
              <a:ext cx="1034319" cy="8549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D55FB1A-7CEA-3B4E-A757-5DBC4EFB3B9E}"/>
              </a:ext>
            </a:extLst>
          </p:cNvPr>
          <p:cNvGrpSpPr/>
          <p:nvPr/>
        </p:nvGrpSpPr>
        <p:grpSpPr>
          <a:xfrm>
            <a:off x="8733947" y="4951681"/>
            <a:ext cx="2722565" cy="1436790"/>
            <a:chOff x="777900" y="4636890"/>
            <a:chExt cx="2722565" cy="1436790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F9B503A-1737-F942-AB0E-1CFFDA94C090}"/>
                </a:ext>
              </a:extLst>
            </p:cNvPr>
            <p:cNvCxnSpPr>
              <a:stCxn id="91" idx="3"/>
              <a:endCxn id="92" idx="1"/>
            </p:cNvCxnSpPr>
            <p:nvPr/>
          </p:nvCxnSpPr>
          <p:spPr bwMode="auto">
            <a:xfrm flipV="1">
              <a:off x="977399" y="4790778"/>
              <a:ext cx="1089749" cy="9334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8D3FEF9-2D30-FF4A-BA30-BFE7A9F3EF74}"/>
                </a:ext>
              </a:extLst>
            </p:cNvPr>
            <p:cNvCxnSpPr/>
            <p:nvPr/>
          </p:nvCxnSpPr>
          <p:spPr bwMode="auto">
            <a:xfrm flipV="1">
              <a:off x="970259" y="5700927"/>
              <a:ext cx="2330706" cy="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607F662-B7E3-A14D-B1A1-E231350B2FE9}"/>
                </a:ext>
              </a:extLst>
            </p:cNvPr>
            <p:cNvSpPr/>
            <p:nvPr/>
          </p:nvSpPr>
          <p:spPr>
            <a:xfrm>
              <a:off x="777900" y="5570388"/>
              <a:ext cx="19949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1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643ADB7-36E2-704C-819C-DFBACF24EF41}"/>
                </a:ext>
              </a:extLst>
            </p:cNvPr>
            <p:cNvSpPr/>
            <p:nvPr/>
          </p:nvSpPr>
          <p:spPr>
            <a:xfrm>
              <a:off x="2067148" y="4636890"/>
              <a:ext cx="19949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2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CAC06B9-2300-BE44-ADE3-ADDC7CB36F8F}"/>
                </a:ext>
              </a:extLst>
            </p:cNvPr>
            <p:cNvSpPr/>
            <p:nvPr/>
          </p:nvSpPr>
          <p:spPr>
            <a:xfrm>
              <a:off x="3300966" y="5491879"/>
              <a:ext cx="199499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i="1" dirty="0">
                  <a:solidFill>
                    <a:srgbClr val="00018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2000" baseline="-250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3</a:t>
              </a:r>
              <a:endParaRPr lang="en-US" sz="2000" dirty="0">
                <a:solidFill>
                  <a:srgbClr val="00018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A5C62A0-8A2D-924C-BF00-319174E98904}"/>
                </a:ext>
              </a:extLst>
            </p:cNvPr>
            <p:cNvSpPr/>
            <p:nvPr/>
          </p:nvSpPr>
          <p:spPr>
            <a:xfrm>
              <a:off x="1055754" y="4898529"/>
              <a:ext cx="44227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[1,2]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57C9239-C688-914A-B5A0-AF1B465FE2E9}"/>
                </a:ext>
              </a:extLst>
            </p:cNvPr>
            <p:cNvSpPr/>
            <p:nvPr/>
          </p:nvSpPr>
          <p:spPr>
            <a:xfrm>
              <a:off x="2732154" y="4827718"/>
              <a:ext cx="44227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[3,4]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2670CD-83FA-0942-B835-C6E33B862258}"/>
                </a:ext>
              </a:extLst>
            </p:cNvPr>
            <p:cNvSpPr/>
            <p:nvPr/>
          </p:nvSpPr>
          <p:spPr>
            <a:xfrm>
              <a:off x="1904735" y="5796681"/>
              <a:ext cx="442279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180"/>
                  </a:solidFill>
                  <a:latin typeface="Times New Roman"/>
                  <a:cs typeface="Times New Roman"/>
                </a:rPr>
                <a:t>[4,5]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72BC035B-917C-7A43-8C38-0C8D538597EF}"/>
                </a:ext>
              </a:extLst>
            </p:cNvPr>
            <p:cNvCxnSpPr>
              <a:stCxn id="92" idx="3"/>
              <a:endCxn id="93" idx="1"/>
            </p:cNvCxnSpPr>
            <p:nvPr/>
          </p:nvCxnSpPr>
          <p:spPr bwMode="auto">
            <a:xfrm>
              <a:off x="2266647" y="4790779"/>
              <a:ext cx="1034319" cy="8549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F0BDE073-66A9-6C4A-B76A-B97CB8E36E02}"/>
              </a:ext>
            </a:extLst>
          </p:cNvPr>
          <p:cNvSpPr txBox="1">
            <a:spLocks/>
          </p:cNvSpPr>
          <p:nvPr/>
        </p:nvSpPr>
        <p:spPr bwMode="auto">
          <a:xfrm>
            <a:off x="235667" y="3068904"/>
            <a:ext cx="3974056" cy="339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If an arc has no constraint, use [−∞, +∞]</a:t>
            </a:r>
            <a:endParaRPr lang="en-US" kern="0" dirty="0">
              <a:latin typeface="Calibri"/>
            </a:endParaRPr>
          </a:p>
          <a:p>
            <a:r>
              <a:rPr lang="en-US" kern="0" dirty="0">
                <a:latin typeface="Calibri"/>
              </a:rPr>
              <a:t>PC</a:t>
            </a:r>
            <a:r>
              <a:rPr lang="en-US" kern="0" dirty="0"/>
              <a:t> (</a:t>
            </a:r>
            <a:r>
              <a:rPr lang="en-US" i="1" kern="0" dirty="0"/>
              <a:t>Path Consistency</a:t>
            </a:r>
            <a:r>
              <a:rPr lang="en-US" kern="0" dirty="0"/>
              <a:t>) algorithm: </a:t>
            </a:r>
          </a:p>
          <a:p>
            <a:pPr lvl="1"/>
            <a:r>
              <a:rPr lang="en-US" kern="0" dirty="0"/>
              <a:t>For every </a:t>
            </a:r>
            <a:r>
              <a:rPr lang="en-US" i="1" kern="0" dirty="0" err="1"/>
              <a:t>i</a:t>
            </a:r>
            <a:r>
              <a:rPr lang="en-US" kern="0" dirty="0"/>
              <a:t> &lt; </a:t>
            </a:r>
            <a:r>
              <a:rPr lang="en-US" i="1" kern="0" dirty="0"/>
              <a:t>j</a:t>
            </a:r>
            <a:r>
              <a:rPr lang="en-US" kern="0" dirty="0"/>
              <a:t>, iterates over </a:t>
            </a:r>
            <a:r>
              <a:rPr lang="en-US" i="1" kern="0" dirty="0" err="1"/>
              <a:t>r</a:t>
            </a:r>
            <a:r>
              <a:rPr lang="en-US" i="1" kern="0" baseline="-25000" dirty="0" err="1"/>
              <a:t>ij</a:t>
            </a:r>
            <a:r>
              <a:rPr lang="en-US" kern="0" dirty="0"/>
              <a:t> once for each </a:t>
            </a:r>
            <a:r>
              <a:rPr lang="en-US" i="1" kern="0" dirty="0"/>
              <a:t>k</a:t>
            </a:r>
          </a:p>
          <a:p>
            <a:pPr lvl="1"/>
            <a:r>
              <a:rPr lang="en-US" kern="0" dirty="0"/>
              <a:t>Each time, tries to reduce interval, checks consistency</a:t>
            </a:r>
          </a:p>
          <a:p>
            <a:pPr lvl="1"/>
            <a:r>
              <a:rPr lang="en-US" i="1" kern="0" dirty="0" err="1"/>
              <a:t>i</a:t>
            </a:r>
            <a:r>
              <a:rPr lang="en-US" i="1" kern="0" dirty="0"/>
              <a:t>, j, k</a:t>
            </a:r>
            <a:r>
              <a:rPr lang="en-US" kern="0" dirty="0"/>
              <a:t> each go from 1 to </a:t>
            </a:r>
            <a:r>
              <a:rPr lang="en-US" i="1" kern="0" dirty="0"/>
              <a:t>n</a:t>
            </a:r>
            <a:endParaRPr lang="en-US" kern="0" dirty="0"/>
          </a:p>
          <a:p>
            <a:pPr marL="690562" lvl="2" indent="0">
              <a:buNone/>
            </a:pPr>
            <a:r>
              <a:rPr lang="en-US" kern="0" dirty="0"/>
              <a:t>=&gt; time </a:t>
            </a:r>
            <a:r>
              <a:rPr lang="en-US" i="1" kern="0" dirty="0"/>
              <a:t>O</a:t>
            </a:r>
            <a:r>
              <a:rPr lang="en-US" kern="0" dirty="0"/>
              <a:t>(</a:t>
            </a:r>
            <a:r>
              <a:rPr lang="en-US" i="1" kern="0" dirty="0"/>
              <a:t>n</a:t>
            </a:r>
            <a:r>
              <a:rPr lang="en-US" kern="0" baseline="30000" dirty="0"/>
              <a:t>3</a:t>
            </a:r>
            <a:r>
              <a:rPr lang="en-US" kern="0" dirty="0"/>
              <a:t>)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E4BD84A-406A-AF47-B10C-0CF1624B78B7}"/>
              </a:ext>
            </a:extLst>
          </p:cNvPr>
          <p:cNvSpPr/>
          <p:nvPr/>
        </p:nvSpPr>
        <p:spPr>
          <a:xfrm>
            <a:off x="262380" y="903372"/>
            <a:ext cx="3974056" cy="1938992"/>
          </a:xfrm>
          <a:prstGeom prst="rect">
            <a:avLst/>
          </a:prstGeom>
          <a:ln>
            <a:solidFill>
              <a:srgbClr val="00018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l-GR" sz="2000" dirty="0">
                <a:latin typeface="Calibri"/>
                <a:cs typeface="Calibri"/>
              </a:rPr>
              <a:t>PC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  <a:r>
              <a:rPr lang="en-US" sz="2000" dirty="0"/>
              <a:t>: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for 1 ≤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 do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	for 1 ≤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&lt;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, 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, 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 do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←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∩</a:t>
            </a:r>
            <a:r>
              <a:rPr lang="nl-NL" sz="2000" dirty="0">
                <a:latin typeface="Times New Roman"/>
                <a:cs typeface="Times New Roman"/>
              </a:rPr>
              <a:t> [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ik</a:t>
            </a:r>
            <a:r>
              <a:rPr lang="nl-NL" sz="2000" dirty="0">
                <a:latin typeface="Times New Roman"/>
                <a:cs typeface="Times New Roman"/>
              </a:rPr>
              <a:t> • </a:t>
            </a:r>
            <a:r>
              <a:rPr lang="nl-NL" sz="2000" i="1" dirty="0" err="1">
                <a:latin typeface="Times New Roman"/>
                <a:cs typeface="Times New Roman"/>
              </a:rPr>
              <a:t>r</a:t>
            </a:r>
            <a:r>
              <a:rPr lang="nl-NL" sz="2000" i="1" baseline="-25000" dirty="0" err="1">
                <a:latin typeface="Times New Roman"/>
                <a:cs typeface="Times New Roman"/>
              </a:rPr>
              <a:t>kj</a:t>
            </a:r>
            <a:r>
              <a:rPr lang="nl-NL" sz="2000" dirty="0">
                <a:latin typeface="Times New Roman"/>
                <a:cs typeface="Times New Roman"/>
              </a:rPr>
              <a:t>]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dirty="0" err="1">
                <a:latin typeface="Times New Roman"/>
                <a:cs typeface="Times New Roman"/>
              </a:rPr>
              <a:t>if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 = 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∅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dirty="0" err="1">
                <a:latin typeface="Times New Roman"/>
                <a:cs typeface="Times New Roman"/>
              </a:rPr>
              <a:t>then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			return </a:t>
            </a:r>
            <a:r>
              <a:rPr lang="nl-NL" sz="2000" dirty="0">
                <a:latin typeface="Calibri"/>
                <a:cs typeface="Calibri"/>
              </a:rPr>
              <a:t>inconsistent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285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1636"/>
            <a:ext cx="8839200" cy="614342"/>
          </a:xfrm>
        </p:spPr>
        <p:txBody>
          <a:bodyPr/>
          <a:lstStyle/>
          <a:p>
            <a:r>
              <a:rPr lang="en-US" dirty="0"/>
              <a:t>Operations on STNs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88" y="2987984"/>
            <a:ext cx="5872119" cy="3644587"/>
          </a:xfrm>
        </p:spPr>
        <p:txBody>
          <a:bodyPr wrap="none">
            <a:spAutoFit/>
          </a:bodyPr>
          <a:lstStyle/>
          <a:p>
            <a:r>
              <a:rPr lang="en-US" i="1" dirty="0" err="1"/>
              <a:t>i</a:t>
            </a:r>
            <a:r>
              <a:rPr lang="en-US" i="1" dirty="0"/>
              <a:t>, j, k</a:t>
            </a:r>
            <a:r>
              <a:rPr lang="en-US" dirty="0"/>
              <a:t> each go from 1 to </a:t>
            </a:r>
            <a:r>
              <a:rPr lang="en-US" i="1" dirty="0"/>
              <a:t>n</a:t>
            </a:r>
          </a:p>
          <a:p>
            <a:pPr lvl="1"/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triples; I think exact value is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n–</a:t>
            </a:r>
            <a:r>
              <a:rPr lang="en-US" dirty="0"/>
              <a:t>1)(</a:t>
            </a:r>
            <a:r>
              <a:rPr lang="en-US" i="1" dirty="0"/>
              <a:t>n–</a:t>
            </a:r>
            <a:r>
              <a:rPr lang="en-US" dirty="0"/>
              <a:t>2)/2</a:t>
            </a:r>
          </a:p>
          <a:p>
            <a:pPr marL="690562" lvl="2" indent="0">
              <a:buNone/>
            </a:pPr>
            <a:r>
              <a:rPr lang="en-US" dirty="0"/>
              <a:t>=&gt; time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</a:t>
            </a:r>
            <a:endParaRPr lang="en-US" sz="1800" dirty="0"/>
          </a:p>
          <a:p>
            <a:r>
              <a:rPr lang="en-US" sz="1800" dirty="0"/>
              <a:t>For </a:t>
            </a:r>
            <a:r>
              <a:rPr lang="en-US" sz="1800" i="1" dirty="0"/>
              <a:t>n</a:t>
            </a:r>
            <a:r>
              <a:rPr lang="en-US" sz="1800" dirty="0"/>
              <a:t> = 4, 12 triples: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=1, </a:t>
            </a:r>
            <a:r>
              <a:rPr lang="en-US" sz="1800" i="1" dirty="0" err="1"/>
              <a:t>i</a:t>
            </a:r>
            <a:r>
              <a:rPr lang="en-US" sz="1800" dirty="0"/>
              <a:t>=2, </a:t>
            </a:r>
            <a:r>
              <a:rPr lang="en-US" sz="1800" i="1" dirty="0"/>
              <a:t>j</a:t>
            </a:r>
            <a:r>
              <a:rPr lang="en-US" sz="1800" dirty="0"/>
              <a:t>=3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=1, </a:t>
            </a:r>
            <a:r>
              <a:rPr lang="en-US" sz="1800" i="1" dirty="0" err="1"/>
              <a:t>i</a:t>
            </a:r>
            <a:r>
              <a:rPr lang="en-US" sz="1800" dirty="0"/>
              <a:t>=2, </a:t>
            </a:r>
            <a:r>
              <a:rPr lang="en-US" sz="1800" i="1" dirty="0"/>
              <a:t>j</a:t>
            </a:r>
            <a:r>
              <a:rPr lang="en-US" sz="1800" dirty="0"/>
              <a:t>=4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=1, </a:t>
            </a:r>
            <a:r>
              <a:rPr lang="en-US" sz="1800" i="1" dirty="0" err="1"/>
              <a:t>i</a:t>
            </a:r>
            <a:r>
              <a:rPr lang="en-US" sz="1800" dirty="0"/>
              <a:t>=3, </a:t>
            </a:r>
            <a:r>
              <a:rPr lang="en-US" sz="1800" i="1" dirty="0"/>
              <a:t>j</a:t>
            </a:r>
            <a:r>
              <a:rPr lang="en-US" sz="1800" dirty="0"/>
              <a:t>=4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=2,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=3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=2,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=4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=2, </a:t>
            </a:r>
            <a:r>
              <a:rPr lang="en-US" sz="1800" i="1" dirty="0" err="1"/>
              <a:t>i</a:t>
            </a:r>
            <a:r>
              <a:rPr lang="en-US" sz="1800" dirty="0"/>
              <a:t>=3, </a:t>
            </a:r>
            <a:r>
              <a:rPr lang="en-US" sz="1800" i="1" dirty="0"/>
              <a:t>j</a:t>
            </a:r>
            <a:r>
              <a:rPr lang="en-US" sz="1800" dirty="0"/>
              <a:t>=4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7113122" y="3692877"/>
            <a:ext cx="4652693" cy="28301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Example: </a:t>
            </a:r>
            <a:r>
              <a:rPr lang="en-US" i="1" dirty="0"/>
              <a:t>k</a:t>
            </a:r>
            <a:r>
              <a:rPr lang="en-US" dirty="0"/>
              <a:t> = 2, </a:t>
            </a:r>
            <a:r>
              <a:rPr lang="en-US" i="1" dirty="0" err="1"/>
              <a:t>i</a:t>
            </a:r>
            <a:r>
              <a:rPr lang="en-US" dirty="0"/>
              <a:t> = 1, </a:t>
            </a:r>
            <a:r>
              <a:rPr lang="en-US" i="1" dirty="0"/>
              <a:t>j</a:t>
            </a:r>
            <a:r>
              <a:rPr lang="en-US" dirty="0"/>
              <a:t> = 4</a:t>
            </a:r>
          </a:p>
          <a:p>
            <a:pPr marL="793750" lvl="2" indent="0">
              <a:buNone/>
            </a:pPr>
            <a:r>
              <a:rPr lang="en-US" i="1" dirty="0"/>
              <a:t>r</a:t>
            </a:r>
            <a:r>
              <a:rPr lang="en-US" i="1" baseline="-25000" dirty="0"/>
              <a:t>ik</a:t>
            </a:r>
            <a:r>
              <a:rPr lang="en-US" dirty="0"/>
              <a:t> = </a:t>
            </a:r>
            <a:r>
              <a:rPr lang="en-US" i="1" dirty="0"/>
              <a:t>r</a:t>
            </a:r>
            <a:r>
              <a:rPr lang="en-US" baseline="-25000" dirty="0"/>
              <a:t>12</a:t>
            </a:r>
            <a:r>
              <a:rPr lang="en-US" dirty="0"/>
              <a:t> = [1,2]</a:t>
            </a:r>
          </a:p>
          <a:p>
            <a:pPr marL="793750" lvl="2" indent="0">
              <a:buNone/>
            </a:pPr>
            <a:r>
              <a:rPr lang="en-US" i="1" dirty="0"/>
              <a:t>r</a:t>
            </a:r>
            <a:r>
              <a:rPr lang="en-US" i="1" baseline="-25000" dirty="0"/>
              <a:t>kj</a:t>
            </a:r>
            <a:r>
              <a:rPr lang="en-US" dirty="0"/>
              <a:t> = </a:t>
            </a:r>
            <a:r>
              <a:rPr lang="en-US" i="1" dirty="0"/>
              <a:t>r</a:t>
            </a:r>
            <a:r>
              <a:rPr lang="en-US" baseline="-25000" dirty="0"/>
              <a:t>24</a:t>
            </a:r>
            <a:r>
              <a:rPr lang="en-US" dirty="0"/>
              <a:t> = [3,4]</a:t>
            </a:r>
          </a:p>
          <a:p>
            <a:pPr marL="793750" lvl="2" indent="0">
              <a:buNone/>
            </a:pPr>
            <a:r>
              <a:rPr lang="en-US" i="1" dirty="0"/>
              <a:t>r</a:t>
            </a:r>
            <a:r>
              <a:rPr lang="en-US" i="1" baseline="-25000" dirty="0"/>
              <a:t>ij</a:t>
            </a:r>
            <a:r>
              <a:rPr lang="en-US" dirty="0"/>
              <a:t> = </a:t>
            </a:r>
            <a:r>
              <a:rPr lang="en-US" i="1" dirty="0"/>
              <a:t>r</a:t>
            </a:r>
            <a:r>
              <a:rPr lang="en-US" baseline="-25000" dirty="0"/>
              <a:t>14</a:t>
            </a:r>
            <a:r>
              <a:rPr lang="en-US" dirty="0"/>
              <a:t> = [–∞, ∞]</a:t>
            </a:r>
          </a:p>
          <a:p>
            <a:pPr marL="0" indent="0">
              <a:buNone/>
            </a:pPr>
            <a:r>
              <a:rPr lang="nl-NL" i="1" dirty="0">
                <a:cs typeface="Times New Roman"/>
              </a:rPr>
              <a:t>             </a:t>
            </a:r>
            <a:r>
              <a:rPr lang="nl-NL" i="1" baseline="-25000" dirty="0">
                <a:cs typeface="Times New Roman"/>
              </a:rPr>
              <a:t> </a:t>
            </a:r>
            <a:r>
              <a:rPr lang="nl-NL" i="1" dirty="0">
                <a:cs typeface="Times New Roman"/>
              </a:rPr>
              <a:t>r</a:t>
            </a:r>
            <a:r>
              <a:rPr lang="nl-NL" i="1" baseline="-25000" dirty="0">
                <a:cs typeface="Times New Roman"/>
              </a:rPr>
              <a:t>ik</a:t>
            </a:r>
            <a:r>
              <a:rPr lang="nl-NL" dirty="0">
                <a:cs typeface="Times New Roman"/>
              </a:rPr>
              <a:t> • </a:t>
            </a:r>
            <a:r>
              <a:rPr lang="nl-NL" i="1" dirty="0">
                <a:cs typeface="Times New Roman"/>
              </a:rPr>
              <a:t>r</a:t>
            </a:r>
            <a:r>
              <a:rPr lang="nl-NL" i="1" baseline="-25000" dirty="0">
                <a:cs typeface="Times New Roman"/>
              </a:rPr>
              <a:t>kj</a:t>
            </a:r>
            <a:r>
              <a:rPr lang="nl-NL" dirty="0">
                <a:cs typeface="Times New Roman"/>
              </a:rPr>
              <a:t> = [1+3, 2+4] = [4,6]</a:t>
            </a:r>
            <a:endParaRPr lang="en-US" dirty="0"/>
          </a:p>
          <a:p>
            <a:pPr marL="0" indent="0">
              <a:buNone/>
              <a:tabLst>
                <a:tab pos="1141413" algn="l"/>
              </a:tabLst>
            </a:pPr>
            <a:r>
              <a:rPr lang="en-US" i="1" dirty="0"/>
              <a:t>    r</a:t>
            </a:r>
            <a:r>
              <a:rPr lang="en-US" baseline="-25000" dirty="0"/>
              <a:t>14</a:t>
            </a:r>
            <a:r>
              <a:rPr lang="en-US" dirty="0"/>
              <a:t> =</a:t>
            </a:r>
            <a:r>
              <a:rPr lang="en-US" i="1" dirty="0"/>
              <a:t> r</a:t>
            </a:r>
            <a:r>
              <a:rPr lang="en-US" i="1" baseline="-25000" dirty="0"/>
              <a:t>ij</a:t>
            </a:r>
            <a:r>
              <a:rPr lang="en-US" dirty="0"/>
              <a:t> ← [max(–∞,4), min(∞,6)] = [4,6]</a:t>
            </a:r>
          </a:p>
        </p:txBody>
      </p:sp>
      <p:pic>
        <p:nvPicPr>
          <p:cNvPr id="29" name="Picture 28" descr="stn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23" y="1260763"/>
            <a:ext cx="3263153" cy="232411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066262" y="952711"/>
            <a:ext cx="330540" cy="35394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tIns="0">
            <a:spAutoFit/>
          </a:bodyPr>
          <a:lstStyle/>
          <a:p>
            <a:r>
              <a:rPr lang="en-US" sz="2000" i="1" dirty="0" err="1">
                <a:latin typeface="Times New Roman"/>
                <a:cs typeface="Times New Roman"/>
              </a:rPr>
              <a:t>t</a:t>
            </a:r>
            <a:r>
              <a:rPr lang="en-US" sz="2000" i="1" baseline="-25000" dirty="0" err="1">
                <a:latin typeface="Times New Roman"/>
                <a:cs typeface="Times New Roman"/>
              </a:rPr>
              <a:t>k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92C332-F13E-9F43-A0B1-9E7F9A3473F1}"/>
              </a:ext>
            </a:extLst>
          </p:cNvPr>
          <p:cNvSpPr/>
          <p:nvPr/>
        </p:nvSpPr>
        <p:spPr>
          <a:xfrm>
            <a:off x="7464619" y="1960603"/>
            <a:ext cx="303288" cy="35394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tIns="0">
            <a:spAutoFit/>
          </a:bodyPr>
          <a:lstStyle/>
          <a:p>
            <a:r>
              <a:rPr lang="en-US" sz="2000" i="1" dirty="0" err="1">
                <a:latin typeface="Times New Roman"/>
                <a:cs typeface="Times New Roman"/>
              </a:rPr>
              <a:t>t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32EA62-AEFD-4F45-A6F3-6398F83B2430}"/>
              </a:ext>
            </a:extLst>
          </p:cNvPr>
          <p:cNvSpPr/>
          <p:nvPr/>
        </p:nvSpPr>
        <p:spPr>
          <a:xfrm>
            <a:off x="10839090" y="2022711"/>
            <a:ext cx="303288" cy="35394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tIns="0">
            <a:spAutoFit/>
          </a:bodyPr>
          <a:lstStyle/>
          <a:p>
            <a:r>
              <a:rPr lang="en-US" sz="2000" i="1" dirty="0" err="1">
                <a:latin typeface="Times New Roman"/>
                <a:cs typeface="Times New Roman"/>
              </a:rPr>
              <a:t>t</a:t>
            </a:r>
            <a:r>
              <a:rPr lang="en-US" sz="2000" i="1" baseline="-25000" dirty="0" err="1">
                <a:latin typeface="Times New Roman"/>
                <a:cs typeface="Times New Roman"/>
              </a:rPr>
              <a:t>j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C08BA2-8A3C-F046-94BB-B4708ECD6E22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6528" y="2069870"/>
            <a:ext cx="2244437" cy="21613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180"/>
            </a:solidFill>
            <a:prstDash val="sysDot"/>
            <a:round/>
            <a:headEnd type="none" w="med" len="med"/>
            <a:tailEnd type="stealth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575FD-86C8-AF48-8359-20204E3DBEAE}"/>
              </a:ext>
            </a:extLst>
          </p:cNvPr>
          <p:cNvSpPr/>
          <p:nvPr/>
        </p:nvSpPr>
        <p:spPr>
          <a:xfrm rot="21217570">
            <a:off x="9139390" y="1789922"/>
            <a:ext cx="380232" cy="35394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tIns="0">
            <a:spAutoFit/>
          </a:bodyPr>
          <a:lstStyle/>
          <a:p>
            <a:r>
              <a:rPr lang="en-US" sz="2000" i="1" dirty="0" err="1">
                <a:latin typeface="Times New Roman"/>
                <a:cs typeface="Times New Roman"/>
              </a:rPr>
              <a:t>r</a:t>
            </a:r>
            <a:r>
              <a:rPr lang="en-US" sz="2000" i="1" baseline="-25000" dirty="0" err="1">
                <a:latin typeface="Times New Roman"/>
                <a:cs typeface="Times New Roman"/>
              </a:rPr>
              <a:t>ij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37B233-1499-0545-8167-58540D417D71}"/>
              </a:ext>
            </a:extLst>
          </p:cNvPr>
          <p:cNvSpPr/>
          <p:nvPr/>
        </p:nvSpPr>
        <p:spPr>
          <a:xfrm>
            <a:off x="553692" y="903372"/>
            <a:ext cx="3974056" cy="1938992"/>
          </a:xfrm>
          <a:prstGeom prst="rect">
            <a:avLst/>
          </a:prstGeom>
          <a:ln>
            <a:solidFill>
              <a:srgbClr val="00018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l-GR" sz="2000" dirty="0">
                <a:latin typeface="Calibri"/>
                <a:cs typeface="Calibri"/>
              </a:rPr>
              <a:t>PC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  <a:r>
              <a:rPr lang="en-US" sz="2000" dirty="0"/>
              <a:t>: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for 1 ≤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 do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	for 1 ≤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&lt;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, 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, 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 do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←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∩</a:t>
            </a:r>
            <a:r>
              <a:rPr lang="nl-NL" sz="2000" dirty="0">
                <a:latin typeface="Times New Roman"/>
                <a:cs typeface="Times New Roman"/>
              </a:rPr>
              <a:t> [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ik</a:t>
            </a:r>
            <a:r>
              <a:rPr lang="nl-NL" sz="2000" dirty="0">
                <a:latin typeface="Times New Roman"/>
                <a:cs typeface="Times New Roman"/>
              </a:rPr>
              <a:t> • </a:t>
            </a:r>
            <a:r>
              <a:rPr lang="nl-NL" sz="2000" i="1" dirty="0" err="1">
                <a:latin typeface="Times New Roman"/>
                <a:cs typeface="Times New Roman"/>
              </a:rPr>
              <a:t>r</a:t>
            </a:r>
            <a:r>
              <a:rPr lang="nl-NL" sz="2000" i="1" baseline="-25000" dirty="0" err="1">
                <a:latin typeface="Times New Roman"/>
                <a:cs typeface="Times New Roman"/>
              </a:rPr>
              <a:t>kj</a:t>
            </a:r>
            <a:r>
              <a:rPr lang="nl-NL" sz="2000" dirty="0">
                <a:latin typeface="Times New Roman"/>
                <a:cs typeface="Times New Roman"/>
              </a:rPr>
              <a:t>]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dirty="0" err="1">
                <a:latin typeface="Times New Roman"/>
                <a:cs typeface="Times New Roman"/>
              </a:rPr>
              <a:t>if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 = 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∅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dirty="0" err="1">
                <a:latin typeface="Times New Roman"/>
                <a:cs typeface="Times New Roman"/>
              </a:rPr>
              <a:t>then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			return </a:t>
            </a:r>
            <a:r>
              <a:rPr lang="nl-NL" sz="2000" dirty="0">
                <a:latin typeface="Calibri"/>
                <a:cs typeface="Calibri"/>
              </a:rPr>
              <a:t>inconsistent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55C1EEF-8F5A-E742-B584-6285EDD57D90}"/>
              </a:ext>
            </a:extLst>
          </p:cNvPr>
          <p:cNvSpPr txBox="1">
            <a:spLocks/>
          </p:cNvSpPr>
          <p:nvPr/>
        </p:nvSpPr>
        <p:spPr bwMode="auto">
          <a:xfrm>
            <a:off x="2315671" y="4483958"/>
            <a:ext cx="2016898" cy="2136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/>
            <a:r>
              <a:rPr lang="en-US" sz="1800" i="1" dirty="0"/>
              <a:t>k</a:t>
            </a:r>
            <a:r>
              <a:rPr lang="en-US" sz="1800" dirty="0"/>
              <a:t>=3,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=2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=3,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=4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=3, </a:t>
            </a:r>
            <a:r>
              <a:rPr lang="en-US" sz="1800" i="1" dirty="0" err="1"/>
              <a:t>i</a:t>
            </a:r>
            <a:r>
              <a:rPr lang="en-US" sz="1800" dirty="0"/>
              <a:t>=2, </a:t>
            </a:r>
            <a:r>
              <a:rPr lang="en-US" sz="1800" i="1" dirty="0"/>
              <a:t>j</a:t>
            </a:r>
            <a:r>
              <a:rPr lang="en-US" sz="1800" dirty="0"/>
              <a:t>=4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=4,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=2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=4, </a:t>
            </a:r>
            <a:r>
              <a:rPr lang="en-US" sz="1800" i="1" dirty="0" err="1"/>
              <a:t>i</a:t>
            </a:r>
            <a:r>
              <a:rPr lang="en-US" sz="1800" dirty="0"/>
              <a:t>=1, </a:t>
            </a:r>
            <a:r>
              <a:rPr lang="en-US" sz="1800" i="1" dirty="0"/>
              <a:t>j</a:t>
            </a:r>
            <a:r>
              <a:rPr lang="en-US" sz="1800" dirty="0"/>
              <a:t>=3</a:t>
            </a:r>
          </a:p>
          <a:p>
            <a:pPr lvl="1"/>
            <a:r>
              <a:rPr lang="en-US" sz="1800" i="1" dirty="0"/>
              <a:t>k</a:t>
            </a:r>
            <a:r>
              <a:rPr lang="en-US" sz="1800" dirty="0"/>
              <a:t>=4, </a:t>
            </a:r>
            <a:r>
              <a:rPr lang="en-US" sz="1800" i="1" dirty="0" err="1"/>
              <a:t>i</a:t>
            </a:r>
            <a:r>
              <a:rPr lang="en-US" sz="1800" dirty="0"/>
              <a:t>=2, </a:t>
            </a:r>
            <a:r>
              <a:rPr lang="en-US" sz="1800" i="1" dirty="0"/>
              <a:t>j</a:t>
            </a:r>
            <a:r>
              <a:rPr lang="en-US" sz="1800" dirty="0"/>
              <a:t>=3</a:t>
            </a:r>
          </a:p>
        </p:txBody>
      </p:sp>
    </p:spTree>
    <p:extLst>
      <p:ext uri="{BB962C8B-B14F-4D97-AF65-F5344CB8AC3E}">
        <p14:creationId xmlns:p14="http://schemas.microsoft.com/office/powerpoint/2010/main" val="1891580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907413" y="3116493"/>
            <a:ext cx="5174627" cy="32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>
                <a:cs typeface="Times New Roman"/>
              </a:rPr>
              <a:t>Dashed lines: constraints shrunk from [–∞, ∞]</a:t>
            </a:r>
            <a:br>
              <a:rPr lang="en-US" dirty="0">
                <a:cs typeface="Times New Roman"/>
              </a:rPr>
            </a:br>
            <a:br>
              <a:rPr lang="en-US" dirty="0">
                <a:cs typeface="Times New Roman"/>
              </a:rPr>
            </a:br>
            <a:endParaRPr lang="en-US" dirty="0">
              <a:cs typeface="Times New Roman"/>
            </a:endParaRPr>
          </a:p>
          <a:p>
            <a:r>
              <a:rPr lang="en-US" dirty="0"/>
              <a:t>Can modify </a:t>
            </a:r>
            <a:r>
              <a:rPr lang="en-US" dirty="0">
                <a:latin typeface="Calibri" panose="020F0502020204030204" pitchFamily="34" charset="0"/>
              </a:rPr>
              <a:t>PC</a:t>
            </a:r>
            <a:r>
              <a:rPr lang="en-US" dirty="0"/>
              <a:t> </a:t>
            </a:r>
            <a:r>
              <a:rPr lang="en-US" dirty="0">
                <a:cs typeface="Times New Roman"/>
              </a:rPr>
              <a:t>to make it incremental</a:t>
            </a:r>
            <a:endParaRPr lang="en-US" dirty="0"/>
          </a:p>
          <a:p>
            <a:pPr lvl="1"/>
            <a:r>
              <a:rPr lang="en-US" dirty="0"/>
              <a:t>Input: </a:t>
            </a:r>
          </a:p>
          <a:p>
            <a:pPr lvl="2"/>
            <a:r>
              <a:rPr lang="en-US" dirty="0"/>
              <a:t>a consistent, minimal STN</a:t>
            </a:r>
          </a:p>
          <a:p>
            <a:pPr lvl="2"/>
            <a:r>
              <a:rPr lang="en-US" dirty="0"/>
              <a:t>a new constraint </a:t>
            </a:r>
            <a:r>
              <a:rPr lang="en-US" i="1" dirty="0" err="1"/>
              <a:t>r′</a:t>
            </a:r>
            <a:r>
              <a:rPr lang="en-US" i="1" baseline="-25000" dirty="0" err="1"/>
              <a:t>ij</a:t>
            </a:r>
            <a:endParaRPr lang="en-US" dirty="0"/>
          </a:p>
          <a:p>
            <a:pPr lvl="1"/>
            <a:r>
              <a:rPr lang="en-US" dirty="0"/>
              <a:t>Incorporate </a:t>
            </a:r>
            <a:r>
              <a:rPr lang="en-US" i="1" dirty="0" err="1"/>
              <a:t>r′</a:t>
            </a:r>
            <a:r>
              <a:rPr lang="en-US" i="1" baseline="-25000" dirty="0" err="1"/>
              <a:t>ij</a:t>
            </a:r>
            <a:r>
              <a:rPr lang="en-US" i="1" dirty="0"/>
              <a:t> </a:t>
            </a:r>
            <a:r>
              <a:rPr lang="en-US" dirty="0"/>
              <a:t>in time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1636"/>
            <a:ext cx="8839200" cy="614342"/>
          </a:xfrm>
        </p:spPr>
        <p:txBody>
          <a:bodyPr/>
          <a:lstStyle/>
          <a:p>
            <a:r>
              <a:rPr lang="en-US" dirty="0"/>
              <a:t>Operations on STNs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370" y="3125585"/>
            <a:ext cx="4504267" cy="3396550"/>
          </a:xfrm>
        </p:spPr>
        <p:txBody>
          <a:bodyPr/>
          <a:lstStyle/>
          <a:p>
            <a:r>
              <a:rPr lang="en-US" dirty="0">
                <a:latin typeface="Calibri"/>
              </a:rPr>
              <a:t>PC</a:t>
            </a:r>
            <a:r>
              <a:rPr lang="en-US" dirty="0"/>
              <a:t> makes network minimal</a:t>
            </a:r>
          </a:p>
          <a:p>
            <a:pPr lvl="1"/>
            <a:r>
              <a:rPr lang="en-US" dirty="0"/>
              <a:t>Reduces each 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dirty="0"/>
              <a:t> to exclude </a:t>
            </a:r>
            <a:br>
              <a:rPr lang="en-US" dirty="0"/>
            </a:br>
            <a:r>
              <a:rPr lang="en-US" dirty="0"/>
              <a:t>values that aren’t in any solution</a:t>
            </a:r>
          </a:p>
          <a:p>
            <a:pPr lvl="1"/>
            <a:endParaRPr lang="en-US" i="1" dirty="0"/>
          </a:p>
          <a:p>
            <a:r>
              <a:rPr lang="en-US" dirty="0"/>
              <a:t>Also detects inconsistent networks</a:t>
            </a:r>
          </a:p>
          <a:p>
            <a:pPr lvl="1"/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</a:t>
            </a:r>
            <a:r>
              <a:rPr lang="en-US" i="1" baseline="-25000" dirty="0" err="1"/>
              <a:t>ij</a:t>
            </a:r>
            <a:r>
              <a:rPr lang="en-US" i="1" dirty="0" err="1"/>
              <a:t>,b</a:t>
            </a:r>
            <a:r>
              <a:rPr lang="en-US" i="1" baseline="-25000" dirty="0" err="1"/>
              <a:t>ij</a:t>
            </a:r>
            <a:r>
              <a:rPr lang="en-US" dirty="0"/>
              <a:t>] empty =&gt; inconsistent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AC2562-8571-344F-ADCD-20A04129EEBC}"/>
              </a:ext>
            </a:extLst>
          </p:cNvPr>
          <p:cNvGrpSpPr/>
          <p:nvPr/>
        </p:nvGrpSpPr>
        <p:grpSpPr>
          <a:xfrm>
            <a:off x="8645360" y="1051126"/>
            <a:ext cx="2863850" cy="1788160"/>
            <a:chOff x="8273128" y="1423358"/>
            <a:chExt cx="2863850" cy="1788160"/>
          </a:xfrm>
        </p:grpSpPr>
        <p:pic>
          <p:nvPicPr>
            <p:cNvPr id="12" name="Picture 11" descr="cntl-stnu2.pdf">
              <a:extLst>
                <a:ext uri="{FF2B5EF4-FFF2-40B4-BE49-F238E27FC236}">
                  <a16:creationId xmlns:a16="http://schemas.microsoft.com/office/drawing/2014/main" id="{6F878F18-7268-FF4E-8F19-9D0A9820A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128" y="1423358"/>
              <a:ext cx="2863850" cy="1788160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EB3CE8-E5DE-F84D-89EC-8392EE887A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36568" y="1886749"/>
              <a:ext cx="631768" cy="7733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18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388C2AD-DF52-4845-9B84-48BB44993780}"/>
              </a:ext>
            </a:extLst>
          </p:cNvPr>
          <p:cNvSpPr/>
          <p:nvPr/>
        </p:nvSpPr>
        <p:spPr>
          <a:xfrm>
            <a:off x="553692" y="903372"/>
            <a:ext cx="3974056" cy="1938992"/>
          </a:xfrm>
          <a:prstGeom prst="rect">
            <a:avLst/>
          </a:prstGeom>
          <a:ln>
            <a:solidFill>
              <a:srgbClr val="00018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l-GR" sz="2000" dirty="0">
                <a:latin typeface="Calibri"/>
                <a:cs typeface="Calibri"/>
              </a:rPr>
              <a:t>PC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  <a:r>
              <a:rPr lang="en-US" sz="2000" dirty="0"/>
              <a:t>: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for 1 ≤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 do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	for 1 ≤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&lt;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, 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, 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 do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←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∩</a:t>
            </a:r>
            <a:r>
              <a:rPr lang="nl-NL" sz="2000" dirty="0">
                <a:latin typeface="Times New Roman"/>
                <a:cs typeface="Times New Roman"/>
              </a:rPr>
              <a:t> [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ik</a:t>
            </a:r>
            <a:r>
              <a:rPr lang="nl-NL" sz="2000" dirty="0">
                <a:latin typeface="Times New Roman"/>
                <a:cs typeface="Times New Roman"/>
              </a:rPr>
              <a:t> • </a:t>
            </a:r>
            <a:r>
              <a:rPr lang="nl-NL" sz="2000" i="1" dirty="0" err="1">
                <a:latin typeface="Times New Roman"/>
                <a:cs typeface="Times New Roman"/>
              </a:rPr>
              <a:t>r</a:t>
            </a:r>
            <a:r>
              <a:rPr lang="nl-NL" sz="2000" i="1" baseline="-25000" dirty="0" err="1">
                <a:latin typeface="Times New Roman"/>
                <a:cs typeface="Times New Roman"/>
              </a:rPr>
              <a:t>kj</a:t>
            </a:r>
            <a:r>
              <a:rPr lang="nl-NL" sz="2000" dirty="0">
                <a:latin typeface="Times New Roman"/>
                <a:cs typeface="Times New Roman"/>
              </a:rPr>
              <a:t>]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dirty="0" err="1">
                <a:latin typeface="Times New Roman"/>
                <a:cs typeface="Times New Roman"/>
              </a:rPr>
              <a:t>if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 = 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∅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dirty="0" err="1">
                <a:latin typeface="Times New Roman"/>
                <a:cs typeface="Times New Roman"/>
              </a:rPr>
              <a:t>then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			return </a:t>
            </a:r>
            <a:r>
              <a:rPr lang="nl-NL" sz="2000" dirty="0">
                <a:latin typeface="Calibri"/>
                <a:cs typeface="Calibri"/>
              </a:rPr>
              <a:t>inconsistent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317D78-5BC8-5C4E-8D75-C5743FE0272A}"/>
              </a:ext>
            </a:extLst>
          </p:cNvPr>
          <p:cNvGrpSpPr/>
          <p:nvPr/>
        </p:nvGrpSpPr>
        <p:grpSpPr>
          <a:xfrm>
            <a:off x="4903775" y="1062277"/>
            <a:ext cx="3061857" cy="1788160"/>
            <a:chOff x="5583503" y="1062277"/>
            <a:chExt cx="3061857" cy="17881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733749-4EE4-2244-A17A-B4679A8FACC3}"/>
                </a:ext>
              </a:extLst>
            </p:cNvPr>
            <p:cNvGrpSpPr/>
            <p:nvPr/>
          </p:nvGrpSpPr>
          <p:grpSpPr>
            <a:xfrm>
              <a:off x="5781510" y="1062277"/>
              <a:ext cx="2863850" cy="1788160"/>
              <a:chOff x="8273128" y="1423358"/>
              <a:chExt cx="2863850" cy="1788160"/>
            </a:xfrm>
          </p:grpSpPr>
          <p:pic>
            <p:nvPicPr>
              <p:cNvPr id="14" name="Picture 13" descr="cntl-stnu2.pdf">
                <a:extLst>
                  <a:ext uri="{FF2B5EF4-FFF2-40B4-BE49-F238E27FC236}">
                    <a16:creationId xmlns:a16="http://schemas.microsoft.com/office/drawing/2014/main" id="{0CC0066D-BA9E-BC4B-8B67-E7252EECB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3128" y="1423358"/>
                <a:ext cx="2863850" cy="1788160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2507CD9-9410-AE49-BBF3-324EA999B3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36568" y="1886749"/>
                <a:ext cx="631768" cy="77332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18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F928FEF7-3AE8-6842-A302-D47FED463F7B}"/>
                </a:ext>
              </a:extLst>
            </p:cNvPr>
            <p:cNvSpPr/>
            <p:nvPr/>
          </p:nvSpPr>
          <p:spPr>
            <a:xfrm flipH="1">
              <a:off x="5583503" y="1476521"/>
              <a:ext cx="2738811" cy="959182"/>
            </a:xfrm>
            <a:prstGeom prst="parallelogram">
              <a:avLst>
                <a:gd name="adj" fmla="val 81715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F2583C2E-5F39-0F4A-8301-CB2595FA461C}"/>
              </a:ext>
            </a:extLst>
          </p:cNvPr>
          <p:cNvSpPr/>
          <p:nvPr/>
        </p:nvSpPr>
        <p:spPr>
          <a:xfrm>
            <a:off x="8001590" y="1676619"/>
            <a:ext cx="584061" cy="5594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82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 </a:t>
            </a:r>
            <a:r>
              <a:rPr lang="en-US" dirty="0" err="1"/>
              <a:t>TemPlan’s</a:t>
            </a:r>
            <a:r>
              <a:rPr lang="en-US" dirty="0"/>
              <a:t> search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Take the time constraints in 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Write them as an STN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Use Path Consistency to check whether STN is consistent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If it’s inconsistent, </a:t>
            </a:r>
            <a:r>
              <a:rPr lang="en-US" dirty="0" err="1">
                <a:latin typeface="Calibri"/>
                <a:cs typeface="Calibri"/>
              </a:rPr>
              <a:t>TemPlan</a:t>
            </a:r>
            <a:r>
              <a:rPr lang="en-US" dirty="0">
                <a:latin typeface="Times New Roman"/>
                <a:cs typeface="Times New Roman"/>
              </a:rPr>
              <a:t> can backtrack</a:t>
            </a:r>
          </a:p>
        </p:txBody>
      </p:sp>
    </p:spTree>
    <p:extLst>
      <p:ext uri="{BB962C8B-B14F-4D97-AF65-F5344CB8AC3E}">
        <p14:creationId xmlns:p14="http://schemas.microsoft.com/office/powerpoint/2010/main" val="1178518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Section 4.4.3 of the book</a:t>
            </a:r>
            <a:endParaRPr lang="en-US" dirty="0"/>
          </a:p>
          <a:p>
            <a:r>
              <a:rPr lang="en-US" dirty="0"/>
              <a:t>Suppose </a:t>
            </a:r>
            <a:r>
              <a:rPr lang="en-US" dirty="0" err="1">
                <a:latin typeface="Calibri"/>
              </a:rPr>
              <a:t>TemPlan</a:t>
            </a:r>
            <a:r>
              <a:rPr lang="en-US" dirty="0">
                <a:latin typeface="Times New Roman"/>
                <a:cs typeface="Times New Roman"/>
              </a:rPr>
              <a:t> gives you a chronicle and you want to execute it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Constraints on time points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Need to reason about these in order to decide when to start each action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cs typeface="Times New Roman"/>
              </a:rPr>
              <a:t>Solid lines: duration constraints</a:t>
            </a:r>
          </a:p>
          <a:p>
            <a:pPr lvl="1"/>
            <a:r>
              <a:rPr lang="en-US" dirty="0">
                <a:cs typeface="Times New Roman"/>
              </a:rPr>
              <a:t>Robot will do </a:t>
            </a:r>
            <a:r>
              <a:rPr lang="en-US" dirty="0" err="1">
                <a:latin typeface="Calibri"/>
                <a:cs typeface="Calibri"/>
              </a:rPr>
              <a:t>bring&amp;move</a:t>
            </a:r>
            <a:r>
              <a:rPr lang="en-US" dirty="0">
                <a:cs typeface="Times New Roman"/>
              </a:rPr>
              <a:t>, will take 30 to 50 time units</a:t>
            </a:r>
          </a:p>
          <a:p>
            <a:pPr lvl="1"/>
            <a:r>
              <a:rPr lang="en-US" dirty="0">
                <a:cs typeface="Times New Roman"/>
              </a:rPr>
              <a:t>Crane will do </a:t>
            </a:r>
            <a:r>
              <a:rPr lang="en-US" dirty="0">
                <a:latin typeface="Calibri"/>
                <a:cs typeface="Calibri"/>
              </a:rPr>
              <a:t>uncover</a:t>
            </a:r>
            <a:r>
              <a:rPr lang="en-US" dirty="0">
                <a:cs typeface="Times New Roman"/>
              </a:rPr>
              <a:t>, will take 5 to 10 time units</a:t>
            </a:r>
          </a:p>
          <a:p>
            <a:r>
              <a:rPr lang="en-US" dirty="0">
                <a:cs typeface="Times New Roman"/>
              </a:rPr>
              <a:t>Dashed line: synchronization constraint</a:t>
            </a:r>
          </a:p>
          <a:p>
            <a:pPr lvl="1"/>
            <a:r>
              <a:rPr lang="en-US" dirty="0">
                <a:cs typeface="Times New Roman"/>
              </a:rPr>
              <a:t>At most 5 seconds between the two ending times</a:t>
            </a:r>
            <a:br>
              <a:rPr lang="en-US" dirty="0">
                <a:cs typeface="Times New Roman"/>
              </a:rPr>
            </a:br>
            <a:endParaRPr lang="en-US" dirty="0">
              <a:cs typeface="Times New Roman"/>
            </a:endParaRPr>
          </a:p>
          <a:p>
            <a:pPr marL="344488" lvl="1">
              <a:buSzPct val="85000"/>
              <a:buFont typeface="Webdings" charset="2"/>
              <a:buChar char="="/>
            </a:pPr>
            <a:r>
              <a:rPr lang="en-US" dirty="0">
                <a:cs typeface="Times New Roman"/>
              </a:rPr>
              <a:t>Objective</a:t>
            </a:r>
          </a:p>
          <a:p>
            <a:pPr lvl="1"/>
            <a:r>
              <a:rPr lang="en-US" dirty="0">
                <a:cs typeface="Times New Roman"/>
              </a:rPr>
              <a:t>Choose time points that will satisfy all the constraints</a:t>
            </a:r>
            <a:br>
              <a:rPr lang="en-US" dirty="0">
                <a:cs typeface="Times New Roman"/>
              </a:rPr>
            </a:br>
            <a:endParaRPr lang="en-US" dirty="0">
              <a:cs typeface="Times New Roman"/>
            </a:endParaRPr>
          </a:p>
          <a:p>
            <a:pPr lvl="1"/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cntl-stnu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61" y="3794125"/>
            <a:ext cx="2612390" cy="17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47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ntl-stnu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73" y="1213317"/>
            <a:ext cx="2612390" cy="17741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39338" y="3877165"/>
            <a:ext cx="2863850" cy="2004930"/>
            <a:chOff x="5803139" y="697630"/>
            <a:chExt cx="2863850" cy="2004930"/>
          </a:xfrm>
        </p:grpSpPr>
        <p:pic>
          <p:nvPicPr>
            <p:cNvPr id="9" name="Picture 8" descr="cntl-stnu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139" y="914400"/>
              <a:ext cx="2863850" cy="17881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99632" y="697630"/>
              <a:ext cx="135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011892"/>
                  </a:solidFill>
                  <a:latin typeface="Calibri" charset="0"/>
                </a:rPr>
                <a:t>bring&amp;move</a:t>
              </a:r>
              <a:endParaRPr lang="en-US" sz="1800" dirty="0">
                <a:solidFill>
                  <a:srgbClr val="011892"/>
                </a:solidFill>
                <a:latin typeface="Calibri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5064" y="2046124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11892"/>
                  </a:solidFill>
                  <a:latin typeface="Calibri" charset="0"/>
                </a:rPr>
                <a:t>uncover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048" y="1152525"/>
            <a:ext cx="8229600" cy="52832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Suppose we run </a:t>
            </a:r>
            <a:r>
              <a:rPr lang="en-US" dirty="0">
                <a:latin typeface="Calibri" charset="0"/>
                <a:cs typeface="Times New Roman"/>
              </a:rPr>
              <a:t>PC</a:t>
            </a:r>
          </a:p>
          <a:p>
            <a:pPr lvl="1"/>
            <a:r>
              <a:rPr lang="en-US" dirty="0">
                <a:latin typeface="Times New Roman" charset="0"/>
                <a:cs typeface="Times New Roman"/>
              </a:rPr>
              <a:t>Returns a </a:t>
            </a:r>
            <a:r>
              <a:rPr lang="en-US" dirty="0">
                <a:cs typeface="Times New Roman"/>
              </a:rPr>
              <a:t>minimal and consistent network</a:t>
            </a:r>
          </a:p>
          <a:p>
            <a:r>
              <a:rPr lang="en-US" dirty="0">
                <a:cs typeface="Times New Roman"/>
              </a:rPr>
              <a:t>There </a:t>
            </a:r>
            <a:r>
              <a:rPr lang="en-US" i="1" dirty="0">
                <a:cs typeface="Times New Roman"/>
              </a:rPr>
              <a:t>exist</a:t>
            </a:r>
            <a:r>
              <a:rPr lang="en-US" dirty="0">
                <a:cs typeface="Times New Roman"/>
              </a:rPr>
              <a:t> time points that satisfy all the constraints</a:t>
            </a:r>
          </a:p>
          <a:p>
            <a:r>
              <a:rPr lang="en-US" dirty="0">
                <a:cs typeface="Times New Roman"/>
              </a:rPr>
              <a:t>Would work if we could choose all four time points</a:t>
            </a:r>
          </a:p>
          <a:p>
            <a:pPr lvl="1"/>
            <a:r>
              <a:rPr lang="en-US" dirty="0">
                <a:cs typeface="Times New Roman"/>
              </a:rPr>
              <a:t>But we can’t choose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 and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4</a:t>
            </a:r>
          </a:p>
          <a:p>
            <a:pPr lvl="1"/>
            <a:endParaRPr lang="en-US" baseline="-25000" dirty="0">
              <a:cs typeface="Times New Roman"/>
            </a:endParaRPr>
          </a:p>
          <a:p>
            <a:r>
              <a:rPr lang="en-US" dirty="0">
                <a:cs typeface="Times New Roman"/>
              </a:rPr>
              <a:t>Actor can control when each action starts</a:t>
            </a:r>
          </a:p>
          <a:p>
            <a:pPr lvl="1"/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 and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are </a:t>
            </a:r>
            <a:r>
              <a:rPr lang="en-US" i="1" dirty="0">
                <a:cs typeface="Times New Roman"/>
              </a:rPr>
              <a:t>controllable</a:t>
            </a:r>
          </a:p>
          <a:p>
            <a:r>
              <a:rPr lang="en-US" dirty="0">
                <a:cs typeface="Times New Roman"/>
              </a:rPr>
              <a:t>Can’t control how long the actions take</a:t>
            </a:r>
            <a:endParaRPr lang="en-US" i="1" dirty="0">
              <a:cs typeface="Times New Roman"/>
            </a:endParaRPr>
          </a:p>
          <a:p>
            <a:pPr lvl="1"/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 and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4</a:t>
            </a:r>
            <a:r>
              <a:rPr lang="en-US" dirty="0">
                <a:cs typeface="Times New Roman"/>
              </a:rPr>
              <a:t> are </a:t>
            </a:r>
            <a:r>
              <a:rPr lang="en-US" i="1" dirty="0">
                <a:cs typeface="Times New Roman"/>
              </a:rPr>
              <a:t>contingent</a:t>
            </a:r>
            <a:endParaRPr lang="en-US" dirty="0"/>
          </a:p>
          <a:p>
            <a:pPr lvl="1"/>
            <a:r>
              <a:rPr lang="en-US" dirty="0"/>
              <a:t>random variables that are known </a:t>
            </a:r>
            <a:br>
              <a:rPr lang="en-US" dirty="0"/>
            </a:br>
            <a:r>
              <a:rPr lang="en-US" dirty="0"/>
              <a:t>to satisfy the duration constraints</a:t>
            </a:r>
            <a:endParaRPr lang="en-US" dirty="0">
              <a:cs typeface="Times New Roman"/>
            </a:endParaRPr>
          </a:p>
          <a:p>
            <a:pPr lvl="2"/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dirty="0"/>
              <a:t> [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+30,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+50]</a:t>
            </a:r>
          </a:p>
          <a:p>
            <a:pPr lvl="2"/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4</a:t>
            </a:r>
            <a:r>
              <a:rPr lang="en-US" dirty="0">
                <a:cs typeface="Times New Roman"/>
              </a:rPr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dirty="0"/>
              <a:t> [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+5,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+10]</a:t>
            </a:r>
          </a:p>
        </p:txBody>
      </p:sp>
    </p:spTree>
    <p:extLst>
      <p:ext uri="{BB962C8B-B14F-4D97-AF65-F5344CB8AC3E}">
        <p14:creationId xmlns:p14="http://schemas.microsoft.com/office/powerpoint/2010/main" val="25954407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180" y="1108528"/>
            <a:ext cx="7769487" cy="5327197"/>
          </a:xfrm>
        </p:spPr>
        <p:txBody>
          <a:bodyPr/>
          <a:lstStyle/>
          <a:p>
            <a:pPr marL="7937" indent="0">
              <a:buNone/>
            </a:pPr>
            <a:r>
              <a:rPr lang="en-US" dirty="0">
                <a:cs typeface="Times New Roman"/>
              </a:rPr>
              <a:t>	Suppose we start </a:t>
            </a:r>
            <a:r>
              <a:rPr lang="en-US" dirty="0" err="1">
                <a:latin typeface="Calibri"/>
                <a:cs typeface="Calibri"/>
              </a:rPr>
              <a:t>bring&amp;move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>
                <a:cs typeface="Times New Roman"/>
              </a:rPr>
              <a:t>at time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 = 0</a:t>
            </a: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dirty="0">
              <a:cs typeface="Times New Roman"/>
            </a:endParaRPr>
          </a:p>
          <a:p>
            <a:pPr marL="0" indent="0">
              <a:buNone/>
            </a:pPr>
            <a:endParaRPr lang="en-US" baseline="-25000" dirty="0"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cs typeface="Times New Roman"/>
              </a:rPr>
              <a:t>	There’s no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that works in both cases</a:t>
            </a:r>
          </a:p>
          <a:p>
            <a:endParaRPr lang="en-US" baseline="-25000" dirty="0">
              <a:cs typeface="Times New Roman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46500" y="1609236"/>
            <a:ext cx="3827168" cy="4250406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r>
              <a:rPr lang="en-US" dirty="0">
                <a:cs typeface="Times New Roman"/>
              </a:rPr>
              <a:t>Suppose the durations are </a:t>
            </a:r>
            <a:r>
              <a:rPr lang="en-US" dirty="0" err="1">
                <a:latin typeface="Calibri"/>
                <a:cs typeface="Calibri"/>
              </a:rPr>
              <a:t>bring&amp;move</a:t>
            </a:r>
            <a:r>
              <a:rPr lang="en-US" dirty="0">
                <a:cs typeface="Times New Roman"/>
              </a:rPr>
              <a:t> 50,  </a:t>
            </a:r>
            <a:r>
              <a:rPr lang="en-US" dirty="0">
                <a:latin typeface="Calibri"/>
                <a:cs typeface="Calibri"/>
              </a:rPr>
              <a:t>uncover</a:t>
            </a:r>
            <a:r>
              <a:rPr lang="en-US" dirty="0">
                <a:cs typeface="Times New Roman"/>
              </a:rPr>
              <a:t> 5</a:t>
            </a:r>
          </a:p>
          <a:p>
            <a:pPr marL="349250" lvl="1" indent="0">
              <a:buNone/>
            </a:pPr>
            <a:r>
              <a:rPr lang="en-US" dirty="0">
                <a:cs typeface="Times New Roman"/>
              </a:rPr>
              <a:t>Then</a:t>
            </a:r>
          </a:p>
          <a:p>
            <a:pPr marL="1033463" lvl="3" indent="0">
              <a:buNone/>
            </a:pPr>
            <a:r>
              <a:rPr lang="en-US" i="1" dirty="0">
                <a:cs typeface="Times New Roman"/>
              </a:rPr>
              <a:t>  t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 =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1</a:t>
            </a:r>
            <a:r>
              <a:rPr lang="en-US" dirty="0">
                <a:cs typeface="Times New Roman"/>
              </a:rPr>
              <a:t> + 50 = 50</a:t>
            </a:r>
          </a:p>
          <a:p>
            <a:pPr marL="1033463" lvl="3" indent="0">
              <a:buNone/>
            </a:pPr>
            <a:r>
              <a:rPr lang="en-US" i="1" dirty="0">
                <a:cs typeface="Times New Roman"/>
              </a:rPr>
              <a:t>  t</a:t>
            </a:r>
            <a:r>
              <a:rPr lang="en-US" baseline="-25000" dirty="0">
                <a:cs typeface="Times New Roman"/>
              </a:rPr>
              <a:t>4</a:t>
            </a:r>
            <a:r>
              <a:rPr lang="en-US" dirty="0">
                <a:cs typeface="Times New Roman"/>
              </a:rPr>
              <a:t> =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+ 5</a:t>
            </a:r>
          </a:p>
          <a:p>
            <a:pPr marL="341313" lvl="1" indent="0">
              <a:buNone/>
            </a:pPr>
            <a:r>
              <a:rPr lang="en-US" dirty="0">
                <a:cs typeface="Times New Roman"/>
              </a:rPr>
              <a:t> so 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4</a:t>
            </a:r>
            <a:r>
              <a:rPr lang="en-US" dirty="0">
                <a:cs typeface="Times New Roman"/>
              </a:rPr>
              <a:t> –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 =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– 45</a:t>
            </a:r>
          </a:p>
          <a:p>
            <a:pPr marL="341313" lvl="1" indent="0">
              <a:buNone/>
            </a:pPr>
            <a:endParaRPr lang="en-US" dirty="0">
              <a:cs typeface="Times New Roman"/>
            </a:endParaRPr>
          </a:p>
          <a:p>
            <a:pPr marL="342900" indent="-342900"/>
            <a:r>
              <a:rPr lang="en-US" dirty="0">
                <a:cs typeface="Times New Roman"/>
              </a:rPr>
              <a:t>Constraint  </a:t>
            </a:r>
            <a:r>
              <a:rPr lang="en-US" baseline="-25000" dirty="0">
                <a:cs typeface="Times New Roman"/>
              </a:rPr>
              <a:t> </a:t>
            </a:r>
            <a:r>
              <a:rPr lang="en-US" i="1" dirty="0">
                <a:cs typeface="Times New Roman"/>
              </a:rPr>
              <a:t>r</a:t>
            </a:r>
            <a:r>
              <a:rPr lang="en-US" baseline="-25000" dirty="0">
                <a:cs typeface="Times New Roman"/>
              </a:rPr>
              <a:t>24</a:t>
            </a:r>
            <a:r>
              <a:rPr lang="en-US" dirty="0">
                <a:cs typeface="Times New Roman"/>
              </a:rPr>
              <a:t>:  –5 ≤ </a:t>
            </a:r>
            <a:r>
              <a:rPr lang="en-US" baseline="-25000" dirty="0">
                <a:cs typeface="Times New Roman"/>
              </a:rPr>
              <a:t>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4</a:t>
            </a:r>
            <a:r>
              <a:rPr lang="en-US" dirty="0">
                <a:cs typeface="Times New Roman"/>
              </a:rPr>
              <a:t> –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  ≤ 5</a:t>
            </a:r>
          </a:p>
          <a:p>
            <a:pPr marL="1716088" lvl="5" indent="0">
              <a:buNone/>
            </a:pPr>
            <a:r>
              <a:rPr lang="en-US" dirty="0">
                <a:cs typeface="Times New Roman"/>
              </a:rPr>
              <a:t>      –5 ≤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– 45 ≤ 5</a:t>
            </a:r>
          </a:p>
          <a:p>
            <a:pPr marL="1716088" lvl="5" indent="0">
              <a:buNone/>
            </a:pPr>
            <a:r>
              <a:rPr lang="en-US" dirty="0">
                <a:cs typeface="Times New Roman"/>
              </a:rPr>
              <a:t>       40 ≤    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   ≤ 50</a:t>
            </a:r>
          </a:p>
          <a:p>
            <a:r>
              <a:rPr lang="en-US" dirty="0">
                <a:cs typeface="Times New Roman"/>
              </a:rPr>
              <a:t>Must start </a:t>
            </a:r>
            <a:r>
              <a:rPr lang="en-US" dirty="0">
                <a:latin typeface="Calibri"/>
                <a:cs typeface="Calibri"/>
              </a:rPr>
              <a:t>uncover</a:t>
            </a:r>
            <a:r>
              <a:rPr lang="en-US" dirty="0">
                <a:cs typeface="Times New Roman"/>
              </a:rPr>
              <a:t> at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≥ 40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643926" y="1199604"/>
            <a:ext cx="2863850" cy="2004930"/>
            <a:chOff x="5803139" y="697630"/>
            <a:chExt cx="2863850" cy="2004930"/>
          </a:xfrm>
        </p:grpSpPr>
        <p:pic>
          <p:nvPicPr>
            <p:cNvPr id="7" name="Picture 6" descr="cntl-stnu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139" y="914400"/>
              <a:ext cx="2863850" cy="17881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199632" y="697630"/>
              <a:ext cx="135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011892"/>
                  </a:solidFill>
                  <a:latin typeface="Calibri" charset="0"/>
                </a:rPr>
                <a:t>bring&amp;move</a:t>
              </a:r>
              <a:endParaRPr lang="en-US" sz="1800" dirty="0">
                <a:solidFill>
                  <a:srgbClr val="011892"/>
                </a:solidFill>
                <a:latin typeface="Calibri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5064" y="2046124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11892"/>
                  </a:solidFill>
                  <a:latin typeface="Calibri" charset="0"/>
                </a:rPr>
                <a:t>uncover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0A5D76-7599-4645-B31B-F5A61B77117B}"/>
              </a:ext>
            </a:extLst>
          </p:cNvPr>
          <p:cNvGrpSpPr/>
          <p:nvPr/>
        </p:nvGrpSpPr>
        <p:grpSpPr>
          <a:xfrm>
            <a:off x="504179" y="1609236"/>
            <a:ext cx="3827168" cy="4250406"/>
            <a:chOff x="504179" y="1499066"/>
            <a:chExt cx="3827168" cy="4250406"/>
          </a:xfrm>
        </p:grpSpPr>
        <p:sp>
          <p:nvSpPr>
            <p:cNvPr id="29" name="Content Placeholder 5">
              <a:extLst>
                <a:ext uri="{FF2B5EF4-FFF2-40B4-BE49-F238E27FC236}">
                  <a16:creationId xmlns:a16="http://schemas.microsoft.com/office/drawing/2014/main" id="{FD060482-783E-0845-9134-ADF38392CBD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4179" y="1499066"/>
              <a:ext cx="3827168" cy="4250406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r>
                <a:rPr lang="en-US" dirty="0">
                  <a:cs typeface="Times New Roman"/>
                </a:rPr>
                <a:t>Suppose the durations are </a:t>
              </a:r>
              <a:br>
                <a:rPr lang="en-US" dirty="0">
                  <a:cs typeface="Times New Roman"/>
                </a:rPr>
              </a:br>
              <a:r>
                <a:rPr lang="en-US" dirty="0" err="1">
                  <a:latin typeface="Calibri"/>
                  <a:cs typeface="Calibri"/>
                </a:rPr>
                <a:t>bring&amp;move</a:t>
              </a:r>
              <a:r>
                <a:rPr lang="en-US" dirty="0">
                  <a:cs typeface="Times New Roman"/>
                </a:rPr>
                <a:t> 30,  </a:t>
              </a:r>
              <a:r>
                <a:rPr lang="en-US" dirty="0">
                  <a:latin typeface="Calibri"/>
                  <a:cs typeface="Calibri"/>
                </a:rPr>
                <a:t>uncover</a:t>
              </a:r>
              <a:r>
                <a:rPr lang="en-US" dirty="0">
                  <a:cs typeface="Times New Roman"/>
                </a:rPr>
                <a:t> 10</a:t>
              </a:r>
            </a:p>
            <a:p>
              <a:pPr marL="349250" lvl="1" indent="0">
                <a:buNone/>
              </a:pPr>
              <a:r>
                <a:rPr lang="en-US" dirty="0">
                  <a:cs typeface="Times New Roman"/>
                </a:rPr>
                <a:t>Then</a:t>
              </a:r>
            </a:p>
            <a:p>
              <a:pPr marL="349250" lvl="1" indent="0">
                <a:buNone/>
              </a:pPr>
              <a:r>
                <a:rPr lang="en-US" i="1" dirty="0">
                  <a:cs typeface="Times New Roman"/>
                </a:rPr>
                <a:t>	   t</a:t>
              </a:r>
              <a:r>
                <a:rPr lang="en-US" baseline="-25000" dirty="0">
                  <a:cs typeface="Times New Roman"/>
                </a:rPr>
                <a:t>2</a:t>
              </a:r>
              <a:r>
                <a:rPr lang="en-US" dirty="0">
                  <a:cs typeface="Times New Roman"/>
                </a:rPr>
                <a:t> =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1</a:t>
              </a:r>
              <a:r>
                <a:rPr lang="en-US" dirty="0">
                  <a:cs typeface="Times New Roman"/>
                </a:rPr>
                <a:t> + 30 = 30</a:t>
              </a:r>
              <a:endParaRPr lang="en-US" i="1" dirty="0">
                <a:cs typeface="Times New Roman"/>
              </a:endParaRPr>
            </a:p>
            <a:p>
              <a:pPr marL="349250" lvl="1" indent="0">
                <a:buNone/>
              </a:pPr>
              <a:r>
                <a:rPr lang="en-US" i="1" dirty="0">
                  <a:cs typeface="Times New Roman"/>
                </a:rPr>
                <a:t>	   t</a:t>
              </a:r>
              <a:r>
                <a:rPr lang="en-US" baseline="-25000" dirty="0">
                  <a:cs typeface="Times New Roman"/>
                </a:rPr>
                <a:t>4</a:t>
              </a:r>
              <a:r>
                <a:rPr lang="en-US" dirty="0">
                  <a:cs typeface="Times New Roman"/>
                </a:rPr>
                <a:t> =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3</a:t>
              </a:r>
              <a:r>
                <a:rPr lang="en-US" dirty="0">
                  <a:cs typeface="Times New Roman"/>
                </a:rPr>
                <a:t> + 10</a:t>
              </a:r>
            </a:p>
            <a:p>
              <a:pPr marL="349250" lvl="1" indent="0">
                <a:buNone/>
              </a:pPr>
              <a:r>
                <a:rPr lang="en-US" dirty="0">
                  <a:cs typeface="Times New Roman"/>
                </a:rPr>
                <a:t>so 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4</a:t>
              </a:r>
              <a:r>
                <a:rPr lang="en-US" dirty="0">
                  <a:cs typeface="Times New Roman"/>
                </a:rPr>
                <a:t> –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2</a:t>
              </a:r>
              <a:r>
                <a:rPr lang="en-US" dirty="0">
                  <a:cs typeface="Times New Roman"/>
                </a:rPr>
                <a:t> =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3</a:t>
              </a:r>
              <a:r>
                <a:rPr lang="en-US" dirty="0">
                  <a:cs typeface="Times New Roman"/>
                </a:rPr>
                <a:t> – 20</a:t>
              </a:r>
              <a:br>
                <a:rPr lang="en-US" dirty="0">
                  <a:cs typeface="Times New Roman"/>
                </a:rPr>
              </a:br>
              <a:endParaRPr lang="en-US" dirty="0">
                <a:cs typeface="Times New Roman"/>
              </a:endParaRPr>
            </a:p>
            <a:p>
              <a:r>
                <a:rPr lang="en-US" dirty="0">
                  <a:cs typeface="Times New Roman"/>
                </a:rPr>
                <a:t>Constraint  </a:t>
              </a:r>
              <a:r>
                <a:rPr lang="en-US" i="1" dirty="0">
                  <a:cs typeface="Times New Roman"/>
                </a:rPr>
                <a:t>r</a:t>
              </a:r>
              <a:r>
                <a:rPr lang="en-US" baseline="-25000" dirty="0">
                  <a:cs typeface="Times New Roman"/>
                </a:rPr>
                <a:t>24</a:t>
              </a:r>
              <a:r>
                <a:rPr lang="en-US" dirty="0">
                  <a:cs typeface="Times New Roman"/>
                </a:rPr>
                <a:t>:  –5 ≤ </a:t>
              </a:r>
              <a:r>
                <a:rPr lang="en-US" baseline="-25000" dirty="0">
                  <a:cs typeface="Times New Roman"/>
                </a:rPr>
                <a:t>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4</a:t>
              </a:r>
              <a:r>
                <a:rPr lang="en-US" dirty="0">
                  <a:cs typeface="Times New Roman"/>
                </a:rPr>
                <a:t> –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2</a:t>
              </a:r>
              <a:r>
                <a:rPr lang="en-US" dirty="0">
                  <a:cs typeface="Times New Roman"/>
                </a:rPr>
                <a:t>  ≤ 5</a:t>
              </a:r>
            </a:p>
            <a:p>
              <a:pPr marL="793750" lvl="2" indent="0">
                <a:buNone/>
              </a:pPr>
              <a:r>
                <a:rPr lang="en-US" dirty="0">
                  <a:cs typeface="Times New Roman"/>
                  <a:sym typeface="Wingdings"/>
                </a:rPr>
                <a:t>	                 </a:t>
              </a:r>
              <a:r>
                <a:rPr lang="en-US" dirty="0">
                  <a:cs typeface="Times New Roman"/>
                </a:rPr>
                <a:t>–5 ≤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3</a:t>
              </a:r>
              <a:r>
                <a:rPr lang="en-US" dirty="0">
                  <a:cs typeface="Times New Roman"/>
                </a:rPr>
                <a:t> – 20 ≤ 5</a:t>
              </a:r>
            </a:p>
            <a:p>
              <a:pPr marL="0" indent="0">
                <a:buNone/>
              </a:pPr>
              <a:r>
                <a:rPr lang="en-US" dirty="0">
                  <a:cs typeface="Times New Roman"/>
                  <a:sym typeface="Wingdings"/>
                </a:rPr>
                <a:t>	                  1</a:t>
              </a:r>
              <a:r>
                <a:rPr lang="en-US" dirty="0">
                  <a:cs typeface="Times New Roman"/>
                </a:rPr>
                <a:t>5 ≤   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3</a:t>
              </a:r>
              <a:r>
                <a:rPr lang="en-US" dirty="0">
                  <a:cs typeface="Times New Roman"/>
                </a:rPr>
                <a:t>    ≤ 25</a:t>
              </a:r>
            </a:p>
            <a:p>
              <a:r>
                <a:rPr lang="en-US" dirty="0">
                  <a:cs typeface="Times New Roman"/>
                </a:rPr>
                <a:t>Must start </a:t>
              </a:r>
              <a:r>
                <a:rPr lang="en-US" dirty="0">
                  <a:latin typeface="Calibri"/>
                  <a:cs typeface="Calibri"/>
                </a:rPr>
                <a:t>uncover</a:t>
              </a:r>
              <a:r>
                <a:rPr lang="en-US" dirty="0">
                  <a:cs typeface="Times New Roman"/>
                </a:rPr>
                <a:t> at </a:t>
              </a:r>
              <a:r>
                <a:rPr lang="en-US" i="1" dirty="0">
                  <a:cs typeface="Times New Roman"/>
                </a:rPr>
                <a:t>t</a:t>
              </a:r>
              <a:r>
                <a:rPr lang="en-US" baseline="-25000" dirty="0">
                  <a:cs typeface="Times New Roman"/>
                </a:rPr>
                <a:t>3</a:t>
              </a:r>
              <a:r>
                <a:rPr lang="en-US" dirty="0">
                  <a:cs typeface="Times New Roman"/>
                </a:rPr>
                <a:t> ≤ 25</a:t>
              </a:r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256AAC00-2CCE-204D-8C61-AD293507ACF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769391" y="3909477"/>
              <a:ext cx="914400" cy="457200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0600C510-A5FC-9649-9C7B-3BA94421C3D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76373" y="4071447"/>
            <a:ext cx="914400" cy="45720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5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cs typeface="ＭＳ Ｐゴシック" charset="0"/>
              </a:rPr>
              <a:t>Timelines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cs typeface="ＭＳ Ｐゴシック" charset="0"/>
              </a:rPr>
              <a:t>Up to now, we’ve used a “state-oriented view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2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Time is a sequence of states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-25000" dirty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Instantaneous actions transform each state into the next one</a:t>
            </a:r>
          </a:p>
          <a:p>
            <a:pPr lvl="2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No overlapping actions</a:t>
            </a:r>
          </a:p>
          <a:p>
            <a:pPr lvl="2"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Switch to a “time-oriented view”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Discrete: time points are integers</a:t>
            </a:r>
          </a:p>
          <a:p>
            <a:pPr lvl="2" eaLnBrk="1" hangingPunct="1"/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= 1, 2, 3, …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For each state variable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a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timeline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values of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x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during different time intervals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State at time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= {state-variable values at time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}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1F7605-26C1-584D-AFFD-B885035FBEF6}"/>
              </a:ext>
            </a:extLst>
          </p:cNvPr>
          <p:cNvGrpSpPr/>
          <p:nvPr/>
        </p:nvGrpSpPr>
        <p:grpSpPr>
          <a:xfrm>
            <a:off x="7362830" y="2988205"/>
            <a:ext cx="3893001" cy="2493430"/>
            <a:chOff x="4750292" y="3880833"/>
            <a:chExt cx="3893001" cy="249343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9D41C-58A6-CB48-805E-340612FDAC14}"/>
                </a:ext>
              </a:extLst>
            </p:cNvPr>
            <p:cNvSpPr txBox="1"/>
            <p:nvPr/>
          </p:nvSpPr>
          <p:spPr>
            <a:xfrm>
              <a:off x="6926701" y="388840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1800" dirty="0">
                  <a:latin typeface="Times New Roman" charset="0"/>
                  <a:ea typeface="Times New Roman" charset="0"/>
                  <a:cs typeface="Times New Roman" charset="0"/>
                </a:rPr>
                <a:t>+1</a:t>
              </a:r>
              <a:endParaRPr lang="en-US" sz="1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4" name="Shape 140">
              <a:extLst>
                <a:ext uri="{FF2B5EF4-FFF2-40B4-BE49-F238E27FC236}">
                  <a16:creationId xmlns:a16="http://schemas.microsoft.com/office/drawing/2014/main" id="{F6F90CB4-A7F9-A64E-96CE-280CE81C1BE6}"/>
                </a:ext>
              </a:extLst>
            </p:cNvPr>
            <p:cNvSpPr/>
            <p:nvPr/>
          </p:nvSpPr>
          <p:spPr>
            <a:xfrm>
              <a:off x="8004711" y="6025128"/>
              <a:ext cx="501740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 i="0">
                  <a:latin typeface="Calibri" charset="0"/>
                  <a:ea typeface="Calibri" charset="0"/>
                  <a:cs typeface="Calibri" charset="0"/>
                </a:rPr>
                <a:t>time</a:t>
              </a:r>
            </a:p>
          </p:txBody>
        </p:sp>
        <p:sp>
          <p:nvSpPr>
            <p:cNvPr id="55" name="Shape 141">
              <a:extLst>
                <a:ext uri="{FF2B5EF4-FFF2-40B4-BE49-F238E27FC236}">
                  <a16:creationId xmlns:a16="http://schemas.microsoft.com/office/drawing/2014/main" id="{0AD848FD-6E82-EB4F-8D6F-581D2305F32B}"/>
                </a:ext>
              </a:extLst>
            </p:cNvPr>
            <p:cNvSpPr/>
            <p:nvPr/>
          </p:nvSpPr>
          <p:spPr>
            <a:xfrm rot="16200000">
              <a:off x="4197801" y="4694605"/>
              <a:ext cx="1454117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latin typeface="Calibri" charset="0"/>
                  <a:ea typeface="Calibri" charset="0"/>
                  <a:cs typeface="Calibri" charset="0"/>
                </a:rPr>
                <a:t>state variables</a:t>
              </a:r>
            </a:p>
          </p:txBody>
        </p:sp>
        <p:grpSp>
          <p:nvGrpSpPr>
            <p:cNvPr id="56" name="Group 145">
              <a:extLst>
                <a:ext uri="{FF2B5EF4-FFF2-40B4-BE49-F238E27FC236}">
                  <a16:creationId xmlns:a16="http://schemas.microsoft.com/office/drawing/2014/main" id="{759CE52C-203C-9B49-935F-A87992D4C169}"/>
                </a:ext>
              </a:extLst>
            </p:cNvPr>
            <p:cNvGrpSpPr/>
            <p:nvPr/>
          </p:nvGrpSpPr>
          <p:grpSpPr>
            <a:xfrm>
              <a:off x="5118113" y="4457967"/>
              <a:ext cx="3525180" cy="349135"/>
              <a:chOff x="0" y="-13324"/>
              <a:chExt cx="5013588" cy="496547"/>
            </a:xfrm>
          </p:grpSpPr>
          <p:sp>
            <p:nvSpPr>
              <p:cNvPr id="61" name="Shape 143">
                <a:extLst>
                  <a:ext uri="{FF2B5EF4-FFF2-40B4-BE49-F238E27FC236}">
                    <a16:creationId xmlns:a16="http://schemas.microsoft.com/office/drawing/2014/main" id="{2D9AE27B-721E-3C4E-BA0F-4953266F0E29}"/>
                  </a:ext>
                </a:extLst>
              </p:cNvPr>
              <p:cNvSpPr/>
              <p:nvPr/>
            </p:nvSpPr>
            <p:spPr>
              <a:xfrm>
                <a:off x="0" y="88900"/>
                <a:ext cx="4888608" cy="317501"/>
              </a:xfrm>
              <a:prstGeom prst="rect">
                <a:avLst/>
              </a:prstGeom>
              <a:solidFill>
                <a:srgbClr val="00F9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1800" i="1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62" name="Shape 144">
                <a:extLst>
                  <a:ext uri="{FF2B5EF4-FFF2-40B4-BE49-F238E27FC236}">
                    <a16:creationId xmlns:a16="http://schemas.microsoft.com/office/drawing/2014/main" id="{98F8E97D-D732-5E4D-92B1-19BCF32D6AE6}"/>
                  </a:ext>
                </a:extLst>
              </p:cNvPr>
              <p:cNvSpPr/>
              <p:nvPr/>
            </p:nvSpPr>
            <p:spPr>
              <a:xfrm>
                <a:off x="112280" y="-13324"/>
                <a:ext cx="4901308" cy="4965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sz="24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sz="1800" dirty="0">
                    <a:latin typeface="Times New Roman" charset="0"/>
                    <a:ea typeface="Times New Roman" charset="0"/>
                    <a:cs typeface="Times New Roman" charset="0"/>
                  </a:rPr>
                  <a:t>x 		</a:t>
                </a:r>
                <a:endParaRPr sz="1800" i="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grpSp>
          <p:nvGrpSpPr>
            <p:cNvPr id="57" name="Group 149">
              <a:extLst>
                <a:ext uri="{FF2B5EF4-FFF2-40B4-BE49-F238E27FC236}">
                  <a16:creationId xmlns:a16="http://schemas.microsoft.com/office/drawing/2014/main" id="{019050D8-3927-184D-BFCA-9919CA780D25}"/>
                </a:ext>
              </a:extLst>
            </p:cNvPr>
            <p:cNvGrpSpPr/>
            <p:nvPr/>
          </p:nvGrpSpPr>
          <p:grpSpPr>
            <a:xfrm>
              <a:off x="5118113" y="5592038"/>
              <a:ext cx="3498391" cy="349135"/>
              <a:chOff x="0" y="-13324"/>
              <a:chExt cx="4975488" cy="496547"/>
            </a:xfrm>
          </p:grpSpPr>
          <p:sp>
            <p:nvSpPr>
              <p:cNvPr id="59" name="Shape 147">
                <a:extLst>
                  <a:ext uri="{FF2B5EF4-FFF2-40B4-BE49-F238E27FC236}">
                    <a16:creationId xmlns:a16="http://schemas.microsoft.com/office/drawing/2014/main" id="{6D0DA7E8-77B3-FF44-A10B-E68DF1978229}"/>
                  </a:ext>
                </a:extLst>
              </p:cNvPr>
              <p:cNvSpPr/>
              <p:nvPr/>
            </p:nvSpPr>
            <p:spPr>
              <a:xfrm>
                <a:off x="0" y="88900"/>
                <a:ext cx="4888608" cy="317501"/>
              </a:xfrm>
              <a:prstGeom prst="rect">
                <a:avLst/>
              </a:prstGeom>
              <a:solidFill>
                <a:srgbClr val="00F9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1800" i="1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60" name="Shape 148">
                <a:extLst>
                  <a:ext uri="{FF2B5EF4-FFF2-40B4-BE49-F238E27FC236}">
                    <a16:creationId xmlns:a16="http://schemas.microsoft.com/office/drawing/2014/main" id="{6792AD68-D129-874E-B054-7F683E152E64}"/>
                  </a:ext>
                </a:extLst>
              </p:cNvPr>
              <p:cNvSpPr/>
              <p:nvPr/>
            </p:nvSpPr>
            <p:spPr>
              <a:xfrm>
                <a:off x="74180" y="-13324"/>
                <a:ext cx="4901308" cy="4965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sz="24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lang="en-US" sz="1800" dirty="0">
                    <a:latin typeface="Times New Roman" charset="0"/>
                    <a:ea typeface="Times New Roman" charset="0"/>
                    <a:cs typeface="Times New Roman" charset="0"/>
                  </a:rPr>
                  <a:t> y</a:t>
                </a:r>
                <a:endParaRPr lang="en-US" sz="1800" i="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E4B6D59-6E8A-EE46-9308-E59B3FE64F0F}"/>
                </a:ext>
              </a:extLst>
            </p:cNvPr>
            <p:cNvSpPr txBox="1"/>
            <p:nvPr/>
          </p:nvSpPr>
          <p:spPr>
            <a:xfrm>
              <a:off x="6520910" y="388083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i="1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1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3" name="Shape 139">
              <a:extLst>
                <a:ext uri="{FF2B5EF4-FFF2-40B4-BE49-F238E27FC236}">
                  <a16:creationId xmlns:a16="http://schemas.microsoft.com/office/drawing/2014/main" id="{9B43DBC1-5AE8-314F-8B06-9F680DAF6A62}"/>
                </a:ext>
              </a:extLst>
            </p:cNvPr>
            <p:cNvSpPr/>
            <p:nvPr/>
          </p:nvSpPr>
          <p:spPr>
            <a:xfrm flipV="1">
              <a:off x="5109183" y="4094055"/>
              <a:ext cx="1" cy="2078851"/>
            </a:xfrm>
            <a:prstGeom prst="line">
              <a:avLst/>
            </a:prstGeom>
            <a:ln w="25400" cap="sq">
              <a:solidFill>
                <a:srgbClr val="011993"/>
              </a:solidFill>
              <a:tailEnd type="triangle"/>
            </a:ln>
          </p:spPr>
          <p:txBody>
            <a:bodyPr lIns="0" tIns="0" rIns="0" bIns="0"/>
            <a:lstStyle/>
            <a:p>
              <a:endParaRPr sz="1687"/>
            </a:p>
          </p:txBody>
        </p:sp>
        <p:sp>
          <p:nvSpPr>
            <p:cNvPr id="49" name="Shape 134">
              <a:extLst>
                <a:ext uri="{FF2B5EF4-FFF2-40B4-BE49-F238E27FC236}">
                  <a16:creationId xmlns:a16="http://schemas.microsoft.com/office/drawing/2014/main" id="{51CE8E72-C077-7B42-8053-BA94C0989F90}"/>
                </a:ext>
              </a:extLst>
            </p:cNvPr>
            <p:cNvSpPr/>
            <p:nvPr/>
          </p:nvSpPr>
          <p:spPr>
            <a:xfrm>
              <a:off x="7164581" y="4254809"/>
              <a:ext cx="18288" cy="1828800"/>
            </a:xfrm>
            <a:prstGeom prst="rect">
              <a:avLst/>
            </a:prstGeom>
            <a:solidFill>
              <a:srgbClr val="C00000"/>
            </a:solidFill>
            <a:ln w="12700" cap="sq">
              <a:solidFill>
                <a:srgbClr val="C00000"/>
              </a:solidFill>
            </a:ln>
          </p:spPr>
          <p:txBody>
            <a:bodyPr lIns="35719" tIns="35719" rIns="35719" bIns="35719" anchor="ctr"/>
            <a:lstStyle/>
            <a:p>
              <a:pPr algn="ctr"/>
              <a:endParaRPr sz="1687" dirty="0"/>
            </a:p>
          </p:txBody>
        </p:sp>
        <p:sp>
          <p:nvSpPr>
            <p:cNvPr id="51" name="Shape 134">
              <a:extLst>
                <a:ext uri="{FF2B5EF4-FFF2-40B4-BE49-F238E27FC236}">
                  <a16:creationId xmlns:a16="http://schemas.microsoft.com/office/drawing/2014/main" id="{90108A7C-9DC4-7146-BC23-C2BE666FAB60}"/>
                </a:ext>
              </a:extLst>
            </p:cNvPr>
            <p:cNvSpPr/>
            <p:nvPr/>
          </p:nvSpPr>
          <p:spPr>
            <a:xfrm>
              <a:off x="6636160" y="4247237"/>
              <a:ext cx="18288" cy="1828800"/>
            </a:xfrm>
            <a:prstGeom prst="rect">
              <a:avLst/>
            </a:prstGeom>
            <a:solidFill>
              <a:srgbClr val="C00000"/>
            </a:solidFill>
            <a:ln w="12700" cap="sq">
              <a:solidFill>
                <a:srgbClr val="C00000"/>
              </a:solidFill>
            </a:ln>
          </p:spPr>
          <p:txBody>
            <a:bodyPr lIns="35719" tIns="35719" rIns="35719" bIns="35719" anchor="ctr"/>
            <a:lstStyle/>
            <a:p>
              <a:pPr algn="ctr"/>
              <a:endParaRPr sz="1687" dirty="0"/>
            </a:p>
          </p:txBody>
        </p:sp>
        <p:sp>
          <p:nvSpPr>
            <p:cNvPr id="52" name="Shape 138">
              <a:extLst>
                <a:ext uri="{FF2B5EF4-FFF2-40B4-BE49-F238E27FC236}">
                  <a16:creationId xmlns:a16="http://schemas.microsoft.com/office/drawing/2014/main" id="{63ED4C61-2AAE-F24A-B5EC-1BABCC5A3D79}"/>
                </a:ext>
              </a:extLst>
            </p:cNvPr>
            <p:cNvSpPr/>
            <p:nvPr/>
          </p:nvSpPr>
          <p:spPr>
            <a:xfrm>
              <a:off x="5019886" y="6083609"/>
              <a:ext cx="3513898" cy="0"/>
            </a:xfrm>
            <a:prstGeom prst="line">
              <a:avLst/>
            </a:prstGeom>
            <a:ln w="25400" cap="sq">
              <a:solidFill>
                <a:srgbClr val="011993"/>
              </a:solidFill>
              <a:tailEnd type="triangle"/>
            </a:ln>
          </p:spPr>
          <p:txBody>
            <a:bodyPr lIns="0" tIns="0" rIns="0" bIns="0"/>
            <a:lstStyle/>
            <a:p>
              <a:endParaRPr sz="1687"/>
            </a:p>
          </p:txBody>
        </p:sp>
      </p:grpSp>
    </p:spTree>
    <p:extLst>
      <p:ext uri="{BB962C8B-B14F-4D97-AF65-F5344CB8AC3E}">
        <p14:creationId xmlns:p14="http://schemas.microsoft.com/office/powerpoint/2010/main" val="15726688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0866"/>
            <a:ext cx="8839200" cy="626529"/>
          </a:xfrm>
        </p:spPr>
        <p:txBody>
          <a:bodyPr/>
          <a:lstStyle/>
          <a:p>
            <a:r>
              <a:rPr lang="en-US" dirty="0"/>
              <a:t>STNUs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695" y="853067"/>
            <a:ext cx="7680767" cy="5759401"/>
          </a:xfrm>
        </p:spPr>
        <p:txBody>
          <a:bodyPr/>
          <a:lstStyle/>
          <a:p>
            <a:r>
              <a:rPr lang="en-US" i="1" dirty="0"/>
              <a:t>STNU (Simple Temporal Network with Uncertainty):</a:t>
            </a:r>
          </a:p>
          <a:p>
            <a:pPr lvl="1"/>
            <a:r>
              <a:rPr lang="en-US" dirty="0"/>
              <a:t>A 4-tuple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</a:t>
            </a:r>
            <a:endParaRPr lang="en-US" i="1" dirty="0">
              <a:cs typeface="Times New Roman"/>
            </a:endParaRPr>
          </a:p>
          <a:p>
            <a:pPr lvl="2"/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>
                <a:cs typeface="Times New Roman"/>
              </a:rPr>
              <a:t> ={</a:t>
            </a:r>
            <a:r>
              <a:rPr lang="en-US" i="1" dirty="0">
                <a:cs typeface="Times New Roman"/>
              </a:rPr>
              <a:t>controllable</a:t>
            </a:r>
            <a:r>
              <a:rPr lang="en-US" dirty="0">
                <a:cs typeface="Times New Roman"/>
              </a:rPr>
              <a:t> time points}, e.g., starting times of actions</a:t>
            </a:r>
          </a:p>
          <a:p>
            <a:pPr lvl="2"/>
            <a:r>
              <a:rPr lang="en-US" i="1" dirty="0" err="1">
                <a:latin typeface="Lucida Handwriting"/>
                <a:cs typeface="Lucida Handwriting"/>
              </a:rPr>
              <a:t>Ṽ</a:t>
            </a:r>
            <a:r>
              <a:rPr lang="en-US" dirty="0">
                <a:cs typeface="Times New Roman"/>
              </a:rPr>
              <a:t> ={</a:t>
            </a:r>
            <a:r>
              <a:rPr lang="en-US" i="1" dirty="0">
                <a:cs typeface="Times New Roman"/>
              </a:rPr>
              <a:t>contingent </a:t>
            </a:r>
            <a:r>
              <a:rPr lang="en-US" dirty="0">
                <a:cs typeface="Times New Roman"/>
              </a:rPr>
              <a:t>time points}, e.g., ending times of actions</a:t>
            </a:r>
          </a:p>
          <a:p>
            <a:pPr lvl="2"/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>
                <a:cs typeface="Times New Roman"/>
              </a:rPr>
              <a:t> ={</a:t>
            </a:r>
            <a:r>
              <a:rPr lang="en-US" i="1" dirty="0">
                <a:cs typeface="Times New Roman"/>
              </a:rPr>
              <a:t>controllable</a:t>
            </a:r>
            <a:r>
              <a:rPr lang="en-US" dirty="0">
                <a:cs typeface="Times New Roman"/>
              </a:rPr>
              <a:t> constraints}, </a:t>
            </a:r>
            <a:r>
              <a:rPr lang="en-US" i="1" dirty="0" err="1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 ={</a:t>
            </a:r>
            <a:r>
              <a:rPr lang="en-US" i="1" dirty="0">
                <a:cs typeface="Times New Roman"/>
              </a:rPr>
              <a:t>contingent </a:t>
            </a:r>
            <a:r>
              <a:rPr lang="en-US" dirty="0">
                <a:cs typeface="Times New Roman"/>
              </a:rPr>
              <a:t>constraints}</a:t>
            </a:r>
            <a:endParaRPr lang="en-US" baseline="-25000" dirty="0">
              <a:cs typeface="Times New Roman"/>
            </a:endParaRPr>
          </a:p>
          <a:p>
            <a:r>
              <a:rPr lang="en-US" dirty="0"/>
              <a:t>Controllable and contingent constraints: </a:t>
            </a:r>
          </a:p>
          <a:p>
            <a:pPr lvl="1"/>
            <a:r>
              <a:rPr lang="en-US" dirty="0">
                <a:cs typeface="Times New Roman"/>
              </a:rPr>
              <a:t>Synchronization between two starting times: controllable</a:t>
            </a:r>
          </a:p>
          <a:p>
            <a:pPr lvl="1"/>
            <a:r>
              <a:rPr lang="en-US" dirty="0">
                <a:cs typeface="Times New Roman"/>
              </a:rPr>
              <a:t>Duration of an action: contingent</a:t>
            </a:r>
          </a:p>
          <a:p>
            <a:pPr lvl="1"/>
            <a:r>
              <a:rPr lang="en-US" dirty="0">
                <a:cs typeface="Times New Roman"/>
              </a:rPr>
              <a:t>Synchronization between ending points of two actions: contingent</a:t>
            </a:r>
          </a:p>
          <a:p>
            <a:pPr lvl="1"/>
            <a:r>
              <a:rPr lang="en-US" dirty="0">
                <a:cs typeface="Times New Roman"/>
              </a:rPr>
              <a:t>Synchronization between end of one action, start of another:</a:t>
            </a:r>
          </a:p>
          <a:p>
            <a:pPr lvl="2"/>
            <a:r>
              <a:rPr lang="en-US" dirty="0">
                <a:cs typeface="Times New Roman"/>
              </a:rPr>
              <a:t>Controllable if the new action starts after the old one ends</a:t>
            </a:r>
          </a:p>
          <a:p>
            <a:pPr lvl="2"/>
            <a:r>
              <a:rPr lang="en-US" dirty="0">
                <a:cs typeface="Times New Roman"/>
              </a:rPr>
              <a:t>Contingent if the new action starts before the old one ends</a:t>
            </a:r>
            <a:endParaRPr lang="en-US" baseline="-25000" dirty="0">
              <a:cs typeface="Times New Roman"/>
            </a:endParaRPr>
          </a:p>
          <a:p>
            <a:pPr lvl="2"/>
            <a:endParaRPr lang="en-US" baseline="-25000" dirty="0">
              <a:cs typeface="Times New Roman"/>
            </a:endParaRPr>
          </a:p>
          <a:p>
            <a:r>
              <a:rPr lang="en-US" dirty="0"/>
              <a:t>Want a way for the actor to choose time points in 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>
                <a:latin typeface="Lucida Handwriting" charset="0"/>
              </a:rPr>
              <a:t> </a:t>
            </a:r>
            <a:r>
              <a:rPr lang="en-US" dirty="0"/>
              <a:t>(starting times) that guarantee that the constraints are satisfied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EAD548-9F27-5B44-86C4-33860C25843A}"/>
              </a:ext>
            </a:extLst>
          </p:cNvPr>
          <p:cNvGrpSpPr/>
          <p:nvPr/>
        </p:nvGrpSpPr>
        <p:grpSpPr>
          <a:xfrm>
            <a:off x="8700612" y="1722052"/>
            <a:ext cx="2863850" cy="2004930"/>
            <a:chOff x="5803139" y="697630"/>
            <a:chExt cx="2863850" cy="2004930"/>
          </a:xfrm>
        </p:grpSpPr>
        <p:pic>
          <p:nvPicPr>
            <p:cNvPr id="5" name="Picture 4" descr="cntl-stnu2.pdf">
              <a:extLst>
                <a:ext uri="{FF2B5EF4-FFF2-40B4-BE49-F238E27FC236}">
                  <a16:creationId xmlns:a16="http://schemas.microsoft.com/office/drawing/2014/main" id="{6B16E5A7-F89D-1446-897A-A061D8A4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139" y="914400"/>
              <a:ext cx="2863850" cy="17881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79CDEA-54B7-2B45-A4A1-7727CAF4E0C3}"/>
                </a:ext>
              </a:extLst>
            </p:cNvPr>
            <p:cNvSpPr txBox="1"/>
            <p:nvPr/>
          </p:nvSpPr>
          <p:spPr>
            <a:xfrm>
              <a:off x="6199632" y="697630"/>
              <a:ext cx="135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011892"/>
                  </a:solidFill>
                  <a:latin typeface="Calibri" charset="0"/>
                </a:rPr>
                <a:t>bring&amp;move</a:t>
              </a:r>
              <a:endParaRPr lang="en-US" sz="1800" dirty="0">
                <a:solidFill>
                  <a:srgbClr val="011892"/>
                </a:solidFill>
                <a:latin typeface="Calibri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90CBFA-7948-3146-B151-E1187F41F022}"/>
                </a:ext>
              </a:extLst>
            </p:cNvPr>
            <p:cNvSpPr txBox="1"/>
            <p:nvPr/>
          </p:nvSpPr>
          <p:spPr>
            <a:xfrm>
              <a:off x="7235064" y="2046124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11892"/>
                  </a:solidFill>
                  <a:latin typeface="Calibri" charset="0"/>
                </a:rPr>
                <a:t>uncover</a:t>
              </a:r>
            </a:p>
          </p:txBody>
        </p:sp>
      </p:grp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FF2B624-9728-C74D-9CB2-4B924AA29E71}"/>
              </a:ext>
            </a:extLst>
          </p:cNvPr>
          <p:cNvSpPr txBox="1">
            <a:spLocks/>
          </p:cNvSpPr>
          <p:nvPr/>
        </p:nvSpPr>
        <p:spPr bwMode="auto">
          <a:xfrm>
            <a:off x="8758194" y="4105115"/>
            <a:ext cx="3070676" cy="62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Times New Roman"/>
              </a:rPr>
              <a:t>Poll.</a:t>
            </a:r>
            <a:r>
              <a:rPr lang="en-US" dirty="0">
                <a:cs typeface="Times New Roman"/>
              </a:rPr>
              <a:t> is </a:t>
            </a:r>
            <a:r>
              <a:rPr lang="en-US" i="1" dirty="0">
                <a:cs typeface="Times New Roman"/>
              </a:rPr>
              <a:t>r</a:t>
            </a:r>
            <a:r>
              <a:rPr lang="en-US" baseline="-25000" dirty="0">
                <a:cs typeface="Times New Roman"/>
              </a:rPr>
              <a:t>32</a:t>
            </a:r>
            <a:r>
              <a:rPr lang="en-US" dirty="0">
                <a:cs typeface="Times New Roman"/>
              </a:rPr>
              <a:t> controllable? </a:t>
            </a:r>
          </a:p>
        </p:txBody>
      </p:sp>
    </p:spTree>
    <p:extLst>
      <p:ext uri="{BB962C8B-B14F-4D97-AF65-F5344CB8AC3E}">
        <p14:creationId xmlns:p14="http://schemas.microsoft.com/office/powerpoint/2010/main" val="21838693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FC6ED5C-0E24-8143-BA8F-A483424F9974}"/>
              </a:ext>
            </a:extLst>
          </p:cNvPr>
          <p:cNvGrpSpPr/>
          <p:nvPr/>
        </p:nvGrpSpPr>
        <p:grpSpPr>
          <a:xfrm>
            <a:off x="8986626" y="454265"/>
            <a:ext cx="2863850" cy="2004930"/>
            <a:chOff x="5803139" y="697630"/>
            <a:chExt cx="2863850" cy="2004930"/>
          </a:xfrm>
        </p:grpSpPr>
        <p:pic>
          <p:nvPicPr>
            <p:cNvPr id="6" name="Picture 5" descr="cntl-stnu2.pdf">
              <a:extLst>
                <a:ext uri="{FF2B5EF4-FFF2-40B4-BE49-F238E27FC236}">
                  <a16:creationId xmlns:a16="http://schemas.microsoft.com/office/drawing/2014/main" id="{E434AF18-F94D-E942-9FC9-553BE74AA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139" y="914400"/>
              <a:ext cx="2863850" cy="17881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653092-55B6-0842-8EF3-AB81DBB5E090}"/>
                </a:ext>
              </a:extLst>
            </p:cNvPr>
            <p:cNvSpPr txBox="1"/>
            <p:nvPr/>
          </p:nvSpPr>
          <p:spPr>
            <a:xfrm>
              <a:off x="6199632" y="697630"/>
              <a:ext cx="135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011892"/>
                  </a:solidFill>
                  <a:latin typeface="Calibri" charset="0"/>
                </a:rPr>
                <a:t>bring&amp;move</a:t>
              </a:r>
              <a:endParaRPr lang="en-US" sz="1800" dirty="0">
                <a:solidFill>
                  <a:srgbClr val="011892"/>
                </a:solidFill>
                <a:latin typeface="Calibri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05B44B-2D3D-EF49-9D8B-8E06E0C925BA}"/>
                </a:ext>
              </a:extLst>
            </p:cNvPr>
            <p:cNvSpPr txBox="1"/>
            <p:nvPr/>
          </p:nvSpPr>
          <p:spPr>
            <a:xfrm>
              <a:off x="7235064" y="2046124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11892"/>
                  </a:solidFill>
                  <a:latin typeface="Calibri" charset="0"/>
                </a:rPr>
                <a:t>uncover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738" y="249220"/>
            <a:ext cx="8839200" cy="550187"/>
          </a:xfrm>
        </p:spPr>
        <p:txBody>
          <a:bodyPr/>
          <a:lstStyle/>
          <a:p>
            <a:r>
              <a:rPr lang="en-US" dirty="0"/>
              <a:t>Three kinds of controllability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90" y="971550"/>
            <a:ext cx="8002955" cy="5524666"/>
          </a:xfrm>
        </p:spPr>
        <p:txBody>
          <a:bodyPr/>
          <a:lstStyle/>
          <a:p>
            <a:r>
              <a:rPr lang="en-US" dirty="0"/>
              <a:t>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 </a:t>
            </a:r>
            <a:r>
              <a:rPr lang="en-US" i="1" dirty="0"/>
              <a:t>strongly controllable</a:t>
            </a:r>
            <a:r>
              <a:rPr lang="en-US" dirty="0"/>
              <a:t> if the actor can choose values for 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 such that success will occur for all values of </a:t>
            </a:r>
            <a:r>
              <a:rPr lang="en-US" i="1" dirty="0" err="1">
                <a:latin typeface="Lucida Handwriting"/>
                <a:cs typeface="Lucida Handwriting"/>
              </a:rPr>
              <a:t>Ṽ</a:t>
            </a:r>
            <a:r>
              <a:rPr lang="en-US" i="1" dirty="0">
                <a:latin typeface="Lucida Handwriting"/>
                <a:cs typeface="Lucida Handwriting"/>
              </a:rPr>
              <a:t> </a:t>
            </a:r>
            <a:r>
              <a:rPr lang="en-US" dirty="0"/>
              <a:t>that satisfy </a:t>
            </a:r>
            <a:r>
              <a:rPr lang="en-US" i="1" dirty="0" err="1">
                <a:latin typeface="Lucida Handwriting"/>
                <a:cs typeface="Lucida Handwriting"/>
              </a:rPr>
              <a:t>Ẽ</a:t>
            </a:r>
            <a:endParaRPr lang="en-US" dirty="0"/>
          </a:p>
          <a:p>
            <a:pPr lvl="1"/>
            <a:r>
              <a:rPr lang="en-US" dirty="0"/>
              <a:t>Actor can choose the values for 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 offline</a:t>
            </a:r>
          </a:p>
          <a:p>
            <a:pPr lvl="1"/>
            <a:r>
              <a:rPr lang="en-US" dirty="0"/>
              <a:t>The right choice will work regardless of </a:t>
            </a:r>
            <a:r>
              <a:rPr lang="en-US" i="1" dirty="0" err="1">
                <a:latin typeface="Lucida Handwriting"/>
                <a:cs typeface="Lucida Handwriting"/>
              </a:rPr>
              <a:t>Ṽ</a:t>
            </a:r>
            <a:br>
              <a:rPr lang="en-US" i="1" baseline="-25000" dirty="0">
                <a:latin typeface="Lucida Handwriting"/>
                <a:cs typeface="Lucida Handwriting"/>
              </a:rPr>
            </a:br>
            <a:endParaRPr lang="en-US" baseline="-25000" dirty="0"/>
          </a:p>
          <a:p>
            <a:r>
              <a:rPr lang="en-US" dirty="0"/>
              <a:t>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 </a:t>
            </a:r>
            <a:r>
              <a:rPr lang="en-US" i="1" dirty="0"/>
              <a:t>weakly controllable</a:t>
            </a:r>
            <a:r>
              <a:rPr lang="en-US" dirty="0"/>
              <a:t> if the actor can choose values for 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 such that success will occur for </a:t>
            </a:r>
            <a:r>
              <a:rPr lang="en-US" i="1" dirty="0"/>
              <a:t>at least one </a:t>
            </a:r>
            <a:r>
              <a:rPr lang="en-US" dirty="0"/>
              <a:t>combination of values for </a:t>
            </a:r>
            <a:r>
              <a:rPr lang="en-US" i="1" dirty="0" err="1">
                <a:latin typeface="Lucida Handwriting"/>
                <a:cs typeface="Lucida Handwriting"/>
              </a:rPr>
              <a:t>Ṽ</a:t>
            </a:r>
            <a:endParaRPr lang="en-US" dirty="0"/>
          </a:p>
          <a:p>
            <a:pPr lvl="1"/>
            <a:r>
              <a:rPr lang="en-US" dirty="0"/>
              <a:t>Actor can choose the values for 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 only if the actor knows in advance what the values of </a:t>
            </a:r>
            <a:r>
              <a:rPr lang="en-US" i="1" dirty="0" err="1">
                <a:latin typeface="Lucida Handwriting"/>
                <a:cs typeface="Lucida Handwriting"/>
              </a:rPr>
              <a:t>Ṽ</a:t>
            </a:r>
            <a:r>
              <a:rPr lang="en-US" i="1" dirty="0">
                <a:latin typeface="Times New Roman" charset="0"/>
                <a:cs typeface="Lucida Handwriting"/>
              </a:rPr>
              <a:t> </a:t>
            </a:r>
            <a:r>
              <a:rPr lang="en-US" dirty="0"/>
              <a:t>will be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/>
          </a:p>
          <a:p>
            <a:r>
              <a:rPr lang="en-US" i="1" dirty="0"/>
              <a:t>Dynamic controllability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Game-theoretic model: actor vs. environment</a:t>
            </a:r>
          </a:p>
          <a:p>
            <a:pPr lvl="1"/>
            <a:r>
              <a:rPr lang="en-US" dirty="0"/>
              <a:t>A player’s </a:t>
            </a:r>
            <a:r>
              <a:rPr lang="en-US" i="1" dirty="0"/>
              <a:t>strategy</a:t>
            </a:r>
            <a:r>
              <a:rPr lang="en-US" dirty="0"/>
              <a:t>: a function </a:t>
            </a:r>
            <a:r>
              <a:rPr lang="el-GR" i="1" dirty="0">
                <a:cs typeface="Times New Roman"/>
              </a:rPr>
              <a:t>σ </a:t>
            </a:r>
            <a:r>
              <a:rPr lang="en-US" dirty="0"/>
              <a:t>telling what to do in every situation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Lucida Handwriting"/>
              </a:rPr>
              <a:t>Choices may depend on what has happened so far</a:t>
            </a:r>
            <a:endParaRPr lang="en-US" dirty="0"/>
          </a:p>
          <a:p>
            <a:pPr lvl="1"/>
            <a:r>
              <a:rPr lang="en-US" dirty="0"/>
              <a:t>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 </a:t>
            </a:r>
            <a:r>
              <a:rPr lang="en-US" i="1" dirty="0"/>
              <a:t>dynamically controllable</a:t>
            </a:r>
            <a:r>
              <a:rPr lang="en-US" dirty="0"/>
              <a:t> if ∃ strategy for actor that will guarantee success regardless of the environment’s strategy</a:t>
            </a:r>
          </a:p>
          <a:p>
            <a:pPr marL="396875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B39E7C-BEE8-1142-893B-3DCD399501B7}"/>
              </a:ext>
            </a:extLst>
          </p:cNvPr>
          <p:cNvSpPr/>
          <p:nvPr/>
        </p:nvSpPr>
        <p:spPr>
          <a:xfrm>
            <a:off x="4606367" y="4005127"/>
            <a:ext cx="3842138" cy="615553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700" dirty="0"/>
              <a:t>Two player, zero sum, extensive form, imperfect information game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0F26059-EAC3-F746-88D8-D9FA81EE14C7}"/>
              </a:ext>
            </a:extLst>
          </p:cNvPr>
          <p:cNvSpPr txBox="1">
            <a:spLocks/>
          </p:cNvSpPr>
          <p:nvPr/>
        </p:nvSpPr>
        <p:spPr bwMode="auto">
          <a:xfrm>
            <a:off x="9199084" y="2736457"/>
            <a:ext cx="2736050" cy="2257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Times New Roman"/>
              </a:rPr>
              <a:t>Poll.</a:t>
            </a:r>
            <a:r>
              <a:rPr lang="en-US" dirty="0">
                <a:cs typeface="Times New Roman"/>
              </a:rPr>
              <a:t> Is the above STNU strongly controllable? </a:t>
            </a:r>
          </a:p>
          <a:p>
            <a:pPr marL="0" indent="0">
              <a:buNone/>
            </a:pPr>
            <a:r>
              <a:rPr lang="en-US" b="1" dirty="0">
                <a:cs typeface="Times New Roman"/>
              </a:rPr>
              <a:t>Poll.</a:t>
            </a:r>
            <a:r>
              <a:rPr lang="en-US" dirty="0">
                <a:cs typeface="Times New Roman"/>
              </a:rPr>
              <a:t> Is it weakly controllable?</a:t>
            </a:r>
          </a:p>
          <a:p>
            <a:pPr marL="0" indent="0">
              <a:buNone/>
            </a:pPr>
            <a:r>
              <a:rPr lang="en-US" b="1" dirty="0">
                <a:cs typeface="Times New Roman"/>
              </a:rPr>
              <a:t>Poll.</a:t>
            </a:r>
            <a:r>
              <a:rPr lang="en-US" dirty="0">
                <a:cs typeface="Times New Roman"/>
              </a:rPr>
              <a:t> Is it dynamically controllable?</a:t>
            </a:r>
          </a:p>
        </p:txBody>
      </p:sp>
    </p:spTree>
    <p:extLst>
      <p:ext uri="{BB962C8B-B14F-4D97-AF65-F5344CB8AC3E}">
        <p14:creationId xmlns:p14="http://schemas.microsoft.com/office/powerpoint/2010/main" val="30035980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738" y="112060"/>
            <a:ext cx="8839200" cy="550187"/>
          </a:xfrm>
        </p:spPr>
        <p:txBody>
          <a:bodyPr/>
          <a:lstStyle/>
          <a:p>
            <a:r>
              <a:rPr lang="en-US" dirty="0"/>
              <a:t>Dynamic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537" y="609761"/>
            <a:ext cx="8441268" cy="6014038"/>
          </a:xfrm>
        </p:spPr>
        <p:txBody>
          <a:bodyPr/>
          <a:lstStyle/>
          <a:p>
            <a:pPr marL="396875" lvl="1" indent="0">
              <a:buNone/>
            </a:pPr>
            <a:r>
              <a:rPr lang="en-US" sz="1800" dirty="0"/>
              <a:t>For </a:t>
            </a:r>
            <a:r>
              <a:rPr lang="en-US" sz="1800" i="1" dirty="0"/>
              <a:t>t</a:t>
            </a:r>
            <a:r>
              <a:rPr lang="en-US" sz="1800" dirty="0"/>
              <a:t> = 0, 1, 2, …</a:t>
            </a:r>
          </a:p>
          <a:p>
            <a:pPr marL="854075" lvl="1" indent="-457200">
              <a:buFont typeface="+mj-lt"/>
              <a:buAutoNum type="arabicPeriod"/>
            </a:pPr>
            <a:r>
              <a:rPr lang="en-US" sz="1800" dirty="0"/>
              <a:t>Actor chooses an unassigned set of variables </a:t>
            </a:r>
            <a:r>
              <a:rPr lang="en-US" sz="1800" dirty="0" err="1">
                <a:latin typeface="Lucida Handwriting" charset="0"/>
                <a:cs typeface="Lucida Handwriting"/>
              </a:rPr>
              <a:t>V</a:t>
            </a:r>
            <a:r>
              <a:rPr lang="en-US" sz="1800" i="1" baseline="-25000" dirty="0" err="1"/>
              <a:t>t</a:t>
            </a:r>
            <a:r>
              <a:rPr lang="en-US" sz="1800" dirty="0"/>
              <a:t> ⊆</a:t>
            </a:r>
            <a:r>
              <a:rPr lang="en-US" sz="1800" dirty="0">
                <a:latin typeface="Times New Roman" panose="02020603050405020304" pitchFamily="18" charset="0"/>
                <a:cs typeface="Lucida Handwriting"/>
              </a:rPr>
              <a:t> 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 that all can be assigned the value </a:t>
            </a:r>
            <a:r>
              <a:rPr lang="en-US" sz="1800" i="1" dirty="0"/>
              <a:t>t </a:t>
            </a:r>
            <a:r>
              <a:rPr lang="en-US" sz="1800" dirty="0"/>
              <a:t>without violating any constraints in 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endParaRPr lang="en-US" sz="1800" dirty="0">
              <a:latin typeface="Times New Roman" charset="0"/>
              <a:cs typeface="Lucida Handwriting"/>
            </a:endParaRPr>
          </a:p>
          <a:p>
            <a:pPr lvl="3"/>
            <a:r>
              <a:rPr lang="en-US" sz="1800" dirty="0">
                <a:latin typeface="Times New Roman" charset="0"/>
                <a:cs typeface="Lucida Handwriting"/>
              </a:rPr>
              <a:t>≈ actions the actor chooses to start at time </a:t>
            </a:r>
            <a:r>
              <a:rPr lang="en-US" sz="1800" i="1" dirty="0">
                <a:latin typeface="Times New Roman" charset="0"/>
                <a:cs typeface="Lucida Handwriting"/>
              </a:rPr>
              <a:t>t</a:t>
            </a:r>
            <a:endParaRPr lang="en-US" sz="1800" dirty="0">
              <a:latin typeface="Times New Roman" charset="0"/>
            </a:endParaRPr>
          </a:p>
          <a:p>
            <a:pPr marL="854075" lvl="1" indent="-457200">
              <a:buFont typeface="+mj-lt"/>
              <a:buAutoNum type="arabicPeriod"/>
            </a:pPr>
            <a:r>
              <a:rPr lang="en-US" sz="1800" dirty="0"/>
              <a:t>Simultaneously, environment chooses an unassigned set of variables </a:t>
            </a:r>
            <a:r>
              <a:rPr lang="en-US" sz="1800" i="1" dirty="0" err="1">
                <a:latin typeface="Lucida Handwriting"/>
                <a:cs typeface="Lucida Handwriting"/>
              </a:rPr>
              <a:t>Ṽ</a:t>
            </a:r>
            <a:r>
              <a:rPr lang="en-US" sz="1800" i="1" baseline="-25000" dirty="0" err="1"/>
              <a:t>t</a:t>
            </a:r>
            <a:r>
              <a:rPr lang="en-US" sz="1800" dirty="0"/>
              <a:t> ⊆ </a:t>
            </a:r>
            <a:r>
              <a:rPr lang="en-US" sz="1800" i="1" dirty="0" err="1">
                <a:latin typeface="Lucida Handwriting"/>
                <a:cs typeface="Lucida Handwriting"/>
              </a:rPr>
              <a:t>Ṽ</a:t>
            </a:r>
            <a:r>
              <a:rPr lang="en-US" sz="1800" i="1" dirty="0">
                <a:latin typeface="Lucida Handwriting"/>
                <a:cs typeface="Lucida Handwriting"/>
              </a:rPr>
              <a:t> </a:t>
            </a:r>
            <a:r>
              <a:rPr lang="en-US" sz="1800" dirty="0"/>
              <a:t>that all can be assigned the value </a:t>
            </a:r>
            <a:r>
              <a:rPr lang="en-US" sz="1800" i="1" dirty="0"/>
              <a:t>t </a:t>
            </a:r>
            <a:r>
              <a:rPr lang="en-US" sz="1800" dirty="0"/>
              <a:t>without violating any constraints in </a:t>
            </a:r>
            <a:r>
              <a:rPr lang="en-US" sz="1800" i="1" dirty="0" err="1">
                <a:latin typeface="Lucida Handwriting"/>
                <a:cs typeface="Lucida Handwriting"/>
              </a:rPr>
              <a:t>Ẽ</a:t>
            </a:r>
            <a:endParaRPr lang="en-US" sz="1800" dirty="0">
              <a:cs typeface="Lucida Handwriting"/>
            </a:endParaRPr>
          </a:p>
          <a:p>
            <a:pPr lvl="3"/>
            <a:r>
              <a:rPr lang="en-US" sz="1800" dirty="0">
                <a:latin typeface="Times New Roman" charset="0"/>
                <a:cs typeface="Lucida Handwriting"/>
              </a:rPr>
              <a:t>≈ </a:t>
            </a:r>
            <a:r>
              <a:rPr lang="en-US" sz="1800" dirty="0">
                <a:cs typeface="Lucida Handwriting"/>
              </a:rPr>
              <a:t>actions that finish at time </a:t>
            </a:r>
            <a:r>
              <a:rPr lang="en-US" sz="1800" i="1" dirty="0">
                <a:cs typeface="Lucida Handwriting"/>
              </a:rPr>
              <a:t>t</a:t>
            </a:r>
            <a:endParaRPr lang="en-US" sz="1800" dirty="0">
              <a:cs typeface="Lucida Handwriting"/>
            </a:endParaRPr>
          </a:p>
          <a:p>
            <a:pPr marL="854075" lvl="1" indent="-457200">
              <a:buFont typeface="+mj-lt"/>
              <a:buAutoNum type="arabicPeriod"/>
            </a:pPr>
            <a:r>
              <a:rPr lang="en-US" sz="1800" dirty="0"/>
              <a:t>Each chosen time point </a:t>
            </a:r>
            <a:r>
              <a:rPr lang="en-US" sz="1800" i="1" dirty="0"/>
              <a:t>v</a:t>
            </a:r>
            <a:r>
              <a:rPr lang="en-US" sz="1800" dirty="0"/>
              <a:t> is assigned </a:t>
            </a:r>
            <a:r>
              <a:rPr lang="en-US" sz="1800" i="1" dirty="0"/>
              <a:t>v</a:t>
            </a:r>
            <a:r>
              <a:rPr lang="en-US" sz="1800" dirty="0"/>
              <a:t> ← </a:t>
            </a:r>
            <a:r>
              <a:rPr lang="en-US" sz="1800" i="1" dirty="0"/>
              <a:t>t</a:t>
            </a:r>
            <a:endParaRPr lang="en-US" sz="1800" i="1" dirty="0">
              <a:latin typeface="Times New Roman" panose="02020603050405020304" pitchFamily="18" charset="0"/>
            </a:endParaRPr>
          </a:p>
          <a:p>
            <a:pPr marL="854075" lvl="1" indent="-457200">
              <a:buFont typeface="+mj-lt"/>
              <a:buAutoNum type="arabicPeriod"/>
            </a:pPr>
            <a:r>
              <a:rPr lang="en-US" sz="1800" dirty="0">
                <a:latin typeface="Calibri"/>
                <a:cs typeface="Calibri"/>
              </a:rPr>
              <a:t>Failure </a:t>
            </a:r>
            <a:r>
              <a:rPr lang="en-US" sz="1800" dirty="0"/>
              <a:t>if any of the constraints in 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>
                <a:latin typeface="Times New Roman" panose="02020603050405020304" pitchFamily="18" charset="0"/>
                <a:cs typeface="Lucida Handwriting"/>
              </a:rPr>
              <a:t> </a:t>
            </a:r>
            <a:r>
              <a:rPr lang="en-US" sz="1800" dirty="0"/>
              <a:t>∪ </a:t>
            </a:r>
            <a:r>
              <a:rPr lang="en-US" sz="1800" i="1" dirty="0" err="1">
                <a:latin typeface="Lucida Handwriting"/>
                <a:cs typeface="Lucida Handwriting"/>
              </a:rPr>
              <a:t>Ẽ</a:t>
            </a:r>
            <a:r>
              <a:rPr lang="en-US" sz="1800" i="1" dirty="0">
                <a:latin typeface="Lucida Handwriting"/>
                <a:cs typeface="Lucida Handwriting"/>
              </a:rPr>
              <a:t> </a:t>
            </a:r>
            <a:r>
              <a:rPr lang="en-US" sz="1800" dirty="0"/>
              <a:t>are violated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Lucida Handwriting"/>
              </a:rPr>
              <a:t>There might be violations that neither </a:t>
            </a:r>
            <a:r>
              <a:rPr lang="en-US" sz="1800" dirty="0" err="1">
                <a:latin typeface="Lucida Handwriting" charset="0"/>
                <a:cs typeface="Lucida Handwriting"/>
              </a:rPr>
              <a:t>V</a:t>
            </a:r>
            <a:r>
              <a:rPr lang="en-US" sz="1800" i="1" baseline="-25000" dirty="0" err="1"/>
              <a:t>t</a:t>
            </a:r>
            <a:r>
              <a:rPr lang="en-US" sz="1800" dirty="0"/>
              <a:t> nor </a:t>
            </a:r>
            <a:r>
              <a:rPr lang="en-US" sz="1800" i="1" dirty="0" err="1">
                <a:latin typeface="Lucida Handwriting"/>
                <a:cs typeface="Lucida Handwriting"/>
              </a:rPr>
              <a:t>Ṽ</a:t>
            </a:r>
            <a:r>
              <a:rPr lang="en-US" sz="1800" i="1" baseline="-25000" dirty="0" err="1"/>
              <a:t>t</a:t>
            </a:r>
            <a:r>
              <a:rPr lang="en-US" sz="1800" dirty="0"/>
              <a:t> caused individually</a:t>
            </a:r>
          </a:p>
          <a:p>
            <a:pPr marL="854075" lvl="1" indent="-457200">
              <a:buFont typeface="+mj-lt"/>
              <a:buAutoNum type="arabicPeriod"/>
            </a:pPr>
            <a:r>
              <a:rPr lang="en-US" sz="1800" dirty="0">
                <a:latin typeface="Calibri"/>
                <a:cs typeface="Calibri"/>
              </a:rPr>
              <a:t>Success </a:t>
            </a:r>
            <a:r>
              <a:rPr lang="en-US" sz="1800" dirty="0"/>
              <a:t>if all variables in 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>
                <a:cs typeface="Times New Roman"/>
              </a:rPr>
              <a:t> ∪ </a:t>
            </a:r>
            <a:r>
              <a:rPr lang="en-US" sz="1800" i="1" dirty="0" err="1">
                <a:latin typeface="Lucida Handwriting" charset="0"/>
                <a:cs typeface="Lucida Handwriting"/>
              </a:rPr>
              <a:t>Ṽ</a:t>
            </a:r>
            <a:r>
              <a:rPr lang="en-US" sz="1800" i="1" dirty="0">
                <a:latin typeface="Lucida Handwriting" charset="0"/>
                <a:cs typeface="Lucida Handwriting"/>
              </a:rPr>
              <a:t> </a:t>
            </a:r>
            <a:r>
              <a:rPr lang="en-US" sz="1800" dirty="0"/>
              <a:t>have values and no constraints are violated</a:t>
            </a:r>
            <a:br>
              <a:rPr lang="en-US" sz="1800" dirty="0">
                <a:latin typeface="Times New Roman Regular" charset="0"/>
                <a:cs typeface="Times New Roman Regular" charset="0"/>
              </a:rPr>
            </a:br>
            <a:endParaRPr lang="en-US" sz="1800" baseline="-25000" dirty="0">
              <a:latin typeface="Times New Roman"/>
              <a:cs typeface="Times New Roman"/>
            </a:endParaRPr>
          </a:p>
          <a:p>
            <a:r>
              <a:rPr lang="en-US" sz="1800" i="1" dirty="0"/>
              <a:t>Dynamic execution strategy</a:t>
            </a:r>
            <a:r>
              <a:rPr lang="en-US" sz="1800" dirty="0"/>
              <a:t> </a:t>
            </a:r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>
                <a:cs typeface="Times New Roman"/>
              </a:rPr>
              <a:t>A</a:t>
            </a:r>
            <a:r>
              <a:rPr lang="en-US" sz="1800" dirty="0"/>
              <a:t> for actor, </a:t>
            </a:r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>
                <a:cs typeface="Times New Roman"/>
              </a:rPr>
              <a:t>E</a:t>
            </a:r>
            <a:r>
              <a:rPr lang="en-US" sz="1800" dirty="0"/>
              <a:t> for environment</a:t>
            </a:r>
          </a:p>
          <a:p>
            <a:pPr lvl="1"/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>
                <a:cs typeface="Times New Roman"/>
              </a:rPr>
              <a:t>A</a:t>
            </a:r>
            <a:r>
              <a:rPr lang="en-US" sz="1800" dirty="0"/>
              <a:t>(</a:t>
            </a:r>
            <a:r>
              <a:rPr lang="en-US" sz="1800" i="1" dirty="0" err="1">
                <a:cs typeface="Times New Roman"/>
              </a:rPr>
              <a:t>h</a:t>
            </a:r>
            <a:r>
              <a:rPr lang="en-US" sz="1800" i="1" baseline="-25000" dirty="0" err="1">
                <a:cs typeface="Times New Roman"/>
              </a:rPr>
              <a:t>t</a:t>
            </a:r>
            <a:r>
              <a:rPr lang="en-US" sz="1800" baseline="-25000" dirty="0">
                <a:cs typeface="Times New Roman"/>
              </a:rPr>
              <a:t>–1</a:t>
            </a:r>
            <a:r>
              <a:rPr lang="en-US" sz="1800" dirty="0"/>
              <a:t>) = {what events in </a:t>
            </a:r>
            <a:r>
              <a:rPr lang="en-US" sz="1800" dirty="0">
                <a:latin typeface="Lucida Handwriting" charset="0"/>
                <a:cs typeface="Lucida Handwriting"/>
              </a:rPr>
              <a:t>V</a:t>
            </a:r>
            <a:r>
              <a:rPr lang="en-US" sz="1800" dirty="0">
                <a:cs typeface="Times New Roman"/>
              </a:rPr>
              <a:t> to trigger at time </a:t>
            </a:r>
            <a:r>
              <a:rPr lang="en-US" sz="1800" i="1" dirty="0">
                <a:cs typeface="Times New Roman"/>
              </a:rPr>
              <a:t>t</a:t>
            </a:r>
            <a:r>
              <a:rPr lang="en-US" sz="1800" dirty="0">
                <a:cs typeface="Times New Roman"/>
              </a:rPr>
              <a:t>, given </a:t>
            </a:r>
            <a:r>
              <a:rPr lang="en-US" sz="1800" i="1" dirty="0" err="1">
                <a:cs typeface="Times New Roman"/>
              </a:rPr>
              <a:t>h</a:t>
            </a:r>
            <a:r>
              <a:rPr lang="en-US" sz="1800" i="1" baseline="-25000" dirty="0" err="1">
                <a:cs typeface="Times New Roman"/>
              </a:rPr>
              <a:t>t</a:t>
            </a:r>
            <a:r>
              <a:rPr lang="en-US" sz="1800" baseline="-25000" dirty="0">
                <a:cs typeface="Times New Roman"/>
              </a:rPr>
              <a:t>–1</a:t>
            </a:r>
            <a:r>
              <a:rPr lang="en-US" sz="1800" dirty="0">
                <a:cs typeface="Times New Roman"/>
              </a:rPr>
              <a:t>}</a:t>
            </a:r>
          </a:p>
          <a:p>
            <a:pPr lvl="1"/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>
                <a:cs typeface="Times New Roman"/>
              </a:rPr>
              <a:t>E</a:t>
            </a:r>
            <a:r>
              <a:rPr lang="en-US" sz="1800" dirty="0"/>
              <a:t>(</a:t>
            </a:r>
            <a:r>
              <a:rPr lang="en-US" sz="1800" i="1" dirty="0" err="1">
                <a:cs typeface="Times New Roman"/>
              </a:rPr>
              <a:t>h</a:t>
            </a:r>
            <a:r>
              <a:rPr lang="en-US" sz="1800" i="1" baseline="-25000" dirty="0" err="1">
                <a:cs typeface="Times New Roman"/>
              </a:rPr>
              <a:t>t</a:t>
            </a:r>
            <a:r>
              <a:rPr lang="en-US" sz="1800" baseline="-25000" dirty="0">
                <a:cs typeface="Times New Roman"/>
              </a:rPr>
              <a:t>–1</a:t>
            </a:r>
            <a:r>
              <a:rPr lang="en-US" sz="1800" dirty="0"/>
              <a:t>)</a:t>
            </a:r>
            <a:r>
              <a:rPr lang="en-US" sz="1800" dirty="0">
                <a:cs typeface="Times New Roman"/>
              </a:rPr>
              <a:t> = {</a:t>
            </a:r>
            <a:r>
              <a:rPr lang="en-US" sz="1800" dirty="0"/>
              <a:t>what events in </a:t>
            </a:r>
            <a:r>
              <a:rPr lang="en-US" sz="1800" i="1" dirty="0" err="1">
                <a:latin typeface="Lucida Handwriting"/>
                <a:cs typeface="Lucida Handwriting"/>
              </a:rPr>
              <a:t>Ṽ</a:t>
            </a:r>
            <a:r>
              <a:rPr lang="en-US" sz="1800" dirty="0">
                <a:cs typeface="Times New Roman"/>
              </a:rPr>
              <a:t> to trigger at time </a:t>
            </a:r>
            <a:r>
              <a:rPr lang="en-US" sz="1800" i="1" dirty="0">
                <a:cs typeface="Times New Roman"/>
              </a:rPr>
              <a:t>t</a:t>
            </a:r>
            <a:r>
              <a:rPr lang="en-US" sz="1800" dirty="0">
                <a:cs typeface="Times New Roman"/>
              </a:rPr>
              <a:t>, given </a:t>
            </a:r>
            <a:r>
              <a:rPr lang="en-US" sz="1800" i="1" dirty="0" err="1">
                <a:cs typeface="Times New Roman"/>
              </a:rPr>
              <a:t>h</a:t>
            </a:r>
            <a:r>
              <a:rPr lang="en-US" sz="1800" i="1" baseline="-25000" dirty="0" err="1">
                <a:cs typeface="Times New Roman"/>
              </a:rPr>
              <a:t>t</a:t>
            </a:r>
            <a:r>
              <a:rPr lang="en-US" sz="1800" baseline="-25000" dirty="0">
                <a:cs typeface="Times New Roman"/>
              </a:rPr>
              <a:t>–1</a:t>
            </a:r>
            <a:r>
              <a:rPr lang="en-US" sz="1800" dirty="0">
                <a:cs typeface="Times New Roman"/>
              </a:rPr>
              <a:t>}</a:t>
            </a:r>
            <a:endParaRPr lang="en-US" sz="1800" dirty="0"/>
          </a:p>
          <a:p>
            <a:pPr lvl="2"/>
            <a:r>
              <a:rPr lang="en-US" sz="1800" i="1" dirty="0" err="1"/>
              <a:t>h</a:t>
            </a:r>
            <a:r>
              <a:rPr lang="en-US" sz="1800" i="1" baseline="-25000" dirty="0" err="1"/>
              <a:t>t</a:t>
            </a:r>
            <a:r>
              <a:rPr lang="en-US" sz="1800" dirty="0"/>
              <a:t> = </a:t>
            </a:r>
            <a:r>
              <a:rPr lang="en-US" sz="1800" i="1" dirty="0" err="1"/>
              <a:t>h</a:t>
            </a:r>
            <a:r>
              <a:rPr lang="en-US" sz="1800" i="1" baseline="-25000" dirty="0" err="1"/>
              <a:t>t</a:t>
            </a:r>
            <a:r>
              <a:rPr lang="en-US" sz="1800" i="1" baseline="-25000" dirty="0"/>
              <a:t>–</a:t>
            </a:r>
            <a:r>
              <a:rPr lang="en-US" sz="1800" baseline="-25000" dirty="0"/>
              <a:t>1</a:t>
            </a:r>
            <a:r>
              <a:rPr lang="en-US" sz="1800" dirty="0"/>
              <a:t> . (</a:t>
            </a:r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>
                <a:cs typeface="Times New Roman"/>
              </a:rPr>
              <a:t>A</a:t>
            </a:r>
            <a:r>
              <a:rPr lang="en-US" sz="1800" dirty="0"/>
              <a:t>(</a:t>
            </a:r>
            <a:r>
              <a:rPr lang="en-US" sz="1800" i="1" dirty="0" err="1">
                <a:cs typeface="Times New Roman"/>
              </a:rPr>
              <a:t>h</a:t>
            </a:r>
            <a:r>
              <a:rPr lang="en-US" sz="1800" i="1" baseline="-25000" dirty="0" err="1">
                <a:cs typeface="Times New Roman"/>
              </a:rPr>
              <a:t>t</a:t>
            </a:r>
            <a:r>
              <a:rPr lang="en-US" sz="1800" baseline="-25000" dirty="0">
                <a:cs typeface="Times New Roman"/>
              </a:rPr>
              <a:t>–1</a:t>
            </a:r>
            <a:r>
              <a:rPr lang="en-US" sz="1800" dirty="0"/>
              <a:t>) ∪ </a:t>
            </a:r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>
                <a:cs typeface="Times New Roman"/>
              </a:rPr>
              <a:t>E</a:t>
            </a:r>
            <a:r>
              <a:rPr lang="en-US" sz="1800" dirty="0"/>
              <a:t>(</a:t>
            </a:r>
            <a:r>
              <a:rPr lang="en-US" sz="1800" i="1" dirty="0" err="1">
                <a:cs typeface="Times New Roman"/>
              </a:rPr>
              <a:t>h</a:t>
            </a:r>
            <a:r>
              <a:rPr lang="en-US" sz="1800" i="1" baseline="-25000" dirty="0" err="1">
                <a:cs typeface="Times New Roman"/>
              </a:rPr>
              <a:t>t</a:t>
            </a:r>
            <a:r>
              <a:rPr lang="en-US" sz="1800" baseline="-25000" dirty="0">
                <a:cs typeface="Times New Roman"/>
              </a:rPr>
              <a:t>–1</a:t>
            </a:r>
            <a:r>
              <a:rPr lang="en-US" sz="1800" dirty="0"/>
              <a:t>))</a:t>
            </a:r>
            <a:endParaRPr lang="en-US" sz="1800" baseline="-25000" dirty="0"/>
          </a:p>
          <a:p>
            <a:pPr lvl="1"/>
            <a:r>
              <a:rPr lang="en-US" sz="1800" dirty="0"/>
              <a:t>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i="1" dirty="0">
                <a:latin typeface="Lucida Handwriting"/>
                <a:cs typeface="Lucida Handwriting"/>
              </a:rPr>
              <a:t>Ṽ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1800" dirty="0"/>
              <a:t>,</a:t>
            </a:r>
            <a:r>
              <a:rPr lang="en-US" sz="1800" i="1" dirty="0">
                <a:latin typeface="Lucida Handwriting"/>
                <a:cs typeface="Lucida Handwriting"/>
              </a:rPr>
              <a:t>Ẽ</a:t>
            </a:r>
            <a:r>
              <a:rPr lang="en-US" sz="1800" i="1" baseline="-25000" dirty="0">
                <a:cs typeface="Times New Roman"/>
              </a:rPr>
              <a:t> </a:t>
            </a:r>
            <a:r>
              <a:rPr lang="en-US" sz="1800" dirty="0"/>
              <a:t>) is </a:t>
            </a:r>
            <a:r>
              <a:rPr lang="en-US" sz="1800" i="1" dirty="0"/>
              <a:t>dynamically controllable</a:t>
            </a:r>
            <a:r>
              <a:rPr lang="en-US" sz="1800" dirty="0"/>
              <a:t> if ∃ </a:t>
            </a:r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>
                <a:cs typeface="Times New Roman"/>
              </a:rPr>
              <a:t>A</a:t>
            </a:r>
            <a:r>
              <a:rPr lang="en-US" sz="1800" i="1" dirty="0"/>
              <a:t> </a:t>
            </a:r>
            <a:r>
              <a:rPr lang="en-US" sz="1800" dirty="0"/>
              <a:t>that will guarantee success ∀ </a:t>
            </a:r>
            <a:r>
              <a:rPr lang="el-GR" sz="1800" i="1" dirty="0">
                <a:cs typeface="Times New Roman"/>
              </a:rPr>
              <a:t>σ</a:t>
            </a:r>
            <a:r>
              <a:rPr lang="en-US" sz="1800" i="1" baseline="-25000" dirty="0"/>
              <a:t>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EAAE95-1300-D842-8A1E-A496BB3FCC78}"/>
              </a:ext>
            </a:extLst>
          </p:cNvPr>
          <p:cNvSpPr txBox="1">
            <a:spLocks/>
          </p:cNvSpPr>
          <p:nvPr/>
        </p:nvSpPr>
        <p:spPr bwMode="auto">
          <a:xfrm>
            <a:off x="8187603" y="2605269"/>
            <a:ext cx="2244203" cy="9207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>
                <a:lumMod val="25000"/>
              </a:schemeClr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i="1" kern="0" dirty="0" err="1">
                <a:cs typeface="Times New Roman"/>
              </a:rPr>
              <a:t>r</a:t>
            </a:r>
            <a:r>
              <a:rPr lang="en-US" sz="1800" i="1" kern="0" baseline="-25000" dirty="0" err="1">
                <a:cs typeface="Times New Roman"/>
              </a:rPr>
              <a:t>ij</a:t>
            </a:r>
            <a:r>
              <a:rPr lang="en-US" sz="1800" kern="0" dirty="0">
                <a:cs typeface="Times New Roman"/>
              </a:rPr>
              <a:t> = </a:t>
            </a:r>
            <a:r>
              <a:rPr lang="en-US" sz="1800" kern="0" dirty="0"/>
              <a:t>[</a:t>
            </a:r>
            <a:r>
              <a:rPr lang="en-US" sz="1800" i="1" kern="0" dirty="0" err="1"/>
              <a:t>l</a:t>
            </a:r>
            <a:r>
              <a:rPr lang="en-US" sz="1800" kern="0" dirty="0" err="1"/>
              <a:t>,</a:t>
            </a:r>
            <a:r>
              <a:rPr lang="en-US" sz="1800" i="1" kern="0" dirty="0" err="1"/>
              <a:t>u</a:t>
            </a:r>
            <a:r>
              <a:rPr lang="en-US" sz="1800" kern="0" dirty="0"/>
              <a:t>] is </a:t>
            </a:r>
            <a:r>
              <a:rPr lang="en-US" sz="1800" i="1" kern="0" dirty="0"/>
              <a:t>violated</a:t>
            </a:r>
            <a:r>
              <a:rPr lang="en-US" sz="1800" kern="0" dirty="0"/>
              <a:t> </a:t>
            </a:r>
            <a:br>
              <a:rPr lang="en-US" sz="1800" kern="0" dirty="0"/>
            </a:br>
            <a:r>
              <a:rPr lang="en-US" sz="1800" kern="0" dirty="0"/>
              <a:t>if </a:t>
            </a:r>
            <a:r>
              <a:rPr lang="en-US" sz="1800" i="1" kern="0" dirty="0" err="1"/>
              <a:t>t</a:t>
            </a:r>
            <a:r>
              <a:rPr lang="en-US" sz="1800" i="1" kern="0" baseline="-25000" dirty="0" err="1"/>
              <a:t>i</a:t>
            </a:r>
            <a:r>
              <a:rPr lang="en-US" sz="1800" kern="0" dirty="0"/>
              <a:t> and </a:t>
            </a:r>
            <a:r>
              <a:rPr lang="en-US" sz="1800" i="1" kern="0" dirty="0" err="1"/>
              <a:t>t</a:t>
            </a:r>
            <a:r>
              <a:rPr lang="en-US" sz="1800" i="1" kern="0" baseline="-25000" dirty="0" err="1"/>
              <a:t>j</a:t>
            </a:r>
            <a:r>
              <a:rPr lang="en-US" sz="1800" kern="0" dirty="0"/>
              <a:t> have values </a:t>
            </a:r>
            <a:br>
              <a:rPr lang="en-US" sz="1800" kern="0" dirty="0"/>
            </a:br>
            <a:r>
              <a:rPr lang="en-US" sz="1800" kern="0" dirty="0"/>
              <a:t>and </a:t>
            </a:r>
            <a:r>
              <a:rPr lang="en-US" sz="1800" i="1" kern="0" dirty="0" err="1"/>
              <a:t>t</a:t>
            </a:r>
            <a:r>
              <a:rPr lang="en-US" sz="1800" i="1" kern="0" baseline="-25000" dirty="0" err="1"/>
              <a:t>j</a:t>
            </a:r>
            <a:r>
              <a:rPr lang="en-US" sz="1800" i="1" kern="0" baseline="-25000" dirty="0"/>
              <a:t> </a:t>
            </a:r>
            <a:r>
              <a:rPr lang="en-US" sz="1800" i="1" kern="0" dirty="0"/>
              <a:t>–</a:t>
            </a:r>
            <a:r>
              <a:rPr lang="en-US" sz="1800" i="1" kern="0" baseline="-25000" dirty="0"/>
              <a:t> </a:t>
            </a:r>
            <a:r>
              <a:rPr lang="en-US" sz="1800" i="1" kern="0" dirty="0" err="1"/>
              <a:t>t</a:t>
            </a:r>
            <a:r>
              <a:rPr lang="en-US" sz="1800" i="1" kern="0" baseline="-25000" dirty="0" err="1"/>
              <a:t>i</a:t>
            </a:r>
            <a:r>
              <a:rPr lang="en-US" sz="1800" i="1" kern="0" dirty="0"/>
              <a:t> </a:t>
            </a:r>
            <a:r>
              <a:rPr lang="en-US" sz="1800" kern="0" dirty="0">
                <a:latin typeface="Times New Roman" charset="0"/>
                <a:cs typeface="Times New Roman Regular" charset="0"/>
              </a:rPr>
              <a:t>∉</a:t>
            </a:r>
            <a:r>
              <a:rPr lang="en-US" sz="1800" kern="0" dirty="0">
                <a:latin typeface="Times New Roman Regular" charset="0"/>
                <a:cs typeface="Times New Roman Regular" charset="0"/>
              </a:rPr>
              <a:t> </a:t>
            </a:r>
            <a:r>
              <a:rPr lang="en-US" sz="1800" kern="0" dirty="0"/>
              <a:t>[</a:t>
            </a:r>
            <a:r>
              <a:rPr lang="en-US" sz="1800" i="1" kern="0" dirty="0" err="1"/>
              <a:t>l</a:t>
            </a:r>
            <a:r>
              <a:rPr lang="en-US" sz="1800" kern="0" dirty="0" err="1"/>
              <a:t>,</a:t>
            </a:r>
            <a:r>
              <a:rPr lang="en-US" sz="1800" i="1" kern="0" dirty="0" err="1"/>
              <a:t>u</a:t>
            </a:r>
            <a:r>
              <a:rPr lang="en-US" sz="1800" kern="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51698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a single </a:t>
            </a:r>
            <a:r>
              <a:rPr lang="en-US" dirty="0" err="1">
                <a:latin typeface="Calibri"/>
                <a:cs typeface="Calibri"/>
              </a:rPr>
              <a:t>bring&amp;move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/>
              <a:t>task, two separate </a:t>
            </a:r>
            <a:r>
              <a:rPr lang="en-US" dirty="0">
                <a:latin typeface="Calibri"/>
                <a:cs typeface="Calibri"/>
              </a:rPr>
              <a:t>bring</a:t>
            </a:r>
            <a:r>
              <a:rPr lang="en-US" dirty="0">
                <a:latin typeface="Times New Roman"/>
                <a:cs typeface="Times New Roman"/>
              </a:rPr>
              <a:t> and </a:t>
            </a:r>
            <a:r>
              <a:rPr lang="en-US" dirty="0">
                <a:latin typeface="Calibri"/>
                <a:cs typeface="Calibri"/>
              </a:rPr>
              <a:t>move</a:t>
            </a:r>
            <a:r>
              <a:rPr lang="en-US" dirty="0">
                <a:latin typeface="Times New Roman"/>
                <a:cs typeface="Times New Roman"/>
              </a:rPr>
              <a:t> tasks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Then it’s dynamically controllable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Actor’s dynamic execution strategy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trigger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baseline="-25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 at whatever time you want</a:t>
            </a:r>
          </a:p>
          <a:p>
            <a:pPr lvl="1"/>
            <a:r>
              <a:rPr lang="en-US" dirty="0">
                <a:cs typeface="Times New Roman"/>
              </a:rPr>
              <a:t>wait and observe </a:t>
            </a:r>
            <a:r>
              <a:rPr lang="en-US" i="1" dirty="0">
                <a:cs typeface="Times New Roman"/>
              </a:rPr>
              <a:t>t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trigger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dirty="0"/>
              <a:t>′ at any time from </a:t>
            </a:r>
            <a:r>
              <a:rPr lang="en-US" i="1" dirty="0"/>
              <a:t>t</a:t>
            </a:r>
            <a:r>
              <a:rPr lang="en-US" dirty="0"/>
              <a:t> to </a:t>
            </a:r>
            <a:r>
              <a:rPr lang="en-US" i="1" dirty="0"/>
              <a:t>t </a:t>
            </a:r>
            <a:r>
              <a:rPr lang="en-US" dirty="0"/>
              <a:t>+ 5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trigger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baseline="-25000" dirty="0">
                <a:latin typeface="Times New Roman"/>
                <a:cs typeface="Times New Roman"/>
              </a:rPr>
              <a:t>3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dirty="0"/>
              <a:t>′</a:t>
            </a:r>
            <a:r>
              <a:rPr lang="en-US" dirty="0">
                <a:latin typeface="Times New Roman"/>
                <a:cs typeface="Times New Roman"/>
              </a:rPr>
              <a:t> + 10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for every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dirty="0">
                <a:latin typeface="Times New Roman"/>
                <a:cs typeface="Times New Roman"/>
              </a:rPr>
              <a:t> [</a:t>
            </a:r>
            <a:r>
              <a:rPr lang="en-US" i="1" dirty="0">
                <a:cs typeface="Times New Roman"/>
              </a:rPr>
              <a:t>t</a:t>
            </a:r>
            <a:r>
              <a:rPr lang="en-US" dirty="0"/>
              <a:t>′</a:t>
            </a:r>
            <a:r>
              <a:rPr lang="en-US" dirty="0">
                <a:cs typeface="Times New Roman"/>
              </a:rPr>
              <a:t> + 15, </a:t>
            </a:r>
            <a:r>
              <a:rPr lang="en-US" i="1" dirty="0">
                <a:cs typeface="Times New Roman"/>
              </a:rPr>
              <a:t>t</a:t>
            </a:r>
            <a:r>
              <a:rPr lang="en-US" dirty="0"/>
              <a:t>′</a:t>
            </a:r>
            <a:r>
              <a:rPr lang="en-US" dirty="0">
                <a:cs typeface="Times New Roman"/>
              </a:rPr>
              <a:t> + 20] and </a:t>
            </a:r>
            <a:r>
              <a:rPr lang="en-US" dirty="0">
                <a:latin typeface="Times New Roman"/>
                <a:cs typeface="Times New Roman"/>
              </a:rPr>
              <a:t>every </a:t>
            </a:r>
            <a:r>
              <a:rPr lang="en-US" i="1" dirty="0">
                <a:latin typeface="Times New Roman"/>
                <a:cs typeface="Times New Roman"/>
              </a:rPr>
              <a:t>t</a:t>
            </a:r>
            <a:r>
              <a:rPr lang="en-US" baseline="-25000" dirty="0">
                <a:latin typeface="Times New Roman"/>
                <a:cs typeface="Times New Roman"/>
              </a:rPr>
              <a:t>4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[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+ 5,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+ 10]</a:t>
            </a:r>
          </a:p>
          <a:p>
            <a:pPr lvl="3"/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4</a:t>
            </a:r>
            <a:r>
              <a:rPr lang="en-US" dirty="0">
                <a:cs typeface="Times New Roman"/>
              </a:rPr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dirty="0">
                <a:cs typeface="Times New Roman"/>
              </a:rPr>
              <a:t> [</a:t>
            </a:r>
            <a:r>
              <a:rPr lang="en-US" i="1" dirty="0">
                <a:cs typeface="Times New Roman"/>
              </a:rPr>
              <a:t>t</a:t>
            </a:r>
            <a:r>
              <a:rPr lang="en-US" dirty="0"/>
              <a:t>′</a:t>
            </a:r>
            <a:r>
              <a:rPr lang="en-US" dirty="0">
                <a:cs typeface="Times New Roman"/>
              </a:rPr>
              <a:t> + 15, </a:t>
            </a:r>
            <a:r>
              <a:rPr lang="en-US" i="1" dirty="0">
                <a:cs typeface="Times New Roman"/>
              </a:rPr>
              <a:t>t</a:t>
            </a:r>
            <a:r>
              <a:rPr lang="en-US" dirty="0"/>
              <a:t>′</a:t>
            </a:r>
            <a:r>
              <a:rPr lang="en-US" dirty="0">
                <a:cs typeface="Times New Roman"/>
              </a:rPr>
              <a:t> + 20]</a:t>
            </a:r>
          </a:p>
          <a:p>
            <a:pPr lvl="3"/>
            <a:r>
              <a:rPr lang="en-US" dirty="0">
                <a:cs typeface="Times New Roman"/>
              </a:rPr>
              <a:t>so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4</a:t>
            </a:r>
            <a:r>
              <a:rPr lang="en-US" dirty="0">
                <a:cs typeface="Times New Roman"/>
              </a:rPr>
              <a:t> – </a:t>
            </a:r>
            <a:r>
              <a:rPr lang="en-US" i="1" dirty="0">
                <a:cs typeface="Times New Roman"/>
              </a:rPr>
              <a:t>t</a:t>
            </a:r>
            <a:r>
              <a:rPr lang="en-US" baseline="-25000" dirty="0">
                <a:cs typeface="Times New Roman"/>
              </a:rPr>
              <a:t>3</a:t>
            </a:r>
            <a:r>
              <a:rPr lang="en-US" dirty="0">
                <a:cs typeface="Times New Roman"/>
              </a:rPr>
              <a:t> </a:t>
            </a:r>
            <a:r>
              <a:rPr lang="en-US" dirty="0">
                <a:latin typeface="Times New Roman Regular" charset="0"/>
                <a:cs typeface="Times New Roman Regular" charset="0"/>
              </a:rPr>
              <a:t>∈</a:t>
            </a:r>
            <a:r>
              <a:rPr lang="en-US" dirty="0">
                <a:cs typeface="Times New Roman"/>
              </a:rPr>
              <a:t> [–5, 5]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 So all the constraints are satisfied</a:t>
            </a:r>
            <a:endParaRPr lang="en-US" dirty="0"/>
          </a:p>
        </p:txBody>
      </p:sp>
      <p:grpSp>
        <p:nvGrpSpPr>
          <p:cNvPr id="65" name="Group 1032"/>
          <p:cNvGrpSpPr/>
          <p:nvPr/>
        </p:nvGrpSpPr>
        <p:grpSpPr>
          <a:xfrm>
            <a:off x="6408446" y="2929797"/>
            <a:ext cx="5032798" cy="1591398"/>
            <a:chOff x="0" y="37268"/>
            <a:chExt cx="7157756" cy="2263320"/>
          </a:xfrm>
        </p:grpSpPr>
        <p:sp>
          <p:nvSpPr>
            <p:cNvPr id="66" name="Shape 1003"/>
            <p:cNvSpPr/>
            <p:nvPr/>
          </p:nvSpPr>
          <p:spPr>
            <a:xfrm>
              <a:off x="3467502" y="37268"/>
              <a:ext cx="426780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3000" i="1">
                  <a:solidFill>
                    <a:srgbClr val="011993"/>
                  </a:solidFill>
                </a:defRPr>
              </a:lvl1pPr>
            </a:lstStyle>
            <a:p>
              <a:r>
                <a:rPr sz="1800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1800" dirty="0">
                  <a:latin typeface="Times New Roman" charset="0"/>
                  <a:ea typeface="Times New Roman" charset="0"/>
                  <a:cs typeface="Times New Roman" charset="0"/>
                </a:rPr>
                <a:t>′</a:t>
              </a:r>
              <a:endParaRPr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7" name="Shape 1004"/>
            <p:cNvSpPr/>
            <p:nvPr/>
          </p:nvSpPr>
          <p:spPr>
            <a:xfrm>
              <a:off x="4313008" y="1760728"/>
              <a:ext cx="346530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/>
            <a:p>
              <a:r>
                <a:rPr lang="en-US" sz="1800" i="1" dirty="0">
                  <a:latin typeface="Times New Roman"/>
                  <a:cs typeface="Times New Roman"/>
                </a:rPr>
                <a:t>t</a:t>
              </a:r>
              <a:r>
                <a:rPr lang="en-US" sz="1800" baseline="-25000" dirty="0">
                  <a:latin typeface="Times New Roman"/>
                  <a:cs typeface="Times New Roman"/>
                </a:rPr>
                <a:t>3</a:t>
              </a:r>
              <a:endParaRPr lang="en-US" sz="1800" dirty="0"/>
            </a:p>
          </p:txBody>
        </p:sp>
        <p:sp>
          <p:nvSpPr>
            <p:cNvPr id="68" name="Shape 1005"/>
            <p:cNvSpPr/>
            <p:nvPr/>
          </p:nvSpPr>
          <p:spPr>
            <a:xfrm>
              <a:off x="5566593" y="37269"/>
              <a:ext cx="346530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/>
            <a:p>
              <a:r>
                <a:rPr lang="en-US" sz="1800" i="1" dirty="0">
                  <a:latin typeface="Times New Roman"/>
                  <a:cs typeface="Times New Roman"/>
                </a:rPr>
                <a:t>t</a:t>
              </a:r>
              <a:r>
                <a:rPr lang="en-US" sz="1800" baseline="-25000" dirty="0">
                  <a:latin typeface="Times New Roman"/>
                  <a:cs typeface="Times New Roman"/>
                </a:rPr>
                <a:t>2</a:t>
              </a:r>
              <a:endParaRPr lang="en-US" sz="1800" dirty="0"/>
            </a:p>
          </p:txBody>
        </p:sp>
        <p:sp>
          <p:nvSpPr>
            <p:cNvPr id="69" name="Shape 1006"/>
            <p:cNvSpPr/>
            <p:nvPr/>
          </p:nvSpPr>
          <p:spPr>
            <a:xfrm>
              <a:off x="6317940" y="1760728"/>
              <a:ext cx="346530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/>
            <a:p>
              <a:r>
                <a:rPr lang="en-US" sz="1800" i="1" dirty="0">
                  <a:latin typeface="Times New Roman"/>
                  <a:cs typeface="Times New Roman"/>
                </a:rPr>
                <a:t>t</a:t>
              </a:r>
              <a:r>
                <a:rPr lang="en-US" sz="1800" baseline="-25000" dirty="0">
                  <a:latin typeface="Times New Roman"/>
                  <a:cs typeface="Times New Roman"/>
                </a:rPr>
                <a:t>4</a:t>
              </a:r>
              <a:endParaRPr lang="en-US" sz="1800" dirty="0"/>
            </a:p>
          </p:txBody>
        </p:sp>
        <p:sp>
          <p:nvSpPr>
            <p:cNvPr id="70" name="Shape 1007"/>
            <p:cNvSpPr/>
            <p:nvPr/>
          </p:nvSpPr>
          <p:spPr>
            <a:xfrm>
              <a:off x="4098706" y="145642"/>
              <a:ext cx="1338710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latin typeface="Times New Roman" charset="0"/>
                  <a:ea typeface="Times New Roman" charset="0"/>
                  <a:cs typeface="Times New Roman" charset="0"/>
                </a:rPr>
                <a:t>[15, 20]</a:t>
              </a:r>
            </a:p>
          </p:txBody>
        </p:sp>
        <p:sp>
          <p:nvSpPr>
            <p:cNvPr id="71" name="Shape 1008"/>
            <p:cNvSpPr/>
            <p:nvPr/>
          </p:nvSpPr>
          <p:spPr>
            <a:xfrm>
              <a:off x="4983180" y="1760728"/>
              <a:ext cx="1174563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latin typeface="Times New Roman" charset="0"/>
                  <a:ea typeface="Times New Roman" charset="0"/>
                  <a:cs typeface="Times New Roman" charset="0"/>
                </a:rPr>
                <a:t>[5, 10]</a:t>
              </a:r>
            </a:p>
          </p:txBody>
        </p:sp>
        <p:sp>
          <p:nvSpPr>
            <p:cNvPr id="72" name="Shape 1009"/>
            <p:cNvSpPr/>
            <p:nvPr/>
          </p:nvSpPr>
          <p:spPr>
            <a:xfrm>
              <a:off x="5680934" y="636852"/>
              <a:ext cx="763787" cy="1117194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3" name="Shape 1010"/>
            <p:cNvSpPr/>
            <p:nvPr/>
          </p:nvSpPr>
          <p:spPr>
            <a:xfrm>
              <a:off x="6037908" y="812048"/>
              <a:ext cx="1119848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latin typeface="Times New Roman" charset="0"/>
                  <a:ea typeface="Times New Roman" charset="0"/>
                  <a:cs typeface="Times New Roman" charset="0"/>
                </a:rPr>
                <a:t>[-5, 5]</a:t>
              </a:r>
            </a:p>
          </p:txBody>
        </p:sp>
        <p:sp>
          <p:nvSpPr>
            <p:cNvPr id="74" name="Shape 1011"/>
            <p:cNvSpPr/>
            <p:nvPr/>
          </p:nvSpPr>
          <p:spPr>
            <a:xfrm>
              <a:off x="3703975" y="529098"/>
              <a:ext cx="197494" cy="21550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5" name="Shape 1012"/>
            <p:cNvSpPr/>
            <p:nvPr/>
          </p:nvSpPr>
          <p:spPr>
            <a:xfrm>
              <a:off x="6426671" y="1744634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" name="Shape 1013"/>
            <p:cNvSpPr/>
            <p:nvPr/>
          </p:nvSpPr>
          <p:spPr>
            <a:xfrm>
              <a:off x="5594757" y="529098"/>
              <a:ext cx="197494" cy="21550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7" name="Shape 1014"/>
            <p:cNvSpPr/>
            <p:nvPr/>
          </p:nvSpPr>
          <p:spPr>
            <a:xfrm>
              <a:off x="4518119" y="1744634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8" name="Shape 1015"/>
            <p:cNvSpPr/>
            <p:nvPr/>
          </p:nvSpPr>
          <p:spPr>
            <a:xfrm>
              <a:off x="3886231" y="636851"/>
              <a:ext cx="1737229" cy="1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9" name="Shape 1016"/>
            <p:cNvSpPr/>
            <p:nvPr/>
          </p:nvSpPr>
          <p:spPr>
            <a:xfrm>
              <a:off x="4716516" y="1852387"/>
              <a:ext cx="1737230" cy="1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0" name="Shape 1017"/>
            <p:cNvSpPr/>
            <p:nvPr/>
          </p:nvSpPr>
          <p:spPr>
            <a:xfrm>
              <a:off x="0" y="56165"/>
              <a:ext cx="346530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/>
            <a:p>
              <a:r>
                <a:rPr lang="en-US" sz="1800" i="1" dirty="0">
                  <a:latin typeface="Times New Roman"/>
                  <a:cs typeface="Times New Roman"/>
                </a:rPr>
                <a:t>t</a:t>
              </a:r>
              <a:r>
                <a:rPr lang="en-US" sz="1800" baseline="-25000" dirty="0">
                  <a:latin typeface="Times New Roman"/>
                  <a:cs typeface="Times New Roman"/>
                </a:rPr>
                <a:t>1</a:t>
              </a:r>
              <a:endParaRPr lang="en-US" sz="1800" dirty="0"/>
            </a:p>
          </p:txBody>
        </p:sp>
        <p:sp>
          <p:nvSpPr>
            <p:cNvPr id="81" name="Shape 1018"/>
            <p:cNvSpPr/>
            <p:nvPr/>
          </p:nvSpPr>
          <p:spPr>
            <a:xfrm>
              <a:off x="2099089" y="56165"/>
              <a:ext cx="353826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3000" i="1">
                  <a:solidFill>
                    <a:srgbClr val="011993"/>
                  </a:solidFill>
                </a:defRPr>
              </a:lvl1pPr>
            </a:lstStyle>
            <a:p>
              <a:r>
                <a:rPr sz="1800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</a:p>
          </p:txBody>
        </p:sp>
        <p:sp>
          <p:nvSpPr>
            <p:cNvPr id="82" name="Shape 1019"/>
            <p:cNvSpPr/>
            <p:nvPr/>
          </p:nvSpPr>
          <p:spPr>
            <a:xfrm>
              <a:off x="631202" y="164538"/>
              <a:ext cx="1338711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latin typeface="Times New Roman" charset="0"/>
                  <a:ea typeface="Times New Roman" charset="0"/>
                  <a:cs typeface="Times New Roman" charset="0"/>
                </a:rPr>
                <a:t>[15, 25]</a:t>
              </a:r>
            </a:p>
          </p:txBody>
        </p:sp>
        <p:sp>
          <p:nvSpPr>
            <p:cNvPr id="83" name="Shape 1020"/>
            <p:cNvSpPr/>
            <p:nvPr/>
          </p:nvSpPr>
          <p:spPr>
            <a:xfrm>
              <a:off x="2213430" y="655747"/>
              <a:ext cx="1455625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4" name="Shape 1021"/>
            <p:cNvSpPr/>
            <p:nvPr/>
          </p:nvSpPr>
          <p:spPr>
            <a:xfrm>
              <a:off x="236472" y="547994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5" name="Shape 1022"/>
            <p:cNvSpPr/>
            <p:nvPr/>
          </p:nvSpPr>
          <p:spPr>
            <a:xfrm>
              <a:off x="2127254" y="547994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6" name="Shape 1023"/>
            <p:cNvSpPr/>
            <p:nvPr/>
          </p:nvSpPr>
          <p:spPr>
            <a:xfrm>
              <a:off x="418727" y="655747"/>
              <a:ext cx="1737229" cy="1"/>
            </a:xfrm>
            <a:prstGeom prst="line">
              <a:avLst/>
            </a:prstGeom>
            <a:noFill/>
            <a:ln w="508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7" name="Shape 1024"/>
            <p:cNvSpPr/>
            <p:nvPr/>
          </p:nvSpPr>
          <p:spPr>
            <a:xfrm>
              <a:off x="2483788" y="145643"/>
              <a:ext cx="1010416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latin typeface="Times New Roman" charset="0"/>
                  <a:ea typeface="Times New Roman" charset="0"/>
                  <a:cs typeface="Times New Roman" charset="0"/>
                </a:rPr>
                <a:t>[0, 5]</a:t>
              </a:r>
            </a:p>
          </p:txBody>
        </p:sp>
        <p:sp>
          <p:nvSpPr>
            <p:cNvPr id="88" name="Shape 1025"/>
            <p:cNvSpPr/>
            <p:nvPr/>
          </p:nvSpPr>
          <p:spPr>
            <a:xfrm>
              <a:off x="4179945" y="573047"/>
              <a:ext cx="1006221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>
                  <a:latin typeface="Calibri" charset="0"/>
                  <a:ea typeface="Times New Roman" charset="0"/>
                  <a:cs typeface="Times New Roman" charset="0"/>
                </a:rPr>
                <a:t>move</a:t>
              </a:r>
            </a:p>
          </p:txBody>
        </p:sp>
        <p:sp>
          <p:nvSpPr>
            <p:cNvPr id="89" name="Shape 1026"/>
            <p:cNvSpPr/>
            <p:nvPr/>
          </p:nvSpPr>
          <p:spPr>
            <a:xfrm>
              <a:off x="4844650" y="1371230"/>
              <a:ext cx="1340992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>
                  <a:latin typeface="Calibri" charset="0"/>
                  <a:ea typeface="Times New Roman" charset="0"/>
                  <a:cs typeface="Times New Roman" charset="0"/>
                </a:rPr>
                <a:t>uncover</a:t>
              </a:r>
            </a:p>
          </p:txBody>
        </p:sp>
        <p:sp>
          <p:nvSpPr>
            <p:cNvPr id="90" name="Shape 1027"/>
            <p:cNvSpPr/>
            <p:nvPr/>
          </p:nvSpPr>
          <p:spPr>
            <a:xfrm>
              <a:off x="765399" y="573047"/>
              <a:ext cx="955700" cy="539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>
                  <a:latin typeface="Calibri" charset="0"/>
                  <a:ea typeface="Times New Roman" charset="0"/>
                  <a:cs typeface="Times New Roman" charset="0"/>
                </a:rPr>
                <a:t>bring</a:t>
              </a:r>
            </a:p>
          </p:txBody>
        </p:sp>
        <p:sp>
          <p:nvSpPr>
            <p:cNvPr id="91" name="Shape 1028"/>
            <p:cNvSpPr/>
            <p:nvPr/>
          </p:nvSpPr>
          <p:spPr>
            <a:xfrm>
              <a:off x="247627" y="547994"/>
              <a:ext cx="197494" cy="215507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2" name="Shape 1029"/>
            <p:cNvSpPr/>
            <p:nvPr/>
          </p:nvSpPr>
          <p:spPr>
            <a:xfrm>
              <a:off x="3703975" y="547994"/>
              <a:ext cx="197494" cy="215507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3" name="Shape 1030"/>
            <p:cNvSpPr/>
            <p:nvPr/>
          </p:nvSpPr>
          <p:spPr>
            <a:xfrm>
              <a:off x="260327" y="547994"/>
              <a:ext cx="197494" cy="215507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4" name="Shape 1031"/>
            <p:cNvSpPr/>
            <p:nvPr/>
          </p:nvSpPr>
          <p:spPr>
            <a:xfrm>
              <a:off x="4508710" y="1752057"/>
              <a:ext cx="197494" cy="215508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92A6B0-9DA1-C24F-921E-B0CE64B1F092}"/>
              </a:ext>
            </a:extLst>
          </p:cNvPr>
          <p:cNvGrpSpPr/>
          <p:nvPr/>
        </p:nvGrpSpPr>
        <p:grpSpPr>
          <a:xfrm>
            <a:off x="9066432" y="508001"/>
            <a:ext cx="2863850" cy="2004930"/>
            <a:chOff x="5803139" y="697630"/>
            <a:chExt cx="2863850" cy="2004930"/>
          </a:xfrm>
        </p:grpSpPr>
        <p:pic>
          <p:nvPicPr>
            <p:cNvPr id="35" name="Picture 34" descr="cntl-stnu2.pdf">
              <a:extLst>
                <a:ext uri="{FF2B5EF4-FFF2-40B4-BE49-F238E27FC236}">
                  <a16:creationId xmlns:a16="http://schemas.microsoft.com/office/drawing/2014/main" id="{0B89C1BB-8E0F-6D49-8B04-D695D2A50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139" y="914400"/>
              <a:ext cx="2863850" cy="17881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8F0BB-B71B-A84F-A636-72220516C516}"/>
                </a:ext>
              </a:extLst>
            </p:cNvPr>
            <p:cNvSpPr txBox="1"/>
            <p:nvPr/>
          </p:nvSpPr>
          <p:spPr>
            <a:xfrm>
              <a:off x="6199632" y="697630"/>
              <a:ext cx="135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011892"/>
                  </a:solidFill>
                  <a:latin typeface="Calibri" charset="0"/>
                </a:rPr>
                <a:t>bring&amp;move</a:t>
              </a:r>
              <a:endParaRPr lang="en-US" sz="1800" dirty="0">
                <a:solidFill>
                  <a:srgbClr val="011892"/>
                </a:solidFill>
                <a:latin typeface="Calibri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992881-59E7-704D-BE1B-84417917EBE1}"/>
                </a:ext>
              </a:extLst>
            </p:cNvPr>
            <p:cNvSpPr txBox="1"/>
            <p:nvPr/>
          </p:nvSpPr>
          <p:spPr>
            <a:xfrm>
              <a:off x="7235064" y="2046124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11892"/>
                  </a:solidFill>
                  <a:latin typeface="Calibri" charset="0"/>
                </a:rPr>
                <a:t>uncover</a:t>
              </a:r>
            </a:p>
          </p:txBody>
        </p:sp>
      </p:grp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ACE7BF63-C4D5-224D-8D62-351909761DD5}"/>
              </a:ext>
            </a:extLst>
          </p:cNvPr>
          <p:cNvSpPr txBox="1">
            <a:spLocks/>
          </p:cNvSpPr>
          <p:nvPr/>
        </p:nvSpPr>
        <p:spPr bwMode="auto">
          <a:xfrm>
            <a:off x="7745073" y="5057070"/>
            <a:ext cx="2736050" cy="8403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Times New Roman"/>
              </a:rPr>
              <a:t>Poll.</a:t>
            </a:r>
            <a:r>
              <a:rPr lang="en-US" dirty="0">
                <a:cs typeface="Times New Roman"/>
              </a:rPr>
              <a:t> Is the above STNU strongly controllable? </a:t>
            </a:r>
          </a:p>
        </p:txBody>
      </p:sp>
    </p:spTree>
    <p:extLst>
      <p:ext uri="{BB962C8B-B14F-4D97-AF65-F5344CB8AC3E}">
        <p14:creationId xmlns:p14="http://schemas.microsoft.com/office/powerpoint/2010/main" val="39237734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812800"/>
          </a:xfrm>
        </p:spPr>
        <p:txBody>
          <a:bodyPr/>
          <a:lstStyle/>
          <a:p>
            <a:r>
              <a:rPr lang="en-US" dirty="0"/>
              <a:t>Dynamic Controllability Checking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565" y="999268"/>
            <a:ext cx="8968992" cy="5409813"/>
          </a:xfrm>
        </p:spPr>
        <p:txBody>
          <a:bodyPr/>
          <a:lstStyle/>
          <a:p>
            <a:r>
              <a:rPr lang="en-US" dirty="0"/>
              <a:t>For a chronicle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  <a:sym typeface="Times"/>
              </a:rPr>
              <a:t>ϕ</a:t>
            </a:r>
            <a:r>
              <a:rPr lang="en-US" dirty="0"/>
              <a:t> = (</a:t>
            </a:r>
            <a:r>
              <a:rPr lang="en-US" dirty="0">
                <a:latin typeface="Lucida Handwriting"/>
                <a:ea typeface="Lucida Handwriting"/>
                <a:cs typeface="Lucida Handwriting"/>
                <a:sym typeface="Lucida Handwriting"/>
              </a:rPr>
              <a:t>A,S</a:t>
            </a:r>
            <a:r>
              <a:rPr lang="en-US" baseline="-5999" dirty="0">
                <a:latin typeface="Lucida Handwriting"/>
                <a:ea typeface="Lucida Handwriting"/>
                <a:cs typeface="Lucida Handwriting"/>
                <a:sym typeface="Lucida Handwriting"/>
              </a:rPr>
              <a:t>T</a:t>
            </a:r>
            <a:r>
              <a:rPr lang="en-US" dirty="0">
                <a:latin typeface="Lucida Handwriting"/>
                <a:ea typeface="Lucida Handwriting"/>
                <a:cs typeface="Lucida Handwriting"/>
                <a:sym typeface="Lucida Handwriting"/>
              </a:rPr>
              <a:t>,T,C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Temporal constraints in </a:t>
            </a:r>
            <a:r>
              <a:rPr lang="en-US" dirty="0">
                <a:latin typeface="Lucida Handwriting" charset="0"/>
              </a:rPr>
              <a:t>C</a:t>
            </a:r>
            <a:r>
              <a:rPr lang="en-US" dirty="0"/>
              <a:t> correspond to an STNU</a:t>
            </a:r>
          </a:p>
          <a:p>
            <a:pPr lvl="1"/>
            <a:r>
              <a:rPr lang="en-US" dirty="0"/>
              <a:t>Put code into </a:t>
            </a:r>
            <a:r>
              <a:rPr lang="en-US" dirty="0" err="1"/>
              <a:t>TemPlan</a:t>
            </a:r>
            <a:r>
              <a:rPr lang="en-US" dirty="0"/>
              <a:t> to keep the STNU dynamically controllable</a:t>
            </a:r>
          </a:p>
          <a:p>
            <a:r>
              <a:rPr lang="en-US" dirty="0"/>
              <a:t>If we detect cases where it isn’t dynamically controllable, then backtrack </a:t>
            </a:r>
          </a:p>
          <a:p>
            <a:r>
              <a:rPr lang="en-US" dirty="0"/>
              <a:t>If </a:t>
            </a:r>
            <a:r>
              <a:rPr lang="el-GR" dirty="0">
                <a:latin typeface="Calibri"/>
                <a:cs typeface="Calibri"/>
              </a:rPr>
              <a:t>PC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latin typeface="Lucida Handwriting"/>
                <a:cs typeface="Lucida Handwriting"/>
              </a:rPr>
              <a:t>V∪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E∪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reduces a contingent constraint </a:t>
            </a:r>
            <a:br>
              <a:rPr lang="en-US" dirty="0"/>
            </a:br>
            <a:r>
              <a:rPr lang="en-US" dirty="0"/>
              <a:t>then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isn’t dynamically controllable</a:t>
            </a:r>
          </a:p>
          <a:p>
            <a:pPr marL="396875" lvl="1" indent="0">
              <a:buNone/>
            </a:pPr>
            <a:r>
              <a:rPr lang="en-US" dirty="0"/>
              <a:t>   ⇒  can prune this branch</a:t>
            </a:r>
          </a:p>
          <a:p>
            <a:r>
              <a:rPr lang="en-US" dirty="0"/>
              <a:t>If it </a:t>
            </a:r>
            <a:r>
              <a:rPr lang="en-US" i="1" dirty="0"/>
              <a:t>doesn’t</a:t>
            </a:r>
            <a:r>
              <a:rPr lang="en-US" dirty="0"/>
              <a:t> reduce any contingent </a:t>
            </a:r>
            <a:r>
              <a:rPr lang="en-US" dirty="0" err="1"/>
              <a:t>contraints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we don’t know whether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 dynamically controllable</a:t>
            </a:r>
          </a:p>
          <a:p>
            <a:r>
              <a:rPr lang="en-US" dirty="0"/>
              <a:t>Two options</a:t>
            </a:r>
          </a:p>
          <a:p>
            <a:pPr lvl="1"/>
            <a:r>
              <a:rPr lang="en-US" dirty="0"/>
              <a:t>Either continue down this branch and backtrack later if necessary, or</a:t>
            </a:r>
          </a:p>
          <a:p>
            <a:pPr lvl="1"/>
            <a:r>
              <a:rPr lang="en-US" dirty="0"/>
              <a:t>Extend </a:t>
            </a:r>
            <a:r>
              <a:rPr lang="en-US" dirty="0">
                <a:latin typeface="Calibri" panose="020F0502020204030204" pitchFamily="34" charset="0"/>
              </a:rPr>
              <a:t>PC</a:t>
            </a:r>
            <a:r>
              <a:rPr lang="en-US" dirty="0"/>
              <a:t> to detect more cases where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isn’t dynamically controllable</a:t>
            </a:r>
          </a:p>
          <a:p>
            <a:pPr lvl="2"/>
            <a:r>
              <a:rPr lang="en-US" dirty="0"/>
              <a:t>additional constraint propagation rules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005324" y="2633044"/>
            <a:ext cx="3738524" cy="1938992"/>
          </a:xfrm>
          <a:prstGeom prst="rect">
            <a:avLst/>
          </a:prstGeom>
          <a:ln>
            <a:solidFill>
              <a:srgbClr val="000180"/>
            </a:solidFill>
          </a:ln>
        </p:spPr>
        <p:txBody>
          <a:bodyPr wrap="non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l-GR" sz="2000" dirty="0">
                <a:latin typeface="Calibri"/>
                <a:cs typeface="Calibri"/>
              </a:rPr>
              <a:t>PC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1800" dirty="0">
                <a:latin typeface="Lucida Handwriting"/>
                <a:cs typeface="Lucida Handwriting"/>
              </a:rPr>
              <a:t>V</a:t>
            </a:r>
            <a:r>
              <a:rPr lang="en-US" sz="1800" dirty="0"/>
              <a:t>,</a:t>
            </a:r>
            <a:r>
              <a:rPr lang="en-US" sz="1800" dirty="0">
                <a:latin typeface="Lucida Handwriting"/>
                <a:cs typeface="Lucida Handwriting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  <a:r>
              <a:rPr lang="en-US" sz="2000" dirty="0"/>
              <a:t>: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for 1 ≤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, 1 ≤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, 1 ≤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≤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,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		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,  </a:t>
            </a:r>
            <a:r>
              <a:rPr lang="en-US" sz="2000" i="1" dirty="0">
                <a:latin typeface="Times New Roman"/>
                <a:cs typeface="Times New Roman"/>
              </a:rPr>
              <a:t>j</a:t>
            </a:r>
            <a:r>
              <a:rPr lang="en-US" sz="2000" dirty="0">
                <a:latin typeface="Times New Roman"/>
                <a:cs typeface="Times New Roman"/>
              </a:rPr>
              <a:t> ≠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 do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← 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∩</a:t>
            </a:r>
            <a:r>
              <a:rPr lang="nl-NL" sz="2000" dirty="0">
                <a:latin typeface="Times New Roman"/>
                <a:cs typeface="Times New Roman"/>
              </a:rPr>
              <a:t> [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ik</a:t>
            </a:r>
            <a:r>
              <a:rPr lang="nl-NL" sz="2000" dirty="0">
                <a:latin typeface="Times New Roman"/>
                <a:cs typeface="Times New Roman"/>
              </a:rPr>
              <a:t> • </a:t>
            </a:r>
            <a:r>
              <a:rPr lang="nl-NL" sz="2000" i="1" dirty="0" err="1">
                <a:latin typeface="Times New Roman"/>
                <a:cs typeface="Times New Roman"/>
              </a:rPr>
              <a:t>r</a:t>
            </a:r>
            <a:r>
              <a:rPr lang="nl-NL" sz="2000" i="1" baseline="-25000" dirty="0" err="1">
                <a:latin typeface="Times New Roman"/>
                <a:cs typeface="Times New Roman"/>
              </a:rPr>
              <a:t>kj</a:t>
            </a:r>
            <a:r>
              <a:rPr lang="nl-NL" sz="2000" dirty="0">
                <a:latin typeface="Times New Roman"/>
                <a:cs typeface="Times New Roman"/>
              </a:rPr>
              <a:t>]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            </a:t>
            </a:r>
            <a:r>
              <a:rPr lang="nl-NL" sz="2000" dirty="0" err="1">
                <a:latin typeface="Times New Roman"/>
                <a:cs typeface="Times New Roman"/>
              </a:rPr>
              <a:t>if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i="1" dirty="0">
                <a:latin typeface="Times New Roman"/>
                <a:cs typeface="Times New Roman"/>
              </a:rPr>
              <a:t>r</a:t>
            </a:r>
            <a:r>
              <a:rPr lang="nl-NL" sz="2000" i="1" baseline="-25000" dirty="0">
                <a:latin typeface="Times New Roman"/>
                <a:cs typeface="Times New Roman"/>
              </a:rPr>
              <a:t>ij</a:t>
            </a:r>
            <a:r>
              <a:rPr lang="nl-NL" sz="2000" dirty="0">
                <a:latin typeface="Times New Roman"/>
                <a:cs typeface="Times New Roman"/>
              </a:rPr>
              <a:t> = </a:t>
            </a:r>
            <a:r>
              <a:rPr lang="nl-NL" sz="2000" dirty="0">
                <a:latin typeface="Times New Roman Regular" charset="0"/>
                <a:cs typeface="Times New Roman Regular" charset="0"/>
              </a:rPr>
              <a:t>∅</a:t>
            </a:r>
            <a:r>
              <a:rPr lang="nl-NL" sz="2000" dirty="0">
                <a:latin typeface="Times New Roman"/>
                <a:cs typeface="Times New Roman"/>
              </a:rPr>
              <a:t> </a:t>
            </a:r>
            <a:r>
              <a:rPr lang="nl-NL" sz="2000" dirty="0" err="1">
                <a:latin typeface="Times New Roman"/>
                <a:cs typeface="Times New Roman"/>
              </a:rPr>
              <a:t>then</a:t>
            </a:r>
            <a:r>
              <a:rPr lang="nl-NL" sz="2000" dirty="0">
                <a:latin typeface="Times New Roman"/>
                <a:cs typeface="Times New Roman"/>
              </a:rPr>
              <a:t> 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nl-NL" sz="2000" dirty="0">
                <a:latin typeface="Times New Roman"/>
                <a:cs typeface="Times New Roman"/>
              </a:rPr>
              <a:t>			return </a:t>
            </a:r>
            <a:r>
              <a:rPr lang="nl-NL" sz="2000" dirty="0">
                <a:latin typeface="Calibri"/>
                <a:cs typeface="Calibri"/>
              </a:rPr>
              <a:t>inconsistent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8531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720"/>
          <p:cNvSpPr/>
          <p:nvPr/>
        </p:nvSpPr>
        <p:spPr>
          <a:xfrm>
            <a:off x="2412883" y="3807990"/>
            <a:ext cx="7313284" cy="452883"/>
          </a:xfrm>
          <a:prstGeom prst="rect">
            <a:avLst/>
          </a:prstGeom>
          <a:solidFill>
            <a:srgbClr val="FFFB00"/>
          </a:solidFill>
          <a:ln w="12700" cap="sq">
            <a:solidFill>
              <a:srgbClr val="FFFFFF"/>
            </a:solidFill>
          </a:ln>
        </p:spPr>
        <p:txBody>
          <a:bodyPr lIns="35719" tIns="35719" rIns="35719" bIns="35719" anchor="ctr"/>
          <a:lstStyle/>
          <a:p>
            <a:endParaRPr sz="1687"/>
          </a:p>
        </p:txBody>
      </p:sp>
      <p:sp>
        <p:nvSpPr>
          <p:cNvPr id="56" name="Shape 1050"/>
          <p:cNvSpPr/>
          <p:nvPr/>
        </p:nvSpPr>
        <p:spPr>
          <a:xfrm flipV="1">
            <a:off x="9495970" y="1555452"/>
            <a:ext cx="293408" cy="818692"/>
          </a:xfrm>
          <a:prstGeom prst="line">
            <a:avLst/>
          </a:prstGeom>
          <a:ln w="25400">
            <a:solidFill>
              <a:srgbClr val="011993"/>
            </a:solidFill>
            <a:prstDash val="sysDot"/>
            <a:miter lim="400000"/>
            <a:tailEnd type="stealth" w="lg" len="lg"/>
          </a:ln>
        </p:spPr>
        <p:txBody>
          <a:bodyPr lIns="0" tIns="0" rIns="0" bIns="0"/>
          <a:lstStyle/>
          <a:p>
            <a:pPr marL="28574" marR="28574" defTabSz="642915">
              <a:defRPr sz="3000"/>
            </a:pPr>
            <a:endParaRPr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2" name="Shape 720"/>
          <p:cNvSpPr/>
          <p:nvPr/>
        </p:nvSpPr>
        <p:spPr>
          <a:xfrm>
            <a:off x="4592382" y="6073226"/>
            <a:ext cx="2751423" cy="340592"/>
          </a:xfrm>
          <a:prstGeom prst="rect">
            <a:avLst/>
          </a:prstGeom>
          <a:solidFill>
            <a:srgbClr val="DBFFB2"/>
          </a:solidFill>
          <a:ln w="12700" cap="sq">
            <a:solidFill>
              <a:srgbClr val="FFFFFF"/>
            </a:solidFill>
          </a:ln>
        </p:spPr>
        <p:txBody>
          <a:bodyPr lIns="35719" tIns="35719" rIns="35719" bIns="35719" anchor="ctr"/>
          <a:lstStyle/>
          <a:p>
            <a:endParaRPr sz="1687"/>
          </a:p>
        </p:txBody>
      </p:sp>
      <p:sp>
        <p:nvSpPr>
          <p:cNvPr id="1038" name="Shape 1038"/>
          <p:cNvSpPr>
            <a:spLocks noGrp="1"/>
          </p:cNvSpPr>
          <p:nvPr>
            <p:ph type="title"/>
          </p:nvPr>
        </p:nvSpPr>
        <p:spPr>
          <a:xfrm>
            <a:off x="1676400" y="30576"/>
            <a:ext cx="8839200" cy="812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Additional Constraint Propagation Rules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95690" y="1019794"/>
            <a:ext cx="5633460" cy="2191758"/>
          </a:xfrm>
        </p:spPr>
        <p:txBody>
          <a:bodyPr/>
          <a:lstStyle/>
          <a:p>
            <a:r>
              <a:rPr lang="en-US" dirty="0"/>
              <a:t>Case 1: </a:t>
            </a:r>
            <a:r>
              <a:rPr lang="en-US" i="1" dirty="0"/>
              <a:t>u</a:t>
            </a:r>
            <a:r>
              <a:rPr lang="en-US" dirty="0"/>
              <a:t> ≥ 0 </a:t>
            </a:r>
          </a:p>
          <a:p>
            <a:pPr lvl="1"/>
            <a:r>
              <a:rPr lang="en-US" i="1" dirty="0"/>
              <a:t>t</a:t>
            </a:r>
            <a:r>
              <a:rPr lang="en-US" dirty="0"/>
              <a:t> must come before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endParaRPr lang="en-US" baseline="-25000" dirty="0"/>
          </a:p>
          <a:p>
            <a:r>
              <a:rPr lang="en-US" dirty="0"/>
              <a:t>Add a composition constraint [</a:t>
            </a:r>
            <a:r>
              <a:rPr lang="en-US" i="1" dirty="0" err="1"/>
              <a:t>a′,b</a:t>
            </a:r>
            <a:r>
              <a:rPr lang="en-US" i="1" dirty="0"/>
              <a:t>′</a:t>
            </a:r>
            <a:r>
              <a:rPr lang="en-US" dirty="0"/>
              <a:t>] </a:t>
            </a:r>
          </a:p>
          <a:p>
            <a:r>
              <a:rPr lang="en-US" dirty="0"/>
              <a:t>Find [</a:t>
            </a:r>
            <a:r>
              <a:rPr lang="en-US" i="1" dirty="0" err="1"/>
              <a:t>a′,b</a:t>
            </a:r>
            <a:r>
              <a:rPr lang="en-US" i="1" dirty="0"/>
              <a:t>′</a:t>
            </a:r>
            <a:r>
              <a:rPr lang="en-US" dirty="0"/>
              <a:t>] such that </a:t>
            </a:r>
            <a:r>
              <a:rPr lang="en-US" dirty="0">
                <a:latin typeface="Times New Roman" charset="0"/>
              </a:rPr>
              <a:t>[</a:t>
            </a:r>
            <a:r>
              <a:rPr lang="en-US" i="1" dirty="0" err="1">
                <a:latin typeface="Times New Roman" charset="0"/>
              </a:rPr>
              <a:t>a</a:t>
            </a:r>
            <a:r>
              <a:rPr lang="en-US" i="1" dirty="0" err="1"/>
              <a:t>′</a:t>
            </a:r>
            <a:r>
              <a:rPr lang="en-US" i="1" dirty="0" err="1">
                <a:latin typeface="Times New Roman" charset="0"/>
              </a:rPr>
              <a:t>,b</a:t>
            </a:r>
            <a:r>
              <a:rPr lang="en-US" i="1" dirty="0"/>
              <a:t>′</a:t>
            </a:r>
            <a:r>
              <a:rPr lang="en-US" dirty="0">
                <a:latin typeface="Times New Roman" charset="0"/>
              </a:rPr>
              <a:t>] • [</a:t>
            </a:r>
            <a:r>
              <a:rPr lang="en-US" i="1" dirty="0" err="1">
                <a:latin typeface="Times New Roman" charset="0"/>
              </a:rPr>
              <a:t>u,v</a:t>
            </a:r>
            <a:r>
              <a:rPr lang="en-US" dirty="0">
                <a:latin typeface="Times New Roman" charset="0"/>
              </a:rPr>
              <a:t>]</a:t>
            </a:r>
            <a:r>
              <a:rPr lang="en-US" dirty="0"/>
              <a:t> = [</a:t>
            </a:r>
            <a:r>
              <a:rPr lang="en-US" i="1" dirty="0" err="1">
                <a:latin typeface="Times New Roman" charset="0"/>
              </a:rPr>
              <a:t>a</a:t>
            </a:r>
            <a:r>
              <a:rPr lang="en-US" i="1" dirty="0" err="1"/>
              <a:t>,</a:t>
            </a:r>
            <a:r>
              <a:rPr lang="en-US" i="1" dirty="0" err="1">
                <a:latin typeface="Times New Roman" charset="0"/>
              </a:rPr>
              <a:t>b</a:t>
            </a:r>
            <a:r>
              <a:rPr lang="en-US" dirty="0"/>
              <a:t>] </a:t>
            </a:r>
          </a:p>
          <a:p>
            <a:pPr lvl="1"/>
            <a:r>
              <a:rPr lang="en-US" dirty="0"/>
              <a:t>[</a:t>
            </a:r>
            <a:r>
              <a:rPr lang="en-US" i="1" dirty="0" err="1"/>
              <a:t>a′</a:t>
            </a:r>
            <a:r>
              <a:rPr lang="en-US" dirty="0" err="1"/>
              <a:t>+</a:t>
            </a:r>
            <a:r>
              <a:rPr lang="en-US" i="1" dirty="0" err="1"/>
              <a:t>u</a:t>
            </a:r>
            <a:r>
              <a:rPr lang="en-US" i="1" dirty="0"/>
              <a:t>, </a:t>
            </a:r>
            <a:r>
              <a:rPr lang="en-US" i="1" dirty="0" err="1"/>
              <a:t>b′+v</a:t>
            </a:r>
            <a:r>
              <a:rPr lang="en-US" dirty="0"/>
              <a:t>]</a:t>
            </a:r>
            <a:r>
              <a:rPr lang="en-US" i="1" dirty="0"/>
              <a:t> = </a:t>
            </a:r>
            <a:r>
              <a:rPr lang="en-US" dirty="0"/>
              <a:t>[</a:t>
            </a:r>
            <a:r>
              <a:rPr lang="en-US" i="1" dirty="0" err="1"/>
              <a:t>a,b</a:t>
            </a:r>
            <a:r>
              <a:rPr lang="en-US" dirty="0"/>
              <a:t>]</a:t>
            </a:r>
          </a:p>
          <a:p>
            <a:pPr lvl="1"/>
            <a:r>
              <a:rPr lang="en-US" i="1" dirty="0"/>
              <a:t>a′</a:t>
            </a:r>
            <a:r>
              <a:rPr lang="en-US" dirty="0"/>
              <a:t> = </a:t>
            </a:r>
            <a:r>
              <a:rPr lang="en-US" i="1" dirty="0"/>
              <a:t>a</a:t>
            </a:r>
            <a:r>
              <a:rPr lang="en-US" i="1" baseline="-25000" dirty="0"/>
              <a:t> </a:t>
            </a:r>
            <a:r>
              <a:rPr lang="en-US" i="1" dirty="0"/>
              <a:t>–</a:t>
            </a:r>
            <a:r>
              <a:rPr lang="en-US" i="1" baseline="30000" dirty="0"/>
              <a:t> </a:t>
            </a:r>
            <a:r>
              <a:rPr lang="en-US" i="1" dirty="0"/>
              <a:t>u</a:t>
            </a:r>
            <a:r>
              <a:rPr lang="en-US" dirty="0"/>
              <a:t>,</a:t>
            </a:r>
            <a:r>
              <a:rPr lang="en-US" i="1" dirty="0"/>
              <a:t>  b′ = b</a:t>
            </a:r>
            <a:r>
              <a:rPr lang="en-US" i="1" baseline="-25000" dirty="0"/>
              <a:t> </a:t>
            </a:r>
            <a:r>
              <a:rPr lang="en-US" i="1" dirty="0"/>
              <a:t>–</a:t>
            </a:r>
            <a:r>
              <a:rPr lang="en-US" i="1" baseline="-25000" dirty="0"/>
              <a:t> </a:t>
            </a:r>
            <a:r>
              <a:rPr lang="en-US" i="1" dirty="0"/>
              <a:t>v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419324" y="1141875"/>
            <a:ext cx="1559284" cy="1601511"/>
            <a:chOff x="777988" y="1130070"/>
            <a:chExt cx="1559284" cy="1601511"/>
          </a:xfrm>
        </p:grpSpPr>
        <p:sp>
          <p:nvSpPr>
            <p:cNvPr id="1042" name="Shape 1042"/>
            <p:cNvSpPr/>
            <p:nvPr/>
          </p:nvSpPr>
          <p:spPr>
            <a:xfrm>
              <a:off x="1698075" y="2351992"/>
              <a:ext cx="248784" cy="379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anchor="ctr">
              <a:spAutoFit/>
            </a:bodyPr>
            <a:lstStyle>
              <a:lvl1pPr marL="40640" marR="40640" defTabSz="914400">
                <a:defRPr sz="3000" i="1">
                  <a:solidFill>
                    <a:srgbClr val="011993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</a:p>
          </p:txBody>
        </p:sp>
        <p:sp>
          <p:nvSpPr>
            <p:cNvPr id="1043" name="Shape 1043"/>
            <p:cNvSpPr/>
            <p:nvPr/>
          </p:nvSpPr>
          <p:spPr>
            <a:xfrm>
              <a:off x="1169833" y="1130070"/>
              <a:ext cx="684801" cy="379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</a:t>
              </a:r>
              <a:r>
                <a:rPr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a, b</a:t>
              </a:r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]</a:t>
              </a:r>
            </a:p>
          </p:txBody>
        </p:sp>
        <p:sp>
          <p:nvSpPr>
            <p:cNvPr id="1045" name="Shape 1045"/>
            <p:cNvSpPr/>
            <p:nvPr/>
          </p:nvSpPr>
          <p:spPr>
            <a:xfrm>
              <a:off x="1665295" y="1710309"/>
              <a:ext cx="671977" cy="379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</a:t>
              </a:r>
              <a:r>
                <a:rPr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u, v</a:t>
              </a:r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]</a:t>
              </a: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777988" y="1392984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1778794" y="2284104"/>
              <a:ext cx="138864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48" name="Shape 1048"/>
            <p:cNvSpPr/>
            <p:nvPr/>
          </p:nvSpPr>
          <p:spPr>
            <a:xfrm>
              <a:off x="2107445" y="1392984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49" name="Shape 1049"/>
            <p:cNvSpPr/>
            <p:nvPr/>
          </p:nvSpPr>
          <p:spPr>
            <a:xfrm>
              <a:off x="906137" y="1468749"/>
              <a:ext cx="1221489" cy="1"/>
            </a:xfrm>
            <a:prstGeom prst="line">
              <a:avLst/>
            </a:prstGeom>
            <a:ln w="50800">
              <a:solidFill>
                <a:srgbClr val="011993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50" name="Shape 1050"/>
            <p:cNvSpPr/>
            <p:nvPr/>
          </p:nvSpPr>
          <p:spPr>
            <a:xfrm>
              <a:off x="887070" y="1537065"/>
              <a:ext cx="957563" cy="750963"/>
            </a:xfrm>
            <a:prstGeom prst="line">
              <a:avLst/>
            </a:prstGeom>
            <a:ln w="25400">
              <a:solidFill>
                <a:srgbClr val="011993"/>
              </a:solidFill>
              <a:prstDash val="sysDot"/>
              <a:miter lim="400000"/>
              <a:tailEnd type="stealth" w="lg" len="lg"/>
            </a:ln>
          </p:spPr>
          <p:txBody>
            <a:bodyPr lIns="0" tIns="0" rIns="0" bIns="0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52" name="Shape 1052"/>
            <p:cNvSpPr/>
            <p:nvPr/>
          </p:nvSpPr>
          <p:spPr>
            <a:xfrm>
              <a:off x="777988" y="139298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53" name="Shape 1053"/>
            <p:cNvSpPr/>
            <p:nvPr/>
          </p:nvSpPr>
          <p:spPr>
            <a:xfrm>
              <a:off x="1774385" y="2291369"/>
              <a:ext cx="138863" cy="151528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6" name="Shape 1042"/>
          <p:cNvSpPr/>
          <p:nvPr/>
        </p:nvSpPr>
        <p:spPr>
          <a:xfrm>
            <a:off x="8364363" y="1008643"/>
            <a:ext cx="308096" cy="37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 marL="40640" marR="40640" defTabSz="914400">
              <a:defRPr sz="3000" i="1">
                <a:solidFill>
                  <a:srgbClr val="011993"/>
                </a:solidFill>
              </a:defRPr>
            </a:lvl1pPr>
          </a:lstStyle>
          <a:p>
            <a:r>
              <a:rPr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baseline="-25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endParaRPr sz="1800" baseline="-25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Shape 1042"/>
          <p:cNvSpPr/>
          <p:nvPr/>
        </p:nvSpPr>
        <p:spPr>
          <a:xfrm>
            <a:off x="9748781" y="1008643"/>
            <a:ext cx="325728" cy="37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 marL="40640" marR="40640" defTabSz="914400">
              <a:defRPr sz="3000" i="1">
                <a:solidFill>
                  <a:srgbClr val="011993"/>
                </a:solidFill>
              </a:defRPr>
            </a:lvl1pPr>
          </a:lstStyle>
          <a:p>
            <a:r>
              <a:rPr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baseline="-25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endParaRPr sz="1800" baseline="-25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4" name="Group 1060"/>
          <p:cNvGrpSpPr/>
          <p:nvPr/>
        </p:nvGrpSpPr>
        <p:grpSpPr>
          <a:xfrm>
            <a:off x="2376308" y="3444334"/>
            <a:ext cx="7386437" cy="2921564"/>
            <a:chOff x="-13518" y="-40552"/>
            <a:chExt cx="10918699" cy="4318748"/>
          </a:xfrm>
        </p:grpSpPr>
        <p:pic>
          <p:nvPicPr>
            <p:cNvPr id="35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8864" y="3936117"/>
              <a:ext cx="3176435" cy="34207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38" name="Untitled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517" y="-40551"/>
              <a:ext cx="10918698" cy="379780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7C6C1F03-E48F-F742-AA40-BE8F66F0FFF4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7067637" y="1966945"/>
            <a:ext cx="1864391" cy="8063"/>
          </a:xfrm>
          <a:prstGeom prst="curvedConnector4">
            <a:avLst>
              <a:gd name="adj1" fmla="val 46759"/>
              <a:gd name="adj2" fmla="val 2935173"/>
            </a:avLst>
          </a:prstGeom>
          <a:ln w="19050">
            <a:solidFill>
              <a:srgbClr val="1F8A4B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30A26F8F-D767-6443-9540-60B2A33F4A55}"/>
              </a:ext>
            </a:extLst>
          </p:cNvPr>
          <p:cNvSpPr txBox="1">
            <a:spLocks/>
          </p:cNvSpPr>
          <p:nvPr/>
        </p:nvSpPr>
        <p:spPr bwMode="auto">
          <a:xfrm>
            <a:off x="2446325" y="6013493"/>
            <a:ext cx="1811744" cy="705321"/>
          </a:xfrm>
          <a:prstGeom prst="rect">
            <a:avLst/>
          </a:prstGeom>
          <a:solidFill>
            <a:srgbClr val="DBFFB2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kern="0" dirty="0"/>
              <a:t>⇒  </a:t>
            </a:r>
            <a:r>
              <a:rPr lang="en-US" kern="0" baseline="-25000" dirty="0"/>
              <a:t> </a:t>
            </a:r>
            <a:r>
              <a:rPr lang="en-US" kern="0" dirty="0"/>
              <a:t>contingent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kern="0" dirty="0"/>
              <a:t>→  controllable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CBA5F9-1A8A-F54E-BDC3-062997D6A4AD}"/>
              </a:ext>
            </a:extLst>
          </p:cNvPr>
          <p:cNvSpPr/>
          <p:nvPr/>
        </p:nvSpPr>
        <p:spPr>
          <a:xfrm rot="2516964">
            <a:off x="8811169" y="1644057"/>
            <a:ext cx="495462" cy="3795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5ED0BAE-87E8-9846-9317-414B62B46FDB}"/>
              </a:ext>
            </a:extLst>
          </p:cNvPr>
          <p:cNvSpPr txBox="1">
            <a:spLocks/>
          </p:cNvSpPr>
          <p:nvPr/>
        </p:nvSpPr>
        <p:spPr bwMode="auto">
          <a:xfrm>
            <a:off x="9726167" y="3711209"/>
            <a:ext cx="2233959" cy="7406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I think this should be [</a:t>
            </a:r>
            <a:r>
              <a:rPr lang="en-US" i="1" kern="0" dirty="0"/>
              <a:t>a</a:t>
            </a:r>
            <a:r>
              <a:rPr lang="en-US" kern="0" dirty="0"/>
              <a:t>′,</a:t>
            </a:r>
            <a:r>
              <a:rPr lang="en-US" kern="0" baseline="-25000" dirty="0"/>
              <a:t> </a:t>
            </a:r>
            <a:r>
              <a:rPr lang="en-US" i="1" kern="0" dirty="0"/>
              <a:t>b</a:t>
            </a:r>
            <a:r>
              <a:rPr lang="en-US" kern="0" dirty="0"/>
              <a:t>′]</a:t>
            </a:r>
          </a:p>
        </p:txBody>
      </p:sp>
    </p:spTree>
    <p:extLst>
      <p:ext uri="{BB962C8B-B14F-4D97-AF65-F5344CB8AC3E}">
        <p14:creationId xmlns:p14="http://schemas.microsoft.com/office/powerpoint/2010/main" val="425793117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1050"/>
          <p:cNvSpPr/>
          <p:nvPr/>
        </p:nvSpPr>
        <p:spPr>
          <a:xfrm flipV="1">
            <a:off x="9495970" y="1555452"/>
            <a:ext cx="293408" cy="818692"/>
          </a:xfrm>
          <a:prstGeom prst="line">
            <a:avLst/>
          </a:prstGeom>
          <a:ln w="25400">
            <a:solidFill>
              <a:srgbClr val="011993"/>
            </a:solidFill>
            <a:prstDash val="sysDot"/>
            <a:miter lim="400000"/>
            <a:tailEnd type="stealth" w="lg" len="lg"/>
          </a:ln>
        </p:spPr>
        <p:txBody>
          <a:bodyPr lIns="0" tIns="0" rIns="0" bIns="0"/>
          <a:lstStyle/>
          <a:p>
            <a:pPr marL="28574" marR="28574" defTabSz="642915">
              <a:defRPr sz="3000"/>
            </a:pPr>
            <a:endParaRPr sz="1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Shape 720"/>
          <p:cNvSpPr/>
          <p:nvPr/>
        </p:nvSpPr>
        <p:spPr>
          <a:xfrm>
            <a:off x="4592382" y="6073226"/>
            <a:ext cx="2751423" cy="340592"/>
          </a:xfrm>
          <a:prstGeom prst="rect">
            <a:avLst/>
          </a:prstGeom>
          <a:solidFill>
            <a:srgbClr val="DBFFB2"/>
          </a:solidFill>
          <a:ln w="12700" cap="sq">
            <a:solidFill>
              <a:srgbClr val="FFFFFF"/>
            </a:solidFill>
          </a:ln>
        </p:spPr>
        <p:txBody>
          <a:bodyPr lIns="35719" tIns="35719" rIns="35719" bIns="35719" anchor="ctr"/>
          <a:lstStyle/>
          <a:p>
            <a:endParaRPr sz="1800" dirty="0"/>
          </a:p>
        </p:txBody>
      </p:sp>
      <p:sp>
        <p:nvSpPr>
          <p:cNvPr id="36" name="Shape 720"/>
          <p:cNvSpPr/>
          <p:nvPr/>
        </p:nvSpPr>
        <p:spPr>
          <a:xfrm>
            <a:off x="2403474" y="4240754"/>
            <a:ext cx="7313284" cy="452883"/>
          </a:xfrm>
          <a:prstGeom prst="rect">
            <a:avLst/>
          </a:prstGeom>
          <a:solidFill>
            <a:srgbClr val="FFFB00"/>
          </a:solidFill>
          <a:ln w="12700" cap="sq">
            <a:solidFill>
              <a:srgbClr val="FFFFFF"/>
            </a:solidFill>
          </a:ln>
        </p:spPr>
        <p:txBody>
          <a:bodyPr lIns="35719" tIns="35719" rIns="35719" bIns="35719" anchor="ctr"/>
          <a:lstStyle/>
          <a:p>
            <a:endParaRPr sz="18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705118C-D9A8-094F-A9F5-07F69EEA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741246"/>
          </a:xfrm>
        </p:spPr>
        <p:txBody>
          <a:bodyPr/>
          <a:lstStyle/>
          <a:p>
            <a:r>
              <a:rPr lang="en-US" dirty="0"/>
              <a:t>Additional Constraint Propagation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0928" y="976275"/>
            <a:ext cx="5776331" cy="2526791"/>
          </a:xfrm>
        </p:spPr>
        <p:txBody>
          <a:bodyPr/>
          <a:lstStyle/>
          <a:p>
            <a:r>
              <a:rPr lang="en-US" dirty="0"/>
              <a:t>Case 2: </a:t>
            </a:r>
            <a:r>
              <a:rPr lang="en-US" i="1" dirty="0"/>
              <a:t>u</a:t>
            </a:r>
            <a:r>
              <a:rPr lang="en-US" dirty="0"/>
              <a:t> &lt; 0 and </a:t>
            </a:r>
            <a:r>
              <a:rPr lang="en-US" i="1" dirty="0"/>
              <a:t>v ≥</a:t>
            </a:r>
            <a:r>
              <a:rPr lang="en-US" dirty="0"/>
              <a:t> 0 </a:t>
            </a:r>
          </a:p>
          <a:p>
            <a:pPr lvl="1"/>
            <a:r>
              <a:rPr lang="en-US" i="1" dirty="0"/>
              <a:t>t</a:t>
            </a:r>
            <a:r>
              <a:rPr lang="en-US" dirty="0"/>
              <a:t> may be either before or after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endParaRPr lang="en-US" i="1" baseline="-25000" dirty="0"/>
          </a:p>
          <a:p>
            <a:r>
              <a:rPr lang="en-US" dirty="0"/>
              <a:t>Add a </a:t>
            </a:r>
            <a:r>
              <a:rPr lang="en-US" i="1" dirty="0"/>
              <a:t>wait </a:t>
            </a:r>
            <a:r>
              <a:rPr lang="en-US" dirty="0"/>
              <a:t>constraint</a:t>
            </a:r>
          </a:p>
          <a:p>
            <a:pPr lvl="1"/>
            <a:r>
              <a:rPr lang="en-US" dirty="0"/>
              <a:t>Wait until either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i="1" dirty="0"/>
              <a:t> </a:t>
            </a:r>
            <a:r>
              <a:rPr lang="en-US" dirty="0"/>
              <a:t>occurs </a:t>
            </a:r>
            <a:br>
              <a:rPr lang="en-US" dirty="0"/>
            </a:br>
            <a:r>
              <a:rPr lang="en-US" dirty="0"/>
              <a:t>or current time is </a:t>
            </a:r>
            <a:r>
              <a:rPr lang="en-US" i="1" dirty="0" err="1"/>
              <a:t>t</a:t>
            </a:r>
            <a:r>
              <a:rPr lang="en-US" i="1" baseline="-25000" dirty="0" err="1"/>
              <a:t>s</a:t>
            </a:r>
            <a:r>
              <a:rPr lang="en-US" baseline="30000" dirty="0"/>
              <a:t> </a:t>
            </a:r>
            <a:r>
              <a:rPr lang="en-US" dirty="0"/>
              <a:t>+</a:t>
            </a:r>
            <a:r>
              <a:rPr lang="en-US" baseline="30000" dirty="0"/>
              <a:t> </a:t>
            </a:r>
            <a:r>
              <a:rPr lang="en-US" i="1" dirty="0"/>
              <a:t>b</a:t>
            </a:r>
            <a:r>
              <a:rPr lang="en-US" baseline="30000" dirty="0"/>
              <a:t> </a:t>
            </a:r>
            <a:r>
              <a:rPr lang="en-US" dirty="0"/>
              <a:t>–</a:t>
            </a:r>
            <a:r>
              <a:rPr lang="en-US" baseline="30000" dirty="0"/>
              <a:t> </a:t>
            </a:r>
            <a:r>
              <a:rPr lang="en-US" i="1" dirty="0"/>
              <a:t>v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whichever comes first</a:t>
            </a:r>
          </a:p>
          <a:p>
            <a:r>
              <a:rPr lang="en-US" dirty="0"/>
              <a:t>As before, let </a:t>
            </a:r>
            <a:r>
              <a:rPr lang="en-US" i="1" dirty="0"/>
              <a:t>b′ = b</a:t>
            </a:r>
            <a:r>
              <a:rPr lang="en-US" i="1" baseline="-25000" dirty="0"/>
              <a:t> </a:t>
            </a:r>
            <a:r>
              <a:rPr lang="en-US" i="1" dirty="0"/>
              <a:t>–</a:t>
            </a:r>
            <a:r>
              <a:rPr lang="en-US" i="1" baseline="-25000" dirty="0"/>
              <a:t> </a:t>
            </a:r>
            <a:r>
              <a:rPr lang="en-US" i="1" dirty="0"/>
              <a:t>v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075288" y="1141875"/>
            <a:ext cx="1903321" cy="1601511"/>
            <a:chOff x="433951" y="1130070"/>
            <a:chExt cx="1903321" cy="1601511"/>
          </a:xfrm>
        </p:grpSpPr>
        <p:sp>
          <p:nvSpPr>
            <p:cNvPr id="1042" name="Shape 1042"/>
            <p:cNvSpPr/>
            <p:nvPr/>
          </p:nvSpPr>
          <p:spPr>
            <a:xfrm>
              <a:off x="1698075" y="2351992"/>
              <a:ext cx="248784" cy="379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anchor="ctr">
              <a:spAutoFit/>
            </a:bodyPr>
            <a:lstStyle>
              <a:lvl1pPr marL="40640" marR="40640" defTabSz="914400">
                <a:defRPr sz="3000" i="1">
                  <a:solidFill>
                    <a:srgbClr val="011993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</a:p>
          </p:txBody>
        </p:sp>
        <p:sp>
          <p:nvSpPr>
            <p:cNvPr id="1043" name="Shape 1043"/>
            <p:cNvSpPr/>
            <p:nvPr/>
          </p:nvSpPr>
          <p:spPr>
            <a:xfrm>
              <a:off x="1169833" y="1130070"/>
              <a:ext cx="684801" cy="379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</a:t>
              </a:r>
              <a:r>
                <a:rPr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a, b</a:t>
              </a:r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]</a:t>
              </a:r>
            </a:p>
          </p:txBody>
        </p:sp>
        <p:sp>
          <p:nvSpPr>
            <p:cNvPr id="1045" name="Shape 1045"/>
            <p:cNvSpPr/>
            <p:nvPr/>
          </p:nvSpPr>
          <p:spPr>
            <a:xfrm>
              <a:off x="1665295" y="1710309"/>
              <a:ext cx="671977" cy="379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</a:t>
              </a:r>
              <a:r>
                <a:rPr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u, v</a:t>
              </a:r>
              <a:r>
                <a:rPr sz="1800" i="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]</a:t>
              </a: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777988" y="1392984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1778794" y="2284104"/>
              <a:ext cx="138864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48" name="Shape 1048"/>
            <p:cNvSpPr/>
            <p:nvPr/>
          </p:nvSpPr>
          <p:spPr>
            <a:xfrm>
              <a:off x="2107445" y="1392984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49" name="Shape 1049"/>
            <p:cNvSpPr/>
            <p:nvPr/>
          </p:nvSpPr>
          <p:spPr>
            <a:xfrm>
              <a:off x="906137" y="1468749"/>
              <a:ext cx="1221489" cy="1"/>
            </a:xfrm>
            <a:prstGeom prst="line">
              <a:avLst/>
            </a:prstGeom>
            <a:ln w="50800">
              <a:solidFill>
                <a:srgbClr val="011993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50" name="Shape 1050"/>
            <p:cNvSpPr/>
            <p:nvPr/>
          </p:nvSpPr>
          <p:spPr>
            <a:xfrm>
              <a:off x="887070" y="1537065"/>
              <a:ext cx="957563" cy="750963"/>
            </a:xfrm>
            <a:prstGeom prst="line">
              <a:avLst/>
            </a:prstGeom>
            <a:ln w="25400">
              <a:solidFill>
                <a:srgbClr val="011993"/>
              </a:solidFill>
              <a:prstDash val="sysDot"/>
              <a:miter lim="400000"/>
              <a:tailEnd type="stealth"/>
            </a:ln>
          </p:spPr>
          <p:txBody>
            <a:bodyPr lIns="0" tIns="0" rIns="0" bIns="0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52" name="Shape 1052"/>
            <p:cNvSpPr/>
            <p:nvPr/>
          </p:nvSpPr>
          <p:spPr>
            <a:xfrm>
              <a:off x="777988" y="139298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53" name="Shape 1053"/>
            <p:cNvSpPr/>
            <p:nvPr/>
          </p:nvSpPr>
          <p:spPr>
            <a:xfrm>
              <a:off x="1774385" y="2291369"/>
              <a:ext cx="138863" cy="151528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</a:ln>
          </p:spPr>
          <p:txBody>
            <a:bodyPr lIns="50799" tIns="50799" rIns="50799" bIns="50799" anchor="ctr"/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056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951" y="2035620"/>
              <a:ext cx="944372" cy="23774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1060" name="Group 1060"/>
          <p:cNvGrpSpPr/>
          <p:nvPr/>
        </p:nvGrpSpPr>
        <p:grpSpPr>
          <a:xfrm>
            <a:off x="2376308" y="3444336"/>
            <a:ext cx="7386437" cy="2921564"/>
            <a:chOff x="-13517" y="-40551"/>
            <a:chExt cx="10918698" cy="4318747"/>
          </a:xfrm>
        </p:grpSpPr>
        <p:pic>
          <p:nvPicPr>
            <p:cNvPr id="1058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8864" y="3936117"/>
              <a:ext cx="3176435" cy="34207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059" name="Untitled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3517" y="-40551"/>
              <a:ext cx="10918698" cy="379780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26" name="Shape 1042"/>
          <p:cNvSpPr/>
          <p:nvPr/>
        </p:nvSpPr>
        <p:spPr>
          <a:xfrm>
            <a:off x="8364363" y="1008643"/>
            <a:ext cx="308096" cy="37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 marL="40640" marR="40640" defTabSz="914400">
              <a:defRPr sz="3000" i="1">
                <a:solidFill>
                  <a:srgbClr val="011993"/>
                </a:solidFill>
              </a:defRPr>
            </a:lvl1pPr>
          </a:lstStyle>
          <a:p>
            <a:r>
              <a:rPr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baseline="-25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endParaRPr sz="1800" baseline="-25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Shape 1042"/>
          <p:cNvSpPr/>
          <p:nvPr/>
        </p:nvSpPr>
        <p:spPr>
          <a:xfrm>
            <a:off x="9748781" y="1008643"/>
            <a:ext cx="325728" cy="37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 marL="40640" marR="40640" defTabSz="914400">
              <a:defRPr sz="3000" i="1">
                <a:solidFill>
                  <a:srgbClr val="011993"/>
                </a:solidFill>
              </a:defRPr>
            </a:lvl1pPr>
          </a:lstStyle>
          <a:p>
            <a:r>
              <a:rPr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baseline="-25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endParaRPr sz="1800" baseline="-25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7" name="Curved Connector 6"/>
          <p:cNvCxnSpPr>
            <a:cxnSpLocks/>
          </p:cNvCxnSpPr>
          <p:nvPr/>
        </p:nvCxnSpPr>
        <p:spPr>
          <a:xfrm>
            <a:off x="5828371" y="1962616"/>
            <a:ext cx="2209620" cy="218345"/>
          </a:xfrm>
          <a:prstGeom prst="curvedConnector3">
            <a:avLst>
              <a:gd name="adj1" fmla="val 50000"/>
            </a:avLst>
          </a:prstGeom>
          <a:ln w="19050">
            <a:solidFill>
              <a:srgbClr val="1F8A4B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822C54A-06E5-6E47-9992-396C6E762257}"/>
              </a:ext>
            </a:extLst>
          </p:cNvPr>
          <p:cNvSpPr txBox="1">
            <a:spLocks/>
          </p:cNvSpPr>
          <p:nvPr/>
        </p:nvSpPr>
        <p:spPr bwMode="auto">
          <a:xfrm>
            <a:off x="2446325" y="6013493"/>
            <a:ext cx="1811744" cy="705321"/>
          </a:xfrm>
          <a:prstGeom prst="rect">
            <a:avLst/>
          </a:prstGeom>
          <a:solidFill>
            <a:srgbClr val="DBFFB2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kern="0" dirty="0"/>
              <a:t>⇒  </a:t>
            </a:r>
            <a:r>
              <a:rPr lang="en-US" kern="0" baseline="-25000" dirty="0"/>
              <a:t> </a:t>
            </a:r>
            <a:r>
              <a:rPr lang="en-US" kern="0" dirty="0"/>
              <a:t>contingent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kern="0" dirty="0"/>
              <a:t>→  controllable </a:t>
            </a:r>
          </a:p>
        </p:txBody>
      </p:sp>
    </p:spTree>
    <p:extLst>
      <p:ext uri="{BB962C8B-B14F-4D97-AF65-F5344CB8AC3E}">
        <p14:creationId xmlns:p14="http://schemas.microsoft.com/office/powerpoint/2010/main" val="381653259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0" grpId="0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705118C-D9A8-094F-A9F5-07F69EEA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741246"/>
          </a:xfrm>
        </p:spPr>
        <p:txBody>
          <a:bodyPr/>
          <a:lstStyle/>
          <a:p>
            <a:r>
              <a:rPr lang="en-US" dirty="0"/>
              <a:t>Extended Version of 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3475" y="1008642"/>
            <a:ext cx="7359270" cy="2387776"/>
          </a:xfrm>
        </p:spPr>
        <p:txBody>
          <a:bodyPr/>
          <a:lstStyle/>
          <a:p>
            <a:r>
              <a:rPr lang="en-US" dirty="0"/>
              <a:t>We want a fast algorithm that </a:t>
            </a:r>
            <a:r>
              <a:rPr lang="en-US" dirty="0" err="1">
                <a:latin typeface="Calibri" panose="020F0502020204030204" pitchFamily="34" charset="0"/>
              </a:rPr>
              <a:t>TemPlan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/>
              <a:t>can run at each node, to decide whether to backtrack</a:t>
            </a:r>
          </a:p>
          <a:p>
            <a:r>
              <a:rPr lang="en-US" dirty="0"/>
              <a:t>There’s an extended version of </a:t>
            </a:r>
            <a:r>
              <a:rPr lang="en-US" dirty="0">
                <a:latin typeface="Calibri" panose="020F0502020204030204" pitchFamily="34" charset="0"/>
              </a:rPr>
              <a:t>PC</a:t>
            </a:r>
            <a:r>
              <a:rPr lang="en-US" dirty="0"/>
              <a:t> that runs in polynomial time, but it has high overhead</a:t>
            </a:r>
          </a:p>
          <a:p>
            <a:r>
              <a:rPr lang="en-US" dirty="0"/>
              <a:t>Possible compromise: use ordinary </a:t>
            </a:r>
            <a:r>
              <a:rPr lang="en-US" dirty="0">
                <a:latin typeface="Calibri" panose="020F0502020204030204" pitchFamily="34" charset="0"/>
              </a:rPr>
              <a:t>PC</a:t>
            </a:r>
            <a:r>
              <a:rPr lang="en-US" dirty="0"/>
              <a:t> most of the time</a:t>
            </a:r>
          </a:p>
          <a:p>
            <a:pPr lvl="1"/>
            <a:r>
              <a:rPr lang="en-US" dirty="0"/>
              <a:t>Run extended version occasionally, or at end of search before returning plan</a:t>
            </a:r>
          </a:p>
        </p:txBody>
      </p:sp>
      <p:pic>
        <p:nvPicPr>
          <p:cNvPr id="1059" name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308" y="3802379"/>
            <a:ext cx="7386437" cy="2569158"/>
          </a:xfrm>
          <a:prstGeom prst="rect">
            <a:avLst/>
          </a:prstGeom>
          <a:ln w="12700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3912892251"/>
      </p:ext>
    </p:extLst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</a:t>
            </a:r>
          </a:p>
        </p:txBody>
      </p:sp>
      <p:sp>
        <p:nvSpPr>
          <p:cNvPr id="1067" name="Shape 1067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4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Introduction</a:t>
            </a:r>
          </a:p>
          <a:p>
            <a:pPr>
              <a:lnSpc>
                <a:spcPct val="14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Representation</a:t>
            </a:r>
          </a:p>
          <a:p>
            <a:pPr>
              <a:lnSpc>
                <a:spcPct val="14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Temporal planning</a:t>
            </a:r>
          </a:p>
          <a:p>
            <a:pPr>
              <a:lnSpc>
                <a:spcPct val="14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Consistency and controllability</a:t>
            </a:r>
          </a:p>
          <a:p>
            <a:pPr>
              <a:lnSpc>
                <a:spcPct val="140000"/>
              </a:lnSpc>
            </a:pPr>
            <a:r>
              <a:rPr lang="en-US" b="1" dirty="0"/>
              <a:t>4.5 </a:t>
            </a:r>
            <a:r>
              <a:rPr b="1" dirty="0"/>
              <a:t>Acting with </a:t>
            </a:r>
            <a:r>
              <a:rPr lang="en-US" b="1" dirty="0"/>
              <a:t>temporal models</a:t>
            </a:r>
            <a:endParaRPr b="1" dirty="0"/>
          </a:p>
          <a:p>
            <a:pPr lvl="1">
              <a:lnSpc>
                <a:spcPct val="140000"/>
              </a:lnSpc>
            </a:pPr>
            <a:r>
              <a:rPr lang="en-US" dirty="0"/>
              <a:t>Acting with </a:t>
            </a:r>
            <a:r>
              <a:rPr lang="en-US" dirty="0" err="1"/>
              <a:t>atemporal</a:t>
            </a:r>
            <a:r>
              <a:rPr lang="en-US" dirty="0"/>
              <a:t> refinement</a:t>
            </a:r>
          </a:p>
          <a:p>
            <a:pPr lvl="1">
              <a:lnSpc>
                <a:spcPct val="140000"/>
              </a:lnSpc>
            </a:pPr>
            <a:r>
              <a:rPr dirty="0"/>
              <a:t>Dispatching</a:t>
            </a:r>
          </a:p>
          <a:p>
            <a:pPr lvl="1">
              <a:lnSpc>
                <a:spcPct val="140000"/>
              </a:lnSpc>
            </a:pPr>
            <a:r>
              <a:rPr dirty="0"/>
              <a:t>Observation actions</a:t>
            </a:r>
          </a:p>
        </p:txBody>
      </p:sp>
    </p:spTree>
    <p:extLst>
      <p:ext uri="{BB962C8B-B14F-4D97-AF65-F5344CB8AC3E}">
        <p14:creationId xmlns:p14="http://schemas.microsoft.com/office/powerpoint/2010/main" val="117421837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Atemporal</a:t>
            </a:r>
            <a:r>
              <a:rPr lang="en-US" dirty="0"/>
              <a:t> Refinement of Primitive Actions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</a:rPr>
              <a:t>Templan</a:t>
            </a:r>
            <a:r>
              <a:rPr lang="en-US" dirty="0" err="1"/>
              <a:t>’s</a:t>
            </a:r>
            <a:r>
              <a:rPr lang="en-US" dirty="0"/>
              <a:t> primitive actions may correspond to compound tasks</a:t>
            </a:r>
          </a:p>
          <a:p>
            <a:pPr lvl="1"/>
            <a:r>
              <a:rPr lang="en-US" dirty="0"/>
              <a:t>In </a:t>
            </a:r>
            <a:r>
              <a:rPr lang="en-US" dirty="0">
                <a:latin typeface="Calibri" charset="0"/>
              </a:rPr>
              <a:t>RAE</a:t>
            </a:r>
            <a:r>
              <a:rPr lang="en-US" dirty="0"/>
              <a:t>, use refinement methods to refine them into commands</a:t>
            </a:r>
          </a:p>
          <a:p>
            <a:endParaRPr lang="en-US" dirty="0"/>
          </a:p>
          <a:p>
            <a:pPr lvl="1"/>
            <a:r>
              <a:rPr lang="en-US" dirty="0" err="1">
                <a:latin typeface="Calibri" panose="020F0502020204030204" pitchFamily="34" charset="0"/>
              </a:rPr>
              <a:t>Templan</a:t>
            </a:r>
            <a:r>
              <a:rPr lang="en-US" dirty="0" err="1"/>
              <a:t>’s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primitive action template </a:t>
            </a:r>
            <a:br>
              <a:rPr lang="en-US" dirty="0"/>
            </a:br>
            <a:r>
              <a:rPr lang="en-US" dirty="0"/>
              <a:t>(descriptive model)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96875" lvl="1" indent="0">
              <a:buNone/>
            </a:pPr>
            <a:endParaRPr lang="en-US" dirty="0"/>
          </a:p>
          <a:p>
            <a:pPr lvl="1"/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’s </a:t>
            </a:r>
            <a:br>
              <a:rPr lang="en-US" dirty="0"/>
            </a:br>
            <a:r>
              <a:rPr lang="en-US" dirty="0"/>
              <a:t>refinement method</a:t>
            </a:r>
            <a:br>
              <a:rPr lang="en-US" dirty="0"/>
            </a:br>
            <a:r>
              <a:rPr lang="en-US" dirty="0"/>
              <a:t>(operational model)</a:t>
            </a:r>
          </a:p>
          <a:p>
            <a:endParaRPr lang="en-US" dirty="0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 rotWithShape="1">
          <a:blip r:embed="rId2"/>
          <a:srcRect l="-2043" t="-6807" r="-2174" b="-6204"/>
          <a:stretch/>
        </p:blipFill>
        <p:spPr>
          <a:xfrm>
            <a:off x="5035296" y="2208691"/>
            <a:ext cx="4526280" cy="1572768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3"/>
          <a:srcRect l="-1955" t="-6313" r="-1988" b="-6788"/>
          <a:stretch/>
        </p:blipFill>
        <p:spPr>
          <a:xfrm>
            <a:off x="5035296" y="4279392"/>
            <a:ext cx="4718304" cy="1572768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20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68A41-2477-BE4E-B62C-B29FA9CA2C89}"/>
              </a:ext>
            </a:extLst>
          </p:cNvPr>
          <p:cNvGrpSpPr/>
          <p:nvPr/>
        </p:nvGrpSpPr>
        <p:grpSpPr>
          <a:xfrm>
            <a:off x="283201" y="1894795"/>
            <a:ext cx="2923218" cy="787929"/>
            <a:chOff x="902843" y="2106884"/>
            <a:chExt cx="2923218" cy="78792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F1A7C63-4324-EE49-B124-C62B6EEA7DC0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2240403" y="2306939"/>
              <a:ext cx="1585658" cy="516007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9C81DC-72FB-4743-BAAD-A86724E21ECC}"/>
                </a:ext>
              </a:extLst>
            </p:cNvPr>
            <p:cNvSpPr/>
            <p:nvPr/>
          </p:nvSpPr>
          <p:spPr>
            <a:xfrm>
              <a:off x="904781" y="2106884"/>
              <a:ext cx="1335622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</a:rPr>
                <a:t>persistence</a:t>
              </a:r>
              <a:endParaRPr 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B21EBB9E-1220-EB4B-A113-B81B86A8862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2843" y="2497268"/>
              <a:ext cx="1779332" cy="39754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34448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1363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Wingdings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3823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547813" indent="-34131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Lucida Grande"/>
                <a:buChar char="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944688" indent="-344488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341563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Lucida Grande"/>
                <a:buChar char="›"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92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149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None/>
              </a:pPr>
              <a:r>
                <a:rPr lang="en-US" kern="0" dirty="0"/>
                <a:t>  requires </a:t>
              </a:r>
              <a:r>
                <a:rPr lang="en-US" i="1" kern="0" dirty="0"/>
                <a:t>t</a:t>
              </a:r>
              <a:r>
                <a:rPr lang="en-US" kern="0" baseline="-25000" dirty="0"/>
                <a:t>1</a:t>
              </a:r>
              <a:r>
                <a:rPr lang="en-US" kern="0" dirty="0"/>
                <a:t> ≤ </a:t>
              </a:r>
              <a:r>
                <a:rPr lang="en-US" i="1" kern="0" dirty="0"/>
                <a:t>t</a:t>
              </a:r>
              <a:r>
                <a:rPr lang="en-US" kern="0" baseline="-25000" dirty="0"/>
                <a:t>2</a:t>
              </a:r>
              <a:endParaRPr lang="en-US" kern="0" dirty="0"/>
            </a:p>
          </p:txBody>
        </p:sp>
      </p:grp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203200" y="101600"/>
            <a:ext cx="11785600" cy="687868"/>
          </a:xfrm>
          <a:prstGeom prst="rect">
            <a:avLst/>
          </a:prstGeom>
        </p:spPr>
        <p:txBody>
          <a:bodyPr/>
          <a:lstStyle/>
          <a:p>
            <a:r>
              <a:rPr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848" y="627453"/>
            <a:ext cx="8916634" cy="5786501"/>
          </a:xfrm>
        </p:spPr>
        <p:txBody>
          <a:bodyPr/>
          <a:lstStyle/>
          <a:p>
            <a:r>
              <a:rPr lang="en-US" dirty="0"/>
              <a:t>A pair  (</a:t>
            </a:r>
            <a:r>
              <a:rPr lang="en-US" dirty="0">
                <a:latin typeface="Lucida Handwriting" charset="0"/>
              </a:rPr>
              <a:t>T</a:t>
            </a:r>
            <a:r>
              <a:rPr lang="en-US" dirty="0"/>
              <a:t>,</a:t>
            </a:r>
            <a:r>
              <a:rPr lang="en-US" dirty="0">
                <a:latin typeface="Lucida Handwriting" charset="0"/>
              </a:rPr>
              <a:t>C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partially predicted evolution of one state variable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>
                <a:latin typeface="Lucida Handwriting" charset="0"/>
              </a:rPr>
              <a:t>T</a:t>
            </a:r>
            <a:r>
              <a:rPr lang="en-US" dirty="0"/>
              <a:t> : temporal assertions</a:t>
            </a:r>
          </a:p>
          <a:p>
            <a:pPr marL="798513" lvl="2" indent="0">
              <a:buNone/>
              <a:tabLst>
                <a:tab pos="1716088" algn="l"/>
                <a:tab pos="4003675" algn="l"/>
              </a:tabLst>
            </a:pP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Calibri"/>
              </a:rPr>
              <a:t>(r1)</a:t>
            </a:r>
            <a:r>
              <a:rPr lang="en-US" baseline="-25000" dirty="0"/>
              <a:t> 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(</a:t>
            </a:r>
            <a:r>
              <a:rPr lang="en-US" dirty="0">
                <a:latin typeface="Calibri"/>
              </a:rPr>
              <a:t>loc1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l</a:t>
            </a:r>
            <a:r>
              <a:rPr lang="en-US" dirty="0"/>
              <a:t>)	</a:t>
            </a:r>
            <a:endParaRPr lang="en-US" i="1" dirty="0"/>
          </a:p>
          <a:p>
            <a:pPr marL="798513" lvl="2" indent="0">
              <a:buNone/>
              <a:tabLst>
                <a:tab pos="1716088" algn="l"/>
                <a:tab pos="4003675" algn="l"/>
              </a:tabLst>
            </a:pP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Calibri"/>
              </a:rPr>
              <a:t>(r1)</a:t>
            </a:r>
            <a:r>
              <a:rPr lang="en-US" baseline="-25000" dirty="0"/>
              <a:t> </a:t>
            </a:r>
            <a:r>
              <a:rPr lang="en-US" dirty="0"/>
              <a:t>=</a:t>
            </a:r>
            <a:r>
              <a:rPr lang="en-US" baseline="-25000" dirty="0"/>
              <a:t> </a:t>
            </a:r>
            <a:r>
              <a:rPr lang="en-US" i="1" dirty="0"/>
              <a:t>l	</a:t>
            </a:r>
          </a:p>
          <a:p>
            <a:pPr marL="798513" lvl="2" indent="0">
              <a:buNone/>
              <a:tabLst>
                <a:tab pos="1716088" algn="l"/>
                <a:tab pos="4003675" algn="l"/>
              </a:tabLst>
            </a:pP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Calibri"/>
              </a:rPr>
              <a:t>(r1)</a:t>
            </a:r>
            <a:r>
              <a:rPr lang="en-US" baseline="-25000" dirty="0"/>
              <a:t> 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(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loc2</a:t>
            </a:r>
            <a:r>
              <a:rPr lang="en-US" dirty="0"/>
              <a:t>)	</a:t>
            </a:r>
          </a:p>
          <a:p>
            <a:r>
              <a:rPr lang="en-US" dirty="0">
                <a:latin typeface="Lucida Handwriting" charset="0"/>
              </a:rPr>
              <a:t>C</a:t>
            </a:r>
            <a:r>
              <a:rPr lang="en-US" dirty="0"/>
              <a:t> : constraints</a:t>
            </a:r>
          </a:p>
          <a:p>
            <a:pPr marL="798513" lvl="2" indent="0">
              <a:buNone/>
              <a:tabLst>
                <a:tab pos="1716088" algn="l"/>
                <a:tab pos="4003675" algn="l"/>
              </a:tabLst>
            </a:pP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 &lt;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 &lt; 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</a:p>
          <a:p>
            <a:pPr marL="798513" lvl="2" indent="0">
              <a:buNone/>
              <a:tabLst>
                <a:tab pos="1716088" algn="l"/>
                <a:tab pos="4003675" algn="l"/>
              </a:tabLst>
            </a:pPr>
            <a:r>
              <a:rPr lang="en-US" i="1" dirty="0"/>
              <a:t>l ≠</a:t>
            </a:r>
            <a:r>
              <a:rPr lang="en-US" dirty="0">
                <a:latin typeface="Calibri"/>
              </a:rPr>
              <a:t> loc1</a:t>
            </a:r>
            <a:endParaRPr lang="en-US" i="1" dirty="0"/>
          </a:p>
          <a:p>
            <a:pPr marL="798513" lvl="2" indent="0">
              <a:buNone/>
              <a:tabLst>
                <a:tab pos="1716088" algn="l"/>
                <a:tab pos="4003675" algn="l"/>
              </a:tabLst>
            </a:pPr>
            <a:r>
              <a:rPr lang="en-US" i="1" dirty="0"/>
              <a:t>l ≠</a:t>
            </a:r>
            <a:r>
              <a:rPr lang="en-US" dirty="0">
                <a:latin typeface="Calibri"/>
              </a:rPr>
              <a:t> loc2</a:t>
            </a:r>
          </a:p>
          <a:p>
            <a:pPr marL="458788" indent="-342900">
              <a:tabLst>
                <a:tab pos="1716088" algn="l"/>
                <a:tab pos="4003675" algn="l"/>
              </a:tabLst>
            </a:pPr>
            <a:endParaRPr lang="en-US" dirty="0">
              <a:latin typeface="Times New Roman" panose="02020603050405020304" pitchFamily="18" charset="0"/>
            </a:endParaRPr>
          </a:p>
          <a:p>
            <a:pPr marL="458788" indent="-342900">
              <a:tabLst>
                <a:tab pos="1716088" algn="l"/>
                <a:tab pos="4003675" algn="l"/>
              </a:tabLst>
            </a:pPr>
            <a:r>
              <a:rPr lang="en-US" dirty="0">
                <a:latin typeface="Times New Roman" panose="02020603050405020304" pitchFamily="18" charset="0"/>
              </a:rPr>
              <a:t>If </a:t>
            </a:r>
            <a:r>
              <a:rPr lang="en-US" dirty="0">
                <a:latin typeface="Lucida Handwriting" panose="03010101010101010101" pitchFamily="66" charset="77"/>
              </a:rPr>
              <a:t>T</a:t>
            </a:r>
            <a:r>
              <a:rPr lang="en-US" dirty="0">
                <a:latin typeface="Times New Roman" panose="02020603050405020304" pitchFamily="18" charset="0"/>
              </a:rPr>
              <a:t> contains  </a:t>
            </a:r>
            <a:r>
              <a:rPr lang="en-US" dirty="0"/>
              <a:t>[</a:t>
            </a:r>
            <a:r>
              <a:rPr lang="en-US" i="1" dirty="0"/>
              <a:t>t</a:t>
            </a:r>
            <a:r>
              <a:rPr lang="en-US" dirty="0"/>
              <a:t>,</a:t>
            </a:r>
            <a:r>
              <a:rPr lang="en-US" i="1" dirty="0"/>
              <a:t>t′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i="1" dirty="0" err="1">
                <a:latin typeface="Times New Roman" panose="02020603050405020304" pitchFamily="18" charset="0"/>
              </a:rPr>
              <a:t>x</a:t>
            </a:r>
            <a:r>
              <a:rPr lang="en-US" baseline="-25000" dirty="0"/>
              <a:t> 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(</a:t>
            </a:r>
            <a:r>
              <a:rPr lang="en-US" i="1" dirty="0"/>
              <a:t>v</a:t>
            </a:r>
            <a:r>
              <a:rPr lang="en-US" dirty="0"/>
              <a:t>,</a:t>
            </a:r>
            <a:r>
              <a:rPr lang="en-US" i="1" dirty="0"/>
              <a:t>v′</a:t>
            </a:r>
            <a:r>
              <a:rPr lang="en-US" dirty="0"/>
              <a:t>)  or  [</a:t>
            </a:r>
            <a:r>
              <a:rPr lang="en-US" i="1" dirty="0"/>
              <a:t>t</a:t>
            </a:r>
            <a:r>
              <a:rPr lang="en-US" dirty="0"/>
              <a:t>,</a:t>
            </a:r>
            <a:r>
              <a:rPr lang="en-US" i="1" dirty="0"/>
              <a:t>t′</a:t>
            </a:r>
            <a:r>
              <a:rPr lang="en-US" dirty="0"/>
              <a:t>]</a:t>
            </a:r>
            <a:r>
              <a:rPr lang="en-US" baseline="-25000" dirty="0"/>
              <a:t> </a:t>
            </a:r>
            <a:r>
              <a:rPr lang="en-US" i="1" dirty="0" err="1">
                <a:latin typeface="Times New Roman" panose="02020603050405020304" pitchFamily="18" charset="0"/>
              </a:rPr>
              <a:t>x</a:t>
            </a:r>
            <a:r>
              <a:rPr lang="en-US" baseline="-25000" dirty="0"/>
              <a:t> </a:t>
            </a:r>
            <a:r>
              <a:rPr lang="en-US" dirty="0"/>
              <a:t>=</a:t>
            </a:r>
            <a:r>
              <a:rPr lang="en-US" baseline="-25000" dirty="0"/>
              <a:t> </a:t>
            </a:r>
            <a:r>
              <a:rPr lang="en-US" i="1" dirty="0"/>
              <a:t>v  </a:t>
            </a:r>
            <a:r>
              <a:rPr lang="en-US" dirty="0">
                <a:latin typeface="Times New Roman" panose="02020603050405020304" pitchFamily="18" charset="0"/>
              </a:rPr>
              <a:t>then </a:t>
            </a:r>
            <a:r>
              <a:rPr lang="en-US" dirty="0">
                <a:latin typeface="Lucida Handwriting" charset="0"/>
              </a:rPr>
              <a:t>C</a:t>
            </a:r>
            <a:r>
              <a:rPr lang="en-US" dirty="0">
                <a:latin typeface="Times New Roman" panose="02020603050405020304" pitchFamily="18" charset="0"/>
              </a:rPr>
              <a:t> always contains </a:t>
            </a:r>
            <a:r>
              <a:rPr lang="en-US" i="1" dirty="0"/>
              <a:t>t</a:t>
            </a:r>
            <a:r>
              <a:rPr lang="en-US" dirty="0"/>
              <a:t> ≤ </a:t>
            </a:r>
            <a:r>
              <a:rPr lang="en-US" i="1" dirty="0"/>
              <a:t>t′</a:t>
            </a:r>
            <a:r>
              <a:rPr lang="en-US" dirty="0"/>
              <a:t> </a:t>
            </a:r>
            <a:endParaRPr lang="en-US" dirty="0">
              <a:latin typeface="Times New Roman" panose="02020603050405020304" pitchFamily="18" charset="0"/>
            </a:endParaRPr>
          </a:p>
          <a:p>
            <a:pPr marL="800101" lvl="1" indent="-342900">
              <a:tabLst>
                <a:tab pos="1716088" algn="l"/>
                <a:tab pos="4003675" algn="l"/>
              </a:tabLst>
            </a:pPr>
            <a:r>
              <a:rPr lang="en-US" dirty="0">
                <a:latin typeface="Times New Roman" panose="02020603050405020304" pitchFamily="18" charset="0"/>
              </a:rPr>
              <a:t>To keep the examples from getting cluttered, we’ll often be sloppy and not write </a:t>
            </a:r>
            <a:r>
              <a:rPr lang="en-US" i="1" dirty="0"/>
              <a:t>t</a:t>
            </a:r>
            <a:r>
              <a:rPr lang="en-US" dirty="0"/>
              <a:t> ≤ </a:t>
            </a:r>
            <a:r>
              <a:rPr lang="en-US" i="1" dirty="0"/>
              <a:t>t′</a:t>
            </a:r>
            <a:r>
              <a:rPr lang="en-US" dirty="0">
                <a:latin typeface="Times New Roman" panose="02020603050405020304" pitchFamily="18" charset="0"/>
              </a:rPr>
              <a:t> explicitly</a:t>
            </a:r>
          </a:p>
        </p:txBody>
      </p:sp>
      <p:pic>
        <p:nvPicPr>
          <p:cNvPr id="34" name="Picture 33" descr="tim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35" y="1629561"/>
            <a:ext cx="4754809" cy="21401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EC7BB9-A6D1-8E4E-8868-B9BC7606C609}"/>
              </a:ext>
            </a:extLst>
          </p:cNvPr>
          <p:cNvGrpSpPr/>
          <p:nvPr/>
        </p:nvGrpSpPr>
        <p:grpSpPr>
          <a:xfrm>
            <a:off x="255555" y="2949036"/>
            <a:ext cx="2950864" cy="1279102"/>
            <a:chOff x="904195" y="1919210"/>
            <a:chExt cx="2950864" cy="12791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AEA898-0E3E-2C4C-823C-486F9FBA2776}"/>
                </a:ext>
              </a:extLst>
            </p:cNvPr>
            <p:cNvSpPr/>
            <p:nvPr/>
          </p:nvSpPr>
          <p:spPr>
            <a:xfrm>
              <a:off x="904781" y="2106884"/>
              <a:ext cx="925253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</a:rPr>
                <a:t>change</a:t>
              </a:r>
              <a:endParaRPr lang="en-US" sz="2000" dirty="0">
                <a:latin typeface="Times New Roman" panose="02020603050405020304" pitchFamily="18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FFC9593-9BBA-5244-A0DE-D05EDA62D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2342" y="1919210"/>
              <a:ext cx="1982717" cy="387731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ECCE1AE4-49DA-7C44-AAFC-80A1A18340A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4195" y="2492991"/>
              <a:ext cx="1910778" cy="70532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34448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1363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Wingdings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3823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547813" indent="-34131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Lucida Grande"/>
                <a:buChar char="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944688" indent="-344488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341563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Lucida Grande"/>
                <a:buChar char="›"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92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149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None/>
              </a:pPr>
              <a:r>
                <a:rPr lang="en-US" kern="0" dirty="0"/>
                <a:t>  requires </a:t>
              </a:r>
              <a:r>
                <a:rPr lang="en-US" i="1" kern="0" dirty="0"/>
                <a:t>t</a:t>
              </a:r>
              <a:r>
                <a:rPr lang="en-US" kern="0" baseline="-25000" dirty="0"/>
                <a:t>3</a:t>
              </a:r>
              <a:r>
                <a:rPr lang="en-US" kern="0" dirty="0"/>
                <a:t> ≤ </a:t>
              </a:r>
              <a:r>
                <a:rPr lang="en-US" i="1" kern="0" dirty="0"/>
                <a:t>t</a:t>
              </a:r>
              <a:r>
                <a:rPr lang="en-US" kern="0" baseline="-25000" dirty="0"/>
                <a:t>4</a:t>
              </a:r>
              <a:r>
                <a:rPr lang="en-US" kern="0" dirty="0"/>
                <a:t>  </a:t>
              </a:r>
              <a:br>
                <a:rPr lang="en-US" kern="0" dirty="0"/>
              </a:br>
              <a:r>
                <a:rPr lang="en-US" kern="0" dirty="0"/>
                <a:t>  and  </a:t>
              </a:r>
              <a:r>
                <a:rPr lang="en-US" i="1" kern="0" dirty="0"/>
                <a:t>l</a:t>
              </a:r>
              <a:r>
                <a:rPr lang="en-US" kern="0" dirty="0"/>
                <a:t> ≠ </a:t>
              </a:r>
              <a:r>
                <a:rPr lang="en-US" kern="0" dirty="0">
                  <a:latin typeface="Calibri" panose="020F0502020204030204" pitchFamily="34" charset="0"/>
                </a:rPr>
                <a:t>loc2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160431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Atemporal</a:t>
            </a:r>
            <a:r>
              <a:rPr lang="en-US" dirty="0"/>
              <a:t> Refinement of Primitive Actions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</a:rPr>
              <a:t>Templan</a:t>
            </a:r>
            <a:r>
              <a:rPr lang="en-US" dirty="0" err="1"/>
              <a:t>’s</a:t>
            </a:r>
            <a:r>
              <a:rPr lang="en-US" dirty="0"/>
              <a:t> primitive actions may correspond to compound tasks</a:t>
            </a:r>
          </a:p>
          <a:p>
            <a:pPr lvl="1"/>
            <a:r>
              <a:rPr lang="en-US" dirty="0"/>
              <a:t>In </a:t>
            </a:r>
            <a:r>
              <a:rPr lang="en-US" dirty="0">
                <a:latin typeface="Calibri" charset="0"/>
              </a:rPr>
              <a:t>RAE</a:t>
            </a:r>
            <a:r>
              <a:rPr lang="en-US" dirty="0"/>
              <a:t>, use refinement methods to refine them into commands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err="1">
                <a:latin typeface="Calibri" panose="020F0502020204030204" pitchFamily="34" charset="0"/>
              </a:rPr>
              <a:t>Templan</a:t>
            </a:r>
            <a:r>
              <a:rPr lang="en-US" dirty="0" err="1"/>
              <a:t>’s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primitive action template </a:t>
            </a:r>
            <a:br>
              <a:rPr lang="en-US" dirty="0"/>
            </a:br>
            <a:r>
              <a:rPr lang="en-US" dirty="0"/>
              <a:t>(descriptive model)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96875" lvl="1" indent="0">
              <a:buNone/>
            </a:pPr>
            <a:endParaRPr lang="en-US" dirty="0"/>
          </a:p>
          <a:p>
            <a:pPr lvl="1"/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’s </a:t>
            </a:r>
            <a:br>
              <a:rPr lang="en-US" dirty="0"/>
            </a:br>
            <a:r>
              <a:rPr lang="en-US" dirty="0"/>
              <a:t>refinement method</a:t>
            </a:r>
            <a:br>
              <a:rPr lang="en-US" dirty="0"/>
            </a:br>
            <a:r>
              <a:rPr lang="en-US" dirty="0"/>
              <a:t>(operational model)</a:t>
            </a:r>
          </a:p>
          <a:p>
            <a:endParaRPr lang="en-US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 rotWithShape="1">
          <a:blip r:embed="rId2"/>
          <a:srcRect l="-1749" t="-3375" r="-1921" b="-3367"/>
          <a:stretch/>
        </p:blipFill>
        <p:spPr>
          <a:xfrm>
            <a:off x="5017008" y="3703320"/>
            <a:ext cx="5166360" cy="287121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30209" y="2211622"/>
            <a:ext cx="2332750" cy="113786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3175">
              <a:buNone/>
              <a:tabLst>
                <a:tab pos="287338" algn="l"/>
                <a:tab pos="1304925" algn="l"/>
              </a:tabLst>
            </a:pPr>
            <a:r>
              <a:rPr lang="pl-PL" sz="1800" kern="0" dirty="0" err="1">
                <a:latin typeface="Calibri"/>
              </a:rPr>
              <a:t>unstack</a:t>
            </a:r>
            <a:r>
              <a:rPr lang="pl-PL" sz="1800" kern="0" dirty="0"/>
              <a:t>(</a:t>
            </a:r>
            <a:r>
              <a:rPr lang="pl-PL" sz="1800" i="1" kern="0" dirty="0" err="1"/>
              <a:t>k,c,p</a:t>
            </a:r>
            <a:r>
              <a:rPr lang="pl-PL" sz="1800" kern="0" dirty="0"/>
              <a:t>)</a:t>
            </a:r>
          </a:p>
          <a:p>
            <a:pPr marL="0" indent="-3175">
              <a:buNone/>
              <a:tabLst>
                <a:tab pos="287338" algn="l"/>
                <a:tab pos="1304925" algn="l"/>
              </a:tabLst>
            </a:pPr>
            <a:r>
              <a:rPr lang="pl-PL" sz="1800" kern="0" dirty="0"/>
              <a:t>  </a:t>
            </a:r>
            <a:r>
              <a:rPr lang="pl-PL" sz="1800" kern="0" dirty="0" err="1"/>
              <a:t>assertions</a:t>
            </a:r>
            <a:r>
              <a:rPr lang="pl-PL" sz="1800" kern="0" dirty="0"/>
              <a:t>:	… </a:t>
            </a:r>
          </a:p>
          <a:p>
            <a:pPr marL="0" indent="-3175">
              <a:buNone/>
              <a:tabLst>
                <a:tab pos="287338" algn="l"/>
                <a:tab pos="1304925" algn="l"/>
              </a:tabLst>
            </a:pPr>
            <a:r>
              <a:rPr lang="pl-PL" sz="1800" kern="0" dirty="0"/>
              <a:t>  </a:t>
            </a:r>
            <a:r>
              <a:rPr lang="pl-PL" sz="1800" kern="0" dirty="0" err="1"/>
              <a:t>constraints</a:t>
            </a:r>
            <a:r>
              <a:rPr lang="pl-PL" sz="1800" kern="0" dirty="0"/>
              <a:t>:	…</a:t>
            </a:r>
            <a:endParaRPr lang="pl-PL" sz="1800" kern="0" baseline="-25000" dirty="0"/>
          </a:p>
        </p:txBody>
      </p:sp>
    </p:spTree>
    <p:extLst>
      <p:ext uri="{BB962C8B-B14F-4D97-AF65-F5344CB8AC3E}">
        <p14:creationId xmlns:p14="http://schemas.microsoft.com/office/powerpoint/2010/main" val="8722888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52525"/>
            <a:ext cx="7950820" cy="5283200"/>
          </a:xfrm>
        </p:spPr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Simple online refinement with </a:t>
            </a:r>
            <a:r>
              <a:rPr lang="en-US" dirty="0">
                <a:latin typeface="Calibri" charset="0"/>
              </a:rPr>
              <a:t>RAE</a:t>
            </a:r>
          </a:p>
          <a:p>
            <a:pPr lvl="1"/>
            <a:r>
              <a:rPr lang="en-US" dirty="0"/>
              <a:t>Avoids breaking down uncertainty of contingent duration</a:t>
            </a:r>
          </a:p>
          <a:p>
            <a:pPr lvl="1"/>
            <a:r>
              <a:rPr lang="en-US" dirty="0"/>
              <a:t>Can be augmented with temporal monitoring functions in </a:t>
            </a:r>
            <a:r>
              <a:rPr lang="en-US" dirty="0">
                <a:latin typeface="Calibri" charset="0"/>
              </a:rPr>
              <a:t>RAE</a:t>
            </a:r>
          </a:p>
          <a:p>
            <a:pPr lvl="2"/>
            <a:r>
              <a:rPr lang="en-US" dirty="0"/>
              <a:t>E.g., watchdogs, methods with duration preferences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Does not handle temporal requirements at the command level, </a:t>
            </a:r>
          </a:p>
          <a:p>
            <a:pPr lvl="2"/>
            <a:r>
              <a:rPr lang="en-US" dirty="0"/>
              <a:t>e.g., synchronize two robots that must act concurrently</a:t>
            </a:r>
          </a:p>
          <a:p>
            <a:pPr lvl="1"/>
            <a:endParaRPr lang="en-US" dirty="0"/>
          </a:p>
          <a:p>
            <a:r>
              <a:rPr lang="en-US" dirty="0"/>
              <a:t>Can augment </a:t>
            </a:r>
            <a:r>
              <a:rPr lang="en-US" dirty="0">
                <a:latin typeface="Calibri" charset="0"/>
              </a:rPr>
              <a:t>RAE</a:t>
            </a:r>
            <a:r>
              <a:rPr lang="en-US" dirty="0"/>
              <a:t> to include temporal reasoning</a:t>
            </a:r>
          </a:p>
          <a:p>
            <a:pPr lvl="1"/>
            <a:r>
              <a:rPr lang="en-US" dirty="0"/>
              <a:t>Call it </a:t>
            </a:r>
            <a:r>
              <a:rPr lang="en-US" dirty="0" err="1">
                <a:latin typeface="Calibri" charset="0"/>
              </a:rPr>
              <a:t>eRae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Times New Roman" charset="0"/>
              </a:rPr>
              <a:t>One essential component: a </a:t>
            </a:r>
            <a:r>
              <a:rPr lang="en-US" i="1" dirty="0">
                <a:latin typeface="Times New Roman" charset="0"/>
              </a:rPr>
              <a:t>dispatching </a:t>
            </a:r>
            <a:r>
              <a:rPr lang="en-US" dirty="0">
                <a:latin typeface="Times New Roman" charset="0"/>
              </a:rPr>
              <a:t>function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530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738" y="112060"/>
            <a:ext cx="8839200" cy="550187"/>
          </a:xfrm>
        </p:spPr>
        <p:txBody>
          <a:bodyPr/>
          <a:lstStyle/>
          <a:p>
            <a:r>
              <a:rPr lang="en-US" dirty="0"/>
              <a:t>Acting With Temporal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537" y="804852"/>
            <a:ext cx="8441268" cy="4809564"/>
          </a:xfrm>
        </p:spPr>
        <p:txBody>
          <a:bodyPr/>
          <a:lstStyle/>
          <a:p>
            <a:r>
              <a:rPr lang="en-US" dirty="0"/>
              <a:t>Dispatching procedure: a dynamic execution strategy</a:t>
            </a:r>
          </a:p>
          <a:p>
            <a:pPr lvl="1"/>
            <a:r>
              <a:rPr lang="en-US" dirty="0"/>
              <a:t>Controls when to start each action</a:t>
            </a:r>
          </a:p>
          <a:p>
            <a:pPr lvl="1"/>
            <a:r>
              <a:rPr lang="en-US" dirty="0"/>
              <a:t>Given a dynamically controllable plan with executable primitives, triggers corresponding commands from online observations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latin typeface="Times New Roman" charset="0"/>
              </a:rPr>
              <a:t>robot </a:t>
            </a:r>
            <a:r>
              <a:rPr lang="en-US" dirty="0">
                <a:latin typeface="Calibri" charset="0"/>
              </a:rPr>
              <a:t>r2 </a:t>
            </a:r>
            <a:r>
              <a:rPr lang="en-US" dirty="0"/>
              <a:t>needs to leave dock </a:t>
            </a:r>
            <a:r>
              <a:rPr lang="en-US" dirty="0">
                <a:latin typeface="Calibri" charset="0"/>
              </a:rPr>
              <a:t>d2 </a:t>
            </a:r>
            <a:br>
              <a:rPr lang="en-US" dirty="0">
                <a:latin typeface="Calibri" charset="0"/>
              </a:rPr>
            </a:br>
            <a:r>
              <a:rPr lang="en-US" dirty="0"/>
              <a:t>before robot </a:t>
            </a:r>
            <a:r>
              <a:rPr lang="en-US" dirty="0">
                <a:latin typeface="Calibri" charset="0"/>
              </a:rPr>
              <a:t>r1 </a:t>
            </a:r>
            <a:r>
              <a:rPr lang="en-US" dirty="0"/>
              <a:t>can enter </a:t>
            </a:r>
            <a:r>
              <a:rPr lang="en-US" dirty="0">
                <a:latin typeface="Calibri" charset="0"/>
              </a:rPr>
              <a:t>d2</a:t>
            </a:r>
          </a:p>
          <a:p>
            <a:pPr lvl="1"/>
            <a:r>
              <a:rPr lang="en-US" dirty="0"/>
              <a:t>crane </a:t>
            </a:r>
            <a:r>
              <a:rPr lang="en-US" dirty="0">
                <a:latin typeface="Calibri" charset="0"/>
              </a:rPr>
              <a:t>k </a:t>
            </a:r>
            <a:r>
              <a:rPr lang="en-US" dirty="0"/>
              <a:t>needs to uncover </a:t>
            </a:r>
            <a:r>
              <a:rPr lang="en-US" dirty="0">
                <a:latin typeface="Calibri" charset="0"/>
              </a:rPr>
              <a:t>c </a:t>
            </a:r>
            <a:br>
              <a:rPr lang="en-US" dirty="0">
                <a:latin typeface="Calibri" charset="0"/>
              </a:rPr>
            </a:br>
            <a:r>
              <a:rPr lang="en-US" dirty="0"/>
              <a:t>then put </a:t>
            </a:r>
            <a:r>
              <a:rPr lang="en-US" dirty="0">
                <a:latin typeface="Calibri" panose="020F0502020204030204" pitchFamily="34" charset="0"/>
              </a:rPr>
              <a:t>c</a:t>
            </a:r>
            <a:r>
              <a:rPr lang="en-US" dirty="0"/>
              <a:t> onto </a:t>
            </a:r>
            <a:r>
              <a:rPr lang="en-US" dirty="0">
                <a:latin typeface="Calibri" charset="0"/>
              </a:rPr>
              <a:t>r1</a:t>
            </a:r>
          </a:p>
        </p:txBody>
      </p:sp>
      <p:grpSp>
        <p:nvGrpSpPr>
          <p:cNvPr id="390" name="Group 389"/>
          <p:cNvGrpSpPr/>
          <p:nvPr/>
        </p:nvGrpSpPr>
        <p:grpSpPr>
          <a:xfrm>
            <a:off x="1724422" y="4253599"/>
            <a:ext cx="8909467" cy="2442706"/>
            <a:chOff x="200421" y="4253599"/>
            <a:chExt cx="8909467" cy="2442706"/>
          </a:xfrm>
        </p:grpSpPr>
        <p:sp>
          <p:nvSpPr>
            <p:cNvPr id="391" name="Shape 1113"/>
            <p:cNvSpPr/>
            <p:nvPr/>
          </p:nvSpPr>
          <p:spPr>
            <a:xfrm>
              <a:off x="7358026" y="5908226"/>
              <a:ext cx="441728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2" name="Shape 1073"/>
            <p:cNvSpPr/>
            <p:nvPr/>
          </p:nvSpPr>
          <p:spPr>
            <a:xfrm>
              <a:off x="4470259" y="5304393"/>
              <a:ext cx="284183" cy="539403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3" name="Shape 1074"/>
            <p:cNvSpPr/>
            <p:nvPr/>
          </p:nvSpPr>
          <p:spPr>
            <a:xfrm>
              <a:off x="1865690" y="527472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4" name="Shape 1075"/>
            <p:cNvSpPr/>
            <p:nvPr/>
          </p:nvSpPr>
          <p:spPr>
            <a:xfrm>
              <a:off x="2839547" y="527472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5" name="Shape 1076"/>
            <p:cNvSpPr/>
            <p:nvPr/>
          </p:nvSpPr>
          <p:spPr>
            <a:xfrm>
              <a:off x="1973519" y="5350489"/>
              <a:ext cx="841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6" name="Shape 1077"/>
            <p:cNvSpPr/>
            <p:nvPr/>
          </p:nvSpPr>
          <p:spPr>
            <a:xfrm>
              <a:off x="1414551" y="5363774"/>
              <a:ext cx="441728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7" name="Shape 1078"/>
            <p:cNvSpPr/>
            <p:nvPr/>
          </p:nvSpPr>
          <p:spPr>
            <a:xfrm>
              <a:off x="278501" y="5288010"/>
              <a:ext cx="138864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8" name="Shape 1079"/>
            <p:cNvSpPr/>
            <p:nvPr/>
          </p:nvSpPr>
          <p:spPr>
            <a:xfrm>
              <a:off x="1353958" y="5288010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399" name="Shape 1080"/>
            <p:cNvSpPr/>
            <p:nvPr/>
          </p:nvSpPr>
          <p:spPr>
            <a:xfrm>
              <a:off x="380894" y="5363774"/>
              <a:ext cx="9729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0" name="Shape 1082"/>
            <p:cNvSpPr/>
            <p:nvPr/>
          </p:nvSpPr>
          <p:spPr>
            <a:xfrm>
              <a:off x="1920956" y="5352617"/>
              <a:ext cx="1312152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navigate(</a:t>
              </a:r>
              <a:r>
                <a:rPr lang="mr-IN" dirty="0">
                  <a:latin typeface="Calibri" charset="0"/>
                </a:rPr>
                <a:t>r1)</a:t>
              </a:r>
              <a:endParaRPr dirty="0">
                <a:latin typeface="Calibri" charset="0"/>
              </a:endParaRPr>
            </a:p>
          </p:txBody>
        </p:sp>
        <p:sp>
          <p:nvSpPr>
            <p:cNvPr id="401" name="Shape 1083"/>
            <p:cNvSpPr/>
            <p:nvPr/>
          </p:nvSpPr>
          <p:spPr>
            <a:xfrm>
              <a:off x="271944" y="5353887"/>
              <a:ext cx="1312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leave(</a:t>
              </a:r>
              <a:r>
                <a:rPr lang="fi-FI" dirty="0">
                  <a:latin typeface="Calibri" charset="0"/>
                </a:rPr>
                <a:t>r1,</a:t>
              </a:r>
              <a:r>
                <a:rPr dirty="0">
                  <a:latin typeface="Calibri" charset="0"/>
                </a:rPr>
                <a:t>d1)</a:t>
              </a:r>
            </a:p>
          </p:txBody>
        </p:sp>
        <p:sp>
          <p:nvSpPr>
            <p:cNvPr id="402" name="Shape 1084"/>
            <p:cNvSpPr/>
            <p:nvPr/>
          </p:nvSpPr>
          <p:spPr>
            <a:xfrm>
              <a:off x="3449543" y="6213947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3" name="Shape 1085"/>
            <p:cNvSpPr/>
            <p:nvPr/>
          </p:nvSpPr>
          <p:spPr>
            <a:xfrm>
              <a:off x="4296399" y="6213947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4" name="Shape 1086"/>
            <p:cNvSpPr/>
            <p:nvPr/>
          </p:nvSpPr>
          <p:spPr>
            <a:xfrm flipV="1">
              <a:off x="3557371" y="6289711"/>
              <a:ext cx="714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5" name="Shape 1087"/>
            <p:cNvSpPr/>
            <p:nvPr/>
          </p:nvSpPr>
          <p:spPr>
            <a:xfrm>
              <a:off x="3023803" y="6302997"/>
              <a:ext cx="441729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6" name="Shape 1088"/>
            <p:cNvSpPr/>
            <p:nvPr/>
          </p:nvSpPr>
          <p:spPr>
            <a:xfrm>
              <a:off x="2078254" y="6227233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7" name="Shape 1089"/>
            <p:cNvSpPr/>
            <p:nvPr/>
          </p:nvSpPr>
          <p:spPr>
            <a:xfrm>
              <a:off x="2937810" y="6227233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8" name="Shape 1090"/>
            <p:cNvSpPr/>
            <p:nvPr/>
          </p:nvSpPr>
          <p:spPr>
            <a:xfrm flipV="1">
              <a:off x="2193346" y="6302997"/>
              <a:ext cx="7443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09" name="Shape 1091"/>
            <p:cNvSpPr/>
            <p:nvPr/>
          </p:nvSpPr>
          <p:spPr>
            <a:xfrm>
              <a:off x="3344037" y="6316716"/>
              <a:ext cx="1290223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stack(</a:t>
              </a:r>
              <a:r>
                <a:rPr lang="es-ES_tradnl" dirty="0" err="1">
                  <a:latin typeface="Calibri" charset="0"/>
                </a:rPr>
                <a:t>k,c′,q</a:t>
              </a:r>
              <a:r>
                <a:rPr dirty="0">
                  <a:latin typeface="Calibri" charset="0"/>
                </a:rPr>
                <a:t>)</a:t>
              </a:r>
            </a:p>
          </p:txBody>
        </p:sp>
        <p:sp>
          <p:nvSpPr>
            <p:cNvPr id="410" name="Shape 1092"/>
            <p:cNvSpPr/>
            <p:nvPr/>
          </p:nvSpPr>
          <p:spPr>
            <a:xfrm>
              <a:off x="1770866" y="6295303"/>
              <a:ext cx="1533879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unstack(k,c</a:t>
              </a:r>
              <a:r>
                <a:rPr lang="en-US" dirty="0">
                  <a:latin typeface="Calibri" charset="0"/>
                </a:rPr>
                <a:t>′,p</a:t>
              </a:r>
              <a:r>
                <a:rPr dirty="0">
                  <a:latin typeface="Calibri" charset="0"/>
                </a:rPr>
                <a:t>)</a:t>
              </a:r>
            </a:p>
          </p:txBody>
        </p:sp>
        <p:sp>
          <p:nvSpPr>
            <p:cNvPr id="411" name="Shape 1093"/>
            <p:cNvSpPr/>
            <p:nvPr/>
          </p:nvSpPr>
          <p:spPr>
            <a:xfrm>
              <a:off x="6317341" y="583187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12" name="Shape 1094"/>
            <p:cNvSpPr/>
            <p:nvPr/>
          </p:nvSpPr>
          <p:spPr>
            <a:xfrm>
              <a:off x="7240397" y="583187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13" name="Shape 1095"/>
            <p:cNvSpPr/>
            <p:nvPr/>
          </p:nvSpPr>
          <p:spPr>
            <a:xfrm>
              <a:off x="6425170" y="5907640"/>
              <a:ext cx="841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14" name="Shape 1096"/>
            <p:cNvSpPr/>
            <p:nvPr/>
          </p:nvSpPr>
          <p:spPr>
            <a:xfrm>
              <a:off x="5876361" y="5920925"/>
              <a:ext cx="441728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15" name="Shape 1097"/>
            <p:cNvSpPr/>
            <p:nvPr/>
          </p:nvSpPr>
          <p:spPr>
            <a:xfrm>
              <a:off x="4730153" y="5845162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16" name="Shape 1098"/>
            <p:cNvSpPr/>
            <p:nvPr/>
          </p:nvSpPr>
          <p:spPr>
            <a:xfrm>
              <a:off x="5805609" y="5845162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17" name="Shape 1099"/>
            <p:cNvSpPr/>
            <p:nvPr/>
          </p:nvSpPr>
          <p:spPr>
            <a:xfrm>
              <a:off x="4832544" y="5920925"/>
              <a:ext cx="9729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18" name="Shape 1100"/>
            <p:cNvSpPr/>
            <p:nvPr/>
          </p:nvSpPr>
          <p:spPr>
            <a:xfrm>
              <a:off x="6152214" y="5939511"/>
              <a:ext cx="1688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putdown(k,c,</a:t>
              </a:r>
              <a:r>
                <a:rPr lang="mr-IN" dirty="0">
                  <a:latin typeface="Calibri" charset="0"/>
                </a:rPr>
                <a:t>r1)</a:t>
              </a:r>
              <a:endParaRPr dirty="0">
                <a:latin typeface="Calibri" charset="0"/>
              </a:endParaRPr>
            </a:p>
          </p:txBody>
        </p:sp>
        <p:sp>
          <p:nvSpPr>
            <p:cNvPr id="419" name="Shape 1101"/>
            <p:cNvSpPr/>
            <p:nvPr/>
          </p:nvSpPr>
          <p:spPr>
            <a:xfrm>
              <a:off x="4738834" y="5939511"/>
              <a:ext cx="130304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unstack(k,c)</a:t>
              </a:r>
            </a:p>
          </p:txBody>
        </p:sp>
        <p:sp>
          <p:nvSpPr>
            <p:cNvPr id="420" name="Shape 1102"/>
            <p:cNvSpPr/>
            <p:nvPr/>
          </p:nvSpPr>
          <p:spPr>
            <a:xfrm>
              <a:off x="3243884" y="4658044"/>
              <a:ext cx="190462" cy="613516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1" name="Shape 1103"/>
            <p:cNvSpPr/>
            <p:nvPr/>
          </p:nvSpPr>
          <p:spPr>
            <a:xfrm>
              <a:off x="2045953" y="4592440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2" name="Shape 1104"/>
            <p:cNvSpPr/>
            <p:nvPr/>
          </p:nvSpPr>
          <p:spPr>
            <a:xfrm>
              <a:off x="3182369" y="4612760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3" name="Shape 1105"/>
            <p:cNvSpPr/>
            <p:nvPr/>
          </p:nvSpPr>
          <p:spPr>
            <a:xfrm>
              <a:off x="2188984" y="4688524"/>
              <a:ext cx="9729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4" name="Shape 1106"/>
            <p:cNvSpPr/>
            <p:nvPr/>
          </p:nvSpPr>
          <p:spPr>
            <a:xfrm>
              <a:off x="2099082" y="4268906"/>
              <a:ext cx="1312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leave(r</a:t>
              </a:r>
              <a:r>
                <a:rPr lang="en-US" dirty="0">
                  <a:latin typeface="Calibri" charset="0"/>
                </a:rPr>
                <a:t>2</a:t>
              </a:r>
              <a:r>
                <a:rPr dirty="0">
                  <a:latin typeface="Calibri" charset="0"/>
                </a:rPr>
                <a:t>,d2)</a:t>
              </a:r>
            </a:p>
          </p:txBody>
        </p:sp>
        <p:sp>
          <p:nvSpPr>
            <p:cNvPr id="425" name="Shape 1107"/>
            <p:cNvSpPr/>
            <p:nvPr/>
          </p:nvSpPr>
          <p:spPr>
            <a:xfrm>
              <a:off x="3415637" y="5265276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6" name="Shape 1108"/>
            <p:cNvSpPr/>
            <p:nvPr/>
          </p:nvSpPr>
          <p:spPr>
            <a:xfrm>
              <a:off x="4389493" y="5265276"/>
              <a:ext cx="138864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7" name="Shape 1109"/>
            <p:cNvSpPr/>
            <p:nvPr/>
          </p:nvSpPr>
          <p:spPr>
            <a:xfrm>
              <a:off x="3523466" y="5341039"/>
              <a:ext cx="841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8" name="Shape 1110"/>
            <p:cNvSpPr/>
            <p:nvPr/>
          </p:nvSpPr>
          <p:spPr>
            <a:xfrm>
              <a:off x="2964497" y="5354326"/>
              <a:ext cx="441729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29" name="Shape 1111"/>
            <p:cNvSpPr/>
            <p:nvPr/>
          </p:nvSpPr>
          <p:spPr>
            <a:xfrm>
              <a:off x="3343203" y="5348046"/>
              <a:ext cx="1324848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enter(</a:t>
              </a:r>
              <a:r>
                <a:rPr lang="fi-FI" dirty="0">
                  <a:latin typeface="Calibri" charset="0"/>
                </a:rPr>
                <a:t>r1,</a:t>
              </a:r>
              <a:r>
                <a:rPr dirty="0">
                  <a:latin typeface="Calibri" charset="0"/>
                </a:rPr>
                <a:t>d2)</a:t>
              </a:r>
            </a:p>
          </p:txBody>
        </p:sp>
        <p:sp>
          <p:nvSpPr>
            <p:cNvPr id="430" name="Shape 1112"/>
            <p:cNvSpPr/>
            <p:nvPr/>
          </p:nvSpPr>
          <p:spPr>
            <a:xfrm flipV="1">
              <a:off x="4395788" y="5961768"/>
              <a:ext cx="349971" cy="318970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1" name="Shape 1114"/>
            <p:cNvSpPr/>
            <p:nvPr/>
          </p:nvSpPr>
          <p:spPr>
            <a:xfrm>
              <a:off x="7810082" y="5828777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2" name="Shape 1115"/>
            <p:cNvSpPr/>
            <p:nvPr/>
          </p:nvSpPr>
          <p:spPr>
            <a:xfrm>
              <a:off x="7797671" y="5939511"/>
              <a:ext cx="1312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leave(</a:t>
              </a:r>
              <a:r>
                <a:rPr lang="fi-FI" dirty="0">
                  <a:latin typeface="Calibri" charset="0"/>
                </a:rPr>
                <a:t>r1,</a:t>
              </a:r>
              <a:r>
                <a:rPr dirty="0">
                  <a:latin typeface="Calibri" charset="0"/>
                </a:rPr>
                <a:t>d2)</a:t>
              </a:r>
            </a:p>
          </p:txBody>
        </p:sp>
        <p:sp>
          <p:nvSpPr>
            <p:cNvPr id="433" name="Shape 1116"/>
            <p:cNvSpPr/>
            <p:nvPr/>
          </p:nvSpPr>
          <p:spPr>
            <a:xfrm>
              <a:off x="8755696" y="5832462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4" name="Shape 1117"/>
            <p:cNvSpPr/>
            <p:nvPr/>
          </p:nvSpPr>
          <p:spPr>
            <a:xfrm>
              <a:off x="7917910" y="5904541"/>
              <a:ext cx="841764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5" name="Shape 1118"/>
            <p:cNvSpPr/>
            <p:nvPr/>
          </p:nvSpPr>
          <p:spPr>
            <a:xfrm>
              <a:off x="1937492" y="5322223"/>
              <a:ext cx="184944" cy="902185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6" name="Shape 1119"/>
            <p:cNvSpPr/>
            <p:nvPr/>
          </p:nvSpPr>
          <p:spPr>
            <a:xfrm flipV="1">
              <a:off x="1957376" y="4748755"/>
              <a:ext cx="130885" cy="550689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7" name="Shape 1129"/>
            <p:cNvSpPr/>
            <p:nvPr/>
          </p:nvSpPr>
          <p:spPr>
            <a:xfrm>
              <a:off x="281867" y="5288635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8" name="Shape 1130"/>
            <p:cNvSpPr/>
            <p:nvPr/>
          </p:nvSpPr>
          <p:spPr>
            <a:xfrm>
              <a:off x="2041016" y="4601049"/>
              <a:ext cx="138864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39" name="Shape 1131"/>
            <p:cNvSpPr/>
            <p:nvPr/>
          </p:nvSpPr>
          <p:spPr>
            <a:xfrm>
              <a:off x="1871352" y="5261846"/>
              <a:ext cx="138864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40" name="Shape 1132"/>
            <p:cNvSpPr/>
            <p:nvPr/>
          </p:nvSpPr>
          <p:spPr>
            <a:xfrm>
              <a:off x="2085664" y="6220181"/>
              <a:ext cx="138864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41" name="Shape 1133"/>
            <p:cNvSpPr/>
            <p:nvPr/>
          </p:nvSpPr>
          <p:spPr>
            <a:xfrm>
              <a:off x="3407259" y="5261846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42" name="Shape 1134"/>
            <p:cNvSpPr/>
            <p:nvPr/>
          </p:nvSpPr>
          <p:spPr>
            <a:xfrm>
              <a:off x="3460837" y="6211251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43" name="Shape 1135"/>
            <p:cNvSpPr/>
            <p:nvPr/>
          </p:nvSpPr>
          <p:spPr>
            <a:xfrm>
              <a:off x="4728853" y="583620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44" name="Shape 1136"/>
            <p:cNvSpPr/>
            <p:nvPr/>
          </p:nvSpPr>
          <p:spPr>
            <a:xfrm>
              <a:off x="6318337" y="583620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45" name="Shape 1137"/>
            <p:cNvSpPr/>
            <p:nvPr/>
          </p:nvSpPr>
          <p:spPr>
            <a:xfrm>
              <a:off x="7800665" y="583620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446" name="Shape 1139"/>
            <p:cNvSpPr/>
            <p:nvPr/>
          </p:nvSpPr>
          <p:spPr>
            <a:xfrm>
              <a:off x="1342466" y="5276123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47" name="Shape 1140"/>
            <p:cNvSpPr/>
            <p:nvPr/>
          </p:nvSpPr>
          <p:spPr>
            <a:xfrm>
              <a:off x="2826180" y="5276123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48" name="Shape 1141"/>
            <p:cNvSpPr/>
            <p:nvPr/>
          </p:nvSpPr>
          <p:spPr>
            <a:xfrm>
              <a:off x="4394841" y="5267193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49" name="Shape 1142"/>
            <p:cNvSpPr/>
            <p:nvPr/>
          </p:nvSpPr>
          <p:spPr>
            <a:xfrm>
              <a:off x="5805165" y="5829255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50" name="Shape 1143"/>
            <p:cNvSpPr/>
            <p:nvPr/>
          </p:nvSpPr>
          <p:spPr>
            <a:xfrm>
              <a:off x="7250850" y="5829255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51" name="Shape 1144"/>
            <p:cNvSpPr/>
            <p:nvPr/>
          </p:nvSpPr>
          <p:spPr>
            <a:xfrm>
              <a:off x="8760863" y="5829255"/>
              <a:ext cx="157831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52" name="Shape 1145"/>
            <p:cNvSpPr/>
            <p:nvPr/>
          </p:nvSpPr>
          <p:spPr>
            <a:xfrm>
              <a:off x="2928715" y="6235465"/>
              <a:ext cx="157831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53" name="Shape 1146"/>
            <p:cNvSpPr/>
            <p:nvPr/>
          </p:nvSpPr>
          <p:spPr>
            <a:xfrm>
              <a:off x="4285665" y="6226536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54" name="Shape 1148"/>
            <p:cNvSpPr/>
            <p:nvPr/>
          </p:nvSpPr>
          <p:spPr>
            <a:xfrm>
              <a:off x="3175152" y="4608020"/>
              <a:ext cx="157830" cy="155467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200421" y="4923668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t</a:t>
              </a:r>
              <a:r>
                <a:rPr lang="en-US" sz="1800" baseline="-25000">
                  <a:latin typeface="Times New Roman" charset="0"/>
                </a:rPr>
                <a:t>1 </a:t>
              </a:r>
              <a:endParaRPr lang="en-US" sz="1800" baseline="-25000" dirty="0">
                <a:latin typeface="Times New Roman" charset="0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1655332" y="4926289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2</a:t>
              </a:r>
            </a:p>
          </p:txBody>
        </p:sp>
        <p:sp>
          <p:nvSpPr>
            <p:cNvPr id="457" name="TextBox 456"/>
            <p:cNvSpPr txBox="1"/>
            <p:nvPr/>
          </p:nvSpPr>
          <p:spPr>
            <a:xfrm>
              <a:off x="1868957" y="4253599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3</a:t>
              </a: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1790712" y="604055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4</a:t>
              </a:r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3430088" y="493634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5</a:t>
              </a:r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3393695" y="587024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6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725288" y="549566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7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6268661" y="546599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8</a:t>
              </a:r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7772720" y="54758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9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084076-4F29-BC49-A1B7-1B7BF9FB03E5}"/>
              </a:ext>
            </a:extLst>
          </p:cNvPr>
          <p:cNvGrpSpPr/>
          <p:nvPr/>
        </p:nvGrpSpPr>
        <p:grpSpPr>
          <a:xfrm>
            <a:off x="6336799" y="2562314"/>
            <a:ext cx="3950932" cy="2543897"/>
            <a:chOff x="4886369" y="2562313"/>
            <a:chExt cx="3950932" cy="2543897"/>
          </a:xfrm>
        </p:grpSpPr>
        <p:sp>
          <p:nvSpPr>
            <p:cNvPr id="220" name="Line 853"/>
            <p:cNvSpPr>
              <a:spLocks noChangeShapeType="1"/>
            </p:cNvSpPr>
            <p:nvPr/>
          </p:nvSpPr>
          <p:spPr bwMode="auto">
            <a:xfrm>
              <a:off x="4886369" y="5092675"/>
              <a:ext cx="11430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4826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1" name="Rectangle 891"/>
            <p:cNvSpPr>
              <a:spLocks noChangeArrowheads="1"/>
            </p:cNvSpPr>
            <p:nvPr/>
          </p:nvSpPr>
          <p:spPr bwMode="auto">
            <a:xfrm>
              <a:off x="5976078" y="405680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22" name="Line 853"/>
            <p:cNvSpPr>
              <a:spLocks noChangeShapeType="1"/>
            </p:cNvSpPr>
            <p:nvPr/>
          </p:nvSpPr>
          <p:spPr bwMode="auto">
            <a:xfrm>
              <a:off x="6048084" y="5101848"/>
              <a:ext cx="150876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524000" contourW="6350" prstMaterial="legacyPlastic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        d1</a:t>
              </a:r>
            </a:p>
          </p:txBody>
        </p:sp>
        <p:sp>
          <p:nvSpPr>
            <p:cNvPr id="223" name="Rectangle 891"/>
            <p:cNvSpPr>
              <a:spLocks noChangeArrowheads="1"/>
            </p:cNvSpPr>
            <p:nvPr/>
          </p:nvSpPr>
          <p:spPr bwMode="auto">
            <a:xfrm>
              <a:off x="7249295" y="3429938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24" name="Line 853"/>
            <p:cNvSpPr>
              <a:spLocks noChangeShapeType="1"/>
            </p:cNvSpPr>
            <p:nvPr/>
          </p:nvSpPr>
          <p:spPr bwMode="auto">
            <a:xfrm>
              <a:off x="7207032" y="3880205"/>
              <a:ext cx="1572768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524000" contourW="6350" prstMaterial="legacyPlastic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                    d2</a:t>
              </a:r>
              <a:br>
                <a:rPr lang="en-US" sz="1700" dirty="0">
                  <a:latin typeface="Calibri"/>
                  <a:ea typeface="Times New Roman"/>
                  <a:cs typeface="Times New Roman"/>
                </a:rPr>
              </a:br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7633980" y="3074231"/>
              <a:ext cx="1203321" cy="500893"/>
              <a:chOff x="7885440" y="3245681"/>
              <a:chExt cx="1203321" cy="500893"/>
            </a:xfrm>
          </p:grpSpPr>
          <p:sp>
            <p:nvSpPr>
              <p:cNvPr id="225" name="Oval 859"/>
              <p:cNvSpPr>
                <a:spLocks noChangeAspect="1" noChangeArrowheads="1"/>
              </p:cNvSpPr>
              <p:nvPr/>
            </p:nvSpPr>
            <p:spPr bwMode="auto">
              <a:xfrm>
                <a:off x="8946933" y="3524891"/>
                <a:ext cx="99232" cy="10889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6" name="Oval 861"/>
              <p:cNvSpPr>
                <a:spLocks noChangeAspect="1" noChangeArrowheads="1"/>
              </p:cNvSpPr>
              <p:nvPr/>
            </p:nvSpPr>
            <p:spPr bwMode="auto">
              <a:xfrm>
                <a:off x="7885441" y="3635733"/>
                <a:ext cx="102714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7" name="Oval 862"/>
              <p:cNvSpPr>
                <a:spLocks noChangeAspect="1" noChangeArrowheads="1"/>
              </p:cNvSpPr>
              <p:nvPr/>
            </p:nvSpPr>
            <p:spPr bwMode="auto">
              <a:xfrm>
                <a:off x="8832603" y="3635733"/>
                <a:ext cx="99232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8" name="Oval 863"/>
              <p:cNvSpPr>
                <a:spLocks noChangeAspect="1" noChangeArrowheads="1"/>
              </p:cNvSpPr>
              <p:nvPr/>
            </p:nvSpPr>
            <p:spPr bwMode="auto">
              <a:xfrm>
                <a:off x="8731630" y="3633788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9" name="Oval 863"/>
              <p:cNvSpPr>
                <a:spLocks noChangeAspect="1" noChangeArrowheads="1"/>
              </p:cNvSpPr>
              <p:nvPr/>
            </p:nvSpPr>
            <p:spPr bwMode="auto">
              <a:xfrm>
                <a:off x="8306266" y="3635142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30" name="Group 229"/>
              <p:cNvGrpSpPr/>
              <p:nvPr/>
            </p:nvGrpSpPr>
            <p:grpSpPr>
              <a:xfrm>
                <a:off x="7885440" y="3245681"/>
                <a:ext cx="1203321" cy="388110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76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tIns="274320" anchor="b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</a:t>
                  </a:r>
                  <a:r>
                    <a:rPr lang="en-US" sz="1800" dirty="0">
                      <a:latin typeface="Calibri" charset="0"/>
                    </a:rPr>
                    <a:t>2</a:t>
                  </a:r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231" name="Rectangle 230"/>
            <p:cNvSpPr/>
            <p:nvPr/>
          </p:nvSpPr>
          <p:spPr>
            <a:xfrm>
              <a:off x="5573881" y="4495747"/>
              <a:ext cx="450764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700" dirty="0">
                  <a:latin typeface="Calibri"/>
                  <a:ea typeface="Calibri"/>
                  <a:cs typeface="Calibri"/>
                </a:rPr>
                <a:t>w1</a:t>
              </a:r>
            </a:p>
          </p:txBody>
        </p:sp>
        <p:grpSp>
          <p:nvGrpSpPr>
            <p:cNvPr id="232" name="Group 231"/>
            <p:cNvGrpSpPr/>
            <p:nvPr/>
          </p:nvGrpSpPr>
          <p:grpSpPr>
            <a:xfrm>
              <a:off x="6761335" y="2562313"/>
              <a:ext cx="1219200" cy="1278997"/>
              <a:chOff x="6949550" y="3248843"/>
              <a:chExt cx="1219200" cy="1278997"/>
            </a:xfrm>
            <a:solidFill>
              <a:srgbClr val="BD5951"/>
            </a:solidFill>
          </p:grpSpPr>
          <p:grpSp>
            <p:nvGrpSpPr>
              <p:cNvPr id="263" name="Group 262"/>
              <p:cNvGrpSpPr/>
              <p:nvPr/>
            </p:nvGrpSpPr>
            <p:grpSpPr>
              <a:xfrm>
                <a:off x="7568664" y="3371195"/>
                <a:ext cx="88096" cy="1156645"/>
                <a:chOff x="3636432" y="1147233"/>
                <a:chExt cx="88096" cy="1156645"/>
              </a:xfrm>
              <a:grpFill/>
            </p:grpSpPr>
            <p:sp>
              <p:nvSpPr>
                <p:cNvPr id="272" name="Oval 8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9810" y="2256032"/>
                  <a:ext cx="84718" cy="4784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3" name="Rectangle 880"/>
                <p:cNvSpPr>
                  <a:spLocks noChangeArrowheads="1"/>
                </p:cNvSpPr>
                <p:nvPr/>
              </p:nvSpPr>
              <p:spPr bwMode="auto">
                <a:xfrm>
                  <a:off x="3636432" y="1147233"/>
                  <a:ext cx="88094" cy="1135842"/>
                </a:xfrm>
                <a:prstGeom prst="rect">
                  <a:avLst/>
                </a:prstGeom>
                <a:grpFill/>
                <a:ln w="9525">
                  <a:solidFill>
                    <a:srgbClr val="9CDDFE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4" name="Line 881"/>
                <p:cNvSpPr>
                  <a:spLocks noChangeShapeType="1"/>
                </p:cNvSpPr>
                <p:nvPr/>
              </p:nvSpPr>
              <p:spPr bwMode="auto">
                <a:xfrm flipH="1" flipV="1">
                  <a:off x="3636432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Line 882"/>
                <p:cNvSpPr>
                  <a:spLocks noChangeShapeType="1"/>
                </p:cNvSpPr>
                <p:nvPr/>
              </p:nvSpPr>
              <p:spPr bwMode="auto">
                <a:xfrm flipV="1">
                  <a:off x="3724527" y="1147233"/>
                  <a:ext cx="0" cy="113584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64" name="Group 883"/>
              <p:cNvGrpSpPr>
                <a:grpSpLocks/>
              </p:cNvGrpSpPr>
              <p:nvPr/>
            </p:nvGrpSpPr>
            <p:grpSpPr bwMode="auto">
              <a:xfrm>
                <a:off x="6993751" y="3325813"/>
                <a:ext cx="42359" cy="293319"/>
                <a:chOff x="960" y="251"/>
                <a:chExt cx="23" cy="141"/>
              </a:xfrm>
              <a:grpFill/>
            </p:grpSpPr>
            <p:sp>
              <p:nvSpPr>
                <p:cNvPr id="270" name="Line 884"/>
                <p:cNvSpPr>
                  <a:spLocks noChangeShapeType="1"/>
                </p:cNvSpPr>
                <p:nvPr/>
              </p:nvSpPr>
              <p:spPr bwMode="auto">
                <a:xfrm flipH="1">
                  <a:off x="971" y="251"/>
                  <a:ext cx="0" cy="9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1" name="Oval 885"/>
                <p:cNvSpPr>
                  <a:spLocks noChangeArrowheads="1"/>
                </p:cNvSpPr>
                <p:nvPr/>
              </p:nvSpPr>
              <p:spPr bwMode="auto">
                <a:xfrm>
                  <a:off x="960" y="347"/>
                  <a:ext cx="23" cy="4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65" name="Rectangle 886"/>
              <p:cNvSpPr>
                <a:spLocks noChangeArrowheads="1"/>
              </p:cNvSpPr>
              <p:nvPr/>
            </p:nvSpPr>
            <p:spPr bwMode="auto">
              <a:xfrm>
                <a:off x="6949550" y="3361178"/>
                <a:ext cx="884012" cy="4784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6" name="Freeform 887"/>
              <p:cNvSpPr>
                <a:spLocks noChangeAspect="1"/>
              </p:cNvSpPr>
              <p:nvPr/>
            </p:nvSpPr>
            <p:spPr bwMode="auto">
              <a:xfrm>
                <a:off x="6949550" y="3286288"/>
                <a:ext cx="942946" cy="76970"/>
              </a:xfrm>
              <a:custGeom>
                <a:avLst/>
                <a:gdLst>
                  <a:gd name="T0" fmla="*/ 0 w 672"/>
                  <a:gd name="T1" fmla="*/ 2 h 48"/>
                  <a:gd name="T2" fmla="*/ 2 w 672"/>
                  <a:gd name="T3" fmla="*/ 0 h 48"/>
                  <a:gd name="T4" fmla="*/ 20 w 672"/>
                  <a:gd name="T5" fmla="*/ 0 h 48"/>
                  <a:gd name="T6" fmla="*/ 18 w 672"/>
                  <a:gd name="T7" fmla="*/ 2 h 48"/>
                  <a:gd name="T8" fmla="*/ 0 w 672"/>
                  <a:gd name="T9" fmla="*/ 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2"/>
                  <a:gd name="T16" fmla="*/ 0 h 48"/>
                  <a:gd name="T17" fmla="*/ 672 w 67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2" h="48">
                    <a:moveTo>
                      <a:pt x="0" y="48"/>
                    </a:moveTo>
                    <a:lnTo>
                      <a:pt x="48" y="0"/>
                    </a:lnTo>
                    <a:lnTo>
                      <a:pt x="672" y="0"/>
                    </a:lnTo>
                    <a:lnTo>
                      <a:pt x="624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7" name="Freeform 888"/>
              <p:cNvSpPr>
                <a:spLocks/>
              </p:cNvSpPr>
              <p:nvPr/>
            </p:nvSpPr>
            <p:spPr bwMode="auto">
              <a:xfrm>
                <a:off x="7815145" y="3348696"/>
                <a:ext cx="265204" cy="301640"/>
              </a:xfrm>
              <a:custGeom>
                <a:avLst/>
                <a:gdLst>
                  <a:gd name="T0" fmla="*/ 144 w 144"/>
                  <a:gd name="T1" fmla="*/ 5 h 192"/>
                  <a:gd name="T2" fmla="*/ 0 w 144"/>
                  <a:gd name="T3" fmla="*/ 5 h 192"/>
                  <a:gd name="T4" fmla="*/ 0 w 144"/>
                  <a:gd name="T5" fmla="*/ 0 h 192"/>
                  <a:gd name="T6" fmla="*/ 144 w 144"/>
                  <a:gd name="T7" fmla="*/ 0 h 192"/>
                  <a:gd name="T8" fmla="*/ 144 w 144"/>
                  <a:gd name="T9" fmla="*/ 5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92"/>
                  <a:gd name="T17" fmla="*/ 144 w 144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92">
                    <a:moveTo>
                      <a:pt x="144" y="192"/>
                    </a:moveTo>
                    <a:lnTo>
                      <a:pt x="0" y="192"/>
                    </a:lnTo>
                    <a:lnTo>
                      <a:pt x="0" y="0"/>
                    </a:lnTo>
                    <a:lnTo>
                      <a:pt x="144" y="0"/>
                    </a:lnTo>
                    <a:lnTo>
                      <a:pt x="144" y="19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18872" anchor="ctr"/>
              <a:lstStyle/>
              <a:p>
                <a:pPr algn="ctr"/>
                <a:r>
                  <a:rPr lang="en-US" sz="170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rPr>
                  <a:t>k</a:t>
                </a:r>
              </a:p>
            </p:txBody>
          </p:sp>
          <p:sp>
            <p:nvSpPr>
              <p:cNvPr id="268" name="Freeform 889"/>
              <p:cNvSpPr>
                <a:spLocks/>
              </p:cNvSpPr>
              <p:nvPr/>
            </p:nvSpPr>
            <p:spPr bwMode="auto">
              <a:xfrm>
                <a:off x="7815145" y="3248843"/>
                <a:ext cx="353605" cy="99853"/>
              </a:xfrm>
              <a:custGeom>
                <a:avLst/>
                <a:gdLst>
                  <a:gd name="T0" fmla="*/ 144 w 192"/>
                  <a:gd name="T1" fmla="*/ 48 h 48"/>
                  <a:gd name="T2" fmla="*/ 0 w 192"/>
                  <a:gd name="T3" fmla="*/ 48 h 48"/>
                  <a:gd name="T4" fmla="*/ 48 w 192"/>
                  <a:gd name="T5" fmla="*/ 0 h 48"/>
                  <a:gd name="T6" fmla="*/ 192 w 192"/>
                  <a:gd name="T7" fmla="*/ 0 h 48"/>
                  <a:gd name="T8" fmla="*/ 144 w 192"/>
                  <a:gd name="T9" fmla="*/ 48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9" name="Freeform 890"/>
              <p:cNvSpPr>
                <a:spLocks/>
              </p:cNvSpPr>
              <p:nvPr/>
            </p:nvSpPr>
            <p:spPr bwMode="auto">
              <a:xfrm>
                <a:off x="8080349" y="3248843"/>
                <a:ext cx="88401" cy="399413"/>
              </a:xfrm>
              <a:custGeom>
                <a:avLst/>
                <a:gdLst>
                  <a:gd name="T0" fmla="*/ 0 w 48"/>
                  <a:gd name="T1" fmla="*/ 48 h 192"/>
                  <a:gd name="T2" fmla="*/ 48 w 48"/>
                  <a:gd name="T3" fmla="*/ 0 h 192"/>
                  <a:gd name="T4" fmla="*/ 48 w 48"/>
                  <a:gd name="T5" fmla="*/ 144 h 192"/>
                  <a:gd name="T6" fmla="*/ 0 w 48"/>
                  <a:gd name="T7" fmla="*/ 192 h 192"/>
                  <a:gd name="T8" fmla="*/ 0 w 48"/>
                  <a:gd name="T9" fmla="*/ 48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92"/>
                  <a:gd name="T17" fmla="*/ 48 w 4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92">
                    <a:moveTo>
                      <a:pt x="0" y="48"/>
                    </a:moveTo>
                    <a:lnTo>
                      <a:pt x="48" y="0"/>
                    </a:lnTo>
                    <a:lnTo>
                      <a:pt x="48" y="144"/>
                    </a:lnTo>
                    <a:lnTo>
                      <a:pt x="0" y="19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233" name="Line 853"/>
            <p:cNvSpPr>
              <a:spLocks noChangeAspect="1" noChangeShapeType="1"/>
            </p:cNvSpPr>
            <p:nvPr/>
          </p:nvSpPr>
          <p:spPr bwMode="auto">
            <a:xfrm>
              <a:off x="8130219" y="3857655"/>
              <a:ext cx="524868" cy="1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0" lon="0" rev="0"/>
              </a:camera>
              <a:lightRig rig="legacyFlat3" dir="l"/>
            </a:scene3d>
            <a:sp3d extrusionH="508000" contourW="6350" prstMaterial="legacyPlastic">
              <a:bevelT w="13500" h="13500" prst="angle"/>
              <a:bevelB w="13500" h="13500" prst="angle"/>
              <a:extrusionClr>
                <a:srgbClr val="D9BC9D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tIns="91440" bIns="182880" anchor="t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p</a:t>
              </a:r>
              <a:endParaRPr lang="en-US" sz="1700" baseline="-250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4" name="Cube 233"/>
            <p:cNvSpPr/>
            <p:nvPr/>
          </p:nvSpPr>
          <p:spPr>
            <a:xfrm>
              <a:off x="8230294" y="3478241"/>
              <a:ext cx="493777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c </a:t>
              </a:r>
              <a:endParaRPr lang="en-US" sz="1700" baseline="-25000" dirty="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grpSp>
          <p:nvGrpSpPr>
            <p:cNvPr id="236" name="Group 235"/>
            <p:cNvGrpSpPr/>
            <p:nvPr/>
          </p:nvGrpSpPr>
          <p:grpSpPr>
            <a:xfrm>
              <a:off x="6706058" y="4295776"/>
              <a:ext cx="1203321" cy="500893"/>
              <a:chOff x="6392419" y="5864703"/>
              <a:chExt cx="1203321" cy="500893"/>
            </a:xfrm>
          </p:grpSpPr>
          <p:sp>
            <p:nvSpPr>
              <p:cNvPr id="240" name="Oval 859"/>
              <p:cNvSpPr>
                <a:spLocks noChangeAspect="1" noChangeArrowheads="1"/>
              </p:cNvSpPr>
              <p:nvPr/>
            </p:nvSpPr>
            <p:spPr bwMode="auto">
              <a:xfrm>
                <a:off x="7453912" y="6143913"/>
                <a:ext cx="99232" cy="10889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1" name="Oval 861"/>
              <p:cNvSpPr>
                <a:spLocks noChangeAspect="1" noChangeArrowheads="1"/>
              </p:cNvSpPr>
              <p:nvPr/>
            </p:nvSpPr>
            <p:spPr bwMode="auto">
              <a:xfrm>
                <a:off x="6392420" y="6254755"/>
                <a:ext cx="102714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2" name="Oval 862"/>
              <p:cNvSpPr>
                <a:spLocks noChangeAspect="1" noChangeArrowheads="1"/>
              </p:cNvSpPr>
              <p:nvPr/>
            </p:nvSpPr>
            <p:spPr bwMode="auto">
              <a:xfrm>
                <a:off x="7339582" y="6254755"/>
                <a:ext cx="99232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3" name="Oval 863"/>
              <p:cNvSpPr>
                <a:spLocks noChangeAspect="1" noChangeArrowheads="1"/>
              </p:cNvSpPr>
              <p:nvPr/>
            </p:nvSpPr>
            <p:spPr bwMode="auto">
              <a:xfrm>
                <a:off x="7238609" y="6252810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4" name="Oval 863"/>
              <p:cNvSpPr>
                <a:spLocks noChangeAspect="1" noChangeArrowheads="1"/>
              </p:cNvSpPr>
              <p:nvPr/>
            </p:nvSpPr>
            <p:spPr bwMode="auto">
              <a:xfrm>
                <a:off x="6813245" y="6254164"/>
                <a:ext cx="100973" cy="110841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45" name="Group 244"/>
              <p:cNvGrpSpPr/>
              <p:nvPr/>
            </p:nvGrpSpPr>
            <p:grpSpPr>
              <a:xfrm>
                <a:off x="6392419" y="5864703"/>
                <a:ext cx="1203321" cy="388110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46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b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48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238" name="Cube 237"/>
            <p:cNvSpPr/>
            <p:nvPr/>
          </p:nvSpPr>
          <p:spPr>
            <a:xfrm>
              <a:off x="8228551" y="3226951"/>
              <a:ext cx="493777" cy="322326"/>
            </a:xfrm>
            <a:prstGeom prst="cub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c</a:t>
              </a:r>
              <a:r>
                <a:rPr lang="en-US" sz="1800" dirty="0">
                  <a:solidFill>
                    <a:schemeClr val="tx1"/>
                  </a:solidFill>
                  <a:latin typeface="Calibri" charset="0"/>
                </a:rPr>
                <a:t>′</a:t>
              </a:r>
              <a:endParaRPr lang="en-US" sz="1700" baseline="-25000" dirty="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6704039" y="3355775"/>
              <a:ext cx="450764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700" dirty="0">
                  <a:latin typeface="Calibri"/>
                  <a:ea typeface="Calibri"/>
                  <a:cs typeface="Calibri"/>
                </a:rPr>
                <a:t>w2</a:t>
              </a:r>
            </a:p>
          </p:txBody>
        </p:sp>
        <p:sp>
          <p:nvSpPr>
            <p:cNvPr id="125" name="Line 853">
              <a:extLst>
                <a:ext uri="{FF2B5EF4-FFF2-40B4-BE49-F238E27FC236}">
                  <a16:creationId xmlns:a16="http://schemas.microsoft.com/office/drawing/2014/main" id="{048940EA-AD59-DF4A-B83E-3BAA1D7B9BA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505117" y="3857655"/>
              <a:ext cx="524868" cy="1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0" lon="0" rev="0"/>
              </a:camera>
              <a:lightRig rig="legacyFlat3" dir="l"/>
            </a:scene3d>
            <a:sp3d extrusionH="508000" contourW="6350" prstMaterial="legacyPlastic">
              <a:bevelT w="13500" h="13500" prst="angle"/>
              <a:bevelB w="13500" h="13500" prst="angle"/>
              <a:extrusionClr>
                <a:srgbClr val="D9BC9D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tIns="91440" bIns="182880" anchor="t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q</a:t>
              </a:r>
              <a:endParaRPr lang="en-US" sz="1700" baseline="-25000" dirty="0">
                <a:latin typeface="Calibri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08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Dispatching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152525"/>
            <a:ext cx="6193971" cy="5283200"/>
          </a:xfrm>
        </p:spPr>
        <p:txBody>
          <a:bodyPr/>
          <a:lstStyle/>
          <a:p>
            <a:r>
              <a:rPr lang="en-US" dirty="0"/>
              <a:t>Let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be a controllable STNU that’s </a:t>
            </a:r>
            <a:r>
              <a:rPr lang="en-US" i="1" dirty="0"/>
              <a:t>grounded</a:t>
            </a:r>
            <a:endParaRPr lang="en-US" dirty="0"/>
          </a:p>
          <a:p>
            <a:r>
              <a:rPr lang="en-US" dirty="0"/>
              <a:t>Different from a grounded expression in logic</a:t>
            </a:r>
          </a:p>
          <a:p>
            <a:pPr lvl="1"/>
            <a:r>
              <a:rPr lang="en-US" dirty="0"/>
              <a:t>At least one time point in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 instantiated</a:t>
            </a:r>
          </a:p>
          <a:p>
            <a:r>
              <a:rPr lang="en-US" dirty="0">
                <a:sym typeface="Wingdings"/>
              </a:rPr>
              <a:t>Bounds every </a:t>
            </a:r>
            <a:r>
              <a:rPr lang="en-US" dirty="0"/>
              <a:t>time point </a:t>
            </a:r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dirty="0"/>
              <a:t> within an interval [</a:t>
            </a:r>
            <a:r>
              <a:rPr lang="en-US" i="1" dirty="0" err="1"/>
              <a:t>l</a:t>
            </a:r>
            <a:r>
              <a:rPr lang="en-US" i="1" baseline="-25000" dirty="0"/>
              <a:t>i</a:t>
            </a:r>
            <a:r>
              <a:rPr lang="en-US" i="1" dirty="0" err="1"/>
              <a:t>,u</a:t>
            </a:r>
            <a:r>
              <a:rPr lang="en-US" i="1" baseline="-25000" dirty="0"/>
              <a:t>i</a:t>
            </a:r>
            <a:r>
              <a:rPr lang="en-US" dirty="0"/>
              <a:t>]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Controllable time point </a:t>
            </a:r>
            <a:r>
              <a:rPr lang="en-US" i="1" dirty="0"/>
              <a:t>t </a:t>
            </a:r>
            <a:r>
              <a:rPr lang="en-US" dirty="0"/>
              <a:t>in the future:</a:t>
            </a:r>
          </a:p>
          <a:p>
            <a:pPr marL="293688" indent="-293688"/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dirty="0"/>
              <a:t> is </a:t>
            </a:r>
            <a:r>
              <a:rPr lang="en-US" i="1" dirty="0"/>
              <a:t>alive</a:t>
            </a:r>
            <a:r>
              <a:rPr lang="en-US" dirty="0"/>
              <a:t> if current time </a:t>
            </a:r>
            <a:r>
              <a:rPr lang="en-US" i="1" dirty="0"/>
              <a:t>now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dirty="0"/>
              <a:t>[</a:t>
            </a:r>
            <a:r>
              <a:rPr lang="en-US" i="1" dirty="0" err="1"/>
              <a:t>l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i="1" dirty="0" err="1"/>
              <a:t>u</a:t>
            </a:r>
            <a:r>
              <a:rPr lang="en-US" i="1" baseline="-25000" dirty="0" err="1"/>
              <a:t>i</a:t>
            </a:r>
            <a:r>
              <a:rPr lang="en-US" dirty="0"/>
              <a:t>]</a:t>
            </a:r>
          </a:p>
          <a:p>
            <a:pPr marL="293688" indent="-293688"/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i="1" dirty="0"/>
              <a:t>enabled</a:t>
            </a:r>
            <a:r>
              <a:rPr lang="en-US" dirty="0"/>
              <a:t> if</a:t>
            </a:r>
          </a:p>
          <a:p>
            <a:pPr marL="520700" lvl="1" indent="-227013"/>
            <a:r>
              <a:rPr lang="en-US" dirty="0"/>
              <a:t>it’s alive</a:t>
            </a:r>
          </a:p>
          <a:p>
            <a:pPr marL="520700" lvl="1" indent="-227013"/>
            <a:r>
              <a:rPr lang="en-US" dirty="0"/>
              <a:t>for every precedence constraint </a:t>
            </a:r>
            <a:r>
              <a:rPr lang="en-US" i="1" dirty="0"/>
              <a:t>t</a:t>
            </a:r>
            <a:r>
              <a:rPr lang="en-US" dirty="0"/>
              <a:t>′</a:t>
            </a:r>
            <a:r>
              <a:rPr lang="en-US" baseline="-25000" dirty="0"/>
              <a:t> </a:t>
            </a:r>
            <a:r>
              <a:rPr lang="en-US" i="1" dirty="0"/>
              <a:t>&lt;</a:t>
            </a:r>
            <a:r>
              <a:rPr lang="en-US" i="1" baseline="-25000" dirty="0"/>
              <a:t> </a:t>
            </a:r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dirty="0"/>
              <a:t>,  </a:t>
            </a:r>
            <a:r>
              <a:rPr lang="en-US" i="1" dirty="0"/>
              <a:t>t</a:t>
            </a:r>
            <a:r>
              <a:rPr lang="en-US" dirty="0"/>
              <a:t>′ has occurred</a:t>
            </a:r>
          </a:p>
          <a:p>
            <a:pPr marL="520700" lvl="1" indent="-227013"/>
            <a:r>
              <a:rPr lang="en-US" dirty="0"/>
              <a:t>for every wait constraint ⟨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, </a:t>
            </a:r>
            <a:r>
              <a:rPr lang="el-GR" i="1" dirty="0"/>
              <a:t>α</a:t>
            </a:r>
            <a:r>
              <a:rPr lang="en-US" dirty="0"/>
              <a:t>⟩, 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 has occurred or </a:t>
            </a:r>
            <a:r>
              <a:rPr lang="el-GR" i="1" dirty="0"/>
              <a:t>α</a:t>
            </a:r>
            <a:r>
              <a:rPr lang="en-US" dirty="0"/>
              <a:t> has expired</a:t>
            </a:r>
          </a:p>
          <a:p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6FDA5586-4583-BD40-ABD7-DA57AE886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69840" y="2748907"/>
            <a:ext cx="4612560" cy="3686818"/>
          </a:xfrm>
        </p:spPr>
        <p:txBody>
          <a:bodyPr/>
          <a:lstStyle/>
          <a:p>
            <a:r>
              <a:rPr lang="en-US"/>
              <a:t>Let </a:t>
            </a:r>
            <a:r>
              <a:rPr lang="en-US" i="1"/>
              <a:t>t</a:t>
            </a:r>
            <a:r>
              <a:rPr lang="en-US" baseline="-25000"/>
              <a:t>1</a:t>
            </a:r>
            <a:r>
              <a:rPr lang="en-US"/>
              <a:t> = 0. Then:</a:t>
            </a:r>
          </a:p>
          <a:p>
            <a:pPr lvl="1"/>
            <a:r>
              <a:rPr lang="en-US" i="1"/>
              <a:t>t</a:t>
            </a:r>
            <a:r>
              <a:rPr lang="en-US" baseline="-25000"/>
              <a:t>2</a:t>
            </a:r>
            <a:r>
              <a:rPr lang="en-US"/>
              <a:t> ∈ [15,25]</a:t>
            </a:r>
          </a:p>
          <a:p>
            <a:pPr lvl="1"/>
            <a:r>
              <a:rPr lang="en-US" i="1"/>
              <a:t>t</a:t>
            </a:r>
            <a:r>
              <a:rPr lang="en-US" baseline="-25000"/>
              <a:t>3</a:t>
            </a:r>
            <a:r>
              <a:rPr lang="en-US"/>
              <a:t> ∈ [</a:t>
            </a:r>
            <a:r>
              <a:rPr lang="en-US" i="1"/>
              <a:t>t</a:t>
            </a:r>
            <a:r>
              <a:rPr lang="en-US"/>
              <a:t>, </a:t>
            </a:r>
            <a:r>
              <a:rPr lang="en-US" i="1"/>
              <a:t>t</a:t>
            </a:r>
            <a:r>
              <a:rPr lang="en-US"/>
              <a:t>+5]</a:t>
            </a:r>
          </a:p>
          <a:p>
            <a:pPr lvl="1"/>
            <a:r>
              <a:rPr lang="en-US" i="1"/>
              <a:t>t</a:t>
            </a:r>
            <a:r>
              <a:rPr lang="en-US" baseline="-25000"/>
              <a:t>4</a:t>
            </a:r>
            <a:r>
              <a:rPr lang="en-US"/>
              <a:t> ∈ [</a:t>
            </a:r>
            <a:r>
              <a:rPr lang="en-US" i="1"/>
              <a:t>t</a:t>
            </a:r>
            <a:r>
              <a:rPr lang="en-US" baseline="-25000"/>
              <a:t>3</a:t>
            </a:r>
            <a:r>
              <a:rPr lang="en-US"/>
              <a:t>+15, </a:t>
            </a:r>
            <a:r>
              <a:rPr lang="en-US" i="1"/>
              <a:t>t</a:t>
            </a:r>
            <a:r>
              <a:rPr lang="en-US" baseline="-25000"/>
              <a:t>3</a:t>
            </a:r>
            <a:r>
              <a:rPr lang="en-US"/>
              <a:t>+20]</a:t>
            </a:r>
          </a:p>
          <a:p>
            <a:pPr lvl="1"/>
            <a:r>
              <a:rPr lang="en-US" i="1"/>
              <a:t>t</a:t>
            </a:r>
            <a:r>
              <a:rPr lang="en-US" baseline="-25000"/>
              <a:t>5</a:t>
            </a:r>
            <a:r>
              <a:rPr lang="en-US"/>
              <a:t> ∈ [</a:t>
            </a:r>
            <a:r>
              <a:rPr lang="en-US" i="1"/>
              <a:t>t</a:t>
            </a:r>
            <a:r>
              <a:rPr lang="en-US" baseline="-25000"/>
              <a:t>4</a:t>
            </a:r>
            <a:r>
              <a:rPr lang="en-US"/>
              <a:t>+10, </a:t>
            </a:r>
            <a:r>
              <a:rPr lang="en-US" i="1"/>
              <a:t>t</a:t>
            </a:r>
            <a:r>
              <a:rPr lang="en-US" baseline="-25000"/>
              <a:t>4</a:t>
            </a:r>
            <a:r>
              <a:rPr lang="en-US"/>
              <a:t>+10]</a:t>
            </a:r>
          </a:p>
          <a:p>
            <a:pPr lvl="1"/>
            <a:r>
              <a:rPr lang="en-US" i="1"/>
              <a:t>t</a:t>
            </a:r>
            <a:r>
              <a:rPr lang="en-US" baseline="-25000"/>
              <a:t>6</a:t>
            </a:r>
            <a:r>
              <a:rPr lang="en-US"/>
              <a:t> ∈ [</a:t>
            </a:r>
            <a:r>
              <a:rPr lang="en-US" i="1"/>
              <a:t>t</a:t>
            </a:r>
            <a:r>
              <a:rPr lang="en-US" baseline="-25000"/>
              <a:t>5</a:t>
            </a:r>
            <a:r>
              <a:rPr lang="en-US"/>
              <a:t>+5, </a:t>
            </a:r>
            <a:r>
              <a:rPr lang="en-US" i="1"/>
              <a:t>t</a:t>
            </a:r>
            <a:r>
              <a:rPr lang="en-US" baseline="-25000"/>
              <a:t>5</a:t>
            </a:r>
            <a:r>
              <a:rPr lang="en-US"/>
              <a:t>+10]</a:t>
            </a:r>
          </a:p>
          <a:p>
            <a:r>
              <a:rPr lang="en-US"/>
              <a:t>Suppose </a:t>
            </a:r>
            <a:r>
              <a:rPr lang="en-US">
                <a:latin typeface="Calibri" panose="020F0502020204030204" pitchFamily="34" charset="0"/>
              </a:rPr>
              <a:t>bring </a:t>
            </a:r>
            <a:r>
              <a:rPr lang="en-US"/>
              <a:t>finishes at </a:t>
            </a:r>
            <a:r>
              <a:rPr lang="en-US" i="1"/>
              <a:t>t</a:t>
            </a:r>
            <a:r>
              <a:rPr lang="en-US"/>
              <a:t>=20, and </a:t>
            </a:r>
            <a:r>
              <a:rPr lang="en-US" i="1"/>
              <a:t>now</a:t>
            </a:r>
            <a:r>
              <a:rPr lang="en-US"/>
              <a:t> = 25. Then</a:t>
            </a:r>
          </a:p>
          <a:p>
            <a:pPr lvl="1"/>
            <a:r>
              <a:rPr lang="en-US" i="1"/>
              <a:t>t</a:t>
            </a:r>
            <a:r>
              <a:rPr lang="en-US"/>
              <a:t>3 </a:t>
            </a:r>
            <a:endParaRPr lang="en-US" i="1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71EC9B-61F7-0846-BE20-C45310533C38}"/>
              </a:ext>
            </a:extLst>
          </p:cNvPr>
          <p:cNvGrpSpPr/>
          <p:nvPr/>
        </p:nvGrpSpPr>
        <p:grpSpPr>
          <a:xfrm>
            <a:off x="6803570" y="1081746"/>
            <a:ext cx="5032798" cy="1591398"/>
            <a:chOff x="6803570" y="1081746"/>
            <a:chExt cx="5032798" cy="1591398"/>
          </a:xfrm>
        </p:grpSpPr>
        <p:grpSp>
          <p:nvGrpSpPr>
            <p:cNvPr id="5" name="Group 1032">
              <a:extLst>
                <a:ext uri="{FF2B5EF4-FFF2-40B4-BE49-F238E27FC236}">
                  <a16:creationId xmlns:a16="http://schemas.microsoft.com/office/drawing/2014/main" id="{D2DBC7F8-23BE-B343-BCD5-4675BE5DFEA9}"/>
                </a:ext>
              </a:extLst>
            </p:cNvPr>
            <p:cNvGrpSpPr/>
            <p:nvPr/>
          </p:nvGrpSpPr>
          <p:grpSpPr>
            <a:xfrm>
              <a:off x="6803570" y="1081746"/>
              <a:ext cx="5032798" cy="1591398"/>
              <a:chOff x="0" y="37268"/>
              <a:chExt cx="7157756" cy="2263320"/>
            </a:xfrm>
          </p:grpSpPr>
          <p:sp>
            <p:nvSpPr>
              <p:cNvPr id="6" name="Shape 1003">
                <a:extLst>
                  <a:ext uri="{FF2B5EF4-FFF2-40B4-BE49-F238E27FC236}">
                    <a16:creationId xmlns:a16="http://schemas.microsoft.com/office/drawing/2014/main" id="{5F9DFA81-B10B-064A-AC9E-7140935041D0}"/>
                  </a:ext>
                </a:extLst>
              </p:cNvPr>
              <p:cNvSpPr/>
              <p:nvPr/>
            </p:nvSpPr>
            <p:spPr>
              <a:xfrm>
                <a:off x="3467502" y="37268"/>
                <a:ext cx="46325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1800" i="0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sz="1800" i="0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7" name="Shape 1004">
                <a:extLst>
                  <a:ext uri="{FF2B5EF4-FFF2-40B4-BE49-F238E27FC236}">
                    <a16:creationId xmlns:a16="http://schemas.microsoft.com/office/drawing/2014/main" id="{DDDE4516-AB2A-1B43-805B-05B22C55D508}"/>
                  </a:ext>
                </a:extLst>
              </p:cNvPr>
              <p:cNvSpPr/>
              <p:nvPr/>
            </p:nvSpPr>
            <p:spPr>
              <a:xfrm>
                <a:off x="4313008" y="1760728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5</a:t>
                </a:r>
                <a:endParaRPr lang="en-US" sz="1800" dirty="0"/>
              </a:p>
            </p:txBody>
          </p:sp>
          <p:sp>
            <p:nvSpPr>
              <p:cNvPr id="8" name="Shape 1005">
                <a:extLst>
                  <a:ext uri="{FF2B5EF4-FFF2-40B4-BE49-F238E27FC236}">
                    <a16:creationId xmlns:a16="http://schemas.microsoft.com/office/drawing/2014/main" id="{DEF37E16-8E07-ED4D-826D-E59577009937}"/>
                  </a:ext>
                </a:extLst>
              </p:cNvPr>
              <p:cNvSpPr/>
              <p:nvPr/>
            </p:nvSpPr>
            <p:spPr>
              <a:xfrm>
                <a:off x="5566593" y="37269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4</a:t>
                </a:r>
                <a:endParaRPr lang="en-US" sz="1800" dirty="0"/>
              </a:p>
            </p:txBody>
          </p:sp>
          <p:sp>
            <p:nvSpPr>
              <p:cNvPr id="9" name="Shape 1006">
                <a:extLst>
                  <a:ext uri="{FF2B5EF4-FFF2-40B4-BE49-F238E27FC236}">
                    <a16:creationId xmlns:a16="http://schemas.microsoft.com/office/drawing/2014/main" id="{ADCF8110-674C-6A45-BB74-CB802EC549EE}"/>
                  </a:ext>
                </a:extLst>
              </p:cNvPr>
              <p:cNvSpPr/>
              <p:nvPr/>
            </p:nvSpPr>
            <p:spPr>
              <a:xfrm>
                <a:off x="6317940" y="1760728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6</a:t>
                </a:r>
                <a:endParaRPr lang="en-US" sz="1800" dirty="0"/>
              </a:p>
            </p:txBody>
          </p:sp>
          <p:sp>
            <p:nvSpPr>
              <p:cNvPr id="10" name="Shape 1007">
                <a:extLst>
                  <a:ext uri="{FF2B5EF4-FFF2-40B4-BE49-F238E27FC236}">
                    <a16:creationId xmlns:a16="http://schemas.microsoft.com/office/drawing/2014/main" id="{71842713-314F-3946-8066-F14290C2DC67}"/>
                  </a:ext>
                </a:extLst>
              </p:cNvPr>
              <p:cNvSpPr/>
              <p:nvPr/>
            </p:nvSpPr>
            <p:spPr>
              <a:xfrm>
                <a:off x="4098706" y="145642"/>
                <a:ext cx="133871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[15, 20]</a:t>
                </a:r>
              </a:p>
            </p:txBody>
          </p:sp>
          <p:sp>
            <p:nvSpPr>
              <p:cNvPr id="12" name="Shape 1008">
                <a:extLst>
                  <a:ext uri="{FF2B5EF4-FFF2-40B4-BE49-F238E27FC236}">
                    <a16:creationId xmlns:a16="http://schemas.microsoft.com/office/drawing/2014/main" id="{4B47EC47-48D9-624B-9F14-3807C4137243}"/>
                  </a:ext>
                </a:extLst>
              </p:cNvPr>
              <p:cNvSpPr/>
              <p:nvPr/>
            </p:nvSpPr>
            <p:spPr>
              <a:xfrm>
                <a:off x="4983180" y="1760728"/>
                <a:ext cx="117456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[5, 10]</a:t>
                </a:r>
              </a:p>
            </p:txBody>
          </p:sp>
          <p:sp>
            <p:nvSpPr>
              <p:cNvPr id="13" name="Shape 1009">
                <a:extLst>
                  <a:ext uri="{FF2B5EF4-FFF2-40B4-BE49-F238E27FC236}">
                    <a16:creationId xmlns:a16="http://schemas.microsoft.com/office/drawing/2014/main" id="{DC21B168-0408-6F46-B3DB-0A34B6FBDDCA}"/>
                  </a:ext>
                </a:extLst>
              </p:cNvPr>
              <p:cNvSpPr/>
              <p:nvPr/>
            </p:nvSpPr>
            <p:spPr>
              <a:xfrm>
                <a:off x="5680934" y="636852"/>
                <a:ext cx="763787" cy="1117194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4" name="Shape 1010">
                <a:extLst>
                  <a:ext uri="{FF2B5EF4-FFF2-40B4-BE49-F238E27FC236}">
                    <a16:creationId xmlns:a16="http://schemas.microsoft.com/office/drawing/2014/main" id="{94C960BE-EF39-E241-9907-3B7261CA75AA}"/>
                  </a:ext>
                </a:extLst>
              </p:cNvPr>
              <p:cNvSpPr/>
              <p:nvPr/>
            </p:nvSpPr>
            <p:spPr>
              <a:xfrm>
                <a:off x="6037908" y="812049"/>
                <a:ext cx="111984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[-</a:t>
                </a:r>
                <a:r>
                  <a:rPr lang="en-US"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]</a:t>
                </a:r>
              </a:p>
            </p:txBody>
          </p:sp>
          <p:sp>
            <p:nvSpPr>
              <p:cNvPr id="15" name="Shape 1011">
                <a:extLst>
                  <a:ext uri="{FF2B5EF4-FFF2-40B4-BE49-F238E27FC236}">
                    <a16:creationId xmlns:a16="http://schemas.microsoft.com/office/drawing/2014/main" id="{2B78A8C9-026F-E342-B380-A6143E46E30D}"/>
                  </a:ext>
                </a:extLst>
              </p:cNvPr>
              <p:cNvSpPr/>
              <p:nvPr/>
            </p:nvSpPr>
            <p:spPr>
              <a:xfrm>
                <a:off x="3703975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" name="Shape 1012">
                <a:extLst>
                  <a:ext uri="{FF2B5EF4-FFF2-40B4-BE49-F238E27FC236}">
                    <a16:creationId xmlns:a16="http://schemas.microsoft.com/office/drawing/2014/main" id="{59375888-75C5-8B40-91EB-338FC800DFBD}"/>
                  </a:ext>
                </a:extLst>
              </p:cNvPr>
              <p:cNvSpPr/>
              <p:nvPr/>
            </p:nvSpPr>
            <p:spPr>
              <a:xfrm>
                <a:off x="6426671" y="174463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" name="Shape 1013">
                <a:extLst>
                  <a:ext uri="{FF2B5EF4-FFF2-40B4-BE49-F238E27FC236}">
                    <a16:creationId xmlns:a16="http://schemas.microsoft.com/office/drawing/2014/main" id="{EF534950-1D49-0647-A604-2BF6A4CF3CA3}"/>
                  </a:ext>
                </a:extLst>
              </p:cNvPr>
              <p:cNvSpPr/>
              <p:nvPr/>
            </p:nvSpPr>
            <p:spPr>
              <a:xfrm>
                <a:off x="5594757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8" name="Shape 1014">
                <a:extLst>
                  <a:ext uri="{FF2B5EF4-FFF2-40B4-BE49-F238E27FC236}">
                    <a16:creationId xmlns:a16="http://schemas.microsoft.com/office/drawing/2014/main" id="{470E88CE-47F4-A44B-AAE6-329A77BAFD12}"/>
                  </a:ext>
                </a:extLst>
              </p:cNvPr>
              <p:cNvSpPr/>
              <p:nvPr/>
            </p:nvSpPr>
            <p:spPr>
              <a:xfrm>
                <a:off x="4518119" y="174463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9" name="Shape 1015">
                <a:extLst>
                  <a:ext uri="{FF2B5EF4-FFF2-40B4-BE49-F238E27FC236}">
                    <a16:creationId xmlns:a16="http://schemas.microsoft.com/office/drawing/2014/main" id="{AB8A1D7E-CC10-574E-AF30-A743B5164654}"/>
                  </a:ext>
                </a:extLst>
              </p:cNvPr>
              <p:cNvSpPr/>
              <p:nvPr/>
            </p:nvSpPr>
            <p:spPr>
              <a:xfrm>
                <a:off x="3886231" y="636851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0" name="Shape 1016">
                <a:extLst>
                  <a:ext uri="{FF2B5EF4-FFF2-40B4-BE49-F238E27FC236}">
                    <a16:creationId xmlns:a16="http://schemas.microsoft.com/office/drawing/2014/main" id="{769245AE-9792-2B40-A622-95859307540F}"/>
                  </a:ext>
                </a:extLst>
              </p:cNvPr>
              <p:cNvSpPr/>
              <p:nvPr/>
            </p:nvSpPr>
            <p:spPr>
              <a:xfrm>
                <a:off x="4716516" y="1852387"/>
                <a:ext cx="1737230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1" name="Shape 1017">
                <a:extLst>
                  <a:ext uri="{FF2B5EF4-FFF2-40B4-BE49-F238E27FC236}">
                    <a16:creationId xmlns:a16="http://schemas.microsoft.com/office/drawing/2014/main" id="{6AA3F4DC-C7B8-CD49-9EE5-5BA09ECC5DCA}"/>
                  </a:ext>
                </a:extLst>
              </p:cNvPr>
              <p:cNvSpPr/>
              <p:nvPr/>
            </p:nvSpPr>
            <p:spPr>
              <a:xfrm>
                <a:off x="0" y="56165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1</a:t>
                </a:r>
                <a:endParaRPr lang="en-US" sz="1800" dirty="0"/>
              </a:p>
            </p:txBody>
          </p:sp>
          <p:sp>
            <p:nvSpPr>
              <p:cNvPr id="22" name="Shape 1018">
                <a:extLst>
                  <a:ext uri="{FF2B5EF4-FFF2-40B4-BE49-F238E27FC236}">
                    <a16:creationId xmlns:a16="http://schemas.microsoft.com/office/drawing/2014/main" id="{CEB4C32B-0697-7B46-A998-9AA59A347F18}"/>
                  </a:ext>
                </a:extLst>
              </p:cNvPr>
              <p:cNvSpPr/>
              <p:nvPr/>
            </p:nvSpPr>
            <p:spPr>
              <a:xfrm>
                <a:off x="2099089" y="56165"/>
                <a:ext cx="46325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1800" i="0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sz="1800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3" name="Shape 1019">
                <a:extLst>
                  <a:ext uri="{FF2B5EF4-FFF2-40B4-BE49-F238E27FC236}">
                    <a16:creationId xmlns:a16="http://schemas.microsoft.com/office/drawing/2014/main" id="{76D60F7A-35B7-B447-AEF2-0EF0E4FF305F}"/>
                  </a:ext>
                </a:extLst>
              </p:cNvPr>
              <p:cNvSpPr/>
              <p:nvPr/>
            </p:nvSpPr>
            <p:spPr>
              <a:xfrm>
                <a:off x="631202" y="164538"/>
                <a:ext cx="133871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[15, 25]</a:t>
                </a:r>
              </a:p>
            </p:txBody>
          </p:sp>
          <p:sp>
            <p:nvSpPr>
              <p:cNvPr id="24" name="Shape 1020">
                <a:extLst>
                  <a:ext uri="{FF2B5EF4-FFF2-40B4-BE49-F238E27FC236}">
                    <a16:creationId xmlns:a16="http://schemas.microsoft.com/office/drawing/2014/main" id="{6F329756-0A7A-6744-8AAD-8F7289730C6B}"/>
                  </a:ext>
                </a:extLst>
              </p:cNvPr>
              <p:cNvSpPr/>
              <p:nvPr/>
            </p:nvSpPr>
            <p:spPr>
              <a:xfrm>
                <a:off x="2213430" y="655747"/>
                <a:ext cx="1455625" cy="1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5" name="Shape 1021">
                <a:extLst>
                  <a:ext uri="{FF2B5EF4-FFF2-40B4-BE49-F238E27FC236}">
                    <a16:creationId xmlns:a16="http://schemas.microsoft.com/office/drawing/2014/main" id="{8DCBB9FC-5E72-C444-A120-783F659DF7C5}"/>
                  </a:ext>
                </a:extLst>
              </p:cNvPr>
              <p:cNvSpPr/>
              <p:nvPr/>
            </p:nvSpPr>
            <p:spPr>
              <a:xfrm>
                <a:off x="236472" y="54799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6" name="Shape 1022">
                <a:extLst>
                  <a:ext uri="{FF2B5EF4-FFF2-40B4-BE49-F238E27FC236}">
                    <a16:creationId xmlns:a16="http://schemas.microsoft.com/office/drawing/2014/main" id="{C6BB9961-261C-B54D-8E9E-120EFF048C2C}"/>
                  </a:ext>
                </a:extLst>
              </p:cNvPr>
              <p:cNvSpPr/>
              <p:nvPr/>
            </p:nvSpPr>
            <p:spPr>
              <a:xfrm>
                <a:off x="2127254" y="54799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7" name="Shape 1023">
                <a:extLst>
                  <a:ext uri="{FF2B5EF4-FFF2-40B4-BE49-F238E27FC236}">
                    <a16:creationId xmlns:a16="http://schemas.microsoft.com/office/drawing/2014/main" id="{A0154204-7774-3544-A3F9-BAC5D6B1EC46}"/>
                  </a:ext>
                </a:extLst>
              </p:cNvPr>
              <p:cNvSpPr/>
              <p:nvPr/>
            </p:nvSpPr>
            <p:spPr>
              <a:xfrm>
                <a:off x="418727" y="655747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8" name="Shape 1024">
                <a:extLst>
                  <a:ext uri="{FF2B5EF4-FFF2-40B4-BE49-F238E27FC236}">
                    <a16:creationId xmlns:a16="http://schemas.microsoft.com/office/drawing/2014/main" id="{58EC0A63-42D7-8341-9755-11635C053580}"/>
                  </a:ext>
                </a:extLst>
              </p:cNvPr>
              <p:cNvSpPr/>
              <p:nvPr/>
            </p:nvSpPr>
            <p:spPr>
              <a:xfrm>
                <a:off x="2483788" y="145643"/>
                <a:ext cx="1010416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[0, 5]</a:t>
                </a:r>
              </a:p>
            </p:txBody>
          </p:sp>
          <p:sp>
            <p:nvSpPr>
              <p:cNvPr id="29" name="Shape 1025">
                <a:extLst>
                  <a:ext uri="{FF2B5EF4-FFF2-40B4-BE49-F238E27FC236}">
                    <a16:creationId xmlns:a16="http://schemas.microsoft.com/office/drawing/2014/main" id="{2E93D334-7D87-6349-83C9-AB4E89E91CC4}"/>
                  </a:ext>
                </a:extLst>
              </p:cNvPr>
              <p:cNvSpPr/>
              <p:nvPr/>
            </p:nvSpPr>
            <p:spPr>
              <a:xfrm>
                <a:off x="4179945" y="573047"/>
                <a:ext cx="100622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Times New Roman" charset="0"/>
                    <a:cs typeface="Times New Roman" charset="0"/>
                  </a:rPr>
                  <a:t>move</a:t>
                </a:r>
              </a:p>
            </p:txBody>
          </p:sp>
          <p:sp>
            <p:nvSpPr>
              <p:cNvPr id="30" name="Shape 1026">
                <a:extLst>
                  <a:ext uri="{FF2B5EF4-FFF2-40B4-BE49-F238E27FC236}">
                    <a16:creationId xmlns:a16="http://schemas.microsoft.com/office/drawing/2014/main" id="{CAC99819-8234-7144-BA32-320D15C91B72}"/>
                  </a:ext>
                </a:extLst>
              </p:cNvPr>
              <p:cNvSpPr/>
              <p:nvPr/>
            </p:nvSpPr>
            <p:spPr>
              <a:xfrm>
                <a:off x="4844650" y="1371230"/>
                <a:ext cx="1340992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Times New Roman" charset="0"/>
                    <a:cs typeface="Times New Roman" charset="0"/>
                  </a:rPr>
                  <a:t>uncover</a:t>
                </a:r>
              </a:p>
            </p:txBody>
          </p:sp>
          <p:sp>
            <p:nvSpPr>
              <p:cNvPr id="31" name="Shape 1027">
                <a:extLst>
                  <a:ext uri="{FF2B5EF4-FFF2-40B4-BE49-F238E27FC236}">
                    <a16:creationId xmlns:a16="http://schemas.microsoft.com/office/drawing/2014/main" id="{9BCBB6A4-5502-4347-8EA3-468F0203E56F}"/>
                  </a:ext>
                </a:extLst>
              </p:cNvPr>
              <p:cNvSpPr/>
              <p:nvPr/>
            </p:nvSpPr>
            <p:spPr>
              <a:xfrm>
                <a:off x="765399" y="573047"/>
                <a:ext cx="95570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>
                    <a:latin typeface="Calibri" charset="0"/>
                    <a:ea typeface="Times New Roman" charset="0"/>
                    <a:cs typeface="Times New Roman" charset="0"/>
                  </a:rPr>
                  <a:t>bring</a:t>
                </a:r>
              </a:p>
            </p:txBody>
          </p:sp>
          <p:sp>
            <p:nvSpPr>
              <p:cNvPr id="32" name="Shape 1028">
                <a:extLst>
                  <a:ext uri="{FF2B5EF4-FFF2-40B4-BE49-F238E27FC236}">
                    <a16:creationId xmlns:a16="http://schemas.microsoft.com/office/drawing/2014/main" id="{EABC8D00-98D4-A345-B03C-D41777D3E6C4}"/>
                  </a:ext>
                </a:extLst>
              </p:cNvPr>
              <p:cNvSpPr/>
              <p:nvPr/>
            </p:nvSpPr>
            <p:spPr>
              <a:xfrm>
                <a:off x="247627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3" name="Shape 1029">
                <a:extLst>
                  <a:ext uri="{FF2B5EF4-FFF2-40B4-BE49-F238E27FC236}">
                    <a16:creationId xmlns:a16="http://schemas.microsoft.com/office/drawing/2014/main" id="{00AF3ACF-A9BB-EC42-86C6-CCEA06881CC6}"/>
                  </a:ext>
                </a:extLst>
              </p:cNvPr>
              <p:cNvSpPr/>
              <p:nvPr/>
            </p:nvSpPr>
            <p:spPr>
              <a:xfrm>
                <a:off x="3703975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Shape 1030">
                <a:extLst>
                  <a:ext uri="{FF2B5EF4-FFF2-40B4-BE49-F238E27FC236}">
                    <a16:creationId xmlns:a16="http://schemas.microsoft.com/office/drawing/2014/main" id="{27EBB12F-2C84-9043-A20D-2D484C923EE2}"/>
                  </a:ext>
                </a:extLst>
              </p:cNvPr>
              <p:cNvSpPr/>
              <p:nvPr/>
            </p:nvSpPr>
            <p:spPr>
              <a:xfrm>
                <a:off x="260327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5" name="Shape 1031">
                <a:extLst>
                  <a:ext uri="{FF2B5EF4-FFF2-40B4-BE49-F238E27FC236}">
                    <a16:creationId xmlns:a16="http://schemas.microsoft.com/office/drawing/2014/main" id="{ABE232EC-60B4-1B4C-96B8-2201A8FCA5D0}"/>
                  </a:ext>
                </a:extLst>
              </p:cNvPr>
              <p:cNvSpPr/>
              <p:nvPr/>
            </p:nvSpPr>
            <p:spPr>
              <a:xfrm>
                <a:off x="4508710" y="1752057"/>
                <a:ext cx="197494" cy="215508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71" name="Shape 1020">
              <a:extLst>
                <a:ext uri="{FF2B5EF4-FFF2-40B4-BE49-F238E27FC236}">
                  <a16:creationId xmlns:a16="http://schemas.microsoft.com/office/drawing/2014/main" id="{48ED2376-F7BE-7948-988B-09F5970B1D34}"/>
                </a:ext>
              </a:extLst>
            </p:cNvPr>
            <p:cNvSpPr/>
            <p:nvPr/>
          </p:nvSpPr>
          <p:spPr>
            <a:xfrm>
              <a:off x="9488269" y="1613298"/>
              <a:ext cx="452675" cy="70859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2" name="Shape 1024">
              <a:extLst>
                <a:ext uri="{FF2B5EF4-FFF2-40B4-BE49-F238E27FC236}">
                  <a16:creationId xmlns:a16="http://schemas.microsoft.com/office/drawing/2014/main" id="{A20E6DDC-A703-1E42-A31C-BCFADBC66C90}"/>
                </a:ext>
              </a:extLst>
            </p:cNvPr>
            <p:cNvSpPr/>
            <p:nvPr/>
          </p:nvSpPr>
          <p:spPr>
            <a:xfrm>
              <a:off x="8840528" y="1866544"/>
              <a:ext cx="857925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[10,10]</a:t>
              </a:r>
              <a:endParaRPr sz="1800" i="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2561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Dispatching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76515" y="1152525"/>
            <a:ext cx="6193971" cy="5283200"/>
          </a:xfrm>
        </p:spPr>
        <p:txBody>
          <a:bodyPr/>
          <a:lstStyle/>
          <a:p>
            <a:r>
              <a:rPr lang="en-US" dirty="0"/>
              <a:t>Let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be a controllable STNU that’s </a:t>
            </a:r>
            <a:r>
              <a:rPr lang="en-US" i="1" dirty="0"/>
              <a:t>grounded</a:t>
            </a:r>
            <a:endParaRPr lang="en-US" dirty="0"/>
          </a:p>
          <a:p>
            <a:r>
              <a:rPr lang="en-US" dirty="0"/>
              <a:t>Different from a grounded expression in logic</a:t>
            </a:r>
          </a:p>
          <a:p>
            <a:pPr lvl="1"/>
            <a:r>
              <a:rPr lang="en-US" dirty="0"/>
              <a:t>At least one time point in (</a:t>
            </a:r>
            <a:r>
              <a:rPr lang="en-US" dirty="0">
                <a:latin typeface="Lucida Handwriting"/>
                <a:cs typeface="Lucida Handwriting"/>
              </a:rPr>
              <a:t>V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Ṽ</a:t>
            </a:r>
            <a:r>
              <a:rPr lang="en-US" dirty="0"/>
              <a:t>,</a:t>
            </a:r>
            <a:r>
              <a:rPr lang="en-US" dirty="0">
                <a:latin typeface="Lucida Handwriting"/>
                <a:cs typeface="Lucida Handwriting"/>
              </a:rPr>
              <a:t>E</a:t>
            </a:r>
            <a:r>
              <a:rPr lang="en-US" dirty="0"/>
              <a:t>,</a:t>
            </a:r>
            <a:r>
              <a:rPr lang="en-US" i="1" dirty="0">
                <a:latin typeface="Lucida Handwriting"/>
                <a:cs typeface="Lucida Handwriting"/>
              </a:rPr>
              <a:t>Ẽ</a:t>
            </a:r>
            <a:r>
              <a:rPr lang="en-US" i="1" baseline="-25000" dirty="0">
                <a:cs typeface="Times New Roman"/>
              </a:rPr>
              <a:t> </a:t>
            </a:r>
            <a:r>
              <a:rPr lang="en-US" dirty="0"/>
              <a:t>) is instantiated</a:t>
            </a:r>
          </a:p>
          <a:p>
            <a:r>
              <a:rPr lang="en-US" dirty="0">
                <a:sym typeface="Wingdings"/>
              </a:rPr>
              <a:t>Bounds every </a:t>
            </a:r>
            <a:r>
              <a:rPr lang="en-US" dirty="0"/>
              <a:t>time point </a:t>
            </a:r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dirty="0"/>
              <a:t> within an interval [</a:t>
            </a:r>
            <a:r>
              <a:rPr lang="en-US" i="1" dirty="0" err="1"/>
              <a:t>l</a:t>
            </a:r>
            <a:r>
              <a:rPr lang="en-US" i="1" baseline="-25000" dirty="0"/>
              <a:t>i</a:t>
            </a:r>
            <a:r>
              <a:rPr lang="en-US" i="1" dirty="0" err="1"/>
              <a:t>,u</a:t>
            </a:r>
            <a:r>
              <a:rPr lang="en-US" i="1" baseline="-25000" dirty="0"/>
              <a:t>i</a:t>
            </a:r>
            <a:r>
              <a:rPr lang="en-US" dirty="0"/>
              <a:t>]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Controllable time point </a:t>
            </a:r>
            <a:r>
              <a:rPr lang="en-US" i="1" dirty="0"/>
              <a:t>t </a:t>
            </a:r>
            <a:r>
              <a:rPr lang="en-US" dirty="0"/>
              <a:t>in the future:</a:t>
            </a:r>
          </a:p>
          <a:p>
            <a:pPr marL="293688" indent="-293688"/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dirty="0"/>
              <a:t> is </a:t>
            </a:r>
            <a:r>
              <a:rPr lang="en-US" i="1" dirty="0"/>
              <a:t>alive</a:t>
            </a:r>
            <a:r>
              <a:rPr lang="en-US" dirty="0"/>
              <a:t> if current time </a:t>
            </a:r>
            <a:r>
              <a:rPr lang="en-US" i="1" dirty="0"/>
              <a:t>now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dirty="0"/>
              <a:t>[</a:t>
            </a:r>
            <a:r>
              <a:rPr lang="en-US" i="1" dirty="0" err="1"/>
              <a:t>l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,</a:t>
            </a:r>
            <a:r>
              <a:rPr lang="en-US" i="1" baseline="-25000" dirty="0"/>
              <a:t> </a:t>
            </a:r>
            <a:r>
              <a:rPr lang="en-US" i="1" dirty="0" err="1"/>
              <a:t>u</a:t>
            </a:r>
            <a:r>
              <a:rPr lang="en-US" i="1" baseline="-25000" dirty="0" err="1"/>
              <a:t>i</a:t>
            </a:r>
            <a:r>
              <a:rPr lang="en-US" dirty="0"/>
              <a:t>]</a:t>
            </a:r>
          </a:p>
          <a:p>
            <a:pPr marL="293688" indent="-293688"/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i="1" dirty="0"/>
              <a:t>enabled</a:t>
            </a:r>
            <a:r>
              <a:rPr lang="en-US" dirty="0"/>
              <a:t> if</a:t>
            </a:r>
          </a:p>
          <a:p>
            <a:pPr marL="520700" lvl="1" indent="-227013"/>
            <a:r>
              <a:rPr lang="en-US" dirty="0"/>
              <a:t>it’s alive</a:t>
            </a:r>
          </a:p>
          <a:p>
            <a:pPr marL="520700" lvl="1" indent="-227013"/>
            <a:r>
              <a:rPr lang="en-US" dirty="0"/>
              <a:t>for every precedence constraint </a:t>
            </a:r>
            <a:r>
              <a:rPr lang="en-US" i="1" dirty="0"/>
              <a:t>t</a:t>
            </a:r>
            <a:r>
              <a:rPr lang="en-US" dirty="0"/>
              <a:t>′</a:t>
            </a:r>
            <a:r>
              <a:rPr lang="en-US" baseline="-25000" dirty="0"/>
              <a:t> </a:t>
            </a:r>
            <a:r>
              <a:rPr lang="en-US" i="1" dirty="0"/>
              <a:t>&lt;</a:t>
            </a:r>
            <a:r>
              <a:rPr lang="en-US" i="1" baseline="-25000" dirty="0"/>
              <a:t> </a:t>
            </a:r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dirty="0"/>
              <a:t>,  </a:t>
            </a:r>
            <a:r>
              <a:rPr lang="en-US" i="1" dirty="0"/>
              <a:t>t</a:t>
            </a:r>
            <a:r>
              <a:rPr lang="en-US" dirty="0"/>
              <a:t>′ has occurred</a:t>
            </a:r>
          </a:p>
          <a:p>
            <a:pPr marL="520700" lvl="1" indent="-227013"/>
            <a:r>
              <a:rPr lang="en-US" dirty="0"/>
              <a:t>for every wait constraint ⟨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, </a:t>
            </a:r>
            <a:r>
              <a:rPr lang="el-GR" i="1" dirty="0"/>
              <a:t>α</a:t>
            </a:r>
            <a:r>
              <a:rPr lang="en-US" dirty="0"/>
              <a:t>⟩, 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 has occurred or </a:t>
            </a:r>
            <a:r>
              <a:rPr lang="el-GR" i="1" dirty="0"/>
              <a:t>α</a:t>
            </a:r>
            <a:r>
              <a:rPr lang="en-US" dirty="0"/>
              <a:t> has expired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A16AC9-6B44-5541-A7E1-AB6380AF8674}"/>
              </a:ext>
            </a:extLst>
          </p:cNvPr>
          <p:cNvGrpSpPr/>
          <p:nvPr/>
        </p:nvGrpSpPr>
        <p:grpSpPr>
          <a:xfrm>
            <a:off x="6725732" y="1152525"/>
            <a:ext cx="5394548" cy="4148818"/>
            <a:chOff x="6438368" y="117050"/>
            <a:chExt cx="5394548" cy="4148818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17E1A08-86B6-614F-AB99-0E108C63A75F}"/>
                </a:ext>
              </a:extLst>
            </p:cNvPr>
            <p:cNvSpPr txBox="1">
              <a:spLocks/>
            </p:cNvSpPr>
            <p:nvPr/>
          </p:nvSpPr>
          <p:spPr>
            <a:xfrm>
              <a:off x="6438368" y="117050"/>
              <a:ext cx="4778829" cy="4148818"/>
            </a:xfrm>
            <a:prstGeom prst="rect">
              <a:avLst/>
            </a:prstGeom>
            <a:solidFill>
              <a:srgbClr val="D2EEFF"/>
            </a:solidFill>
          </p:spPr>
          <p:txBody>
            <a:bodyPr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None/>
              </a:pPr>
              <a:r>
                <a:rPr lang="en-US" sz="1800" dirty="0">
                  <a:latin typeface="Calibri" charset="0"/>
                </a:rPr>
                <a:t>Dispatch</a:t>
              </a:r>
              <a:r>
                <a:rPr lang="en-US" sz="1800" dirty="0"/>
                <a:t>(</a:t>
              </a:r>
              <a:r>
                <a:rPr lang="en-US" sz="1800" dirty="0">
                  <a:latin typeface="Lucida Handwriting"/>
                  <a:cs typeface="Lucida Handwriting"/>
                </a:rPr>
                <a:t>V</a:t>
              </a:r>
              <a:r>
                <a:rPr lang="en-US" sz="1800" dirty="0"/>
                <a:t>,</a:t>
              </a:r>
              <a:r>
                <a:rPr lang="en-US" sz="1800" i="1" dirty="0">
                  <a:latin typeface="Lucida Handwriting"/>
                  <a:cs typeface="Lucida Handwriting"/>
                </a:rPr>
                <a:t>Ṽ</a:t>
              </a:r>
              <a:r>
                <a:rPr lang="en-US" sz="1800" dirty="0"/>
                <a:t>,</a:t>
              </a:r>
              <a:r>
                <a:rPr lang="en-US" sz="1800" dirty="0">
                  <a:latin typeface="Lucida Handwriting"/>
                  <a:cs typeface="Lucida Handwriting"/>
                </a:rPr>
                <a:t>E</a:t>
              </a:r>
              <a:r>
                <a:rPr lang="en-US" sz="1800" dirty="0"/>
                <a:t>,</a:t>
              </a:r>
              <a:r>
                <a:rPr lang="en-US" sz="1800" i="1" dirty="0">
                  <a:latin typeface="Lucida Handwriting"/>
                  <a:cs typeface="Lucida Handwriting"/>
                </a:rPr>
                <a:t>Ẽ</a:t>
              </a:r>
              <a:r>
                <a:rPr lang="en-US" sz="1800" i="1" baseline="-25000" dirty="0">
                  <a:cs typeface="Times New Roman"/>
                </a:rPr>
                <a:t> </a:t>
              </a:r>
              <a:r>
                <a:rPr lang="en-US" sz="1800" dirty="0"/>
                <a:t>)</a:t>
              </a:r>
            </a:p>
            <a:p>
              <a:pPr marL="293688" indent="-293688">
                <a:spcBef>
                  <a:spcPts val="400"/>
                </a:spcBef>
              </a:pPr>
              <a:r>
                <a:rPr lang="en-US" sz="1800" dirty="0"/>
                <a:t>initialize the network</a:t>
              </a:r>
            </a:p>
            <a:p>
              <a:pPr marL="293688" indent="-293688">
                <a:spcBef>
                  <a:spcPts val="400"/>
                </a:spcBef>
              </a:pPr>
              <a:r>
                <a:rPr lang="en-US" sz="1800" dirty="0"/>
                <a:t>while there are time points in </a:t>
              </a:r>
              <a:r>
                <a:rPr lang="en-US" sz="1800" dirty="0">
                  <a:latin typeface="Lucida Handwriting"/>
                  <a:cs typeface="Lucida Handwriting"/>
                </a:rPr>
                <a:t>V</a:t>
              </a:r>
              <a:r>
                <a:rPr lang="en-US" sz="1800" dirty="0">
                  <a:cs typeface="Times New Roman"/>
                </a:rPr>
                <a:t> that </a:t>
              </a:r>
              <a:br>
                <a:rPr lang="en-US" sz="1800" dirty="0">
                  <a:cs typeface="Times New Roman"/>
                </a:rPr>
              </a:br>
              <a:r>
                <a:rPr lang="en-US" sz="1800" dirty="0">
                  <a:cs typeface="Times New Roman"/>
                </a:rPr>
                <a:t>haven’t been triggered, do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update </a:t>
              </a:r>
              <a:r>
                <a:rPr lang="en-US" sz="1800" i="1" dirty="0">
                  <a:cs typeface="Times New Roman"/>
                </a:rPr>
                <a:t>now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update the time points in </a:t>
              </a:r>
              <a:r>
                <a:rPr lang="en-US" sz="1800" i="1" dirty="0" err="1">
                  <a:latin typeface="Lucida Handwriting"/>
                  <a:cs typeface="Lucida Handwriting"/>
                </a:rPr>
                <a:t>Ṽ</a:t>
              </a:r>
              <a:r>
                <a:rPr lang="en-US" sz="1800" dirty="0">
                  <a:cs typeface="Times New Roman"/>
                </a:rPr>
                <a:t> that were triggered since the last iteration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update </a:t>
              </a:r>
              <a:r>
                <a:rPr lang="en-US" sz="1800" i="1" dirty="0">
                  <a:cs typeface="Times New Roman"/>
                </a:rPr>
                <a:t>enabled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trigger every </a:t>
              </a:r>
              <a:r>
                <a:rPr lang="en-US" sz="1800" i="1" dirty="0">
                  <a:cs typeface="Times New Roman"/>
                </a:rPr>
                <a:t>t</a:t>
              </a:r>
              <a:r>
                <a:rPr lang="en-US" sz="1800" i="1" baseline="-25000" dirty="0">
                  <a:cs typeface="Times New Roman"/>
                </a:rPr>
                <a:t>i</a:t>
              </a:r>
              <a:r>
                <a:rPr lang="en-US" sz="1800" i="1" dirty="0">
                  <a:cs typeface="Times New Roman"/>
                </a:rPr>
                <a:t> </a:t>
              </a:r>
              <a:r>
                <a:rPr lang="en-US" sz="1800" dirty="0">
                  <a:latin typeface="Times New Roman Regular" charset="0"/>
                  <a:cs typeface="Times New Roman Regular" charset="0"/>
                </a:rPr>
                <a:t>∈</a:t>
              </a:r>
              <a:r>
                <a:rPr lang="en-US" sz="1800" i="1" dirty="0">
                  <a:cs typeface="Times New Roman"/>
                </a:rPr>
                <a:t> enabled </a:t>
              </a:r>
              <a:r>
                <a:rPr lang="en-US" sz="1800" dirty="0">
                  <a:cs typeface="Times New Roman"/>
                </a:rPr>
                <a:t>such that </a:t>
              </a:r>
              <a:r>
                <a:rPr lang="en-US" sz="1800" i="1" dirty="0">
                  <a:cs typeface="Times New Roman"/>
                </a:rPr>
                <a:t>now </a:t>
              </a:r>
              <a:r>
                <a:rPr lang="en-US" sz="1800" dirty="0">
                  <a:cs typeface="Times New Roman"/>
                </a:rPr>
                <a:t>= </a:t>
              </a:r>
              <a:r>
                <a:rPr lang="en-US" sz="1800" i="1" dirty="0" err="1">
                  <a:cs typeface="Times New Roman"/>
                </a:rPr>
                <a:t>u</a:t>
              </a:r>
              <a:r>
                <a:rPr lang="en-US" sz="1800" i="1" baseline="-25000" dirty="0" err="1">
                  <a:cs typeface="Times New Roman"/>
                </a:rPr>
                <a:t>i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arbitrarily choose other time points in </a:t>
              </a:r>
              <a:r>
                <a:rPr lang="en-US" sz="1800" i="1" dirty="0"/>
                <a:t>enabled</a:t>
              </a:r>
              <a:r>
                <a:rPr lang="en-US" sz="1800" dirty="0"/>
                <a:t>, and trigger them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propagate values of triggered </a:t>
              </a:r>
              <a:r>
                <a:rPr lang="en-US" sz="1800" dirty="0" err="1"/>
                <a:t>timepoints</a:t>
              </a:r>
              <a:r>
                <a:rPr lang="en-US" sz="1800" dirty="0"/>
                <a:t> (change [</a:t>
              </a:r>
              <a:r>
                <a:rPr lang="en-US" sz="1800" i="1" dirty="0" err="1"/>
                <a:t>l</a:t>
              </a:r>
              <a:r>
                <a:rPr lang="en-US" sz="1800" i="1" baseline="-25000" dirty="0" err="1"/>
                <a:t>j</a:t>
              </a:r>
              <a:r>
                <a:rPr lang="en-US" sz="1800" i="1" dirty="0" err="1"/>
                <a:t>,u</a:t>
              </a:r>
              <a:r>
                <a:rPr lang="en-US" sz="1800" i="1" baseline="-25000" dirty="0" err="1"/>
                <a:t>j</a:t>
              </a:r>
              <a:r>
                <a:rPr lang="en-US" sz="1800" dirty="0"/>
                <a:t>] for each future </a:t>
              </a:r>
              <a:r>
                <a:rPr lang="en-US" sz="1800" dirty="0" err="1"/>
                <a:t>timepoint</a:t>
              </a:r>
              <a:r>
                <a:rPr lang="en-US" sz="1800" dirty="0"/>
                <a:t> </a:t>
              </a:r>
              <a:r>
                <a:rPr lang="en-US" sz="1800" i="1" dirty="0"/>
                <a:t>t</a:t>
              </a:r>
              <a:r>
                <a:rPr lang="en-US" sz="1800" i="1" baseline="-25000" dirty="0"/>
                <a:t>j</a:t>
              </a:r>
              <a:r>
                <a:rPr lang="en-US" sz="1800" dirty="0"/>
                <a:t>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EB3E801-A0ED-C64F-9A0F-59B00A1EF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0959" y="2135207"/>
              <a:ext cx="56645" cy="55560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A6709FA-6ED4-B74C-9E31-5242EB5ED6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12042" y="1794606"/>
              <a:ext cx="1320874" cy="643766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None/>
              </a:pPr>
              <a:r>
                <a:rPr lang="en-US" sz="1800" i="1" kern="0" dirty="0"/>
                <a:t>t</a:t>
              </a:r>
              <a:r>
                <a:rPr lang="en-US" sz="1800" i="1" kern="0" baseline="-25000" dirty="0"/>
                <a:t>i</a:t>
              </a:r>
              <a:r>
                <a:rPr lang="en-US" sz="1800" i="1" kern="0" dirty="0"/>
                <a:t> </a:t>
              </a:r>
              <a:r>
                <a:rPr lang="en-US" sz="1800" kern="0" dirty="0"/>
                <a:t>is bounded </a:t>
              </a:r>
              <a:br>
                <a:rPr lang="en-US" sz="1800" kern="0" dirty="0"/>
              </a:br>
              <a:r>
                <a:rPr lang="en-US" sz="1800" kern="0" dirty="0"/>
                <a:t>by [</a:t>
              </a:r>
              <a:r>
                <a:rPr lang="en-US" sz="1800" i="1" kern="0" dirty="0" err="1"/>
                <a:t>l</a:t>
              </a:r>
              <a:r>
                <a:rPr lang="en-US" sz="1800" i="1" kern="0" baseline="-25000" dirty="0" err="1"/>
                <a:t>i </a:t>
              </a:r>
              <a:r>
                <a:rPr lang="en-US" sz="1800" kern="0" dirty="0" err="1"/>
                <a:t>,</a:t>
              </a:r>
              <a:r>
                <a:rPr lang="en-US" sz="1800" kern="0" baseline="-25000" dirty="0" err="1"/>
                <a:t> </a:t>
              </a:r>
              <a:r>
                <a:rPr lang="en-US" sz="1800" i="1" kern="0" dirty="0" err="1"/>
                <a:t>u</a:t>
              </a:r>
              <a:r>
                <a:rPr lang="en-US" sz="1800" i="1" kern="0" baseline="-25000" dirty="0" err="1"/>
                <a:t>i</a:t>
              </a:r>
              <a:r>
                <a:rPr lang="en-US" sz="1800" kern="0" dirty="0"/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749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967" y="-95202"/>
            <a:ext cx="3268060" cy="812800"/>
          </a:xfrm>
        </p:spPr>
        <p:txBody>
          <a:bodyPr/>
          <a:lstStyle/>
          <a:p>
            <a:r>
              <a:rPr lang="en-US" dirty="0"/>
              <a:t>Abstract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03" y="715104"/>
            <a:ext cx="5694930" cy="3170002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1800" dirty="0"/>
              <a:t>trigger </a:t>
            </a:r>
            <a:r>
              <a:rPr lang="en-US" sz="1800" i="1" dirty="0"/>
              <a:t>t</a:t>
            </a:r>
            <a:r>
              <a:rPr lang="en-US" sz="1800" baseline="-25000" dirty="0"/>
              <a:t>1</a:t>
            </a:r>
            <a:r>
              <a:rPr lang="en-US" sz="1800" dirty="0"/>
              <a:t>, propagate [</a:t>
            </a:r>
            <a:r>
              <a:rPr lang="en-US" sz="1800" i="1" dirty="0" err="1"/>
              <a:t>l</a:t>
            </a:r>
            <a:r>
              <a:rPr lang="en-US" sz="1800" i="1" baseline="-25000" dirty="0" err="1"/>
              <a:t>j</a:t>
            </a:r>
            <a:r>
              <a:rPr lang="en-US" sz="1800" i="1" dirty="0" err="1"/>
              <a:t>,u</a:t>
            </a:r>
            <a:r>
              <a:rPr lang="en-US" sz="1800" i="1" baseline="-25000" dirty="0" err="1"/>
              <a:t>j</a:t>
            </a:r>
            <a:r>
              <a:rPr lang="en-US" sz="1800" dirty="0"/>
              <a:t>] values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observe </a:t>
            </a:r>
            <a:r>
              <a:rPr lang="en-US" sz="1800" dirty="0">
                <a:latin typeface="Calibri" charset="0"/>
              </a:rPr>
              <a:t>leave </a:t>
            </a:r>
            <a:r>
              <a:rPr lang="en-US" sz="1800" dirty="0"/>
              <a:t>finish, this enables </a:t>
            </a:r>
            <a:r>
              <a:rPr lang="en-US" sz="1800" i="1" dirty="0"/>
              <a:t>t</a:t>
            </a:r>
            <a:r>
              <a:rPr lang="en-US" sz="1800" baseline="-25000" dirty="0"/>
              <a:t>2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Trigger </a:t>
            </a:r>
            <a:r>
              <a:rPr lang="en-US" sz="1800" i="1" dirty="0"/>
              <a:t>t</a:t>
            </a:r>
            <a:r>
              <a:rPr lang="en-US" sz="1800" baseline="-25000" dirty="0"/>
              <a:t>2</a:t>
            </a:r>
            <a:r>
              <a:rPr lang="en-US" sz="1800" dirty="0"/>
              <a:t>, propagate [</a:t>
            </a:r>
            <a:r>
              <a:rPr lang="en-US" sz="1800" i="1" dirty="0" err="1"/>
              <a:t>l</a:t>
            </a:r>
            <a:r>
              <a:rPr lang="en-US" sz="1800" i="1" baseline="-25000" dirty="0" err="1"/>
              <a:t>j</a:t>
            </a:r>
            <a:r>
              <a:rPr lang="en-US" sz="1800" i="1" dirty="0" err="1"/>
              <a:t>,u</a:t>
            </a:r>
            <a:r>
              <a:rPr lang="en-US" sz="1800" i="1" baseline="-25000" dirty="0" err="1"/>
              <a:t>j</a:t>
            </a:r>
            <a:r>
              <a:rPr lang="en-US" sz="1800" dirty="0"/>
              <a:t>] values</a:t>
            </a:r>
            <a:endParaRPr lang="en-US" sz="1800" dirty="0" err="1"/>
          </a:p>
          <a:p>
            <a:pPr>
              <a:spcBef>
                <a:spcPts val="400"/>
              </a:spcBef>
            </a:pPr>
            <a:r>
              <a:rPr lang="en-US" sz="1800" dirty="0"/>
              <a:t>This enables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endParaRPr lang="en-US" sz="1800" dirty="0"/>
          </a:p>
          <a:p>
            <a:pPr>
              <a:spcBef>
                <a:spcPts val="400"/>
              </a:spcBef>
            </a:pPr>
            <a:r>
              <a:rPr lang="en-US" sz="1800" dirty="0"/>
              <a:t>trigger </a:t>
            </a:r>
            <a:r>
              <a:rPr lang="en-US" sz="1800" i="1" dirty="0"/>
              <a:t>t</a:t>
            </a:r>
            <a:r>
              <a:rPr lang="en-US" sz="1800" baseline="-25000" dirty="0"/>
              <a:t>3</a:t>
            </a:r>
            <a:r>
              <a:rPr lang="en-US" sz="1800" dirty="0"/>
              <a:t> soon enough to allow </a:t>
            </a:r>
            <a:r>
              <a:rPr lang="en-US" sz="1800" dirty="0">
                <a:latin typeface="Calibri"/>
                <a:cs typeface="Calibri"/>
              </a:rPr>
              <a:t>enter(r1,d2)</a:t>
            </a:r>
            <a:r>
              <a:rPr lang="en-US" sz="1800" dirty="0"/>
              <a:t> at time </a:t>
            </a:r>
            <a:r>
              <a:rPr lang="en-US" sz="1800" i="1" dirty="0"/>
              <a:t>t</a:t>
            </a:r>
            <a:r>
              <a:rPr lang="en-US" sz="1800" baseline="-25000" dirty="0"/>
              <a:t>5</a:t>
            </a:r>
            <a:endParaRPr lang="en-US" sz="1800" dirty="0"/>
          </a:p>
          <a:p>
            <a:pPr lvl="1">
              <a:spcBef>
                <a:spcPts val="400"/>
              </a:spcBef>
            </a:pPr>
            <a:r>
              <a:rPr lang="en-US" sz="1800" dirty="0"/>
              <a:t>propagate [</a:t>
            </a:r>
            <a:r>
              <a:rPr lang="en-US" sz="1800" i="1" dirty="0" err="1"/>
              <a:t>l</a:t>
            </a:r>
            <a:r>
              <a:rPr lang="en-US" sz="1800" i="1" baseline="-25000" dirty="0" err="1"/>
              <a:t>j</a:t>
            </a:r>
            <a:r>
              <a:rPr lang="en-US" sz="1800" i="1" dirty="0" err="1"/>
              <a:t>,u</a:t>
            </a:r>
            <a:r>
              <a:rPr lang="en-US" sz="1800" i="1" baseline="-25000" dirty="0" err="1"/>
              <a:t>j</a:t>
            </a:r>
            <a:r>
              <a:rPr lang="en-US" sz="1800" dirty="0"/>
              <a:t>] values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trigger </a:t>
            </a:r>
            <a:r>
              <a:rPr lang="en-US" sz="1800" i="1" dirty="0"/>
              <a:t>t</a:t>
            </a:r>
            <a:r>
              <a:rPr lang="en-US" sz="1800" baseline="-25000" dirty="0"/>
              <a:t>4</a:t>
            </a:r>
            <a:r>
              <a:rPr lang="en-US" sz="1800" dirty="0"/>
              <a:t> soon enough to allow </a:t>
            </a:r>
            <a:r>
              <a:rPr lang="en-US" sz="1800" dirty="0">
                <a:latin typeface="Calibri"/>
                <a:cs typeface="Calibri"/>
              </a:rPr>
              <a:t>stack(</a:t>
            </a:r>
            <a:r>
              <a:rPr lang="en-US" sz="1800" dirty="0" err="1">
                <a:latin typeface="Calibri"/>
                <a:cs typeface="Calibri"/>
              </a:rPr>
              <a:t>k,c</a:t>
            </a:r>
            <a:r>
              <a:rPr lang="en-US" sz="1800" dirty="0">
                <a:latin typeface="Calibri"/>
                <a:cs typeface="Calibri"/>
              </a:rPr>
              <a:t>′)</a:t>
            </a:r>
            <a:r>
              <a:rPr lang="en-US" sz="1800" dirty="0"/>
              <a:t> at time </a:t>
            </a:r>
            <a:r>
              <a:rPr lang="en-US" sz="1800" i="1" dirty="0"/>
              <a:t>t</a:t>
            </a:r>
            <a:r>
              <a:rPr lang="en-US" sz="1800" baseline="-25000" dirty="0"/>
              <a:t>6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propagate [</a:t>
            </a:r>
            <a:r>
              <a:rPr lang="en-US" sz="1800" i="1" dirty="0" err="1"/>
              <a:t>l</a:t>
            </a:r>
            <a:r>
              <a:rPr lang="en-US" sz="1800" i="1" baseline="-25000" dirty="0" err="1"/>
              <a:t>j</a:t>
            </a:r>
            <a:r>
              <a:rPr lang="en-US" sz="1800" i="1" dirty="0" err="1"/>
              <a:t>,u</a:t>
            </a:r>
            <a:r>
              <a:rPr lang="en-US" sz="1800" i="1" baseline="-25000" dirty="0" err="1"/>
              <a:t>j</a:t>
            </a:r>
            <a:r>
              <a:rPr lang="en-US" sz="1800" dirty="0"/>
              <a:t>] values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rest of plan is linear: trigger each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i</a:t>
            </a:r>
            <a:r>
              <a:rPr lang="en-US" sz="1800" dirty="0"/>
              <a:t> after previous action ends</a:t>
            </a:r>
            <a:endParaRPr lang="en-US" sz="1800" i="1" baseline="-25000" dirty="0"/>
          </a:p>
        </p:txBody>
      </p:sp>
      <p:grpSp>
        <p:nvGrpSpPr>
          <p:cNvPr id="228" name="Group 227"/>
          <p:cNvGrpSpPr/>
          <p:nvPr/>
        </p:nvGrpSpPr>
        <p:grpSpPr>
          <a:xfrm>
            <a:off x="1724422" y="3690895"/>
            <a:ext cx="8909467" cy="2442706"/>
            <a:chOff x="200421" y="4253599"/>
            <a:chExt cx="8909467" cy="2442706"/>
          </a:xfrm>
        </p:grpSpPr>
        <p:sp>
          <p:nvSpPr>
            <p:cNvPr id="229" name="Shape 1113"/>
            <p:cNvSpPr/>
            <p:nvPr/>
          </p:nvSpPr>
          <p:spPr>
            <a:xfrm>
              <a:off x="7358026" y="5908226"/>
              <a:ext cx="441728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0" name="Shape 1073"/>
            <p:cNvSpPr/>
            <p:nvPr/>
          </p:nvSpPr>
          <p:spPr>
            <a:xfrm>
              <a:off x="4470259" y="5304393"/>
              <a:ext cx="284183" cy="539403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1" name="Shape 1074"/>
            <p:cNvSpPr/>
            <p:nvPr/>
          </p:nvSpPr>
          <p:spPr>
            <a:xfrm>
              <a:off x="1865690" y="527472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2" name="Shape 1075"/>
            <p:cNvSpPr/>
            <p:nvPr/>
          </p:nvSpPr>
          <p:spPr>
            <a:xfrm>
              <a:off x="2839547" y="527472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3" name="Shape 1076"/>
            <p:cNvSpPr/>
            <p:nvPr/>
          </p:nvSpPr>
          <p:spPr>
            <a:xfrm>
              <a:off x="1973519" y="5350489"/>
              <a:ext cx="841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4" name="Shape 1077"/>
            <p:cNvSpPr/>
            <p:nvPr/>
          </p:nvSpPr>
          <p:spPr>
            <a:xfrm>
              <a:off x="1414551" y="5363774"/>
              <a:ext cx="441728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5" name="Shape 1078"/>
            <p:cNvSpPr/>
            <p:nvPr/>
          </p:nvSpPr>
          <p:spPr>
            <a:xfrm>
              <a:off x="278501" y="5288010"/>
              <a:ext cx="138864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6" name="Shape 1079"/>
            <p:cNvSpPr/>
            <p:nvPr/>
          </p:nvSpPr>
          <p:spPr>
            <a:xfrm>
              <a:off x="1353958" y="5288010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37" name="Shape 1080"/>
            <p:cNvSpPr/>
            <p:nvPr/>
          </p:nvSpPr>
          <p:spPr>
            <a:xfrm>
              <a:off x="380894" y="5363774"/>
              <a:ext cx="9729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0" name="Shape 1082"/>
            <p:cNvSpPr/>
            <p:nvPr/>
          </p:nvSpPr>
          <p:spPr>
            <a:xfrm>
              <a:off x="1920956" y="5352617"/>
              <a:ext cx="1312152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navigate(</a:t>
              </a:r>
              <a:r>
                <a:rPr lang="mr-IN" dirty="0">
                  <a:latin typeface="Calibri" charset="0"/>
                </a:rPr>
                <a:t>r1)</a:t>
              </a:r>
              <a:endParaRPr dirty="0">
                <a:latin typeface="Calibri" charset="0"/>
              </a:endParaRPr>
            </a:p>
          </p:txBody>
        </p:sp>
        <p:sp>
          <p:nvSpPr>
            <p:cNvPr id="241" name="Shape 1083"/>
            <p:cNvSpPr/>
            <p:nvPr/>
          </p:nvSpPr>
          <p:spPr>
            <a:xfrm>
              <a:off x="271944" y="5353887"/>
              <a:ext cx="1312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leave(</a:t>
              </a:r>
              <a:r>
                <a:rPr lang="fi-FI" dirty="0">
                  <a:latin typeface="Calibri" charset="0"/>
                </a:rPr>
                <a:t>r1,</a:t>
              </a:r>
              <a:r>
                <a:rPr dirty="0">
                  <a:latin typeface="Calibri" charset="0"/>
                </a:rPr>
                <a:t>d1)</a:t>
              </a:r>
            </a:p>
          </p:txBody>
        </p:sp>
        <p:sp>
          <p:nvSpPr>
            <p:cNvPr id="242" name="Shape 1084"/>
            <p:cNvSpPr/>
            <p:nvPr/>
          </p:nvSpPr>
          <p:spPr>
            <a:xfrm>
              <a:off x="3449543" y="6213947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3" name="Shape 1085"/>
            <p:cNvSpPr/>
            <p:nvPr/>
          </p:nvSpPr>
          <p:spPr>
            <a:xfrm>
              <a:off x="4296399" y="6213947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4" name="Shape 1086"/>
            <p:cNvSpPr/>
            <p:nvPr/>
          </p:nvSpPr>
          <p:spPr>
            <a:xfrm flipV="1">
              <a:off x="3557371" y="6289711"/>
              <a:ext cx="714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5" name="Shape 1087"/>
            <p:cNvSpPr/>
            <p:nvPr/>
          </p:nvSpPr>
          <p:spPr>
            <a:xfrm>
              <a:off x="3023803" y="6302997"/>
              <a:ext cx="441729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6" name="Shape 1088"/>
            <p:cNvSpPr/>
            <p:nvPr/>
          </p:nvSpPr>
          <p:spPr>
            <a:xfrm>
              <a:off x="2078254" y="6227233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7" name="Shape 1089"/>
            <p:cNvSpPr/>
            <p:nvPr/>
          </p:nvSpPr>
          <p:spPr>
            <a:xfrm>
              <a:off x="2937810" y="6227233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8" name="Shape 1090"/>
            <p:cNvSpPr/>
            <p:nvPr/>
          </p:nvSpPr>
          <p:spPr>
            <a:xfrm flipV="1">
              <a:off x="2193346" y="6302997"/>
              <a:ext cx="7443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49" name="Shape 1091"/>
            <p:cNvSpPr/>
            <p:nvPr/>
          </p:nvSpPr>
          <p:spPr>
            <a:xfrm>
              <a:off x="3344037" y="6316716"/>
              <a:ext cx="1290223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stack(</a:t>
              </a:r>
              <a:r>
                <a:rPr lang="es-ES_tradnl" dirty="0" err="1">
                  <a:latin typeface="Calibri" charset="0"/>
                </a:rPr>
                <a:t>k,c′,q</a:t>
              </a:r>
              <a:r>
                <a:rPr dirty="0">
                  <a:latin typeface="Calibri" charset="0"/>
                </a:rPr>
                <a:t>)</a:t>
              </a:r>
            </a:p>
          </p:txBody>
        </p:sp>
        <p:sp>
          <p:nvSpPr>
            <p:cNvPr id="250" name="Shape 1092"/>
            <p:cNvSpPr/>
            <p:nvPr/>
          </p:nvSpPr>
          <p:spPr>
            <a:xfrm>
              <a:off x="1770866" y="6295303"/>
              <a:ext cx="1533879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unstack(k,c</a:t>
              </a:r>
              <a:r>
                <a:rPr lang="en-US" dirty="0">
                  <a:latin typeface="Calibri" charset="0"/>
                </a:rPr>
                <a:t>′,p</a:t>
              </a:r>
              <a:r>
                <a:rPr dirty="0">
                  <a:latin typeface="Calibri" charset="0"/>
                </a:rPr>
                <a:t>)</a:t>
              </a:r>
            </a:p>
          </p:txBody>
        </p:sp>
        <p:sp>
          <p:nvSpPr>
            <p:cNvPr id="251" name="Shape 1093"/>
            <p:cNvSpPr/>
            <p:nvPr/>
          </p:nvSpPr>
          <p:spPr>
            <a:xfrm>
              <a:off x="6317341" y="583187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52" name="Shape 1094"/>
            <p:cNvSpPr/>
            <p:nvPr/>
          </p:nvSpPr>
          <p:spPr>
            <a:xfrm>
              <a:off x="7240397" y="5831875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53" name="Shape 1095"/>
            <p:cNvSpPr/>
            <p:nvPr/>
          </p:nvSpPr>
          <p:spPr>
            <a:xfrm>
              <a:off x="6425170" y="5907640"/>
              <a:ext cx="841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54" name="Shape 1096"/>
            <p:cNvSpPr/>
            <p:nvPr/>
          </p:nvSpPr>
          <p:spPr>
            <a:xfrm>
              <a:off x="5876361" y="5920925"/>
              <a:ext cx="441728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55" name="Shape 1097"/>
            <p:cNvSpPr/>
            <p:nvPr/>
          </p:nvSpPr>
          <p:spPr>
            <a:xfrm>
              <a:off x="4730153" y="5845162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56" name="Shape 1098"/>
            <p:cNvSpPr/>
            <p:nvPr/>
          </p:nvSpPr>
          <p:spPr>
            <a:xfrm>
              <a:off x="5805609" y="5845162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57" name="Shape 1099"/>
            <p:cNvSpPr/>
            <p:nvPr/>
          </p:nvSpPr>
          <p:spPr>
            <a:xfrm>
              <a:off x="4832544" y="5920925"/>
              <a:ext cx="9729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58" name="Shape 1100"/>
            <p:cNvSpPr/>
            <p:nvPr/>
          </p:nvSpPr>
          <p:spPr>
            <a:xfrm>
              <a:off x="6152214" y="5939511"/>
              <a:ext cx="1688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putdown(k,c,</a:t>
              </a:r>
              <a:r>
                <a:rPr lang="mr-IN" dirty="0">
                  <a:latin typeface="Calibri" charset="0"/>
                </a:rPr>
                <a:t>r1)</a:t>
              </a:r>
              <a:endParaRPr dirty="0">
                <a:latin typeface="Calibri" charset="0"/>
              </a:endParaRPr>
            </a:p>
          </p:txBody>
        </p:sp>
        <p:sp>
          <p:nvSpPr>
            <p:cNvPr id="259" name="Shape 1101"/>
            <p:cNvSpPr/>
            <p:nvPr/>
          </p:nvSpPr>
          <p:spPr>
            <a:xfrm>
              <a:off x="4738834" y="5939511"/>
              <a:ext cx="130304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unstack(k,c)</a:t>
              </a:r>
            </a:p>
          </p:txBody>
        </p:sp>
        <p:sp>
          <p:nvSpPr>
            <p:cNvPr id="260" name="Shape 1102"/>
            <p:cNvSpPr/>
            <p:nvPr/>
          </p:nvSpPr>
          <p:spPr>
            <a:xfrm>
              <a:off x="3243884" y="4658044"/>
              <a:ext cx="190462" cy="613516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1" name="Shape 1103"/>
            <p:cNvSpPr/>
            <p:nvPr/>
          </p:nvSpPr>
          <p:spPr>
            <a:xfrm>
              <a:off x="2045953" y="4592440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2" name="Shape 1104"/>
            <p:cNvSpPr/>
            <p:nvPr/>
          </p:nvSpPr>
          <p:spPr>
            <a:xfrm>
              <a:off x="3182369" y="4612760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3" name="Shape 1105"/>
            <p:cNvSpPr/>
            <p:nvPr/>
          </p:nvSpPr>
          <p:spPr>
            <a:xfrm>
              <a:off x="2188984" y="4688524"/>
              <a:ext cx="972926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4" name="Shape 1106"/>
            <p:cNvSpPr/>
            <p:nvPr/>
          </p:nvSpPr>
          <p:spPr>
            <a:xfrm>
              <a:off x="2099082" y="4268906"/>
              <a:ext cx="1312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leave(r</a:t>
              </a:r>
              <a:r>
                <a:rPr lang="en-US" dirty="0">
                  <a:latin typeface="Calibri" charset="0"/>
                </a:rPr>
                <a:t>2</a:t>
              </a:r>
              <a:r>
                <a:rPr dirty="0">
                  <a:latin typeface="Calibri" charset="0"/>
                </a:rPr>
                <a:t>,d2)</a:t>
              </a:r>
            </a:p>
          </p:txBody>
        </p:sp>
        <p:sp>
          <p:nvSpPr>
            <p:cNvPr id="265" name="Shape 1107"/>
            <p:cNvSpPr/>
            <p:nvPr/>
          </p:nvSpPr>
          <p:spPr>
            <a:xfrm>
              <a:off x="3415637" y="5265276"/>
              <a:ext cx="138863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6" name="Shape 1108"/>
            <p:cNvSpPr/>
            <p:nvPr/>
          </p:nvSpPr>
          <p:spPr>
            <a:xfrm>
              <a:off x="4389493" y="5265276"/>
              <a:ext cx="138864" cy="151529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7" name="Shape 1109"/>
            <p:cNvSpPr/>
            <p:nvPr/>
          </p:nvSpPr>
          <p:spPr>
            <a:xfrm>
              <a:off x="3523466" y="5341039"/>
              <a:ext cx="841763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8" name="Shape 1110"/>
            <p:cNvSpPr/>
            <p:nvPr/>
          </p:nvSpPr>
          <p:spPr>
            <a:xfrm>
              <a:off x="2964497" y="5354326"/>
              <a:ext cx="441729" cy="1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69" name="Shape 1111"/>
            <p:cNvSpPr/>
            <p:nvPr/>
          </p:nvSpPr>
          <p:spPr>
            <a:xfrm>
              <a:off x="3343203" y="5348046"/>
              <a:ext cx="1324848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enter(</a:t>
              </a:r>
              <a:r>
                <a:rPr lang="fi-FI" dirty="0">
                  <a:latin typeface="Calibri" charset="0"/>
                </a:rPr>
                <a:t>r1,</a:t>
              </a:r>
              <a:r>
                <a:rPr dirty="0">
                  <a:latin typeface="Calibri" charset="0"/>
                </a:rPr>
                <a:t>d2)</a:t>
              </a:r>
            </a:p>
          </p:txBody>
        </p:sp>
        <p:sp>
          <p:nvSpPr>
            <p:cNvPr id="270" name="Shape 1112"/>
            <p:cNvSpPr/>
            <p:nvPr/>
          </p:nvSpPr>
          <p:spPr>
            <a:xfrm flipV="1">
              <a:off x="4395788" y="5961768"/>
              <a:ext cx="349971" cy="318970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1" name="Shape 1114"/>
            <p:cNvSpPr/>
            <p:nvPr/>
          </p:nvSpPr>
          <p:spPr>
            <a:xfrm>
              <a:off x="7810082" y="5828777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2" name="Shape 1115"/>
            <p:cNvSpPr/>
            <p:nvPr/>
          </p:nvSpPr>
          <p:spPr>
            <a:xfrm>
              <a:off x="7797671" y="5939511"/>
              <a:ext cx="1312217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18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Calibri" charset="0"/>
                </a:rPr>
                <a:t>leave(</a:t>
              </a:r>
              <a:r>
                <a:rPr lang="fi-FI" dirty="0">
                  <a:latin typeface="Calibri" charset="0"/>
                </a:rPr>
                <a:t>r1,</a:t>
              </a:r>
              <a:r>
                <a:rPr dirty="0">
                  <a:latin typeface="Calibri" charset="0"/>
                </a:rPr>
                <a:t>d2)</a:t>
              </a:r>
            </a:p>
          </p:txBody>
        </p:sp>
        <p:sp>
          <p:nvSpPr>
            <p:cNvPr id="273" name="Shape 1116"/>
            <p:cNvSpPr/>
            <p:nvPr/>
          </p:nvSpPr>
          <p:spPr>
            <a:xfrm>
              <a:off x="8755696" y="5832462"/>
              <a:ext cx="138863" cy="15152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4" name="Shape 1117"/>
            <p:cNvSpPr/>
            <p:nvPr/>
          </p:nvSpPr>
          <p:spPr>
            <a:xfrm>
              <a:off x="7917910" y="5904541"/>
              <a:ext cx="841764" cy="1"/>
            </a:xfrm>
            <a:prstGeom prst="line">
              <a:avLst/>
            </a:prstGeom>
            <a:noFill/>
            <a:ln w="38100" cap="flat">
              <a:solidFill>
                <a:srgbClr val="011993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5" name="Shape 1118"/>
            <p:cNvSpPr/>
            <p:nvPr/>
          </p:nvSpPr>
          <p:spPr>
            <a:xfrm>
              <a:off x="1937492" y="5322223"/>
              <a:ext cx="184944" cy="902185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6" name="Shape 1119"/>
            <p:cNvSpPr/>
            <p:nvPr/>
          </p:nvSpPr>
          <p:spPr>
            <a:xfrm flipV="1">
              <a:off x="1957376" y="4748755"/>
              <a:ext cx="130885" cy="550689"/>
            </a:xfrm>
            <a:prstGeom prst="line">
              <a:avLst/>
            </a:prstGeom>
            <a:noFill/>
            <a:ln w="25400" cap="flat">
              <a:solidFill>
                <a:srgbClr val="011993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7" name="Shape 1129"/>
            <p:cNvSpPr/>
            <p:nvPr/>
          </p:nvSpPr>
          <p:spPr>
            <a:xfrm>
              <a:off x="281867" y="5288635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8" name="Shape 1130"/>
            <p:cNvSpPr/>
            <p:nvPr/>
          </p:nvSpPr>
          <p:spPr>
            <a:xfrm>
              <a:off x="2041016" y="4601049"/>
              <a:ext cx="138864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79" name="Shape 1131"/>
            <p:cNvSpPr/>
            <p:nvPr/>
          </p:nvSpPr>
          <p:spPr>
            <a:xfrm>
              <a:off x="1871352" y="5261846"/>
              <a:ext cx="138864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80" name="Shape 1132"/>
            <p:cNvSpPr/>
            <p:nvPr/>
          </p:nvSpPr>
          <p:spPr>
            <a:xfrm>
              <a:off x="2085664" y="6220181"/>
              <a:ext cx="138864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81" name="Shape 1133"/>
            <p:cNvSpPr/>
            <p:nvPr/>
          </p:nvSpPr>
          <p:spPr>
            <a:xfrm>
              <a:off x="3407259" y="5261846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82" name="Shape 1134"/>
            <p:cNvSpPr/>
            <p:nvPr/>
          </p:nvSpPr>
          <p:spPr>
            <a:xfrm>
              <a:off x="3460837" y="6211251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83" name="Shape 1135"/>
            <p:cNvSpPr/>
            <p:nvPr/>
          </p:nvSpPr>
          <p:spPr>
            <a:xfrm>
              <a:off x="4728853" y="583620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84" name="Shape 1136"/>
            <p:cNvSpPr/>
            <p:nvPr/>
          </p:nvSpPr>
          <p:spPr>
            <a:xfrm>
              <a:off x="6318337" y="583620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85" name="Shape 1137"/>
            <p:cNvSpPr/>
            <p:nvPr/>
          </p:nvSpPr>
          <p:spPr>
            <a:xfrm>
              <a:off x="7800665" y="5836204"/>
              <a:ext cx="138863" cy="151529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</a:endParaRPr>
            </a:p>
          </p:txBody>
        </p:sp>
        <p:sp>
          <p:nvSpPr>
            <p:cNvPr id="286" name="Shape 1139"/>
            <p:cNvSpPr/>
            <p:nvPr/>
          </p:nvSpPr>
          <p:spPr>
            <a:xfrm>
              <a:off x="1342466" y="5276123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87" name="Shape 1140"/>
            <p:cNvSpPr/>
            <p:nvPr/>
          </p:nvSpPr>
          <p:spPr>
            <a:xfrm>
              <a:off x="2826180" y="5276123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88" name="Shape 1141"/>
            <p:cNvSpPr/>
            <p:nvPr/>
          </p:nvSpPr>
          <p:spPr>
            <a:xfrm>
              <a:off x="4394841" y="5267193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89" name="Shape 1142"/>
            <p:cNvSpPr/>
            <p:nvPr/>
          </p:nvSpPr>
          <p:spPr>
            <a:xfrm>
              <a:off x="5805165" y="5829255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90" name="Shape 1143"/>
            <p:cNvSpPr/>
            <p:nvPr/>
          </p:nvSpPr>
          <p:spPr>
            <a:xfrm>
              <a:off x="7250850" y="5829255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91" name="Shape 1144"/>
            <p:cNvSpPr/>
            <p:nvPr/>
          </p:nvSpPr>
          <p:spPr>
            <a:xfrm>
              <a:off x="8760863" y="5829255"/>
              <a:ext cx="157831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92" name="Shape 1145"/>
            <p:cNvSpPr/>
            <p:nvPr/>
          </p:nvSpPr>
          <p:spPr>
            <a:xfrm>
              <a:off x="2928715" y="6235465"/>
              <a:ext cx="157831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93" name="Shape 1146"/>
            <p:cNvSpPr/>
            <p:nvPr/>
          </p:nvSpPr>
          <p:spPr>
            <a:xfrm>
              <a:off x="4285665" y="6226536"/>
              <a:ext cx="157830" cy="155468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94" name="Shape 1148"/>
            <p:cNvSpPr/>
            <p:nvPr/>
          </p:nvSpPr>
          <p:spPr>
            <a:xfrm>
              <a:off x="3175152" y="4608020"/>
              <a:ext cx="157830" cy="155467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200421" y="4923668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>
                  <a:latin typeface="Times New Roman" charset="0"/>
                </a:rPr>
                <a:t>t</a:t>
              </a:r>
              <a:r>
                <a:rPr lang="en-US" sz="1800" baseline="-25000">
                  <a:latin typeface="Times New Roman" charset="0"/>
                </a:rPr>
                <a:t>1 </a:t>
              </a:r>
              <a:endParaRPr lang="en-US" sz="1800" baseline="-25000" dirty="0">
                <a:latin typeface="Times New Roman" charset="0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1655332" y="4926289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2</a:t>
              </a: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1868957" y="4253599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3</a:t>
              </a: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1790712" y="604055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4</a:t>
              </a: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3430088" y="493634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5</a:t>
              </a: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3393695" y="587024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6</a:t>
              </a: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4725288" y="549566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7</a:t>
              </a: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6268661" y="546599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8</a:t>
              </a: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7772720" y="54758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latin typeface="Times New Roman" charset="0"/>
                </a:rPr>
                <a:t>t</a:t>
              </a:r>
              <a:r>
                <a:rPr lang="en-US" sz="1800" baseline="-25000" dirty="0">
                  <a:latin typeface="Times New Roman" charset="0"/>
                </a:rPr>
                <a:t>9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4CB7A76-B4AD-B347-B697-DB8F1B3546F7}"/>
              </a:ext>
            </a:extLst>
          </p:cNvPr>
          <p:cNvCxnSpPr>
            <a:cxnSpLocks/>
          </p:cNvCxnSpPr>
          <p:nvPr/>
        </p:nvCxnSpPr>
        <p:spPr>
          <a:xfrm flipH="1">
            <a:off x="2779364" y="1815108"/>
            <a:ext cx="1282442" cy="31161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80B715D8-C0A1-6445-9C29-5D9C533D6161}"/>
              </a:ext>
            </a:extLst>
          </p:cNvPr>
          <p:cNvSpPr txBox="1">
            <a:spLocks/>
          </p:cNvSpPr>
          <p:nvPr/>
        </p:nvSpPr>
        <p:spPr bwMode="auto">
          <a:xfrm>
            <a:off x="3809870" y="1673866"/>
            <a:ext cx="1035363" cy="379589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sym typeface="Wingdings"/>
              </a:rPr>
              <a:t>before </a:t>
            </a:r>
            <a:r>
              <a:rPr lang="en-US" sz="1800" i="1" kern="0" dirty="0" err="1"/>
              <a:t>u</a:t>
            </a:r>
            <a:r>
              <a:rPr lang="en-US" sz="1800" kern="0" baseline="-25000" dirty="0" err="1"/>
              <a:t>3</a:t>
            </a:r>
            <a:endParaRPr lang="en-US" sz="1800" kern="0" dirty="0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28ABD45-01C2-BC47-9841-C4670CB5DFD3}"/>
              </a:ext>
            </a:extLst>
          </p:cNvPr>
          <p:cNvCxnSpPr>
            <a:cxnSpLocks/>
          </p:cNvCxnSpPr>
          <p:nvPr/>
        </p:nvCxnSpPr>
        <p:spPr>
          <a:xfrm flipH="1">
            <a:off x="2779460" y="2492878"/>
            <a:ext cx="1282442" cy="31161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35DC2645-9A74-8649-9B4F-3A7386F9445D}"/>
              </a:ext>
            </a:extLst>
          </p:cNvPr>
          <p:cNvSpPr txBox="1">
            <a:spLocks/>
          </p:cNvSpPr>
          <p:nvPr/>
        </p:nvSpPr>
        <p:spPr bwMode="auto">
          <a:xfrm>
            <a:off x="3834242" y="2351636"/>
            <a:ext cx="1035363" cy="379589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sym typeface="Wingdings"/>
              </a:rPr>
              <a:t>before </a:t>
            </a:r>
            <a:r>
              <a:rPr lang="en-US" sz="1800" i="1" kern="0" dirty="0" err="1"/>
              <a:t>u</a:t>
            </a:r>
            <a:r>
              <a:rPr lang="en-US" sz="1800" kern="0" baseline="-25000" dirty="0" err="1"/>
              <a:t>4</a:t>
            </a:r>
            <a:endParaRPr lang="en-US" sz="1800" kern="0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03411C4-1C34-554C-80C5-0A4799DE3F62}"/>
              </a:ext>
            </a:extLst>
          </p:cNvPr>
          <p:cNvGrpSpPr/>
          <p:nvPr/>
        </p:nvGrpSpPr>
        <p:grpSpPr>
          <a:xfrm>
            <a:off x="6483192" y="117050"/>
            <a:ext cx="5394548" cy="4148818"/>
            <a:chOff x="6438368" y="117050"/>
            <a:chExt cx="5394548" cy="4148818"/>
          </a:xfrm>
        </p:grpSpPr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F85BFB68-B912-8549-9D91-06C1AB037737}"/>
                </a:ext>
              </a:extLst>
            </p:cNvPr>
            <p:cNvSpPr txBox="1">
              <a:spLocks/>
            </p:cNvSpPr>
            <p:nvPr/>
          </p:nvSpPr>
          <p:spPr>
            <a:xfrm>
              <a:off x="6438368" y="117050"/>
              <a:ext cx="4778829" cy="4148818"/>
            </a:xfrm>
            <a:prstGeom prst="rect">
              <a:avLst/>
            </a:prstGeom>
            <a:solidFill>
              <a:srgbClr val="D2EEFF"/>
            </a:solidFill>
          </p:spPr>
          <p:txBody>
            <a:bodyPr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None/>
              </a:pPr>
              <a:r>
                <a:rPr lang="en-US" sz="1800" dirty="0">
                  <a:latin typeface="Calibri" charset="0"/>
                </a:rPr>
                <a:t>Dispatch</a:t>
              </a:r>
              <a:r>
                <a:rPr lang="en-US" sz="1800" dirty="0"/>
                <a:t>(</a:t>
              </a:r>
              <a:r>
                <a:rPr lang="en-US" sz="1800" dirty="0">
                  <a:latin typeface="Lucida Handwriting"/>
                  <a:cs typeface="Lucida Handwriting"/>
                </a:rPr>
                <a:t>V</a:t>
              </a:r>
              <a:r>
                <a:rPr lang="en-US" sz="1800" dirty="0"/>
                <a:t>,</a:t>
              </a:r>
              <a:r>
                <a:rPr lang="en-US" sz="1800" i="1" dirty="0">
                  <a:latin typeface="Lucida Handwriting"/>
                  <a:cs typeface="Lucida Handwriting"/>
                </a:rPr>
                <a:t>Ṽ</a:t>
              </a:r>
              <a:r>
                <a:rPr lang="en-US" sz="1800" dirty="0"/>
                <a:t>,</a:t>
              </a:r>
              <a:r>
                <a:rPr lang="en-US" sz="1800" dirty="0">
                  <a:latin typeface="Lucida Handwriting"/>
                  <a:cs typeface="Lucida Handwriting"/>
                </a:rPr>
                <a:t>E</a:t>
              </a:r>
              <a:r>
                <a:rPr lang="en-US" sz="1800" dirty="0"/>
                <a:t>,</a:t>
              </a:r>
              <a:r>
                <a:rPr lang="en-US" sz="1800" i="1" dirty="0">
                  <a:latin typeface="Lucida Handwriting"/>
                  <a:cs typeface="Lucida Handwriting"/>
                </a:rPr>
                <a:t>Ẽ</a:t>
              </a:r>
              <a:r>
                <a:rPr lang="en-US" sz="1800" i="1" baseline="-25000" dirty="0">
                  <a:cs typeface="Times New Roman"/>
                </a:rPr>
                <a:t> </a:t>
              </a:r>
              <a:r>
                <a:rPr lang="en-US" sz="1800" dirty="0"/>
                <a:t>)</a:t>
              </a:r>
            </a:p>
            <a:p>
              <a:pPr marL="293688" indent="-293688">
                <a:spcBef>
                  <a:spcPts val="400"/>
                </a:spcBef>
              </a:pPr>
              <a:r>
                <a:rPr lang="en-US" sz="1800" dirty="0"/>
                <a:t>initialize the network</a:t>
              </a:r>
            </a:p>
            <a:p>
              <a:pPr marL="293688" indent="-293688">
                <a:spcBef>
                  <a:spcPts val="400"/>
                </a:spcBef>
              </a:pPr>
              <a:r>
                <a:rPr lang="en-US" sz="1800" dirty="0"/>
                <a:t>while there are time points in </a:t>
              </a:r>
              <a:r>
                <a:rPr lang="en-US" sz="1800" dirty="0">
                  <a:latin typeface="Lucida Handwriting"/>
                  <a:cs typeface="Lucida Handwriting"/>
                </a:rPr>
                <a:t>V</a:t>
              </a:r>
              <a:r>
                <a:rPr lang="en-US" sz="1800" dirty="0">
                  <a:cs typeface="Times New Roman"/>
                </a:rPr>
                <a:t> that </a:t>
              </a:r>
              <a:br>
                <a:rPr lang="en-US" sz="1800" dirty="0">
                  <a:cs typeface="Times New Roman"/>
                </a:rPr>
              </a:br>
              <a:r>
                <a:rPr lang="en-US" sz="1800" dirty="0">
                  <a:cs typeface="Times New Roman"/>
                </a:rPr>
                <a:t>haven’t been triggered, do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update </a:t>
              </a:r>
              <a:r>
                <a:rPr lang="en-US" sz="1800" i="1" dirty="0">
                  <a:cs typeface="Times New Roman"/>
                </a:rPr>
                <a:t>now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update the time points in </a:t>
              </a:r>
              <a:r>
                <a:rPr lang="en-US" sz="1800" i="1" dirty="0" err="1">
                  <a:latin typeface="Lucida Handwriting"/>
                  <a:cs typeface="Lucida Handwriting"/>
                </a:rPr>
                <a:t>Ṽ</a:t>
              </a:r>
              <a:r>
                <a:rPr lang="en-US" sz="1800" dirty="0">
                  <a:cs typeface="Times New Roman"/>
                </a:rPr>
                <a:t> that were triggered since the last iteration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update </a:t>
              </a:r>
              <a:r>
                <a:rPr lang="en-US" sz="1800" i="1" dirty="0">
                  <a:cs typeface="Times New Roman"/>
                </a:rPr>
                <a:t>enabled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trigger every </a:t>
              </a:r>
              <a:r>
                <a:rPr lang="en-US" sz="1800" i="1" dirty="0">
                  <a:cs typeface="Times New Roman"/>
                </a:rPr>
                <a:t>t</a:t>
              </a:r>
              <a:r>
                <a:rPr lang="en-US" sz="1800" i="1" baseline="-25000" dirty="0">
                  <a:cs typeface="Times New Roman"/>
                </a:rPr>
                <a:t>i</a:t>
              </a:r>
              <a:r>
                <a:rPr lang="en-US" sz="1800" i="1" dirty="0">
                  <a:cs typeface="Times New Roman"/>
                </a:rPr>
                <a:t> </a:t>
              </a:r>
              <a:r>
                <a:rPr lang="en-US" sz="1800" dirty="0">
                  <a:latin typeface="Times New Roman Regular" charset="0"/>
                  <a:cs typeface="Times New Roman Regular" charset="0"/>
                </a:rPr>
                <a:t>∈</a:t>
              </a:r>
              <a:r>
                <a:rPr lang="en-US" sz="1800" i="1" dirty="0">
                  <a:cs typeface="Times New Roman"/>
                </a:rPr>
                <a:t> enabled </a:t>
              </a:r>
              <a:r>
                <a:rPr lang="en-US" sz="1800" dirty="0">
                  <a:cs typeface="Times New Roman"/>
                </a:rPr>
                <a:t>such that </a:t>
              </a:r>
              <a:r>
                <a:rPr lang="en-US" sz="1800" i="1" dirty="0">
                  <a:cs typeface="Times New Roman"/>
                </a:rPr>
                <a:t>now </a:t>
              </a:r>
              <a:r>
                <a:rPr lang="en-US" sz="1800" dirty="0">
                  <a:cs typeface="Times New Roman"/>
                </a:rPr>
                <a:t>= </a:t>
              </a:r>
              <a:r>
                <a:rPr lang="en-US" sz="1800" i="1" dirty="0" err="1">
                  <a:cs typeface="Times New Roman"/>
                </a:rPr>
                <a:t>u</a:t>
              </a:r>
              <a:r>
                <a:rPr lang="en-US" sz="1800" i="1" baseline="-25000" dirty="0" err="1">
                  <a:cs typeface="Times New Roman"/>
                </a:rPr>
                <a:t>i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arbitrarily choose other time points in </a:t>
              </a:r>
              <a:r>
                <a:rPr lang="en-US" sz="1800" i="1" dirty="0"/>
                <a:t>enabled</a:t>
              </a:r>
              <a:r>
                <a:rPr lang="en-US" sz="1800" dirty="0"/>
                <a:t>, and trigger them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propagate values of triggered </a:t>
              </a:r>
              <a:r>
                <a:rPr lang="en-US" sz="1800" dirty="0" err="1"/>
                <a:t>timepoints</a:t>
              </a:r>
              <a:r>
                <a:rPr lang="en-US" sz="1800" dirty="0"/>
                <a:t> (change [</a:t>
              </a:r>
              <a:r>
                <a:rPr lang="en-US" sz="1800" i="1" dirty="0" err="1"/>
                <a:t>l</a:t>
              </a:r>
              <a:r>
                <a:rPr lang="en-US" sz="1800" i="1" baseline="-25000" dirty="0" err="1"/>
                <a:t>j</a:t>
              </a:r>
              <a:r>
                <a:rPr lang="en-US" sz="1800" i="1" dirty="0" err="1"/>
                <a:t>,u</a:t>
              </a:r>
              <a:r>
                <a:rPr lang="en-US" sz="1800" i="1" baseline="-25000" dirty="0" err="1"/>
                <a:t>j</a:t>
              </a:r>
              <a:r>
                <a:rPr lang="en-US" sz="1800" dirty="0"/>
                <a:t>] for each future </a:t>
              </a:r>
              <a:r>
                <a:rPr lang="en-US" sz="1800" dirty="0" err="1"/>
                <a:t>timepoint</a:t>
              </a:r>
              <a:r>
                <a:rPr lang="en-US" sz="1800" dirty="0"/>
                <a:t> </a:t>
              </a:r>
              <a:r>
                <a:rPr lang="en-US" sz="1800" i="1" dirty="0"/>
                <a:t>t</a:t>
              </a:r>
              <a:r>
                <a:rPr lang="en-US" sz="1800" i="1" baseline="-25000" dirty="0"/>
                <a:t>j</a:t>
              </a:r>
              <a:r>
                <a:rPr lang="en-US" sz="1800" dirty="0"/>
                <a:t>)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9CD614D-8E07-814E-A3F5-310B52B3E3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0959" y="2135207"/>
              <a:ext cx="56645" cy="55560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545ECD38-BC76-8447-A795-87A2AEF613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12042" y="1794606"/>
              <a:ext cx="1320874" cy="643766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None/>
              </a:pPr>
              <a:r>
                <a:rPr lang="en-US" sz="1800" i="1" kern="0" dirty="0"/>
                <a:t>t</a:t>
              </a:r>
              <a:r>
                <a:rPr lang="en-US" sz="1800" i="1" kern="0" baseline="-25000" dirty="0"/>
                <a:t>i</a:t>
              </a:r>
              <a:r>
                <a:rPr lang="en-US" sz="1800" i="1" kern="0" dirty="0"/>
                <a:t> </a:t>
              </a:r>
              <a:r>
                <a:rPr lang="en-US" sz="1800" kern="0" dirty="0"/>
                <a:t>is bounded </a:t>
              </a:r>
              <a:br>
                <a:rPr lang="en-US" sz="1800" kern="0" dirty="0"/>
              </a:br>
              <a:r>
                <a:rPr lang="en-US" sz="1800" kern="0" dirty="0"/>
                <a:t>by [</a:t>
              </a:r>
              <a:r>
                <a:rPr lang="en-US" sz="1800" i="1" kern="0" dirty="0" err="1"/>
                <a:t>l</a:t>
              </a:r>
              <a:r>
                <a:rPr lang="en-US" sz="1800" i="1" kern="0" baseline="-25000" dirty="0" err="1"/>
                <a:t>i </a:t>
              </a:r>
              <a:r>
                <a:rPr lang="en-US" sz="1800" kern="0" dirty="0" err="1"/>
                <a:t>,</a:t>
              </a:r>
              <a:r>
                <a:rPr lang="en-US" sz="1800" kern="0" baseline="-25000" dirty="0" err="1"/>
                <a:t> </a:t>
              </a:r>
              <a:r>
                <a:rPr lang="en-US" sz="1800" i="1" kern="0" dirty="0" err="1"/>
                <a:t>u</a:t>
              </a:r>
              <a:r>
                <a:rPr lang="en-US" sz="1800" i="1" kern="0" baseline="-25000" dirty="0" err="1"/>
                <a:t>i</a:t>
              </a:r>
              <a:r>
                <a:rPr lang="en-US" sz="1800" kern="0" dirty="0"/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0437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A0D9518F-555B-2948-BA83-F854C2AB0CAE}"/>
              </a:ext>
            </a:extLst>
          </p:cNvPr>
          <p:cNvGrpSpPr/>
          <p:nvPr/>
        </p:nvGrpSpPr>
        <p:grpSpPr>
          <a:xfrm>
            <a:off x="1346034" y="753241"/>
            <a:ext cx="5032798" cy="1591398"/>
            <a:chOff x="6803570" y="1081746"/>
            <a:chExt cx="5032798" cy="1591398"/>
          </a:xfrm>
        </p:grpSpPr>
        <p:grpSp>
          <p:nvGrpSpPr>
            <p:cNvPr id="80" name="Group 1032">
              <a:extLst>
                <a:ext uri="{FF2B5EF4-FFF2-40B4-BE49-F238E27FC236}">
                  <a16:creationId xmlns:a16="http://schemas.microsoft.com/office/drawing/2014/main" id="{9606771E-38C6-2348-BAC5-A0CF6D3987BA}"/>
                </a:ext>
              </a:extLst>
            </p:cNvPr>
            <p:cNvGrpSpPr/>
            <p:nvPr/>
          </p:nvGrpSpPr>
          <p:grpSpPr>
            <a:xfrm>
              <a:off x="6803570" y="1081746"/>
              <a:ext cx="5032798" cy="1591398"/>
              <a:chOff x="0" y="37268"/>
              <a:chExt cx="7157756" cy="2263320"/>
            </a:xfrm>
          </p:grpSpPr>
          <p:sp>
            <p:nvSpPr>
              <p:cNvPr id="83" name="Shape 1003">
                <a:extLst>
                  <a:ext uri="{FF2B5EF4-FFF2-40B4-BE49-F238E27FC236}">
                    <a16:creationId xmlns:a16="http://schemas.microsoft.com/office/drawing/2014/main" id="{E65BC48E-546D-9846-AEE0-C486C0E2989F}"/>
                  </a:ext>
                </a:extLst>
              </p:cNvPr>
              <p:cNvSpPr/>
              <p:nvPr/>
            </p:nvSpPr>
            <p:spPr>
              <a:xfrm>
                <a:off x="3467502" y="37268"/>
                <a:ext cx="46325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1800" i="0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sz="1800" i="0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84" name="Shape 1004">
                <a:extLst>
                  <a:ext uri="{FF2B5EF4-FFF2-40B4-BE49-F238E27FC236}">
                    <a16:creationId xmlns:a16="http://schemas.microsoft.com/office/drawing/2014/main" id="{2C147133-5900-2240-8153-8F13EC946EC0}"/>
                  </a:ext>
                </a:extLst>
              </p:cNvPr>
              <p:cNvSpPr/>
              <p:nvPr/>
            </p:nvSpPr>
            <p:spPr>
              <a:xfrm>
                <a:off x="4313008" y="1760728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5</a:t>
                </a:r>
                <a:endParaRPr lang="en-US" sz="1800" dirty="0"/>
              </a:p>
            </p:txBody>
          </p:sp>
          <p:sp>
            <p:nvSpPr>
              <p:cNvPr id="85" name="Shape 1005">
                <a:extLst>
                  <a:ext uri="{FF2B5EF4-FFF2-40B4-BE49-F238E27FC236}">
                    <a16:creationId xmlns:a16="http://schemas.microsoft.com/office/drawing/2014/main" id="{A0B9E0EA-D1D4-6D46-907A-2B46D8C42C27}"/>
                  </a:ext>
                </a:extLst>
              </p:cNvPr>
              <p:cNvSpPr/>
              <p:nvPr/>
            </p:nvSpPr>
            <p:spPr>
              <a:xfrm>
                <a:off x="5566593" y="37269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4</a:t>
                </a:r>
                <a:endParaRPr lang="en-US" sz="1800" dirty="0"/>
              </a:p>
            </p:txBody>
          </p:sp>
          <p:sp>
            <p:nvSpPr>
              <p:cNvPr id="86" name="Shape 1006">
                <a:extLst>
                  <a:ext uri="{FF2B5EF4-FFF2-40B4-BE49-F238E27FC236}">
                    <a16:creationId xmlns:a16="http://schemas.microsoft.com/office/drawing/2014/main" id="{81F2891B-695C-D848-AA68-AD61F3F90EED}"/>
                  </a:ext>
                </a:extLst>
              </p:cNvPr>
              <p:cNvSpPr/>
              <p:nvPr/>
            </p:nvSpPr>
            <p:spPr>
              <a:xfrm>
                <a:off x="6317940" y="1760728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6</a:t>
                </a:r>
                <a:endParaRPr lang="en-US" sz="1800" dirty="0"/>
              </a:p>
            </p:txBody>
          </p:sp>
          <p:sp>
            <p:nvSpPr>
              <p:cNvPr id="87" name="Shape 1007">
                <a:extLst>
                  <a:ext uri="{FF2B5EF4-FFF2-40B4-BE49-F238E27FC236}">
                    <a16:creationId xmlns:a16="http://schemas.microsoft.com/office/drawing/2014/main" id="{6105BE11-D5F5-FC48-8FB2-D2F626E79E4C}"/>
                  </a:ext>
                </a:extLst>
              </p:cNvPr>
              <p:cNvSpPr/>
              <p:nvPr/>
            </p:nvSpPr>
            <p:spPr>
              <a:xfrm>
                <a:off x="4098706" y="145642"/>
                <a:ext cx="133871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[15, 20]</a:t>
                </a:r>
              </a:p>
            </p:txBody>
          </p:sp>
          <p:sp>
            <p:nvSpPr>
              <p:cNvPr id="88" name="Shape 1008">
                <a:extLst>
                  <a:ext uri="{FF2B5EF4-FFF2-40B4-BE49-F238E27FC236}">
                    <a16:creationId xmlns:a16="http://schemas.microsoft.com/office/drawing/2014/main" id="{EC765924-95C9-2340-A3CD-F064D07D63B2}"/>
                  </a:ext>
                </a:extLst>
              </p:cNvPr>
              <p:cNvSpPr/>
              <p:nvPr/>
            </p:nvSpPr>
            <p:spPr>
              <a:xfrm>
                <a:off x="4983180" y="1760728"/>
                <a:ext cx="117456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[5, 10]</a:t>
                </a:r>
              </a:p>
            </p:txBody>
          </p:sp>
          <p:sp>
            <p:nvSpPr>
              <p:cNvPr id="89" name="Shape 1009">
                <a:extLst>
                  <a:ext uri="{FF2B5EF4-FFF2-40B4-BE49-F238E27FC236}">
                    <a16:creationId xmlns:a16="http://schemas.microsoft.com/office/drawing/2014/main" id="{82E560E2-9BA2-F345-BE7C-4F2A1A8756E9}"/>
                  </a:ext>
                </a:extLst>
              </p:cNvPr>
              <p:cNvSpPr/>
              <p:nvPr/>
            </p:nvSpPr>
            <p:spPr>
              <a:xfrm>
                <a:off x="5680934" y="636852"/>
                <a:ext cx="763787" cy="1117194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0" name="Shape 1010">
                <a:extLst>
                  <a:ext uri="{FF2B5EF4-FFF2-40B4-BE49-F238E27FC236}">
                    <a16:creationId xmlns:a16="http://schemas.microsoft.com/office/drawing/2014/main" id="{39082624-E724-C947-8C83-FC3FAE7015AD}"/>
                  </a:ext>
                </a:extLst>
              </p:cNvPr>
              <p:cNvSpPr/>
              <p:nvPr/>
            </p:nvSpPr>
            <p:spPr>
              <a:xfrm>
                <a:off x="6037908" y="812049"/>
                <a:ext cx="111984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[-</a:t>
                </a:r>
                <a:r>
                  <a:rPr lang="en-US"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]</a:t>
                </a:r>
              </a:p>
            </p:txBody>
          </p:sp>
          <p:sp>
            <p:nvSpPr>
              <p:cNvPr id="91" name="Shape 1011">
                <a:extLst>
                  <a:ext uri="{FF2B5EF4-FFF2-40B4-BE49-F238E27FC236}">
                    <a16:creationId xmlns:a16="http://schemas.microsoft.com/office/drawing/2014/main" id="{AEE0C67A-E542-BC4E-B7B2-FE660C392378}"/>
                  </a:ext>
                </a:extLst>
              </p:cNvPr>
              <p:cNvSpPr/>
              <p:nvPr/>
            </p:nvSpPr>
            <p:spPr>
              <a:xfrm>
                <a:off x="3703975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2" name="Shape 1012">
                <a:extLst>
                  <a:ext uri="{FF2B5EF4-FFF2-40B4-BE49-F238E27FC236}">
                    <a16:creationId xmlns:a16="http://schemas.microsoft.com/office/drawing/2014/main" id="{2C9F3EA2-E9FD-9C4A-A483-5E06C36A3106}"/>
                  </a:ext>
                </a:extLst>
              </p:cNvPr>
              <p:cNvSpPr/>
              <p:nvPr/>
            </p:nvSpPr>
            <p:spPr>
              <a:xfrm>
                <a:off x="6426671" y="174463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3" name="Shape 1013">
                <a:extLst>
                  <a:ext uri="{FF2B5EF4-FFF2-40B4-BE49-F238E27FC236}">
                    <a16:creationId xmlns:a16="http://schemas.microsoft.com/office/drawing/2014/main" id="{2D8DE070-B77D-2C4E-93D7-3EB5D2A0C87A}"/>
                  </a:ext>
                </a:extLst>
              </p:cNvPr>
              <p:cNvSpPr/>
              <p:nvPr/>
            </p:nvSpPr>
            <p:spPr>
              <a:xfrm>
                <a:off x="5594757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4" name="Shape 1014">
                <a:extLst>
                  <a:ext uri="{FF2B5EF4-FFF2-40B4-BE49-F238E27FC236}">
                    <a16:creationId xmlns:a16="http://schemas.microsoft.com/office/drawing/2014/main" id="{D9BD16AA-E3FF-C048-B7A9-DE1D34ECBC97}"/>
                  </a:ext>
                </a:extLst>
              </p:cNvPr>
              <p:cNvSpPr/>
              <p:nvPr/>
            </p:nvSpPr>
            <p:spPr>
              <a:xfrm>
                <a:off x="4518119" y="174463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5" name="Shape 1015">
                <a:extLst>
                  <a:ext uri="{FF2B5EF4-FFF2-40B4-BE49-F238E27FC236}">
                    <a16:creationId xmlns:a16="http://schemas.microsoft.com/office/drawing/2014/main" id="{E0AEC64B-B67C-6C48-A54D-20C0CAA30FE7}"/>
                  </a:ext>
                </a:extLst>
              </p:cNvPr>
              <p:cNvSpPr/>
              <p:nvPr/>
            </p:nvSpPr>
            <p:spPr>
              <a:xfrm>
                <a:off x="3886231" y="636851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6" name="Shape 1016">
                <a:extLst>
                  <a:ext uri="{FF2B5EF4-FFF2-40B4-BE49-F238E27FC236}">
                    <a16:creationId xmlns:a16="http://schemas.microsoft.com/office/drawing/2014/main" id="{8BA71DFA-BAC0-4540-A2E3-E15A88060CFA}"/>
                  </a:ext>
                </a:extLst>
              </p:cNvPr>
              <p:cNvSpPr/>
              <p:nvPr/>
            </p:nvSpPr>
            <p:spPr>
              <a:xfrm>
                <a:off x="4716516" y="1852387"/>
                <a:ext cx="1737230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7" name="Shape 1017">
                <a:extLst>
                  <a:ext uri="{FF2B5EF4-FFF2-40B4-BE49-F238E27FC236}">
                    <a16:creationId xmlns:a16="http://schemas.microsoft.com/office/drawing/2014/main" id="{CAD2FA16-593B-4841-AE7B-C62FEBCEFAC3}"/>
                  </a:ext>
                </a:extLst>
              </p:cNvPr>
              <p:cNvSpPr/>
              <p:nvPr/>
            </p:nvSpPr>
            <p:spPr>
              <a:xfrm>
                <a:off x="0" y="56165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1</a:t>
                </a:r>
                <a:endParaRPr lang="en-US" sz="1800" dirty="0"/>
              </a:p>
            </p:txBody>
          </p:sp>
          <p:sp>
            <p:nvSpPr>
              <p:cNvPr id="98" name="Shape 1018">
                <a:extLst>
                  <a:ext uri="{FF2B5EF4-FFF2-40B4-BE49-F238E27FC236}">
                    <a16:creationId xmlns:a16="http://schemas.microsoft.com/office/drawing/2014/main" id="{C4F515B4-369F-524B-B140-D45288BFC91C}"/>
                  </a:ext>
                </a:extLst>
              </p:cNvPr>
              <p:cNvSpPr/>
              <p:nvPr/>
            </p:nvSpPr>
            <p:spPr>
              <a:xfrm>
                <a:off x="2099089" y="56165"/>
                <a:ext cx="46325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1800" i="0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sz="1800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9" name="Shape 1019">
                <a:extLst>
                  <a:ext uri="{FF2B5EF4-FFF2-40B4-BE49-F238E27FC236}">
                    <a16:creationId xmlns:a16="http://schemas.microsoft.com/office/drawing/2014/main" id="{1028E5E5-8BC8-C04D-ADB5-DB49CFF5E395}"/>
                  </a:ext>
                </a:extLst>
              </p:cNvPr>
              <p:cNvSpPr/>
              <p:nvPr/>
            </p:nvSpPr>
            <p:spPr>
              <a:xfrm>
                <a:off x="631202" y="164538"/>
                <a:ext cx="133871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[15, 25]</a:t>
                </a:r>
              </a:p>
            </p:txBody>
          </p:sp>
          <p:sp>
            <p:nvSpPr>
              <p:cNvPr id="100" name="Shape 1020">
                <a:extLst>
                  <a:ext uri="{FF2B5EF4-FFF2-40B4-BE49-F238E27FC236}">
                    <a16:creationId xmlns:a16="http://schemas.microsoft.com/office/drawing/2014/main" id="{A47BA8DF-D46D-7F46-A14E-18DCEEFF8D02}"/>
                  </a:ext>
                </a:extLst>
              </p:cNvPr>
              <p:cNvSpPr/>
              <p:nvPr/>
            </p:nvSpPr>
            <p:spPr>
              <a:xfrm>
                <a:off x="2213430" y="655747"/>
                <a:ext cx="1455625" cy="1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1" name="Shape 1021">
                <a:extLst>
                  <a:ext uri="{FF2B5EF4-FFF2-40B4-BE49-F238E27FC236}">
                    <a16:creationId xmlns:a16="http://schemas.microsoft.com/office/drawing/2014/main" id="{8CEE9E6B-3D14-924C-842C-97CF705B6C50}"/>
                  </a:ext>
                </a:extLst>
              </p:cNvPr>
              <p:cNvSpPr/>
              <p:nvPr/>
            </p:nvSpPr>
            <p:spPr>
              <a:xfrm>
                <a:off x="236472" y="54799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2" name="Shape 1022">
                <a:extLst>
                  <a:ext uri="{FF2B5EF4-FFF2-40B4-BE49-F238E27FC236}">
                    <a16:creationId xmlns:a16="http://schemas.microsoft.com/office/drawing/2014/main" id="{105915A7-FFF5-A848-9589-78571CD76C88}"/>
                  </a:ext>
                </a:extLst>
              </p:cNvPr>
              <p:cNvSpPr/>
              <p:nvPr/>
            </p:nvSpPr>
            <p:spPr>
              <a:xfrm>
                <a:off x="2127254" y="54799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3" name="Shape 1023">
                <a:extLst>
                  <a:ext uri="{FF2B5EF4-FFF2-40B4-BE49-F238E27FC236}">
                    <a16:creationId xmlns:a16="http://schemas.microsoft.com/office/drawing/2014/main" id="{D4C9A6BD-9104-634C-B3B0-3C300DC44051}"/>
                  </a:ext>
                </a:extLst>
              </p:cNvPr>
              <p:cNvSpPr/>
              <p:nvPr/>
            </p:nvSpPr>
            <p:spPr>
              <a:xfrm>
                <a:off x="418727" y="655747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4" name="Shape 1024">
                <a:extLst>
                  <a:ext uri="{FF2B5EF4-FFF2-40B4-BE49-F238E27FC236}">
                    <a16:creationId xmlns:a16="http://schemas.microsoft.com/office/drawing/2014/main" id="{BE01A3AF-3D6F-D647-A778-ECF9ED5E7474}"/>
                  </a:ext>
                </a:extLst>
              </p:cNvPr>
              <p:cNvSpPr/>
              <p:nvPr/>
            </p:nvSpPr>
            <p:spPr>
              <a:xfrm>
                <a:off x="2483788" y="145643"/>
                <a:ext cx="1010416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[0, 5]</a:t>
                </a:r>
              </a:p>
            </p:txBody>
          </p:sp>
          <p:sp>
            <p:nvSpPr>
              <p:cNvPr id="105" name="Shape 1025">
                <a:extLst>
                  <a:ext uri="{FF2B5EF4-FFF2-40B4-BE49-F238E27FC236}">
                    <a16:creationId xmlns:a16="http://schemas.microsoft.com/office/drawing/2014/main" id="{F3626D12-F723-9B40-8348-5059AFF9BF92}"/>
                  </a:ext>
                </a:extLst>
              </p:cNvPr>
              <p:cNvSpPr/>
              <p:nvPr/>
            </p:nvSpPr>
            <p:spPr>
              <a:xfrm>
                <a:off x="4179945" y="573047"/>
                <a:ext cx="100622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Times New Roman" charset="0"/>
                    <a:cs typeface="Times New Roman" charset="0"/>
                  </a:rPr>
                  <a:t>move</a:t>
                </a:r>
              </a:p>
            </p:txBody>
          </p:sp>
          <p:sp>
            <p:nvSpPr>
              <p:cNvPr id="106" name="Shape 1026">
                <a:extLst>
                  <a:ext uri="{FF2B5EF4-FFF2-40B4-BE49-F238E27FC236}">
                    <a16:creationId xmlns:a16="http://schemas.microsoft.com/office/drawing/2014/main" id="{1C24A1DF-8DFF-DD42-8FB8-E3E861E27EFE}"/>
                  </a:ext>
                </a:extLst>
              </p:cNvPr>
              <p:cNvSpPr/>
              <p:nvPr/>
            </p:nvSpPr>
            <p:spPr>
              <a:xfrm>
                <a:off x="4844650" y="1371230"/>
                <a:ext cx="1340992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Times New Roman" charset="0"/>
                    <a:cs typeface="Times New Roman" charset="0"/>
                  </a:rPr>
                  <a:t>uncover</a:t>
                </a:r>
              </a:p>
            </p:txBody>
          </p:sp>
          <p:sp>
            <p:nvSpPr>
              <p:cNvPr id="107" name="Shape 1027">
                <a:extLst>
                  <a:ext uri="{FF2B5EF4-FFF2-40B4-BE49-F238E27FC236}">
                    <a16:creationId xmlns:a16="http://schemas.microsoft.com/office/drawing/2014/main" id="{B0619805-DA89-4241-BFC8-4D21007D339D}"/>
                  </a:ext>
                </a:extLst>
              </p:cNvPr>
              <p:cNvSpPr/>
              <p:nvPr/>
            </p:nvSpPr>
            <p:spPr>
              <a:xfrm>
                <a:off x="765399" y="573047"/>
                <a:ext cx="95570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>
                    <a:latin typeface="Calibri" charset="0"/>
                    <a:ea typeface="Times New Roman" charset="0"/>
                    <a:cs typeface="Times New Roman" charset="0"/>
                  </a:rPr>
                  <a:t>bring</a:t>
                </a:r>
              </a:p>
            </p:txBody>
          </p:sp>
          <p:sp>
            <p:nvSpPr>
              <p:cNvPr id="108" name="Shape 1028">
                <a:extLst>
                  <a:ext uri="{FF2B5EF4-FFF2-40B4-BE49-F238E27FC236}">
                    <a16:creationId xmlns:a16="http://schemas.microsoft.com/office/drawing/2014/main" id="{185B0C35-36D3-9D4D-83C4-CBADE0860662}"/>
                  </a:ext>
                </a:extLst>
              </p:cNvPr>
              <p:cNvSpPr/>
              <p:nvPr/>
            </p:nvSpPr>
            <p:spPr>
              <a:xfrm>
                <a:off x="247627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31" name="Shape 1029">
                <a:extLst>
                  <a:ext uri="{FF2B5EF4-FFF2-40B4-BE49-F238E27FC236}">
                    <a16:creationId xmlns:a16="http://schemas.microsoft.com/office/drawing/2014/main" id="{C4367F54-FC24-D241-B076-0D0CD17688AC}"/>
                  </a:ext>
                </a:extLst>
              </p:cNvPr>
              <p:cNvSpPr/>
              <p:nvPr/>
            </p:nvSpPr>
            <p:spPr>
              <a:xfrm>
                <a:off x="3703975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32" name="Shape 1030">
                <a:extLst>
                  <a:ext uri="{FF2B5EF4-FFF2-40B4-BE49-F238E27FC236}">
                    <a16:creationId xmlns:a16="http://schemas.microsoft.com/office/drawing/2014/main" id="{B6B1EAE7-497F-F244-990A-E56AFA420222}"/>
                  </a:ext>
                </a:extLst>
              </p:cNvPr>
              <p:cNvSpPr/>
              <p:nvPr/>
            </p:nvSpPr>
            <p:spPr>
              <a:xfrm>
                <a:off x="260327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33" name="Shape 1031">
                <a:extLst>
                  <a:ext uri="{FF2B5EF4-FFF2-40B4-BE49-F238E27FC236}">
                    <a16:creationId xmlns:a16="http://schemas.microsoft.com/office/drawing/2014/main" id="{816BDBE1-88BD-1E40-B1A6-4192423A99FE}"/>
                  </a:ext>
                </a:extLst>
              </p:cNvPr>
              <p:cNvSpPr/>
              <p:nvPr/>
            </p:nvSpPr>
            <p:spPr>
              <a:xfrm>
                <a:off x="4508710" y="1752057"/>
                <a:ext cx="197494" cy="215508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81" name="Shape 1020">
              <a:extLst>
                <a:ext uri="{FF2B5EF4-FFF2-40B4-BE49-F238E27FC236}">
                  <a16:creationId xmlns:a16="http://schemas.microsoft.com/office/drawing/2014/main" id="{DF63AA32-047A-774C-B540-F48B82846999}"/>
                </a:ext>
              </a:extLst>
            </p:cNvPr>
            <p:cNvSpPr/>
            <p:nvPr/>
          </p:nvSpPr>
          <p:spPr>
            <a:xfrm>
              <a:off x="9488269" y="1613298"/>
              <a:ext cx="452675" cy="70859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2" name="Shape 1024">
              <a:extLst>
                <a:ext uri="{FF2B5EF4-FFF2-40B4-BE49-F238E27FC236}">
                  <a16:creationId xmlns:a16="http://schemas.microsoft.com/office/drawing/2014/main" id="{93CD5DF2-3F4B-294E-89E4-701E176D783E}"/>
                </a:ext>
              </a:extLst>
            </p:cNvPr>
            <p:cNvSpPr/>
            <p:nvPr/>
          </p:nvSpPr>
          <p:spPr>
            <a:xfrm>
              <a:off x="8840528" y="1866544"/>
              <a:ext cx="857925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[10,10]</a:t>
              </a:r>
              <a:endParaRPr sz="1800" i="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74" y="169852"/>
            <a:ext cx="4141437" cy="503720"/>
          </a:xfrm>
        </p:spPr>
        <p:txBody>
          <a:bodyPr/>
          <a:lstStyle/>
          <a:p>
            <a:r>
              <a:rPr lang="en-US" dirty="0"/>
              <a:t>Detailed Example</a:t>
            </a:r>
          </a:p>
        </p:txBody>
      </p:sp>
      <p:sp>
        <p:nvSpPr>
          <p:cNvPr id="130" name="Content Placeholder 2">
            <a:extLst>
              <a:ext uri="{FF2B5EF4-FFF2-40B4-BE49-F238E27FC236}">
                <a16:creationId xmlns:a16="http://schemas.microsoft.com/office/drawing/2014/main" id="{84253036-0608-614C-A676-C1C7A0D68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54" y="1778569"/>
            <a:ext cx="3333655" cy="4883488"/>
          </a:xfrm>
        </p:spPr>
        <p:txBody>
          <a:bodyPr/>
          <a:lstStyle/>
          <a:p>
            <a:r>
              <a:rPr lang="en-US" sz="1800"/>
              <a:t>Initial constraints:</a:t>
            </a:r>
            <a:endParaRPr lang="en-US" sz="1800" i="1"/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1</a:t>
            </a:r>
            <a:r>
              <a:rPr lang="en-US" sz="1800"/>
              <a:t> ∈ [–∞, </a:t>
            </a:r>
            <a:r>
              <a:rPr lang="en-US" sz="1800" i="1"/>
              <a:t>∞</a:t>
            </a:r>
            <a:r>
              <a:rPr lang="en-US" sz="1800"/>
              <a:t>]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2</a:t>
            </a:r>
            <a:r>
              <a:rPr lang="en-US" sz="1800"/>
              <a:t> ∈ [</a:t>
            </a:r>
            <a:r>
              <a:rPr lang="en-US" sz="1800" i="1"/>
              <a:t>t</a:t>
            </a:r>
            <a:r>
              <a:rPr lang="en-US" sz="1800" baseline="-25000"/>
              <a:t>1</a:t>
            </a:r>
            <a:r>
              <a:rPr lang="en-US" sz="1800"/>
              <a:t>+15, </a:t>
            </a:r>
            <a:r>
              <a:rPr lang="en-US" sz="1800" i="1"/>
              <a:t>t</a:t>
            </a:r>
            <a:r>
              <a:rPr lang="en-US" sz="1800" baseline="-25000"/>
              <a:t>1</a:t>
            </a:r>
            <a:r>
              <a:rPr lang="en-US" sz="1800"/>
              <a:t>+25]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3</a:t>
            </a:r>
            <a:r>
              <a:rPr lang="en-US" sz="1800"/>
              <a:t> ∈ [</a:t>
            </a:r>
            <a:r>
              <a:rPr lang="en-US" sz="1800" i="1"/>
              <a:t>t</a:t>
            </a:r>
            <a:r>
              <a:rPr lang="en-US" sz="1800" baseline="-25000"/>
              <a:t>2</a:t>
            </a:r>
            <a:r>
              <a:rPr lang="en-US" sz="1800"/>
              <a:t>, </a:t>
            </a:r>
            <a:r>
              <a:rPr lang="en-US" sz="1800" i="1"/>
              <a:t>t</a:t>
            </a:r>
            <a:r>
              <a:rPr lang="en-US" sz="1800" baseline="-25000"/>
              <a:t>2</a:t>
            </a:r>
            <a:r>
              <a:rPr lang="en-US" sz="1800"/>
              <a:t>+5]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4</a:t>
            </a:r>
            <a:r>
              <a:rPr lang="en-US" sz="1800"/>
              <a:t> ∈ [</a:t>
            </a:r>
            <a:r>
              <a:rPr lang="en-US" sz="1800" i="1"/>
              <a:t>t</a:t>
            </a:r>
            <a:r>
              <a:rPr lang="en-US" sz="1800" baseline="-25000"/>
              <a:t>3</a:t>
            </a:r>
            <a:r>
              <a:rPr lang="en-US" sz="1800"/>
              <a:t>+15, </a:t>
            </a:r>
            <a:r>
              <a:rPr lang="en-US" sz="1800" i="1"/>
              <a:t>t</a:t>
            </a:r>
            <a:r>
              <a:rPr lang="en-US" sz="1800" baseline="-25000"/>
              <a:t>3</a:t>
            </a:r>
            <a:r>
              <a:rPr lang="en-US" sz="1800"/>
              <a:t>+20]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5</a:t>
            </a:r>
            <a:r>
              <a:rPr lang="en-US" sz="1800"/>
              <a:t> ∈ [</a:t>
            </a:r>
            <a:r>
              <a:rPr lang="en-US" sz="1800" i="1"/>
              <a:t>t</a:t>
            </a:r>
            <a:r>
              <a:rPr lang="en-US" sz="1800" baseline="-25000"/>
              <a:t>3</a:t>
            </a:r>
            <a:r>
              <a:rPr lang="en-US" sz="1800"/>
              <a:t>+10, </a:t>
            </a:r>
            <a:r>
              <a:rPr lang="en-US" sz="1800" i="1"/>
              <a:t>t</a:t>
            </a:r>
            <a:r>
              <a:rPr lang="en-US" sz="1800" baseline="-25000"/>
              <a:t>3</a:t>
            </a:r>
            <a:r>
              <a:rPr lang="en-US" sz="1800"/>
              <a:t>+10]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6</a:t>
            </a:r>
            <a:r>
              <a:rPr lang="en-US" sz="1800"/>
              <a:t> ∈ [</a:t>
            </a:r>
            <a:r>
              <a:rPr lang="en-US" sz="1800" i="1"/>
              <a:t>t</a:t>
            </a:r>
            <a:r>
              <a:rPr lang="en-US" sz="1800" baseline="-25000"/>
              <a:t>5</a:t>
            </a:r>
            <a:r>
              <a:rPr lang="en-US" sz="1800"/>
              <a:t>+5, </a:t>
            </a:r>
            <a:r>
              <a:rPr lang="en-US" sz="1800" i="1"/>
              <a:t>t</a:t>
            </a:r>
            <a:r>
              <a:rPr lang="en-US" sz="1800" baseline="-25000"/>
              <a:t>5</a:t>
            </a:r>
            <a:r>
              <a:rPr lang="en-US" sz="1800"/>
              <a:t>+10] </a:t>
            </a:r>
            <a:br>
              <a:rPr lang="en-US" sz="1800"/>
            </a:br>
            <a:r>
              <a:rPr lang="en-US" sz="1800"/>
              <a:t>        ∩ [</a:t>
            </a:r>
            <a:r>
              <a:rPr lang="en-US" sz="1800" i="1"/>
              <a:t>t</a:t>
            </a:r>
            <a:r>
              <a:rPr lang="en-US" sz="1800" baseline="-25000"/>
              <a:t>4</a:t>
            </a:r>
            <a:r>
              <a:rPr lang="en-US" sz="1800"/>
              <a:t>–5, </a:t>
            </a:r>
            <a:r>
              <a:rPr lang="en-US" sz="1800" i="1"/>
              <a:t>t</a:t>
            </a:r>
            <a:r>
              <a:rPr lang="en-US" sz="1800" baseline="-25000"/>
              <a:t>4</a:t>
            </a:r>
            <a:r>
              <a:rPr lang="en-US" sz="1800"/>
              <a:t>+5]</a:t>
            </a:r>
          </a:p>
          <a:p>
            <a:r>
              <a:rPr lang="en-US" sz="1800"/>
              <a:t>Start at time </a:t>
            </a:r>
            <a:r>
              <a:rPr lang="en-US" sz="1800" i="1"/>
              <a:t>now</a:t>
            </a:r>
            <a:r>
              <a:rPr lang="en-US" sz="1800"/>
              <a:t>=0</a:t>
            </a:r>
          </a:p>
          <a:p>
            <a:pPr lvl="1"/>
            <a:r>
              <a:rPr lang="en-US" sz="1800" i="1"/>
              <a:t>enabled</a:t>
            </a:r>
            <a:r>
              <a:rPr lang="en-US" sz="1800"/>
              <a:t> = {</a:t>
            </a:r>
            <a:r>
              <a:rPr lang="en-US" sz="1800" i="1"/>
              <a:t>t</a:t>
            </a:r>
            <a:r>
              <a:rPr lang="en-US" sz="1800" baseline="-25000"/>
              <a:t>1</a:t>
            </a:r>
            <a:r>
              <a:rPr lang="en-US" sz="1800"/>
              <a:t>}</a:t>
            </a:r>
          </a:p>
          <a:p>
            <a:r>
              <a:rPr lang="en-US" sz="1800"/>
              <a:t>Trigger </a:t>
            </a:r>
            <a:r>
              <a:rPr lang="en-US" sz="1800" i="1"/>
              <a:t>t</a:t>
            </a:r>
            <a:r>
              <a:rPr lang="en-US" sz="1800" baseline="-25000"/>
              <a:t>1</a:t>
            </a:r>
            <a:r>
              <a:rPr lang="en-US" sz="1800"/>
              <a:t> (</a:t>
            </a:r>
            <a:r>
              <a:rPr lang="en-US" sz="1800">
                <a:latin typeface="Calibri" panose="020F0502020204030204" pitchFamily="34" charset="0"/>
              </a:rPr>
              <a:t>bring</a:t>
            </a:r>
            <a:r>
              <a:rPr lang="en-US" sz="1800"/>
              <a:t>) </a:t>
            </a:r>
            <a:br>
              <a:rPr lang="en-US" sz="1800"/>
            </a:br>
            <a:r>
              <a:rPr lang="en-US" sz="1800"/>
              <a:t>when </a:t>
            </a:r>
            <a:r>
              <a:rPr lang="en-US" sz="1800" i="1"/>
              <a:t>now=</a:t>
            </a:r>
            <a:r>
              <a:rPr lang="en-US" sz="1800"/>
              <a:t>0</a:t>
            </a:r>
          </a:p>
          <a:p>
            <a:r>
              <a:rPr lang="en-US" sz="1800"/>
              <a:t>Propagate </a:t>
            </a:r>
            <a:r>
              <a:rPr lang="en-US" sz="1800" i="1"/>
              <a:t>t</a:t>
            </a:r>
            <a:r>
              <a:rPr lang="en-US" sz="1800" baseline="-25000"/>
              <a:t>1</a:t>
            </a:r>
            <a:r>
              <a:rPr lang="en-US" sz="1800"/>
              <a:t>=0: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2</a:t>
            </a:r>
            <a:r>
              <a:rPr lang="en-US" sz="1800"/>
              <a:t> ∈ [15,25]</a:t>
            </a:r>
          </a:p>
          <a:p>
            <a:endParaRPr lang="en-US" sz="1800"/>
          </a:p>
          <a:p>
            <a:endParaRPr lang="en-US" sz="1800" i="1"/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4B778E6D-5F72-5142-9579-FA2DF74F5FC8}"/>
              </a:ext>
            </a:extLst>
          </p:cNvPr>
          <p:cNvSpPr txBox="1">
            <a:spLocks/>
          </p:cNvSpPr>
          <p:nvPr/>
        </p:nvSpPr>
        <p:spPr bwMode="auto">
          <a:xfrm>
            <a:off x="3316505" y="2582176"/>
            <a:ext cx="3444594" cy="39424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kern="0"/>
              <a:t>Suppose </a:t>
            </a:r>
            <a:r>
              <a:rPr lang="en-US" sz="1800" kern="0">
                <a:latin typeface="Calibri" panose="020F0502020204030204" pitchFamily="34" charset="0"/>
              </a:rPr>
              <a:t>bring </a:t>
            </a:r>
            <a:r>
              <a:rPr lang="en-US" sz="1800" kern="0"/>
              <a:t>ends at </a:t>
            </a:r>
            <a:r>
              <a:rPr lang="en-US" sz="1800" i="1" kern="0"/>
              <a:t>now</a:t>
            </a:r>
            <a:r>
              <a:rPr lang="en-US" sz="1800" kern="0"/>
              <a:t>=20</a:t>
            </a:r>
          </a:p>
          <a:p>
            <a:pPr lvl="1"/>
            <a:r>
              <a:rPr lang="en-US" sz="1800" i="1" kern="0"/>
              <a:t>enabled </a:t>
            </a:r>
            <a:r>
              <a:rPr lang="en-US" sz="1800" kern="0"/>
              <a:t>= {</a:t>
            </a:r>
            <a:r>
              <a:rPr lang="en-US" sz="1800" i="1" kern="0"/>
              <a:t>t</a:t>
            </a:r>
            <a:r>
              <a:rPr lang="en-US" sz="1800" kern="0" baseline="-25000"/>
              <a:t>3</a:t>
            </a:r>
            <a:r>
              <a:rPr lang="en-US" sz="1800" kern="0"/>
              <a:t>}</a:t>
            </a:r>
          </a:p>
          <a:p>
            <a:r>
              <a:rPr lang="en-US" sz="1800" kern="0"/>
              <a:t>Propagate </a:t>
            </a:r>
            <a:r>
              <a:rPr lang="en-US" sz="1800" i="1" kern="0"/>
              <a:t>t</a:t>
            </a:r>
            <a:r>
              <a:rPr lang="en-US" sz="1800" kern="0" baseline="-25000"/>
              <a:t>2</a:t>
            </a:r>
            <a:r>
              <a:rPr lang="en-US" sz="1800" kern="0"/>
              <a:t> = 20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3</a:t>
            </a:r>
            <a:r>
              <a:rPr lang="en-US" sz="1800"/>
              <a:t> ∈ [20, 25]</a:t>
            </a:r>
            <a:endParaRPr lang="en-US" sz="1800" i="1" kern="0"/>
          </a:p>
          <a:p>
            <a:r>
              <a:rPr lang="en-US" sz="1800" kern="0"/>
              <a:t>Trigger </a:t>
            </a:r>
            <a:r>
              <a:rPr lang="en-US" sz="1800" i="1" kern="0"/>
              <a:t>t</a:t>
            </a:r>
            <a:r>
              <a:rPr lang="en-US" sz="1800" kern="0" baseline="-25000"/>
              <a:t>3</a:t>
            </a:r>
            <a:r>
              <a:rPr lang="en-US" sz="1800" kern="0"/>
              <a:t> (</a:t>
            </a:r>
            <a:r>
              <a:rPr lang="en-US" sz="1800" kern="0">
                <a:latin typeface="Calibri" panose="020F0502020204030204" pitchFamily="34" charset="0"/>
              </a:rPr>
              <a:t>move</a:t>
            </a:r>
            <a:r>
              <a:rPr lang="en-US" sz="1800" kern="0"/>
              <a:t>) when </a:t>
            </a:r>
            <a:r>
              <a:rPr lang="en-US" sz="1800" i="1" kern="0"/>
              <a:t>now</a:t>
            </a:r>
            <a:r>
              <a:rPr lang="en-US" sz="1800" kern="0"/>
              <a:t>=25</a:t>
            </a:r>
          </a:p>
          <a:p>
            <a:r>
              <a:rPr lang="en-US" sz="1800" kern="0"/>
              <a:t>Propagate </a:t>
            </a:r>
            <a:r>
              <a:rPr lang="en-US" sz="1800" i="1" kern="0"/>
              <a:t>t</a:t>
            </a:r>
            <a:r>
              <a:rPr lang="en-US" sz="1800" kern="0" baseline="-25000"/>
              <a:t>3</a:t>
            </a:r>
            <a:r>
              <a:rPr lang="en-US" sz="1800" kern="0"/>
              <a:t>=25: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4</a:t>
            </a:r>
            <a:r>
              <a:rPr lang="en-US" sz="1800"/>
              <a:t> ∈ [40, 45]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5</a:t>
            </a:r>
            <a:r>
              <a:rPr lang="en-US" sz="1800"/>
              <a:t> ∈ [35, 35]</a:t>
            </a:r>
          </a:p>
          <a:p>
            <a:r>
              <a:rPr lang="en-US" sz="1800"/>
              <a:t>At time </a:t>
            </a:r>
            <a:r>
              <a:rPr lang="en-US" sz="1800" i="1"/>
              <a:t>now</a:t>
            </a:r>
            <a:r>
              <a:rPr lang="en-US" sz="1800"/>
              <a:t>=35,</a:t>
            </a:r>
          </a:p>
          <a:p>
            <a:pPr lvl="1"/>
            <a:r>
              <a:rPr lang="en-US" sz="1800" i="1"/>
              <a:t>enabled</a:t>
            </a:r>
            <a:r>
              <a:rPr lang="en-US" sz="1800"/>
              <a:t> = {</a:t>
            </a:r>
            <a:r>
              <a:rPr lang="en-US" sz="1800" i="1"/>
              <a:t>t</a:t>
            </a:r>
            <a:r>
              <a:rPr lang="en-US" sz="1800" baseline="-25000"/>
              <a:t>5</a:t>
            </a:r>
            <a:r>
              <a:rPr lang="en-US" sz="1800"/>
              <a:t>}</a:t>
            </a:r>
          </a:p>
          <a:p>
            <a:pPr lvl="1"/>
            <a:r>
              <a:rPr lang="en-US" sz="1800" i="1"/>
              <a:t>now</a:t>
            </a:r>
            <a:r>
              <a:rPr lang="en-US" sz="1800"/>
              <a:t> = </a:t>
            </a:r>
            <a:r>
              <a:rPr lang="en-US" sz="1800" i="1"/>
              <a:t>u</a:t>
            </a:r>
            <a:r>
              <a:rPr lang="en-US" sz="1800" baseline="-25000"/>
              <a:t>5 </a:t>
            </a:r>
            <a:r>
              <a:rPr lang="en-US" sz="1800"/>
              <a:t>, must trigger </a:t>
            </a:r>
            <a:r>
              <a:rPr lang="en-US" sz="1800" i="1"/>
              <a:t>t</a:t>
            </a:r>
            <a:r>
              <a:rPr lang="en-US" sz="1800" baseline="-25000"/>
              <a:t>5</a:t>
            </a:r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6351A7-98EF-AA43-B7C7-C812046373BB}"/>
              </a:ext>
            </a:extLst>
          </p:cNvPr>
          <p:cNvGrpSpPr/>
          <p:nvPr/>
        </p:nvGrpSpPr>
        <p:grpSpPr>
          <a:xfrm>
            <a:off x="6761098" y="117050"/>
            <a:ext cx="5394548" cy="4148818"/>
            <a:chOff x="6438368" y="117050"/>
            <a:chExt cx="5394548" cy="4148818"/>
          </a:xfrm>
        </p:grpSpPr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007639D0-0A05-5840-985B-6753E9E8A2BC}"/>
                </a:ext>
              </a:extLst>
            </p:cNvPr>
            <p:cNvSpPr txBox="1">
              <a:spLocks/>
            </p:cNvSpPr>
            <p:nvPr/>
          </p:nvSpPr>
          <p:spPr>
            <a:xfrm>
              <a:off x="6438368" y="117050"/>
              <a:ext cx="4778829" cy="4148818"/>
            </a:xfrm>
            <a:prstGeom prst="rect">
              <a:avLst/>
            </a:prstGeom>
            <a:solidFill>
              <a:srgbClr val="D2EEFF"/>
            </a:solidFill>
          </p:spPr>
          <p:txBody>
            <a:bodyPr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None/>
              </a:pPr>
              <a:r>
                <a:rPr lang="en-US" sz="1800" dirty="0">
                  <a:latin typeface="Calibri" charset="0"/>
                </a:rPr>
                <a:t>Dispatch</a:t>
              </a:r>
              <a:r>
                <a:rPr lang="en-US" sz="1800" dirty="0"/>
                <a:t>(</a:t>
              </a:r>
              <a:r>
                <a:rPr lang="en-US" sz="1800" dirty="0">
                  <a:latin typeface="Lucida Handwriting"/>
                  <a:cs typeface="Lucida Handwriting"/>
                </a:rPr>
                <a:t>V</a:t>
              </a:r>
              <a:r>
                <a:rPr lang="en-US" sz="1800" dirty="0"/>
                <a:t>,</a:t>
              </a:r>
              <a:r>
                <a:rPr lang="en-US" sz="1800" i="1" dirty="0">
                  <a:latin typeface="Lucida Handwriting"/>
                  <a:cs typeface="Lucida Handwriting"/>
                </a:rPr>
                <a:t>Ṽ</a:t>
              </a:r>
              <a:r>
                <a:rPr lang="en-US" sz="1800" dirty="0"/>
                <a:t>,</a:t>
              </a:r>
              <a:r>
                <a:rPr lang="en-US" sz="1800" dirty="0">
                  <a:latin typeface="Lucida Handwriting"/>
                  <a:cs typeface="Lucida Handwriting"/>
                </a:rPr>
                <a:t>E</a:t>
              </a:r>
              <a:r>
                <a:rPr lang="en-US" sz="1800" dirty="0"/>
                <a:t>,</a:t>
              </a:r>
              <a:r>
                <a:rPr lang="en-US" sz="1800" i="1" dirty="0">
                  <a:latin typeface="Lucida Handwriting"/>
                  <a:cs typeface="Lucida Handwriting"/>
                </a:rPr>
                <a:t>Ẽ</a:t>
              </a:r>
              <a:r>
                <a:rPr lang="en-US" sz="1800" i="1" baseline="-25000" dirty="0">
                  <a:cs typeface="Times New Roman"/>
                </a:rPr>
                <a:t> </a:t>
              </a:r>
              <a:r>
                <a:rPr lang="en-US" sz="1800" dirty="0"/>
                <a:t>)</a:t>
              </a:r>
            </a:p>
            <a:p>
              <a:pPr marL="293688" indent="-293688">
                <a:spcBef>
                  <a:spcPts val="400"/>
                </a:spcBef>
              </a:pPr>
              <a:r>
                <a:rPr lang="en-US" sz="1800" dirty="0"/>
                <a:t>initialize the network</a:t>
              </a:r>
            </a:p>
            <a:p>
              <a:pPr marL="293688" indent="-293688">
                <a:spcBef>
                  <a:spcPts val="400"/>
                </a:spcBef>
              </a:pPr>
              <a:r>
                <a:rPr lang="en-US" sz="1800" dirty="0"/>
                <a:t>while there are time points in </a:t>
              </a:r>
              <a:r>
                <a:rPr lang="en-US" sz="1800" dirty="0">
                  <a:latin typeface="Lucida Handwriting"/>
                  <a:cs typeface="Lucida Handwriting"/>
                </a:rPr>
                <a:t>V</a:t>
              </a:r>
              <a:r>
                <a:rPr lang="en-US" sz="1800" dirty="0">
                  <a:cs typeface="Times New Roman"/>
                </a:rPr>
                <a:t> that </a:t>
              </a:r>
              <a:br>
                <a:rPr lang="en-US" sz="1800" dirty="0">
                  <a:cs typeface="Times New Roman"/>
                </a:rPr>
              </a:br>
              <a:r>
                <a:rPr lang="en-US" sz="1800" dirty="0">
                  <a:cs typeface="Times New Roman"/>
                </a:rPr>
                <a:t>haven’t been triggered, do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update </a:t>
              </a:r>
              <a:r>
                <a:rPr lang="en-US" sz="1800" i="1" dirty="0">
                  <a:cs typeface="Times New Roman"/>
                </a:rPr>
                <a:t>now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update the time points in </a:t>
              </a:r>
              <a:r>
                <a:rPr lang="en-US" sz="1800" i="1" dirty="0" err="1">
                  <a:latin typeface="Lucida Handwriting"/>
                  <a:cs typeface="Lucida Handwriting"/>
                </a:rPr>
                <a:t>Ṽ</a:t>
              </a:r>
              <a:r>
                <a:rPr lang="en-US" sz="1800" dirty="0">
                  <a:cs typeface="Times New Roman"/>
                </a:rPr>
                <a:t> that were triggered since the last iteration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update </a:t>
              </a:r>
              <a:r>
                <a:rPr lang="en-US" sz="1800" i="1" dirty="0">
                  <a:cs typeface="Times New Roman"/>
                </a:rPr>
                <a:t>enabled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>
                  <a:cs typeface="Times New Roman"/>
                </a:rPr>
                <a:t>trigger every </a:t>
              </a:r>
              <a:r>
                <a:rPr lang="en-US" sz="1800" i="1" dirty="0">
                  <a:cs typeface="Times New Roman"/>
                </a:rPr>
                <a:t>t</a:t>
              </a:r>
              <a:r>
                <a:rPr lang="en-US" sz="1800" i="1" baseline="-25000" dirty="0">
                  <a:cs typeface="Times New Roman"/>
                </a:rPr>
                <a:t>i</a:t>
              </a:r>
              <a:r>
                <a:rPr lang="en-US" sz="1800" i="1" dirty="0">
                  <a:cs typeface="Times New Roman"/>
                </a:rPr>
                <a:t> </a:t>
              </a:r>
              <a:r>
                <a:rPr lang="en-US" sz="1800" dirty="0">
                  <a:latin typeface="Times New Roman Regular" charset="0"/>
                  <a:cs typeface="Times New Roman Regular" charset="0"/>
                </a:rPr>
                <a:t>∈</a:t>
              </a:r>
              <a:r>
                <a:rPr lang="en-US" sz="1800" i="1" dirty="0">
                  <a:cs typeface="Times New Roman"/>
                </a:rPr>
                <a:t> enabled </a:t>
              </a:r>
              <a:r>
                <a:rPr lang="en-US" sz="1800" dirty="0">
                  <a:cs typeface="Times New Roman"/>
                </a:rPr>
                <a:t>such that </a:t>
              </a:r>
              <a:r>
                <a:rPr lang="en-US" sz="1800" i="1" dirty="0">
                  <a:cs typeface="Times New Roman"/>
                </a:rPr>
                <a:t>now </a:t>
              </a:r>
              <a:r>
                <a:rPr lang="en-US" sz="1800" dirty="0">
                  <a:cs typeface="Times New Roman"/>
                </a:rPr>
                <a:t>= </a:t>
              </a:r>
              <a:r>
                <a:rPr lang="en-US" sz="1800" i="1" dirty="0" err="1">
                  <a:cs typeface="Times New Roman"/>
                </a:rPr>
                <a:t>u</a:t>
              </a:r>
              <a:r>
                <a:rPr lang="en-US" sz="1800" i="1" baseline="-25000" dirty="0" err="1">
                  <a:cs typeface="Times New Roman"/>
                </a:rPr>
                <a:t>i</a:t>
              </a:r>
              <a:endParaRPr lang="en-US" sz="1800" dirty="0"/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arbitrarily choose other time points in </a:t>
              </a:r>
              <a:r>
                <a:rPr lang="en-US" sz="1800" i="1" dirty="0"/>
                <a:t>enabled</a:t>
              </a:r>
              <a:r>
                <a:rPr lang="en-US" sz="1800" dirty="0"/>
                <a:t>, and trigger them</a:t>
              </a:r>
            </a:p>
            <a:p>
              <a:pPr marL="520700" lvl="1" indent="-227013">
                <a:spcBef>
                  <a:spcPts val="400"/>
                </a:spcBef>
              </a:pPr>
              <a:r>
                <a:rPr lang="en-US" sz="1800" dirty="0"/>
                <a:t>propagate values of triggered </a:t>
              </a:r>
              <a:r>
                <a:rPr lang="en-US" sz="1800" dirty="0" err="1"/>
                <a:t>timepoints</a:t>
              </a:r>
              <a:r>
                <a:rPr lang="en-US" sz="1800" dirty="0"/>
                <a:t> (change [</a:t>
              </a:r>
              <a:r>
                <a:rPr lang="en-US" sz="1800" i="1" dirty="0" err="1"/>
                <a:t>l</a:t>
              </a:r>
              <a:r>
                <a:rPr lang="en-US" sz="1800" i="1" baseline="-25000" dirty="0" err="1"/>
                <a:t>j</a:t>
              </a:r>
              <a:r>
                <a:rPr lang="en-US" sz="1800" i="1" dirty="0" err="1"/>
                <a:t>,u</a:t>
              </a:r>
              <a:r>
                <a:rPr lang="en-US" sz="1800" i="1" baseline="-25000" dirty="0" err="1"/>
                <a:t>j</a:t>
              </a:r>
              <a:r>
                <a:rPr lang="en-US" sz="1800" dirty="0"/>
                <a:t>] for each future </a:t>
              </a:r>
              <a:r>
                <a:rPr lang="en-US" sz="1800" dirty="0" err="1"/>
                <a:t>timepoint</a:t>
              </a:r>
              <a:r>
                <a:rPr lang="en-US" sz="1800" dirty="0"/>
                <a:t> </a:t>
              </a:r>
              <a:r>
                <a:rPr lang="en-US" sz="1800" i="1" dirty="0"/>
                <a:t>t</a:t>
              </a:r>
              <a:r>
                <a:rPr lang="en-US" sz="1800" i="1" baseline="-25000" dirty="0"/>
                <a:t>j</a:t>
              </a:r>
              <a:r>
                <a:rPr lang="en-US" sz="1800" dirty="0"/>
                <a:t>)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C3CCC3C-09A9-C94D-9949-3411B435A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0959" y="2135207"/>
              <a:ext cx="56645" cy="55560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8A36D4E0-7035-2F4D-84D0-2135F2C6808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12042" y="1794606"/>
              <a:ext cx="1320874" cy="643766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None/>
              </a:pPr>
              <a:r>
                <a:rPr lang="en-US" sz="1800" i="1" kern="0" dirty="0"/>
                <a:t>t</a:t>
              </a:r>
              <a:r>
                <a:rPr lang="en-US" sz="1800" i="1" kern="0" baseline="-25000" dirty="0"/>
                <a:t>i</a:t>
              </a:r>
              <a:r>
                <a:rPr lang="en-US" sz="1800" i="1" kern="0" dirty="0"/>
                <a:t> </a:t>
              </a:r>
              <a:r>
                <a:rPr lang="en-US" sz="1800" kern="0" dirty="0"/>
                <a:t>is bounded </a:t>
              </a:r>
              <a:br>
                <a:rPr lang="en-US" sz="1800" kern="0" dirty="0"/>
              </a:br>
              <a:r>
                <a:rPr lang="en-US" sz="1800" kern="0" dirty="0"/>
                <a:t>by [</a:t>
              </a:r>
              <a:r>
                <a:rPr lang="en-US" sz="1800" i="1" kern="0" dirty="0" err="1"/>
                <a:t>l</a:t>
              </a:r>
              <a:r>
                <a:rPr lang="en-US" sz="1800" i="1" kern="0" baseline="-25000" dirty="0" err="1"/>
                <a:t>i </a:t>
              </a:r>
              <a:r>
                <a:rPr lang="en-US" sz="1800" kern="0" dirty="0" err="1"/>
                <a:t>,</a:t>
              </a:r>
              <a:r>
                <a:rPr lang="en-US" sz="1800" kern="0" baseline="-25000" dirty="0" err="1"/>
                <a:t> </a:t>
              </a:r>
              <a:r>
                <a:rPr lang="en-US" sz="1800" i="1" kern="0" dirty="0" err="1"/>
                <a:t>u</a:t>
              </a:r>
              <a:r>
                <a:rPr lang="en-US" sz="1800" i="1" kern="0" baseline="-25000" dirty="0" err="1"/>
                <a:t>i</a:t>
              </a:r>
              <a:r>
                <a:rPr lang="en-US" sz="1800" kern="0" dirty="0"/>
                <a:t>]</a:t>
              </a:r>
            </a:p>
          </p:txBody>
        </p:sp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E52C4CD-229E-7244-B282-450E090DBA41}"/>
              </a:ext>
            </a:extLst>
          </p:cNvPr>
          <p:cNvSpPr txBox="1">
            <a:spLocks/>
          </p:cNvSpPr>
          <p:nvPr/>
        </p:nvSpPr>
        <p:spPr bwMode="auto">
          <a:xfrm>
            <a:off x="6841783" y="4295885"/>
            <a:ext cx="5215749" cy="249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kern="0"/>
              <a:t>Trigger </a:t>
            </a:r>
            <a:r>
              <a:rPr lang="en-US" sz="1800" i="1" kern="0"/>
              <a:t>t</a:t>
            </a:r>
            <a:r>
              <a:rPr lang="en-US" sz="1800" kern="0" baseline="-25000"/>
              <a:t>5</a:t>
            </a:r>
            <a:r>
              <a:rPr lang="en-US" sz="1800" kern="0"/>
              <a:t> (</a:t>
            </a:r>
            <a:r>
              <a:rPr lang="en-US" sz="1800" kern="0">
                <a:latin typeface="Calibri" panose="020F0502020204030204" pitchFamily="34" charset="0"/>
              </a:rPr>
              <a:t>uncover</a:t>
            </a:r>
            <a:r>
              <a:rPr lang="en-US" sz="1800" kern="0"/>
              <a:t>) when </a:t>
            </a:r>
            <a:r>
              <a:rPr lang="en-US" sz="1800" i="1" kern="0"/>
              <a:t>now</a:t>
            </a:r>
            <a:r>
              <a:rPr lang="en-US" sz="1800" kern="0"/>
              <a:t> = 35</a:t>
            </a:r>
          </a:p>
          <a:p>
            <a:r>
              <a:rPr lang="en-US" sz="1800" kern="0"/>
              <a:t>Propagate </a:t>
            </a:r>
            <a:r>
              <a:rPr lang="en-US" sz="1800" i="1" kern="0"/>
              <a:t>t</a:t>
            </a:r>
            <a:r>
              <a:rPr lang="en-US" sz="1800" kern="0" baseline="-25000"/>
              <a:t>5</a:t>
            </a:r>
            <a:r>
              <a:rPr lang="en-US" sz="1800" kern="0"/>
              <a:t>=35: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6</a:t>
            </a:r>
            <a:r>
              <a:rPr lang="en-US" sz="1800"/>
              <a:t> ∈ [40, 45] ∩ [</a:t>
            </a:r>
            <a:r>
              <a:rPr lang="en-US" sz="1800" i="1"/>
              <a:t>t</a:t>
            </a:r>
            <a:r>
              <a:rPr lang="en-US" sz="1800" baseline="-25000"/>
              <a:t>4</a:t>
            </a:r>
            <a:r>
              <a:rPr lang="en-US" sz="1800"/>
              <a:t>–5, </a:t>
            </a:r>
            <a:r>
              <a:rPr lang="en-US" sz="1800" i="1"/>
              <a:t>t</a:t>
            </a:r>
            <a:r>
              <a:rPr lang="en-US" sz="1800" baseline="-25000"/>
              <a:t>4</a:t>
            </a:r>
            <a:r>
              <a:rPr lang="en-US" sz="1800"/>
              <a:t>+5]</a:t>
            </a:r>
            <a:endParaRPr lang="en-US" sz="1800" kern="0"/>
          </a:p>
          <a:p>
            <a:r>
              <a:rPr lang="en-US" sz="1800" kern="0"/>
              <a:t>Suppose </a:t>
            </a:r>
            <a:r>
              <a:rPr lang="en-US" sz="1800" kern="0">
                <a:latin typeface="Calibri" panose="020F0502020204030204" pitchFamily="34" charset="0"/>
              </a:rPr>
              <a:t>move </a:t>
            </a:r>
            <a:r>
              <a:rPr lang="en-US" sz="1800" kern="0"/>
              <a:t>takes 15 time units, ends at </a:t>
            </a:r>
            <a:r>
              <a:rPr lang="en-US" sz="1800" i="1" kern="0"/>
              <a:t>now</a:t>
            </a:r>
            <a:r>
              <a:rPr lang="en-US" sz="1800" kern="0"/>
              <a:t>=40</a:t>
            </a:r>
          </a:p>
          <a:p>
            <a:pPr lvl="1"/>
            <a:r>
              <a:rPr lang="en-US" sz="1800" i="1" kern="0"/>
              <a:t>enabled </a:t>
            </a:r>
            <a:r>
              <a:rPr lang="en-US" sz="1800" kern="0"/>
              <a:t>= ∅</a:t>
            </a:r>
            <a:endParaRPr lang="en-US" sz="1800" kern="0" baseline="-25000"/>
          </a:p>
          <a:p>
            <a:r>
              <a:rPr lang="en-US" sz="1800" kern="0"/>
              <a:t>Propagate </a:t>
            </a:r>
            <a:r>
              <a:rPr lang="en-US" sz="1800" i="1" kern="0"/>
              <a:t>t</a:t>
            </a:r>
            <a:r>
              <a:rPr lang="en-US" sz="1800" kern="0" baseline="-25000"/>
              <a:t>4</a:t>
            </a:r>
            <a:r>
              <a:rPr lang="en-US" sz="1800" kern="0"/>
              <a:t>=40</a:t>
            </a:r>
          </a:p>
          <a:p>
            <a:pPr lvl="1"/>
            <a:r>
              <a:rPr lang="en-US" sz="1800" i="1"/>
              <a:t>t</a:t>
            </a:r>
            <a:r>
              <a:rPr lang="en-US" sz="1800" baseline="-25000"/>
              <a:t>6</a:t>
            </a:r>
            <a:r>
              <a:rPr lang="en-US" sz="1800"/>
              <a:t> ∈ [40, 45] ∩ [35, 45] = [40, 45]</a:t>
            </a:r>
            <a:endParaRPr lang="en-US" sz="1800" kern="0"/>
          </a:p>
        </p:txBody>
      </p:sp>
    </p:spTree>
    <p:extLst>
      <p:ext uri="{BB962C8B-B14F-4D97-AF65-F5344CB8AC3E}">
        <p14:creationId xmlns:p14="http://schemas.microsoft.com/office/powerpoint/2010/main" val="12207164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6719"/>
            <a:ext cx="8839200" cy="644927"/>
          </a:xfrm>
        </p:spPr>
        <p:txBody>
          <a:bodyPr/>
          <a:lstStyle/>
          <a:p>
            <a:r>
              <a:rPr lang="en-US" dirty="0"/>
              <a:t>Deadline Failures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59025"/>
            <a:ext cx="8229600" cy="3217918"/>
          </a:xfrm>
        </p:spPr>
        <p:txBody>
          <a:bodyPr/>
          <a:lstStyle/>
          <a:p>
            <a:r>
              <a:rPr lang="en-US" dirty="0"/>
              <a:t>Suppose something makes it impossible to start an action on time</a:t>
            </a:r>
          </a:p>
          <a:p>
            <a:r>
              <a:rPr lang="en-US" dirty="0"/>
              <a:t>Do one of the following:</a:t>
            </a:r>
          </a:p>
          <a:p>
            <a:pPr lvl="1"/>
            <a:r>
              <a:rPr lang="en-US" dirty="0"/>
              <a:t>stop the delayed action, and look for new plan</a:t>
            </a:r>
          </a:p>
          <a:p>
            <a:pPr lvl="1"/>
            <a:r>
              <a:rPr lang="en-US" dirty="0"/>
              <a:t>let the delayed action finish; try to repair the plan by resolving violated constraints at the STNU propagation level</a:t>
            </a:r>
          </a:p>
          <a:p>
            <a:pPr lvl="2"/>
            <a:r>
              <a:rPr lang="en-US" dirty="0"/>
              <a:t>e.g., accommodate a delay in </a:t>
            </a:r>
            <a:r>
              <a:rPr lang="en-US" dirty="0">
                <a:latin typeface="Calibri"/>
                <a:cs typeface="Calibri"/>
              </a:rPr>
              <a:t>navigate</a:t>
            </a:r>
            <a:r>
              <a:rPr lang="en-US" dirty="0">
                <a:latin typeface="Times New Roman"/>
                <a:cs typeface="Times New Roman"/>
              </a:rPr>
              <a:t> by delaying the whole plan</a:t>
            </a:r>
          </a:p>
          <a:p>
            <a:pPr lvl="1"/>
            <a:r>
              <a:rPr lang="en-US" dirty="0"/>
              <a:t>let the delayed action finish; try to repair the plan </a:t>
            </a:r>
            <a:r>
              <a:rPr lang="en-US" dirty="0">
                <a:latin typeface="Times New Roman"/>
                <a:cs typeface="Times New Roman"/>
              </a:rPr>
              <a:t>some other way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9FCF60F-E547-7E4E-B3CE-DD040DFC9A52}"/>
              </a:ext>
            </a:extLst>
          </p:cNvPr>
          <p:cNvGrpSpPr/>
          <p:nvPr/>
        </p:nvGrpSpPr>
        <p:grpSpPr>
          <a:xfrm>
            <a:off x="4080269" y="4076943"/>
            <a:ext cx="5032798" cy="1591398"/>
            <a:chOff x="6803570" y="1081746"/>
            <a:chExt cx="5032798" cy="1591398"/>
          </a:xfrm>
        </p:grpSpPr>
        <p:grpSp>
          <p:nvGrpSpPr>
            <p:cNvPr id="153" name="Group 1032">
              <a:extLst>
                <a:ext uri="{FF2B5EF4-FFF2-40B4-BE49-F238E27FC236}">
                  <a16:creationId xmlns:a16="http://schemas.microsoft.com/office/drawing/2014/main" id="{626B0F64-2C8B-6140-8DF1-531E06D5D8C6}"/>
                </a:ext>
              </a:extLst>
            </p:cNvPr>
            <p:cNvGrpSpPr/>
            <p:nvPr/>
          </p:nvGrpSpPr>
          <p:grpSpPr>
            <a:xfrm>
              <a:off x="6803570" y="1081746"/>
              <a:ext cx="5032798" cy="1591398"/>
              <a:chOff x="0" y="37268"/>
              <a:chExt cx="7157756" cy="2263320"/>
            </a:xfrm>
          </p:grpSpPr>
          <p:sp>
            <p:nvSpPr>
              <p:cNvPr id="156" name="Shape 1003">
                <a:extLst>
                  <a:ext uri="{FF2B5EF4-FFF2-40B4-BE49-F238E27FC236}">
                    <a16:creationId xmlns:a16="http://schemas.microsoft.com/office/drawing/2014/main" id="{95B5D7EE-6A85-DA4E-9E08-3A9CE33634B7}"/>
                  </a:ext>
                </a:extLst>
              </p:cNvPr>
              <p:cNvSpPr/>
              <p:nvPr/>
            </p:nvSpPr>
            <p:spPr>
              <a:xfrm>
                <a:off x="3467502" y="37268"/>
                <a:ext cx="46325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1800" i="0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sz="1800" i="0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7" name="Shape 1004">
                <a:extLst>
                  <a:ext uri="{FF2B5EF4-FFF2-40B4-BE49-F238E27FC236}">
                    <a16:creationId xmlns:a16="http://schemas.microsoft.com/office/drawing/2014/main" id="{530854AB-3317-1F48-ACE3-6FF371B8D908}"/>
                  </a:ext>
                </a:extLst>
              </p:cNvPr>
              <p:cNvSpPr/>
              <p:nvPr/>
            </p:nvSpPr>
            <p:spPr>
              <a:xfrm>
                <a:off x="4313008" y="1760728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5</a:t>
                </a:r>
                <a:endParaRPr lang="en-US" sz="1800" dirty="0"/>
              </a:p>
            </p:txBody>
          </p:sp>
          <p:sp>
            <p:nvSpPr>
              <p:cNvPr id="158" name="Shape 1005">
                <a:extLst>
                  <a:ext uri="{FF2B5EF4-FFF2-40B4-BE49-F238E27FC236}">
                    <a16:creationId xmlns:a16="http://schemas.microsoft.com/office/drawing/2014/main" id="{2243D23B-888A-174D-B5F7-6E57EA447255}"/>
                  </a:ext>
                </a:extLst>
              </p:cNvPr>
              <p:cNvSpPr/>
              <p:nvPr/>
            </p:nvSpPr>
            <p:spPr>
              <a:xfrm>
                <a:off x="5566593" y="37269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4</a:t>
                </a:r>
                <a:endParaRPr lang="en-US" sz="1800" dirty="0"/>
              </a:p>
            </p:txBody>
          </p:sp>
          <p:sp>
            <p:nvSpPr>
              <p:cNvPr id="159" name="Shape 1006">
                <a:extLst>
                  <a:ext uri="{FF2B5EF4-FFF2-40B4-BE49-F238E27FC236}">
                    <a16:creationId xmlns:a16="http://schemas.microsoft.com/office/drawing/2014/main" id="{ADBAA932-24CA-DF4A-8211-94410C052C50}"/>
                  </a:ext>
                </a:extLst>
              </p:cNvPr>
              <p:cNvSpPr/>
              <p:nvPr/>
            </p:nvSpPr>
            <p:spPr>
              <a:xfrm>
                <a:off x="6317940" y="1760728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6</a:t>
                </a:r>
                <a:endParaRPr lang="en-US" sz="1800" dirty="0"/>
              </a:p>
            </p:txBody>
          </p:sp>
          <p:sp>
            <p:nvSpPr>
              <p:cNvPr id="160" name="Shape 1007">
                <a:extLst>
                  <a:ext uri="{FF2B5EF4-FFF2-40B4-BE49-F238E27FC236}">
                    <a16:creationId xmlns:a16="http://schemas.microsoft.com/office/drawing/2014/main" id="{82BCDC4A-6541-A543-8E20-4EF7F61070E6}"/>
                  </a:ext>
                </a:extLst>
              </p:cNvPr>
              <p:cNvSpPr/>
              <p:nvPr/>
            </p:nvSpPr>
            <p:spPr>
              <a:xfrm>
                <a:off x="4098706" y="145642"/>
                <a:ext cx="133871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[15, 20]</a:t>
                </a:r>
              </a:p>
            </p:txBody>
          </p:sp>
          <p:sp>
            <p:nvSpPr>
              <p:cNvPr id="161" name="Shape 1008">
                <a:extLst>
                  <a:ext uri="{FF2B5EF4-FFF2-40B4-BE49-F238E27FC236}">
                    <a16:creationId xmlns:a16="http://schemas.microsoft.com/office/drawing/2014/main" id="{CB810B68-32C5-A043-83F1-C2C64E524711}"/>
                  </a:ext>
                </a:extLst>
              </p:cNvPr>
              <p:cNvSpPr/>
              <p:nvPr/>
            </p:nvSpPr>
            <p:spPr>
              <a:xfrm>
                <a:off x="4983180" y="1760728"/>
                <a:ext cx="117456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[5, 10]</a:t>
                </a:r>
              </a:p>
            </p:txBody>
          </p:sp>
          <p:sp>
            <p:nvSpPr>
              <p:cNvPr id="162" name="Shape 1009">
                <a:extLst>
                  <a:ext uri="{FF2B5EF4-FFF2-40B4-BE49-F238E27FC236}">
                    <a16:creationId xmlns:a16="http://schemas.microsoft.com/office/drawing/2014/main" id="{9DCAAC74-B46C-4E43-8AAD-D3ADC20F1218}"/>
                  </a:ext>
                </a:extLst>
              </p:cNvPr>
              <p:cNvSpPr/>
              <p:nvPr/>
            </p:nvSpPr>
            <p:spPr>
              <a:xfrm>
                <a:off x="5680934" y="636852"/>
                <a:ext cx="763787" cy="1117194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3" name="Shape 1010">
                <a:extLst>
                  <a:ext uri="{FF2B5EF4-FFF2-40B4-BE49-F238E27FC236}">
                    <a16:creationId xmlns:a16="http://schemas.microsoft.com/office/drawing/2014/main" id="{3CD9C4D3-DB8F-D148-AE3F-83A10C65BCE0}"/>
                  </a:ext>
                </a:extLst>
              </p:cNvPr>
              <p:cNvSpPr/>
              <p:nvPr/>
            </p:nvSpPr>
            <p:spPr>
              <a:xfrm>
                <a:off x="6037908" y="812049"/>
                <a:ext cx="111984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[-</a:t>
                </a:r>
                <a:r>
                  <a:rPr lang="en-US"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]</a:t>
                </a:r>
              </a:p>
            </p:txBody>
          </p:sp>
          <p:sp>
            <p:nvSpPr>
              <p:cNvPr id="164" name="Shape 1011">
                <a:extLst>
                  <a:ext uri="{FF2B5EF4-FFF2-40B4-BE49-F238E27FC236}">
                    <a16:creationId xmlns:a16="http://schemas.microsoft.com/office/drawing/2014/main" id="{447660B8-FEF6-A442-AC77-96B6B8D60A6D}"/>
                  </a:ext>
                </a:extLst>
              </p:cNvPr>
              <p:cNvSpPr/>
              <p:nvPr/>
            </p:nvSpPr>
            <p:spPr>
              <a:xfrm>
                <a:off x="3703975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5" name="Shape 1012">
                <a:extLst>
                  <a:ext uri="{FF2B5EF4-FFF2-40B4-BE49-F238E27FC236}">
                    <a16:creationId xmlns:a16="http://schemas.microsoft.com/office/drawing/2014/main" id="{F935A957-0375-C14C-82B3-93097F3D80CF}"/>
                  </a:ext>
                </a:extLst>
              </p:cNvPr>
              <p:cNvSpPr/>
              <p:nvPr/>
            </p:nvSpPr>
            <p:spPr>
              <a:xfrm>
                <a:off x="6426671" y="174463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6" name="Shape 1013">
                <a:extLst>
                  <a:ext uri="{FF2B5EF4-FFF2-40B4-BE49-F238E27FC236}">
                    <a16:creationId xmlns:a16="http://schemas.microsoft.com/office/drawing/2014/main" id="{471680D3-872C-064A-AB1E-6A4057D1A6D1}"/>
                  </a:ext>
                </a:extLst>
              </p:cNvPr>
              <p:cNvSpPr/>
              <p:nvPr/>
            </p:nvSpPr>
            <p:spPr>
              <a:xfrm>
                <a:off x="5594757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7" name="Shape 1014">
                <a:extLst>
                  <a:ext uri="{FF2B5EF4-FFF2-40B4-BE49-F238E27FC236}">
                    <a16:creationId xmlns:a16="http://schemas.microsoft.com/office/drawing/2014/main" id="{DB93A9F3-EADD-404F-A2E8-90AAAA5FFAB4}"/>
                  </a:ext>
                </a:extLst>
              </p:cNvPr>
              <p:cNvSpPr/>
              <p:nvPr/>
            </p:nvSpPr>
            <p:spPr>
              <a:xfrm>
                <a:off x="4518119" y="174463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8" name="Shape 1015">
                <a:extLst>
                  <a:ext uri="{FF2B5EF4-FFF2-40B4-BE49-F238E27FC236}">
                    <a16:creationId xmlns:a16="http://schemas.microsoft.com/office/drawing/2014/main" id="{4756AE4C-E6A7-B948-AD33-620FD9FBAD3F}"/>
                  </a:ext>
                </a:extLst>
              </p:cNvPr>
              <p:cNvSpPr/>
              <p:nvPr/>
            </p:nvSpPr>
            <p:spPr>
              <a:xfrm>
                <a:off x="3886231" y="636851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9" name="Shape 1016">
                <a:extLst>
                  <a:ext uri="{FF2B5EF4-FFF2-40B4-BE49-F238E27FC236}">
                    <a16:creationId xmlns:a16="http://schemas.microsoft.com/office/drawing/2014/main" id="{2961CCEB-F7FF-F843-87CD-05F2E7689986}"/>
                  </a:ext>
                </a:extLst>
              </p:cNvPr>
              <p:cNvSpPr/>
              <p:nvPr/>
            </p:nvSpPr>
            <p:spPr>
              <a:xfrm>
                <a:off x="4716516" y="1852387"/>
                <a:ext cx="1737230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0" name="Shape 1017">
                <a:extLst>
                  <a:ext uri="{FF2B5EF4-FFF2-40B4-BE49-F238E27FC236}">
                    <a16:creationId xmlns:a16="http://schemas.microsoft.com/office/drawing/2014/main" id="{ADA63E91-1896-4848-9740-6039C89C807A}"/>
                  </a:ext>
                </a:extLst>
              </p:cNvPr>
              <p:cNvSpPr/>
              <p:nvPr/>
            </p:nvSpPr>
            <p:spPr>
              <a:xfrm>
                <a:off x="0" y="56165"/>
                <a:ext cx="34653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r>
                  <a:rPr lang="en-US" sz="1800" i="1" dirty="0">
                    <a:latin typeface="Times New Roman"/>
                    <a:cs typeface="Times New Roman"/>
                  </a:rPr>
                  <a:t>t</a:t>
                </a:r>
                <a:r>
                  <a:rPr lang="en-US" sz="1800" baseline="-25000" dirty="0">
                    <a:latin typeface="Times New Roman"/>
                    <a:cs typeface="Times New Roman"/>
                  </a:rPr>
                  <a:t>1</a:t>
                </a:r>
                <a:endParaRPr lang="en-US" sz="1800" dirty="0"/>
              </a:p>
            </p:txBody>
          </p:sp>
          <p:sp>
            <p:nvSpPr>
              <p:cNvPr id="171" name="Shape 1018">
                <a:extLst>
                  <a:ext uri="{FF2B5EF4-FFF2-40B4-BE49-F238E27FC236}">
                    <a16:creationId xmlns:a16="http://schemas.microsoft.com/office/drawing/2014/main" id="{7555B3D2-570D-9E42-B37C-4783887E3982}"/>
                  </a:ext>
                </a:extLst>
              </p:cNvPr>
              <p:cNvSpPr/>
              <p:nvPr/>
            </p:nvSpPr>
            <p:spPr>
              <a:xfrm>
                <a:off x="2099089" y="56165"/>
                <a:ext cx="463258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1800" i="0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sz="1800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2" name="Shape 1019">
                <a:extLst>
                  <a:ext uri="{FF2B5EF4-FFF2-40B4-BE49-F238E27FC236}">
                    <a16:creationId xmlns:a16="http://schemas.microsoft.com/office/drawing/2014/main" id="{8FFA920B-D652-144C-B9F4-B54AEAE5B2D0}"/>
                  </a:ext>
                </a:extLst>
              </p:cNvPr>
              <p:cNvSpPr/>
              <p:nvPr/>
            </p:nvSpPr>
            <p:spPr>
              <a:xfrm>
                <a:off x="631202" y="164538"/>
                <a:ext cx="133871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[15, 25]</a:t>
                </a:r>
              </a:p>
            </p:txBody>
          </p:sp>
          <p:sp>
            <p:nvSpPr>
              <p:cNvPr id="173" name="Shape 1020">
                <a:extLst>
                  <a:ext uri="{FF2B5EF4-FFF2-40B4-BE49-F238E27FC236}">
                    <a16:creationId xmlns:a16="http://schemas.microsoft.com/office/drawing/2014/main" id="{97912D3A-5B86-7847-873F-2DB41094EB30}"/>
                  </a:ext>
                </a:extLst>
              </p:cNvPr>
              <p:cNvSpPr/>
              <p:nvPr/>
            </p:nvSpPr>
            <p:spPr>
              <a:xfrm>
                <a:off x="2213430" y="655747"/>
                <a:ext cx="1455625" cy="1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4" name="Shape 1021">
                <a:extLst>
                  <a:ext uri="{FF2B5EF4-FFF2-40B4-BE49-F238E27FC236}">
                    <a16:creationId xmlns:a16="http://schemas.microsoft.com/office/drawing/2014/main" id="{446F9012-4B32-A84E-89B1-0F8FB610625A}"/>
                  </a:ext>
                </a:extLst>
              </p:cNvPr>
              <p:cNvSpPr/>
              <p:nvPr/>
            </p:nvSpPr>
            <p:spPr>
              <a:xfrm>
                <a:off x="236472" y="54799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5" name="Shape 1022">
                <a:extLst>
                  <a:ext uri="{FF2B5EF4-FFF2-40B4-BE49-F238E27FC236}">
                    <a16:creationId xmlns:a16="http://schemas.microsoft.com/office/drawing/2014/main" id="{0B33D874-C43E-6444-8CE5-C1BE61131CB9}"/>
                  </a:ext>
                </a:extLst>
              </p:cNvPr>
              <p:cNvSpPr/>
              <p:nvPr/>
            </p:nvSpPr>
            <p:spPr>
              <a:xfrm>
                <a:off x="2127254" y="547994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6" name="Shape 1023">
                <a:extLst>
                  <a:ext uri="{FF2B5EF4-FFF2-40B4-BE49-F238E27FC236}">
                    <a16:creationId xmlns:a16="http://schemas.microsoft.com/office/drawing/2014/main" id="{F6F9F1F1-B454-0D49-9C74-DB55C2C042FE}"/>
                  </a:ext>
                </a:extLst>
              </p:cNvPr>
              <p:cNvSpPr/>
              <p:nvPr/>
            </p:nvSpPr>
            <p:spPr>
              <a:xfrm>
                <a:off x="418727" y="655747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77" name="Shape 1024">
                <a:extLst>
                  <a:ext uri="{FF2B5EF4-FFF2-40B4-BE49-F238E27FC236}">
                    <a16:creationId xmlns:a16="http://schemas.microsoft.com/office/drawing/2014/main" id="{184AE320-3FE1-094D-8695-A745FA551B81}"/>
                  </a:ext>
                </a:extLst>
              </p:cNvPr>
              <p:cNvSpPr/>
              <p:nvPr/>
            </p:nvSpPr>
            <p:spPr>
              <a:xfrm>
                <a:off x="2483788" y="145643"/>
                <a:ext cx="1010416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Times New Roman" charset="0"/>
                    <a:ea typeface="Times New Roman" charset="0"/>
                    <a:cs typeface="Times New Roman" charset="0"/>
                  </a:rPr>
                  <a:t>[0, 5]</a:t>
                </a:r>
              </a:p>
            </p:txBody>
          </p:sp>
          <p:sp>
            <p:nvSpPr>
              <p:cNvPr id="178" name="Shape 1025">
                <a:extLst>
                  <a:ext uri="{FF2B5EF4-FFF2-40B4-BE49-F238E27FC236}">
                    <a16:creationId xmlns:a16="http://schemas.microsoft.com/office/drawing/2014/main" id="{AEE1698D-678C-FE47-A812-417AEB75CEED}"/>
                  </a:ext>
                </a:extLst>
              </p:cNvPr>
              <p:cNvSpPr/>
              <p:nvPr/>
            </p:nvSpPr>
            <p:spPr>
              <a:xfrm>
                <a:off x="4179945" y="573047"/>
                <a:ext cx="100622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Times New Roman" charset="0"/>
                    <a:cs typeface="Times New Roman" charset="0"/>
                  </a:rPr>
                  <a:t>move</a:t>
                </a:r>
              </a:p>
            </p:txBody>
          </p:sp>
          <p:sp>
            <p:nvSpPr>
              <p:cNvPr id="179" name="Shape 1026">
                <a:extLst>
                  <a:ext uri="{FF2B5EF4-FFF2-40B4-BE49-F238E27FC236}">
                    <a16:creationId xmlns:a16="http://schemas.microsoft.com/office/drawing/2014/main" id="{ED690B6B-7AD0-054A-BB2B-ABAED5F0B410}"/>
                  </a:ext>
                </a:extLst>
              </p:cNvPr>
              <p:cNvSpPr/>
              <p:nvPr/>
            </p:nvSpPr>
            <p:spPr>
              <a:xfrm>
                <a:off x="4844650" y="1371230"/>
                <a:ext cx="1340992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Times New Roman" charset="0"/>
                    <a:cs typeface="Times New Roman" charset="0"/>
                  </a:rPr>
                  <a:t>uncover</a:t>
                </a:r>
              </a:p>
            </p:txBody>
          </p:sp>
          <p:sp>
            <p:nvSpPr>
              <p:cNvPr id="180" name="Shape 1027">
                <a:extLst>
                  <a:ext uri="{FF2B5EF4-FFF2-40B4-BE49-F238E27FC236}">
                    <a16:creationId xmlns:a16="http://schemas.microsoft.com/office/drawing/2014/main" id="{E899CE3E-482E-1642-94C1-678E98E5BBBC}"/>
                  </a:ext>
                </a:extLst>
              </p:cNvPr>
              <p:cNvSpPr/>
              <p:nvPr/>
            </p:nvSpPr>
            <p:spPr>
              <a:xfrm>
                <a:off x="765399" y="573047"/>
                <a:ext cx="95570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>
                    <a:latin typeface="Calibri" charset="0"/>
                    <a:ea typeface="Times New Roman" charset="0"/>
                    <a:cs typeface="Times New Roman" charset="0"/>
                  </a:rPr>
                  <a:t>bring</a:t>
                </a:r>
              </a:p>
            </p:txBody>
          </p:sp>
          <p:sp>
            <p:nvSpPr>
              <p:cNvPr id="181" name="Shape 1028">
                <a:extLst>
                  <a:ext uri="{FF2B5EF4-FFF2-40B4-BE49-F238E27FC236}">
                    <a16:creationId xmlns:a16="http://schemas.microsoft.com/office/drawing/2014/main" id="{1941D31E-BD40-8D4F-A342-51659C9BE7C5}"/>
                  </a:ext>
                </a:extLst>
              </p:cNvPr>
              <p:cNvSpPr/>
              <p:nvPr/>
            </p:nvSpPr>
            <p:spPr>
              <a:xfrm>
                <a:off x="247627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82" name="Shape 1029">
                <a:extLst>
                  <a:ext uri="{FF2B5EF4-FFF2-40B4-BE49-F238E27FC236}">
                    <a16:creationId xmlns:a16="http://schemas.microsoft.com/office/drawing/2014/main" id="{B62E3625-7FE4-254B-9855-56CD8C993EA3}"/>
                  </a:ext>
                </a:extLst>
              </p:cNvPr>
              <p:cNvSpPr/>
              <p:nvPr/>
            </p:nvSpPr>
            <p:spPr>
              <a:xfrm>
                <a:off x="3703975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83" name="Shape 1030">
                <a:extLst>
                  <a:ext uri="{FF2B5EF4-FFF2-40B4-BE49-F238E27FC236}">
                    <a16:creationId xmlns:a16="http://schemas.microsoft.com/office/drawing/2014/main" id="{91408A98-DEB0-B245-893D-4AEF51B5A5CC}"/>
                  </a:ext>
                </a:extLst>
              </p:cNvPr>
              <p:cNvSpPr/>
              <p:nvPr/>
            </p:nvSpPr>
            <p:spPr>
              <a:xfrm>
                <a:off x="260327" y="547994"/>
                <a:ext cx="197494" cy="215507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84" name="Shape 1031">
                <a:extLst>
                  <a:ext uri="{FF2B5EF4-FFF2-40B4-BE49-F238E27FC236}">
                    <a16:creationId xmlns:a16="http://schemas.microsoft.com/office/drawing/2014/main" id="{38E938E5-88EE-6C43-9929-B61308C87199}"/>
                  </a:ext>
                </a:extLst>
              </p:cNvPr>
              <p:cNvSpPr/>
              <p:nvPr/>
            </p:nvSpPr>
            <p:spPr>
              <a:xfrm>
                <a:off x="4508710" y="1752057"/>
                <a:ext cx="197494" cy="215508"/>
              </a:xfrm>
              <a:prstGeom prst="ellipse">
                <a:avLst/>
              </a:prstGeom>
              <a:solidFill>
                <a:srgbClr val="4F8F00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54" name="Shape 1020">
              <a:extLst>
                <a:ext uri="{FF2B5EF4-FFF2-40B4-BE49-F238E27FC236}">
                  <a16:creationId xmlns:a16="http://schemas.microsoft.com/office/drawing/2014/main" id="{31261478-1B5E-534F-9607-EC8D900E4B99}"/>
                </a:ext>
              </a:extLst>
            </p:cNvPr>
            <p:cNvSpPr/>
            <p:nvPr/>
          </p:nvSpPr>
          <p:spPr>
            <a:xfrm>
              <a:off x="9488269" y="1613298"/>
              <a:ext cx="452675" cy="70859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ysDot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5" name="Shape 1024">
              <a:extLst>
                <a:ext uri="{FF2B5EF4-FFF2-40B4-BE49-F238E27FC236}">
                  <a16:creationId xmlns:a16="http://schemas.microsoft.com/office/drawing/2014/main" id="{30434D97-E744-524B-A918-66D674A4C101}"/>
                </a:ext>
              </a:extLst>
            </p:cNvPr>
            <p:cNvSpPr/>
            <p:nvPr/>
          </p:nvSpPr>
          <p:spPr>
            <a:xfrm>
              <a:off x="8840528" y="1866544"/>
              <a:ext cx="857925" cy="379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 marL="40640" marR="40640" defTabSz="914400">
                <a:defRPr sz="22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[10,10]</a:t>
              </a:r>
              <a:endParaRPr sz="1800" i="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9557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Observability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Tacit assumption: all occurrences of contingent events are observable</a:t>
            </a:r>
          </a:p>
          <a:p>
            <a:pPr lvl="1"/>
            <a:r>
              <a:rPr lang="en-US" dirty="0"/>
              <a:t>Observation needed for dynamic controllability</a:t>
            </a:r>
          </a:p>
          <a:p>
            <a:r>
              <a:rPr lang="en-US"/>
              <a:t>In general, </a:t>
            </a:r>
            <a:r>
              <a:rPr lang="en-US" dirty="0"/>
              <a:t>not all events are observable </a:t>
            </a:r>
          </a:p>
          <a:p>
            <a:r>
              <a:rPr lang="en-US" dirty="0"/>
              <a:t>POSTNU (Partially Observable STNU)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Dynamically controllable?</a:t>
            </a:r>
          </a:p>
          <a:p>
            <a:endParaRPr lang="en-US" dirty="0"/>
          </a:p>
        </p:txBody>
      </p:sp>
      <p:sp>
        <p:nvSpPr>
          <p:cNvPr id="8" name="Shape 1173"/>
          <p:cNvSpPr/>
          <p:nvPr/>
        </p:nvSpPr>
        <p:spPr>
          <a:xfrm>
            <a:off x="3104102" y="3391586"/>
            <a:ext cx="6605588" cy="1857733"/>
          </a:xfrm>
          <a:prstGeom prst="rect">
            <a:avLst/>
          </a:prstGeom>
          <a:ln w="12700" cap="sq"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spcBef>
                <a:spcPts val="492"/>
              </a:spcBef>
              <a:tabLst>
                <a:tab pos="1541463" algn="l"/>
                <a:tab pos="353695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	Controllable</a:t>
            </a:r>
          </a:p>
          <a:p>
            <a:pPr>
              <a:spcBef>
                <a:spcPts val="492"/>
              </a:spcBef>
              <a:tabLst>
                <a:tab pos="1541463" algn="l"/>
                <a:tab pos="353695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Timepoints		Invisible	   </a:t>
            </a:r>
          </a:p>
          <a:p>
            <a:pPr>
              <a:spcBef>
                <a:spcPts val="492"/>
              </a:spcBef>
              <a:tabLst>
                <a:tab pos="1541463" algn="l"/>
                <a:tab pos="353695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	Contingent</a:t>
            </a:r>
          </a:p>
          <a:p>
            <a:pPr>
              <a:spcBef>
                <a:spcPts val="492"/>
              </a:spcBef>
              <a:tabLst>
                <a:tab pos="1541463" algn="l"/>
                <a:tab pos="353695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		Observable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239153" y="3858769"/>
            <a:ext cx="2410998" cy="978405"/>
            <a:chOff x="2715153" y="3738762"/>
            <a:chExt cx="2410998" cy="1264129"/>
          </a:xfrm>
        </p:grpSpPr>
        <p:sp>
          <p:nvSpPr>
            <p:cNvPr id="9" name="Shape 1174"/>
            <p:cNvSpPr/>
            <p:nvPr/>
          </p:nvSpPr>
          <p:spPr>
            <a:xfrm flipV="1">
              <a:off x="2739380" y="3738762"/>
              <a:ext cx="361249" cy="361249"/>
            </a:xfrm>
            <a:prstGeom prst="line">
              <a:avLst/>
            </a:prstGeom>
            <a:ln w="25400" cap="sq">
              <a:solidFill>
                <a:srgbClr val="011993"/>
              </a:solidFill>
              <a:tailEnd type="stealth"/>
            </a:ln>
          </p:spPr>
          <p:txBody>
            <a:bodyPr lIns="0" tIns="0" rIns="0" bIns="0"/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10" name="Shape 1175"/>
            <p:cNvSpPr/>
            <p:nvPr/>
          </p:nvSpPr>
          <p:spPr>
            <a:xfrm>
              <a:off x="2715153" y="4115605"/>
              <a:ext cx="409703" cy="409703"/>
            </a:xfrm>
            <a:prstGeom prst="line">
              <a:avLst/>
            </a:prstGeom>
            <a:ln w="25400" cap="sq">
              <a:solidFill>
                <a:srgbClr val="011993"/>
              </a:solidFill>
              <a:tailEnd type="stealth"/>
            </a:ln>
          </p:spPr>
          <p:txBody>
            <a:bodyPr lIns="0" tIns="0" rIns="0" bIns="0"/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11" name="Shape 1176"/>
            <p:cNvSpPr/>
            <p:nvPr/>
          </p:nvSpPr>
          <p:spPr>
            <a:xfrm flipV="1">
              <a:off x="4271985" y="4083893"/>
              <a:ext cx="848256" cy="441416"/>
            </a:xfrm>
            <a:prstGeom prst="line">
              <a:avLst/>
            </a:prstGeom>
            <a:ln w="25400" cap="sq">
              <a:solidFill>
                <a:srgbClr val="011993"/>
              </a:solidFill>
              <a:tailEnd type="stealth"/>
            </a:ln>
          </p:spPr>
          <p:txBody>
            <a:bodyPr lIns="0" tIns="0" rIns="0" bIns="0"/>
            <a:lstStyle/>
            <a:p>
              <a:endParaRPr sz="1800">
                <a:latin typeface="Calibri" charset="0"/>
              </a:endParaRPr>
            </a:p>
          </p:txBody>
        </p:sp>
        <p:sp>
          <p:nvSpPr>
            <p:cNvPr id="12" name="Shape 1177"/>
            <p:cNvSpPr/>
            <p:nvPr/>
          </p:nvSpPr>
          <p:spPr>
            <a:xfrm>
              <a:off x="4229470" y="4540897"/>
              <a:ext cx="896681" cy="461994"/>
            </a:xfrm>
            <a:prstGeom prst="line">
              <a:avLst/>
            </a:prstGeom>
            <a:ln w="25400" cap="sq">
              <a:solidFill>
                <a:srgbClr val="011993"/>
              </a:solidFill>
              <a:tailEnd type="stealth"/>
            </a:ln>
          </p:spPr>
          <p:txBody>
            <a:bodyPr lIns="0" tIns="0" rIns="0" bIns="0"/>
            <a:lstStyle/>
            <a:p>
              <a:endParaRPr sz="1800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9142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9" name="Group 1209"/>
          <p:cNvGrpSpPr/>
          <p:nvPr/>
        </p:nvGrpSpPr>
        <p:grpSpPr>
          <a:xfrm>
            <a:off x="3316846" y="1738049"/>
            <a:ext cx="5755197" cy="2865273"/>
            <a:chOff x="0" y="37270"/>
            <a:chExt cx="8185168" cy="4075055"/>
          </a:xfrm>
        </p:grpSpPr>
        <p:grpSp>
          <p:nvGrpSpPr>
            <p:cNvPr id="1207" name="Group 1207"/>
            <p:cNvGrpSpPr/>
            <p:nvPr/>
          </p:nvGrpSpPr>
          <p:grpSpPr>
            <a:xfrm>
              <a:off x="0" y="37270"/>
              <a:ext cx="8185168" cy="4075055"/>
              <a:chOff x="0" y="37270"/>
              <a:chExt cx="8185167" cy="4075054"/>
            </a:xfrm>
          </p:grpSpPr>
          <p:sp>
            <p:nvSpPr>
              <p:cNvPr id="1180" name="Shape 1180"/>
              <p:cNvSpPr/>
              <p:nvPr/>
            </p:nvSpPr>
            <p:spPr>
              <a:xfrm>
                <a:off x="4343803" y="1097875"/>
                <a:ext cx="445019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lang="en-US" sz="1800" dirty="0">
                    <a:latin typeface="Calibri" charset="0"/>
                    <a:ea typeface="Calibri" charset="0"/>
                    <a:cs typeface="Calibri" charset="0"/>
                  </a:rPr>
                  <a:t>t′</a:t>
                </a:r>
                <a:endParaRPr sz="18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81" name="Shape 1181"/>
              <p:cNvSpPr/>
              <p:nvPr/>
            </p:nvSpPr>
            <p:spPr>
              <a:xfrm>
                <a:off x="4857912" y="3533450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>
                    <a:latin typeface="Calibri" charset="0"/>
                    <a:ea typeface="Calibri" charset="0"/>
                    <a:cs typeface="Calibri" charset="0"/>
                  </a:rPr>
                  <a:t>3</a:t>
                </a:r>
              </a:p>
            </p:txBody>
          </p:sp>
          <p:sp>
            <p:nvSpPr>
              <p:cNvPr id="1182" name="Shape 1182"/>
              <p:cNvSpPr/>
              <p:nvPr/>
            </p:nvSpPr>
            <p:spPr>
              <a:xfrm>
                <a:off x="6442893" y="1097875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>
                    <a:latin typeface="Calibri" charset="0"/>
                    <a:ea typeface="Calibri" charset="0"/>
                    <a:cs typeface="Calibri" charset="0"/>
                  </a:rPr>
                  <a:t>2</a:t>
                </a:r>
              </a:p>
            </p:txBody>
          </p:sp>
          <p:sp>
            <p:nvSpPr>
              <p:cNvPr id="1183" name="Shape 1183"/>
              <p:cNvSpPr/>
              <p:nvPr/>
            </p:nvSpPr>
            <p:spPr>
              <a:xfrm>
                <a:off x="7265890" y="3572464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lang="en-US" sz="1800" dirty="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 dirty="0">
                    <a:latin typeface="Calibri" charset="0"/>
                    <a:ea typeface="Calibri" charset="0"/>
                    <a:cs typeface="Calibri" charset="0"/>
                  </a:rPr>
                  <a:t>4</a:t>
                </a:r>
              </a:p>
            </p:txBody>
          </p:sp>
          <p:sp>
            <p:nvSpPr>
              <p:cNvPr id="1184" name="Shape 1184"/>
              <p:cNvSpPr/>
              <p:nvPr/>
            </p:nvSpPr>
            <p:spPr>
              <a:xfrm>
                <a:off x="4975006" y="1206248"/>
                <a:ext cx="1286276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[20, 25]</a:t>
                </a:r>
              </a:p>
            </p:txBody>
          </p:sp>
          <p:sp>
            <p:nvSpPr>
              <p:cNvPr id="1185" name="Shape 1185"/>
              <p:cNvSpPr/>
              <p:nvPr/>
            </p:nvSpPr>
            <p:spPr>
              <a:xfrm>
                <a:off x="5703583" y="3031273"/>
                <a:ext cx="1286276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[25, 30]</a:t>
                </a:r>
              </a:p>
            </p:txBody>
          </p:sp>
          <p:sp>
            <p:nvSpPr>
              <p:cNvPr id="1186" name="Shape 1186"/>
              <p:cNvSpPr/>
              <p:nvPr/>
            </p:nvSpPr>
            <p:spPr>
              <a:xfrm>
                <a:off x="6557234" y="1697456"/>
                <a:ext cx="963803" cy="1765883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87" name="Shape 1187"/>
              <p:cNvSpPr/>
              <p:nvPr/>
            </p:nvSpPr>
            <p:spPr>
              <a:xfrm>
                <a:off x="6965007" y="2177455"/>
                <a:ext cx="122016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[-5, 10]</a:t>
                </a:r>
              </a:p>
            </p:txBody>
          </p:sp>
          <p:sp>
            <p:nvSpPr>
              <p:cNvPr id="1188" name="Shape 1188"/>
              <p:cNvSpPr/>
              <p:nvPr/>
            </p:nvSpPr>
            <p:spPr>
              <a:xfrm>
                <a:off x="4580275" y="1589703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89" name="Shape 1189"/>
              <p:cNvSpPr/>
              <p:nvPr/>
            </p:nvSpPr>
            <p:spPr>
              <a:xfrm>
                <a:off x="7465655" y="347833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0" name="Shape 1190"/>
              <p:cNvSpPr/>
              <p:nvPr/>
            </p:nvSpPr>
            <p:spPr>
              <a:xfrm>
                <a:off x="6471057" y="1589703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1" name="Shape 1191"/>
              <p:cNvSpPr/>
              <p:nvPr/>
            </p:nvSpPr>
            <p:spPr>
              <a:xfrm>
                <a:off x="4762531" y="1697456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2" name="Shape 1192"/>
              <p:cNvSpPr/>
              <p:nvPr/>
            </p:nvSpPr>
            <p:spPr>
              <a:xfrm>
                <a:off x="5202157" y="3586091"/>
                <a:ext cx="2290572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3" name="Shape 1193"/>
              <p:cNvSpPr/>
              <p:nvPr/>
            </p:nvSpPr>
            <p:spPr>
              <a:xfrm>
                <a:off x="876301" y="1116771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>
                    <a:latin typeface="Calibri" charset="0"/>
                    <a:ea typeface="Calibri" charset="0"/>
                    <a:cs typeface="Calibri" charset="0"/>
                  </a:rPr>
                  <a:t>1</a:t>
                </a:r>
              </a:p>
            </p:txBody>
          </p:sp>
          <p:sp>
            <p:nvSpPr>
              <p:cNvPr id="1194" name="Shape 1194"/>
              <p:cNvSpPr/>
              <p:nvPr/>
            </p:nvSpPr>
            <p:spPr>
              <a:xfrm>
                <a:off x="2975389" y="1116771"/>
                <a:ext cx="372065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</a:p>
            </p:txBody>
          </p:sp>
          <p:sp>
            <p:nvSpPr>
              <p:cNvPr id="1195" name="Shape 1195"/>
              <p:cNvSpPr/>
              <p:nvPr/>
            </p:nvSpPr>
            <p:spPr>
              <a:xfrm>
                <a:off x="3089730" y="1716352"/>
                <a:ext cx="1455625" cy="1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1112772" y="16085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3003554" y="16085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8" name="Shape 1198"/>
              <p:cNvSpPr/>
              <p:nvPr/>
            </p:nvSpPr>
            <p:spPr>
              <a:xfrm>
                <a:off x="1295027" y="1716352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99" name="Shape 1199"/>
              <p:cNvSpPr/>
              <p:nvPr/>
            </p:nvSpPr>
            <p:spPr>
              <a:xfrm>
                <a:off x="3360089" y="1206248"/>
                <a:ext cx="95342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>
                    <a:latin typeface="Calibri" charset="0"/>
                    <a:ea typeface="Calibri" charset="0"/>
                    <a:cs typeface="Calibri" charset="0"/>
                  </a:rPr>
                  <a:t>[1, 2]</a:t>
                </a:r>
              </a:p>
            </p:txBody>
          </p:sp>
          <p:sp>
            <p:nvSpPr>
              <p:cNvPr id="1200" name="Shape 1200"/>
              <p:cNvSpPr/>
              <p:nvPr/>
            </p:nvSpPr>
            <p:spPr>
              <a:xfrm>
                <a:off x="5056245" y="1633653"/>
                <a:ext cx="1176845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FF26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driving</a:t>
                </a:r>
              </a:p>
            </p:txBody>
          </p:sp>
          <p:sp>
            <p:nvSpPr>
              <p:cNvPr id="1201" name="Shape 1201"/>
              <p:cNvSpPr/>
              <p:nvPr/>
            </p:nvSpPr>
            <p:spPr>
              <a:xfrm>
                <a:off x="5757862" y="3519834"/>
                <a:ext cx="129731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cooking</a:t>
                </a:r>
              </a:p>
            </p:txBody>
          </p:sp>
          <p:sp>
            <p:nvSpPr>
              <p:cNvPr id="1202" name="Shape 1202"/>
              <p:cNvSpPr/>
              <p:nvPr/>
            </p:nvSpPr>
            <p:spPr>
              <a:xfrm>
                <a:off x="1527399" y="1633653"/>
                <a:ext cx="1333514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FF26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working</a:t>
                </a:r>
              </a:p>
            </p:txBody>
          </p:sp>
          <p:sp>
            <p:nvSpPr>
              <p:cNvPr id="1203" name="Shape 1203"/>
              <p:cNvSpPr/>
              <p:nvPr/>
            </p:nvSpPr>
            <p:spPr>
              <a:xfrm>
                <a:off x="0" y="37270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 dirty="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 dirty="0">
                    <a:latin typeface="Calibri" charset="0"/>
                    <a:ea typeface="Calibri" charset="0"/>
                    <a:cs typeface="Calibri" charset="0"/>
                  </a:rPr>
                  <a:t>0</a:t>
                </a:r>
              </a:p>
            </p:txBody>
          </p:sp>
          <p:sp>
            <p:nvSpPr>
              <p:cNvPr id="1204" name="Shape 1204"/>
              <p:cNvSpPr/>
              <p:nvPr/>
            </p:nvSpPr>
            <p:spPr>
              <a:xfrm>
                <a:off x="287272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205" name="Shape 1205"/>
              <p:cNvSpPr/>
              <p:nvPr/>
            </p:nvSpPr>
            <p:spPr>
              <a:xfrm>
                <a:off x="483706" y="636851"/>
                <a:ext cx="2491684" cy="945308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206" name="Shape 1206"/>
              <p:cNvSpPr/>
              <p:nvPr/>
            </p:nvSpPr>
            <p:spPr>
              <a:xfrm rot="1260000">
                <a:off x="634605" y="608224"/>
                <a:ext cx="212981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[19:00, 19:30]</a:t>
                </a:r>
              </a:p>
            </p:txBody>
          </p:sp>
        </p:grpSp>
        <p:sp>
          <p:nvSpPr>
            <p:cNvPr id="1208" name="Shape 1208"/>
            <p:cNvSpPr/>
            <p:nvPr/>
          </p:nvSpPr>
          <p:spPr>
            <a:xfrm>
              <a:off x="5005321" y="3473681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210" name="Shape 1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Observation Actions</a:t>
            </a:r>
          </a:p>
        </p:txBody>
      </p:sp>
      <p:grpSp>
        <p:nvGrpSpPr>
          <p:cNvPr id="1214" name="Group 1214"/>
          <p:cNvGrpSpPr/>
          <p:nvPr/>
        </p:nvGrpSpPr>
        <p:grpSpPr>
          <a:xfrm>
            <a:off x="7864080" y="2821782"/>
            <a:ext cx="854345" cy="1494920"/>
            <a:chOff x="0" y="0"/>
            <a:chExt cx="1215068" cy="2126108"/>
          </a:xfrm>
        </p:grpSpPr>
        <p:sp>
          <p:nvSpPr>
            <p:cNvPr id="1212" name="Shape 1212"/>
            <p:cNvSpPr/>
            <p:nvPr/>
          </p:nvSpPr>
          <p:spPr>
            <a:xfrm>
              <a:off x="0" y="0"/>
              <a:ext cx="224469" cy="235397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990600" y="1905000"/>
              <a:ext cx="224469" cy="221109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</p:grpSp>
      <p:sp>
        <p:nvSpPr>
          <p:cNvPr id="1215" name="Shape 1215"/>
          <p:cNvSpPr/>
          <p:nvPr/>
        </p:nvSpPr>
        <p:spPr>
          <a:xfrm>
            <a:off x="6640711" y="3828204"/>
            <a:ext cx="2219726" cy="892969"/>
          </a:xfrm>
          <a:prstGeom prst="ellipse">
            <a:avLst/>
          </a:prstGeom>
          <a:ln w="12700" cap="sq">
            <a:solidFill>
              <a:schemeClr val="accent1">
                <a:satOff val="-3355"/>
                <a:lumOff val="26614"/>
              </a:schemeClr>
            </a:solidFill>
          </a:ln>
        </p:spPr>
        <p:txBody>
          <a:bodyPr lIns="35719" tIns="35719" rIns="35719" bIns="35719" anchor="ctr"/>
          <a:lstStyle/>
          <a:p>
            <a:endParaRPr sz="1687"/>
          </a:p>
        </p:txBody>
      </p:sp>
      <p:sp>
        <p:nvSpPr>
          <p:cNvPr id="1216" name="Shape 1216"/>
          <p:cNvSpPr/>
          <p:nvPr/>
        </p:nvSpPr>
        <p:spPr>
          <a:xfrm>
            <a:off x="6846954" y="4154275"/>
            <a:ext cx="138864" cy="151528"/>
          </a:xfrm>
          <a:prstGeom prst="ellipse">
            <a:avLst/>
          </a:prstGeom>
          <a:solidFill>
            <a:srgbClr val="4F8F00"/>
          </a:solidFill>
          <a:ln w="12700" cap="sq">
            <a:solidFill>
              <a:srgbClr val="FFFFFF"/>
            </a:solidFill>
          </a:ln>
        </p:spPr>
        <p:txBody>
          <a:bodyPr lIns="50799" tIns="50799" rIns="50799" bIns="50799" anchor="ctr"/>
          <a:lstStyle/>
          <a:p>
            <a:pPr marL="28574" marR="28574" defTabSz="642915">
              <a:defRPr sz="3000"/>
            </a:pPr>
            <a:endParaRPr sz="2109"/>
          </a:p>
        </p:txBody>
      </p:sp>
      <p:sp>
        <p:nvSpPr>
          <p:cNvPr id="1217" name="Shape 1217"/>
          <p:cNvSpPr/>
          <p:nvPr/>
        </p:nvSpPr>
        <p:spPr>
          <a:xfrm>
            <a:off x="3515321" y="2081894"/>
            <a:ext cx="157830" cy="155468"/>
          </a:xfrm>
          <a:prstGeom prst="ellipse">
            <a:avLst/>
          </a:prstGeom>
          <a:ln w="50800" cap="sq">
            <a:solidFill>
              <a:srgbClr val="9437FF"/>
            </a:solidFill>
          </a:ln>
        </p:spPr>
        <p:txBody>
          <a:bodyPr lIns="35719" tIns="35719" rIns="35719" bIns="35719" anchor="ctr"/>
          <a:lstStyle/>
          <a:p>
            <a:endParaRPr sz="1687"/>
          </a:p>
        </p:txBody>
      </p:sp>
      <p:grpSp>
        <p:nvGrpSpPr>
          <p:cNvPr id="1221" name="Group 1221"/>
          <p:cNvGrpSpPr/>
          <p:nvPr/>
        </p:nvGrpSpPr>
        <p:grpSpPr>
          <a:xfrm>
            <a:off x="2351106" y="4815294"/>
            <a:ext cx="1596758" cy="1098058"/>
            <a:chOff x="0" y="-62733"/>
            <a:chExt cx="2270945" cy="1561680"/>
          </a:xfrm>
        </p:grpSpPr>
        <p:sp>
          <p:nvSpPr>
            <p:cNvPr id="1218" name="Shape 1218"/>
            <p:cNvSpPr/>
            <p:nvPr/>
          </p:nvSpPr>
          <p:spPr>
            <a:xfrm>
              <a:off x="0" y="205019"/>
              <a:ext cx="197494" cy="215507"/>
            </a:xfrm>
            <a:prstGeom prst="ellipse">
              <a:avLst/>
            </a:prstGeom>
            <a:solidFill>
              <a:srgbClr val="4F8F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2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19" name="Shape 1219"/>
            <p:cNvSpPr/>
            <p:nvPr/>
          </p:nvSpPr>
          <p:spPr>
            <a:xfrm>
              <a:off x="0" y="1146792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2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0" name="Shape 1220"/>
            <p:cNvSpPr/>
            <p:nvPr/>
          </p:nvSpPr>
          <p:spPr>
            <a:xfrm>
              <a:off x="355890" y="-62733"/>
              <a:ext cx="1915055" cy="1561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lnSpc>
                  <a:spcPct val="140000"/>
                </a:lnSpc>
                <a:spcBef>
                  <a:spcPts val="0"/>
                </a:spcBef>
                <a:defRPr sz="3800">
                  <a:solidFill>
                    <a:srgbClr val="011993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sz="2000" dirty="0">
                  <a:latin typeface="Calibri" charset="0"/>
                  <a:ea typeface="Calibri" charset="0"/>
                  <a:cs typeface="Calibri" charset="0"/>
                </a:rPr>
                <a:t>Controllable</a:t>
              </a:r>
              <a:br>
                <a:rPr lang="en-US" sz="2000" baseline="-25000" dirty="0">
                  <a:latin typeface="Calibri" charset="0"/>
                  <a:ea typeface="Calibri" charset="0"/>
                  <a:cs typeface="Calibri" charset="0"/>
                </a:rPr>
              </a:br>
              <a:endParaRPr lang="en-US" sz="2000" baseline="-25000" dirty="0">
                <a:latin typeface="Calibri" charset="0"/>
                <a:ea typeface="Calibri" charset="0"/>
                <a:cs typeface="Calibri" charset="0"/>
              </a:endParaRPr>
            </a:p>
            <a:p>
              <a:pPr>
                <a:spcBef>
                  <a:spcPts val="0"/>
                </a:spcBef>
                <a:defRPr sz="3800">
                  <a:solidFill>
                    <a:srgbClr val="011993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sz="2000" dirty="0">
                  <a:latin typeface="Calibri" charset="0"/>
                  <a:ea typeface="Calibri" charset="0"/>
                  <a:cs typeface="Calibri" charset="0"/>
                </a:rPr>
                <a:t>Contingent</a:t>
              </a:r>
            </a:p>
          </p:txBody>
        </p:sp>
      </p:grpSp>
      <p:grpSp>
        <p:nvGrpSpPr>
          <p:cNvPr id="1224" name="Group 1224"/>
          <p:cNvGrpSpPr/>
          <p:nvPr/>
        </p:nvGrpSpPr>
        <p:grpSpPr>
          <a:xfrm>
            <a:off x="5415515" y="2835733"/>
            <a:ext cx="1266941" cy="155468"/>
            <a:chOff x="0" y="0"/>
            <a:chExt cx="1801869" cy="221108"/>
          </a:xfrm>
        </p:grpSpPr>
        <p:sp>
          <p:nvSpPr>
            <p:cNvPr id="1222" name="Shape 1222"/>
            <p:cNvSpPr/>
            <p:nvPr/>
          </p:nvSpPr>
          <p:spPr>
            <a:xfrm>
              <a:off x="0" y="0"/>
              <a:ext cx="224469" cy="221109"/>
            </a:xfrm>
            <a:prstGeom prst="ellipse">
              <a:avLst/>
            </a:prstGeom>
            <a:noFill/>
            <a:ln w="508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1577401" y="0"/>
              <a:ext cx="224469" cy="221109"/>
            </a:xfrm>
            <a:prstGeom prst="ellipse">
              <a:avLst/>
            </a:prstGeom>
            <a:noFill/>
            <a:ln w="508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</p:grpSp>
      <p:grpSp>
        <p:nvGrpSpPr>
          <p:cNvPr id="1231" name="Group 1231"/>
          <p:cNvGrpSpPr/>
          <p:nvPr/>
        </p:nvGrpSpPr>
        <p:grpSpPr>
          <a:xfrm>
            <a:off x="3884590" y="5325944"/>
            <a:ext cx="1842172" cy="790281"/>
            <a:chOff x="0" y="55448"/>
            <a:chExt cx="2619976" cy="1123953"/>
          </a:xfrm>
        </p:grpSpPr>
        <p:sp>
          <p:nvSpPr>
            <p:cNvPr id="1225" name="Shape 1225"/>
            <p:cNvSpPr/>
            <p:nvPr/>
          </p:nvSpPr>
          <p:spPr>
            <a:xfrm>
              <a:off x="505834" y="201916"/>
              <a:ext cx="197494" cy="21550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2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6" name="Shape 1226"/>
            <p:cNvSpPr/>
            <p:nvPr/>
          </p:nvSpPr>
          <p:spPr>
            <a:xfrm>
              <a:off x="478904" y="836916"/>
              <a:ext cx="197494" cy="215508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2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7" name="Shape 1227"/>
            <p:cNvSpPr/>
            <p:nvPr/>
          </p:nvSpPr>
          <p:spPr>
            <a:xfrm>
              <a:off x="465416" y="834115"/>
              <a:ext cx="224470" cy="221110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8" name="Shape 1228"/>
            <p:cNvSpPr/>
            <p:nvPr/>
          </p:nvSpPr>
          <p:spPr>
            <a:xfrm>
              <a:off x="492346" y="199115"/>
              <a:ext cx="224469" cy="221110"/>
            </a:xfrm>
            <a:prstGeom prst="ellipse">
              <a:avLst/>
            </a:prstGeom>
            <a:noFill/>
            <a:ln w="508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9" name="Shape 1229"/>
            <p:cNvSpPr/>
            <p:nvPr/>
          </p:nvSpPr>
          <p:spPr>
            <a:xfrm>
              <a:off x="886031" y="55448"/>
              <a:ext cx="1733945" cy="1123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800"/>
                </a:spcBef>
                <a:defRPr sz="3800">
                  <a:solidFill>
                    <a:srgbClr val="011993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sz="2000">
                  <a:latin typeface="Calibri" charset="0"/>
                  <a:ea typeface="Calibri" charset="0"/>
                  <a:cs typeface="Calibri" charset="0"/>
                </a:rPr>
                <a:t>Invisible</a:t>
              </a:r>
            </a:p>
            <a:p>
              <a:pPr>
                <a:spcBef>
                  <a:spcPts val="800"/>
                </a:spcBef>
                <a:defRPr sz="3800">
                  <a:solidFill>
                    <a:srgbClr val="011993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sz="2000" dirty="0">
                  <a:latin typeface="Calibri" charset="0"/>
                  <a:ea typeface="Calibri" charset="0"/>
                  <a:cs typeface="Calibri" charset="0"/>
                </a:rPr>
                <a:t>observable</a:t>
              </a:r>
            </a:p>
          </p:txBody>
        </p:sp>
        <p:pic>
          <p:nvPicPr>
            <p:cNvPr id="1230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4975"/>
              <a:ext cx="323131" cy="830907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9684367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" grpId="0" animBg="1" advAuto="0"/>
      <p:bldP spid="1215" grpId="0" animBg="1" advAuto="0"/>
      <p:bldP spid="1216" grpId="0" animBg="1" advAuto="0"/>
      <p:bldP spid="1217" grpId="0" animBg="1" advAuto="0"/>
      <p:bldP spid="1221" grpId="0" animBg="1" advAuto="0"/>
      <p:bldP spid="1224" grpId="0" animBg="1" advAuto="0"/>
      <p:bldP spid="1231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281774" y="2200684"/>
            <a:ext cx="3335625" cy="1542105"/>
            <a:chOff x="5757648" y="5090779"/>
            <a:chExt cx="3335625" cy="1542105"/>
          </a:xfrm>
        </p:grpSpPr>
        <p:sp>
          <p:nvSpPr>
            <p:cNvPr id="24" name="Shape 275"/>
            <p:cNvSpPr/>
            <p:nvPr/>
          </p:nvSpPr>
          <p:spPr>
            <a:xfrm>
              <a:off x="6013016" y="6285493"/>
              <a:ext cx="2594439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Shape 276"/>
            <p:cNvSpPr/>
            <p:nvPr/>
          </p:nvSpPr>
          <p:spPr>
            <a:xfrm flipV="1">
              <a:off x="6134397" y="5090779"/>
              <a:ext cx="0" cy="137160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Shape 277"/>
            <p:cNvSpPr/>
            <p:nvPr/>
          </p:nvSpPr>
          <p:spPr>
            <a:xfrm rot="16200000">
              <a:off x="5644476" y="5523564"/>
              <a:ext cx="575479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loc(</a:t>
              </a:r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r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)</a:t>
              </a:r>
            </a:p>
          </p:txBody>
        </p:sp>
        <p:sp>
          <p:nvSpPr>
            <p:cNvPr id="27" name="Shape 278"/>
            <p:cNvSpPr/>
            <p:nvPr/>
          </p:nvSpPr>
          <p:spPr>
            <a:xfrm>
              <a:off x="6690485" y="5425200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loc1</a:t>
              </a:r>
            </a:p>
          </p:txBody>
        </p:sp>
        <p:sp>
          <p:nvSpPr>
            <p:cNvPr id="28" name="Shape 283"/>
            <p:cNvSpPr/>
            <p:nvPr/>
          </p:nvSpPr>
          <p:spPr>
            <a:xfrm flipV="1">
              <a:off x="7268644" y="5774025"/>
              <a:ext cx="0" cy="5029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" name="Shape 284"/>
            <p:cNvSpPr/>
            <p:nvPr/>
          </p:nvSpPr>
          <p:spPr>
            <a:xfrm flipV="1">
              <a:off x="7531864" y="5792628"/>
              <a:ext cx="0" cy="4806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" name="Shape 285"/>
            <p:cNvSpPr/>
            <p:nvPr/>
          </p:nvSpPr>
          <p:spPr>
            <a:xfrm flipV="1">
              <a:off x="6449962" y="5783017"/>
              <a:ext cx="0" cy="5021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Shape 286"/>
            <p:cNvSpPr/>
            <p:nvPr/>
          </p:nvSpPr>
          <p:spPr>
            <a:xfrm flipV="1">
              <a:off x="8312759" y="5535851"/>
              <a:ext cx="2658" cy="73743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2" name="Picture 3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13643">
              <a:off x="7478128" y="5631615"/>
              <a:ext cx="914400" cy="89298"/>
            </a:xfrm>
            <a:prstGeom prst="rect">
              <a:avLst/>
            </a:prstGeom>
            <a:effectLst/>
          </p:spPr>
        </p:pic>
        <p:sp>
          <p:nvSpPr>
            <p:cNvPr id="33" name="Shape 289"/>
            <p:cNvSpPr/>
            <p:nvPr/>
          </p:nvSpPr>
          <p:spPr>
            <a:xfrm>
              <a:off x="6432504" y="5740567"/>
              <a:ext cx="855162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4" name="Shape 290"/>
            <p:cNvSpPr/>
            <p:nvPr/>
          </p:nvSpPr>
          <p:spPr>
            <a:xfrm>
              <a:off x="8059446" y="5182990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latin typeface="Calibri" charset="0"/>
                  <a:ea typeface="Calibri" charset="0"/>
                  <a:cs typeface="Calibri" charset="0"/>
                </a:rPr>
                <a:t>loc2</a:t>
              </a:r>
            </a:p>
          </p:txBody>
        </p:sp>
        <p:sp>
          <p:nvSpPr>
            <p:cNvPr id="35" name="Shape 292"/>
            <p:cNvSpPr/>
            <p:nvPr/>
          </p:nvSpPr>
          <p:spPr>
            <a:xfrm>
              <a:off x="7303443" y="5426557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latin typeface="Calibri" charset="0"/>
                  <a:ea typeface="Calibri" charset="0"/>
                  <a:cs typeface="Calibri" charset="0"/>
                </a:rPr>
                <a:t>loc1</a:t>
              </a:r>
              <a:endParaRPr sz="1800" i="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6" name="Shape 278"/>
            <p:cNvSpPr/>
            <p:nvPr/>
          </p:nvSpPr>
          <p:spPr>
            <a:xfrm>
              <a:off x="6350248" y="6268556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1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37" name="Shape 278"/>
            <p:cNvSpPr/>
            <p:nvPr/>
          </p:nvSpPr>
          <p:spPr>
            <a:xfrm>
              <a:off x="7463392" y="6265724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3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38" name="Shape 278"/>
            <p:cNvSpPr/>
            <p:nvPr/>
          </p:nvSpPr>
          <p:spPr>
            <a:xfrm>
              <a:off x="7161694" y="6265724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2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Shape 278"/>
            <p:cNvSpPr/>
            <p:nvPr/>
          </p:nvSpPr>
          <p:spPr>
            <a:xfrm>
              <a:off x="8226359" y="6283749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4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Shape 278"/>
            <p:cNvSpPr/>
            <p:nvPr/>
          </p:nvSpPr>
          <p:spPr>
            <a:xfrm>
              <a:off x="8623593" y="6098929"/>
              <a:ext cx="4696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time</a:t>
              </a:r>
              <a:endParaRPr sz="1800" i="1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95401" y="101600"/>
            <a:ext cx="5401198" cy="574937"/>
          </a:xfrm>
        </p:spPr>
        <p:txBody>
          <a:bodyPr/>
          <a:lstStyle/>
          <a:p>
            <a:r>
              <a:rPr lang="en-US" dirty="0"/>
              <a:t>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752" y="1062576"/>
            <a:ext cx="4807136" cy="5283200"/>
          </a:xfrm>
        </p:spPr>
        <p:txBody>
          <a:bodyPr/>
          <a:lstStyle/>
          <a:p>
            <a:r>
              <a:rPr lang="ro-RO" dirty="0" err="1"/>
              <a:t>Let</a:t>
            </a:r>
            <a:r>
              <a:rPr lang="ro-RO" dirty="0"/>
              <a:t>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ro-RO" dirty="0"/>
              <a:t>) </a:t>
            </a:r>
            <a:r>
              <a:rPr lang="ro-RO" dirty="0" err="1"/>
              <a:t>be</a:t>
            </a:r>
            <a:r>
              <a:rPr lang="ro-RO" dirty="0"/>
              <a:t> a </a:t>
            </a:r>
            <a:r>
              <a:rPr lang="ro-RO" dirty="0" err="1"/>
              <a:t>timeline</a:t>
            </a:r>
            <a:br>
              <a:rPr lang="ro-RO" baseline="-25000" dirty="0"/>
            </a:br>
            <a:endParaRPr lang="ro-RO" baseline="-25000" dirty="0"/>
          </a:p>
          <a:p>
            <a:r>
              <a:rPr lang="ro-RO" dirty="0" err="1"/>
              <a:t>Let</a:t>
            </a:r>
            <a:r>
              <a:rPr lang="ro-RO" dirty="0"/>
              <a:t>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i="1" baseline="-25000" dirty="0"/>
              <a:t> </a:t>
            </a:r>
            <a:r>
              <a:rPr lang="en-US" dirty="0"/>
              <a:t>′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′</a:t>
            </a:r>
            <a:r>
              <a:rPr lang="ro-RO" dirty="0"/>
              <a:t>) </a:t>
            </a:r>
            <a:r>
              <a:rPr lang="ro-RO" dirty="0" err="1"/>
              <a:t>be</a:t>
            </a:r>
            <a:r>
              <a:rPr lang="ro-RO" dirty="0"/>
              <a:t> a </a:t>
            </a:r>
            <a:r>
              <a:rPr lang="ro-RO" dirty="0" err="1">
                <a:highlight>
                  <a:srgbClr val="FFFF00"/>
                </a:highlight>
              </a:rPr>
              <a:t>ground</a:t>
            </a:r>
            <a:r>
              <a:rPr lang="ro-RO" dirty="0"/>
              <a:t> </a:t>
            </a:r>
            <a:r>
              <a:rPr lang="ro-RO" dirty="0" err="1"/>
              <a:t>instance</a:t>
            </a:r>
            <a:r>
              <a:rPr lang="ro-RO" dirty="0"/>
              <a:t> of 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ro-RO" dirty="0"/>
              <a:t>)</a:t>
            </a:r>
          </a:p>
          <a:p>
            <a:pPr lvl="1"/>
            <a:r>
              <a:rPr lang="ro-RO" dirty="0"/>
              <a:t>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i="1" baseline="-25000" dirty="0"/>
              <a:t> </a:t>
            </a:r>
            <a:r>
              <a:rPr lang="en-US" dirty="0"/>
              <a:t>′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dirty="0"/>
              <a:t>′</a:t>
            </a:r>
            <a:r>
              <a:rPr lang="ro-RO" dirty="0"/>
              <a:t>) </a:t>
            </a:r>
            <a:r>
              <a:rPr lang="ro-RO" dirty="0" err="1"/>
              <a:t>is</a:t>
            </a:r>
            <a:r>
              <a:rPr lang="ro-RO" dirty="0"/>
              <a:t> </a:t>
            </a:r>
            <a:r>
              <a:rPr lang="ro-RO" i="1" dirty="0"/>
              <a:t>consistent </a:t>
            </a:r>
            <a:r>
              <a:rPr lang="ro-RO" dirty="0" err="1"/>
              <a:t>if</a:t>
            </a:r>
            <a:r>
              <a:rPr lang="ro-RO" dirty="0"/>
              <a:t> </a:t>
            </a:r>
          </a:p>
          <a:p>
            <a:pPr lvl="2"/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i="1" baseline="-25000" dirty="0"/>
              <a:t> </a:t>
            </a:r>
            <a:r>
              <a:rPr lang="en-US" dirty="0"/>
              <a:t>′</a:t>
            </a:r>
            <a:r>
              <a:rPr lang="ro-RO" dirty="0"/>
              <a:t> </a:t>
            </a:r>
            <a:r>
              <a:rPr lang="ro-RO" dirty="0" err="1"/>
              <a:t>satisfies</a:t>
            </a:r>
            <a:r>
              <a:rPr lang="ro-RO" dirty="0"/>
              <a:t> 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i="1" dirty="0"/>
              <a:t>′ </a:t>
            </a:r>
            <a:endParaRPr lang="en-US" dirty="0"/>
          </a:p>
          <a:p>
            <a:pPr marL="793750" lvl="2" indent="0">
              <a:buNone/>
            </a:pPr>
            <a:r>
              <a:rPr lang="en-US" dirty="0"/>
              <a:t>and  </a:t>
            </a:r>
          </a:p>
          <a:p>
            <a:pPr lvl="2"/>
            <a:r>
              <a:rPr lang="en-US" dirty="0">
                <a:cs typeface="Times New Roman"/>
              </a:rPr>
              <a:t>no state variable in </a:t>
            </a:r>
            <a:r>
              <a:rPr lang="ro-RO" dirty="0"/>
              <a:t>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ro-RO" dirty="0"/>
              <a:t>) </a:t>
            </a:r>
            <a:r>
              <a:rPr lang="en-US" dirty="0">
                <a:cs typeface="Times New Roman"/>
              </a:rPr>
              <a:t>has more than one value at a time</a:t>
            </a:r>
            <a:br>
              <a:rPr lang="en-US" baseline="-25000" dirty="0">
                <a:cs typeface="Times New Roman"/>
              </a:rPr>
            </a:br>
            <a:endParaRPr lang="en-US" baseline="-25000" dirty="0">
              <a:cs typeface="Times New Roman"/>
            </a:endParaRPr>
          </a:p>
          <a:p>
            <a:r>
              <a:rPr lang="ro-RO" dirty="0"/>
              <a:t>(</a:t>
            </a:r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ro-RO" i="1" dirty="0"/>
              <a:t>,</a:t>
            </a:r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ro-RO" dirty="0"/>
              <a:t>) </a:t>
            </a:r>
            <a:r>
              <a:rPr lang="ro-RO" dirty="0" err="1"/>
              <a:t>is</a:t>
            </a:r>
            <a:r>
              <a:rPr lang="ro-RO" dirty="0"/>
              <a:t> </a:t>
            </a:r>
            <a:r>
              <a:rPr lang="ro-RO" i="1" dirty="0"/>
              <a:t>consistent</a:t>
            </a:r>
            <a:r>
              <a:rPr lang="ro-RO" dirty="0"/>
              <a:t> </a:t>
            </a:r>
            <a:r>
              <a:rPr lang="ro-RO" dirty="0" err="1"/>
              <a:t>if</a:t>
            </a:r>
            <a:r>
              <a:rPr lang="ro-RO" dirty="0"/>
              <a:t> it </a:t>
            </a:r>
            <a:r>
              <a:rPr lang="ro-RO" dirty="0" err="1"/>
              <a:t>has</a:t>
            </a:r>
            <a:r>
              <a:rPr lang="ro-RO" dirty="0"/>
              <a:t> </a:t>
            </a:r>
            <a:r>
              <a:rPr lang="ro-RO" i="1" dirty="0"/>
              <a:t>at </a:t>
            </a:r>
            <a:r>
              <a:rPr lang="ro-RO" i="1" dirty="0" err="1"/>
              <a:t>least</a:t>
            </a:r>
            <a:r>
              <a:rPr lang="ro-RO" i="1" dirty="0"/>
              <a:t> </a:t>
            </a:r>
            <a:r>
              <a:rPr lang="ro-RO" i="1" dirty="0" err="1"/>
              <a:t>one</a:t>
            </a:r>
            <a:r>
              <a:rPr lang="ro-RO" i="1" dirty="0"/>
              <a:t> </a:t>
            </a:r>
            <a:r>
              <a:rPr lang="ro-RO" dirty="0"/>
              <a:t>consistent </a:t>
            </a:r>
            <a:r>
              <a:rPr lang="ro-RO" dirty="0" err="1"/>
              <a:t>ground</a:t>
            </a:r>
            <a:r>
              <a:rPr lang="ro-RO" dirty="0"/>
              <a:t> </a:t>
            </a:r>
            <a:r>
              <a:rPr lang="ro-RO" dirty="0" err="1"/>
              <a:t>instance</a:t>
            </a:r>
            <a:r>
              <a:rPr lang="ro-RO" dirty="0"/>
              <a:t> </a:t>
            </a:r>
            <a:br>
              <a:rPr lang="fr-FR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5D597A-ECB5-2344-AAF4-3BCAD27EE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5979" y="5119777"/>
            <a:ext cx="3807535" cy="1547583"/>
          </a:xfrm>
          <a:solidFill>
            <a:schemeClr val="accent1"/>
          </a:solidFill>
        </p:spPr>
        <p:txBody>
          <a:bodyPr/>
          <a:lstStyle/>
          <a:p>
            <a:r>
              <a:rPr lang="fr-FR" b="1" dirty="0" err="1"/>
              <a:t>Poll</a:t>
            </a:r>
            <a:r>
              <a:rPr lang="fr-FR" dirty="0"/>
              <a:t>: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timeline</a:t>
            </a:r>
            <a:r>
              <a:rPr lang="fr-FR" dirty="0"/>
              <a:t> consistent?</a:t>
            </a:r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T</a:t>
            </a:r>
            <a:r>
              <a:rPr lang="en-US" baseline="-25000" dirty="0"/>
              <a:t>2</a:t>
            </a:r>
            <a:r>
              <a:rPr lang="en-US" dirty="0"/>
              <a:t> = {[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  <a:cs typeface="Times New Roman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dirty="0">
                <a:latin typeface="Calibri"/>
              </a:rPr>
              <a:t>loc1</a:t>
            </a:r>
            <a:r>
              <a:rPr lang="en-US" dirty="0"/>
              <a:t>,  </a:t>
            </a:r>
            <a:br>
              <a:rPr lang="en-US" dirty="0"/>
            </a:br>
            <a:r>
              <a:rPr lang="en-US" dirty="0"/>
              <a:t>          [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,</a:t>
            </a:r>
            <a:r>
              <a:rPr lang="en-US" i="1" dirty="0"/>
              <a:t>t</a:t>
            </a:r>
            <a:r>
              <a:rPr lang="en-US" baseline="-25000" dirty="0"/>
              <a:t>4</a:t>
            </a:r>
            <a:r>
              <a:rPr lang="en-US" dirty="0"/>
              <a:t>]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>
                <a:sym typeface="Wingdings"/>
              </a:rPr>
              <a:t>:(</a:t>
            </a:r>
            <a:r>
              <a:rPr lang="en-US" i="1" dirty="0">
                <a:latin typeface="Times New Roman" charset="0"/>
                <a:cs typeface="Calibri"/>
                <a:sym typeface="Wingdings"/>
              </a:rPr>
              <a:t>l,</a:t>
            </a:r>
            <a:r>
              <a:rPr lang="en-US" dirty="0">
                <a:latin typeface="Calibri"/>
              </a:rPr>
              <a:t>loc2</a:t>
            </a:r>
            <a:r>
              <a:rPr lang="en-US" dirty="0">
                <a:sym typeface="Wingdings"/>
              </a:rPr>
              <a:t>)}</a:t>
            </a:r>
          </a:p>
          <a:p>
            <a:pPr lvl="1"/>
            <a:r>
              <a:rPr lang="en-US" dirty="0">
                <a:latin typeface="Lucida Handwriting"/>
                <a:cs typeface="Lucida Handwriting"/>
              </a:rPr>
              <a:t>C</a:t>
            </a:r>
            <a:r>
              <a:rPr lang="en-US" baseline="-25000" dirty="0"/>
              <a:t>2</a:t>
            </a:r>
            <a:r>
              <a:rPr lang="en-US" dirty="0"/>
              <a:t> = {</a:t>
            </a:r>
            <a:r>
              <a:rPr lang="en-US" i="1" dirty="0"/>
              <a:t>t</a:t>
            </a:r>
            <a:r>
              <a:rPr lang="en-US" baseline="-25000" dirty="0"/>
              <a:t>1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3</a:t>
            </a:r>
            <a:r>
              <a:rPr lang="en-US" dirty="0"/>
              <a:t>&lt; </a:t>
            </a:r>
            <a:r>
              <a:rPr lang="en-US" i="1" dirty="0"/>
              <a:t>t</a:t>
            </a:r>
            <a:r>
              <a:rPr lang="en-US" baseline="-25000" dirty="0"/>
              <a:t>2</a:t>
            </a:r>
            <a:r>
              <a:rPr lang="en-US" dirty="0"/>
              <a:t>}</a:t>
            </a:r>
            <a:endParaRPr lang="fr-FR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9A7BBF-7DEC-1449-A597-098363E2427A}"/>
              </a:ext>
            </a:extLst>
          </p:cNvPr>
          <p:cNvGrpSpPr/>
          <p:nvPr/>
        </p:nvGrpSpPr>
        <p:grpSpPr>
          <a:xfrm>
            <a:off x="8684567" y="5003704"/>
            <a:ext cx="3127078" cy="1668973"/>
            <a:chOff x="8572985" y="4508840"/>
            <a:chExt cx="3127078" cy="1875390"/>
          </a:xfrm>
        </p:grpSpPr>
        <p:sp>
          <p:nvSpPr>
            <p:cNvPr id="63" name="Shape 275"/>
            <p:cNvSpPr/>
            <p:nvPr/>
          </p:nvSpPr>
          <p:spPr>
            <a:xfrm>
              <a:off x="8828352" y="6036838"/>
              <a:ext cx="2377440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4" name="Shape 276"/>
            <p:cNvSpPr/>
            <p:nvPr/>
          </p:nvSpPr>
          <p:spPr>
            <a:xfrm flipV="1">
              <a:off x="8949733" y="4641976"/>
              <a:ext cx="1" cy="1541238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Shape 277"/>
            <p:cNvSpPr/>
            <p:nvPr/>
          </p:nvSpPr>
          <p:spPr>
            <a:xfrm rot="16200000">
              <a:off x="8459813" y="5162300"/>
              <a:ext cx="575479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loc(</a:t>
              </a:r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r</a:t>
              </a:r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)</a:t>
              </a:r>
            </a:p>
          </p:txBody>
        </p:sp>
        <p:sp>
          <p:nvSpPr>
            <p:cNvPr id="66" name="Shape 278"/>
            <p:cNvSpPr/>
            <p:nvPr/>
          </p:nvSpPr>
          <p:spPr>
            <a:xfrm>
              <a:off x="9434195" y="4508840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loc1</a:t>
              </a:r>
            </a:p>
          </p:txBody>
        </p:sp>
        <p:sp>
          <p:nvSpPr>
            <p:cNvPr id="67" name="Shape 283"/>
            <p:cNvSpPr/>
            <p:nvPr/>
          </p:nvSpPr>
          <p:spPr>
            <a:xfrm flipV="1">
              <a:off x="10108542" y="4862023"/>
              <a:ext cx="1" cy="11626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8" name="Shape 284"/>
            <p:cNvSpPr/>
            <p:nvPr/>
          </p:nvSpPr>
          <p:spPr>
            <a:xfrm flipV="1">
              <a:off x="9789415" y="5530465"/>
              <a:ext cx="1" cy="4941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9" name="Shape 285"/>
            <p:cNvSpPr/>
            <p:nvPr/>
          </p:nvSpPr>
          <p:spPr>
            <a:xfrm flipV="1">
              <a:off x="9265298" y="4850125"/>
              <a:ext cx="1" cy="11864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71" name="Picture 70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00000">
              <a:off x="9662157" y="5157351"/>
              <a:ext cx="1353312" cy="89298"/>
            </a:xfrm>
            <a:prstGeom prst="rect">
              <a:avLst/>
            </a:prstGeom>
            <a:effectLst/>
          </p:spPr>
        </p:pic>
        <p:sp>
          <p:nvSpPr>
            <p:cNvPr id="72" name="Shape 289"/>
            <p:cNvSpPr/>
            <p:nvPr/>
          </p:nvSpPr>
          <p:spPr>
            <a:xfrm>
              <a:off x="9256984" y="4851833"/>
              <a:ext cx="855162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4" name="Shape 292"/>
            <p:cNvSpPr/>
            <p:nvPr/>
          </p:nvSpPr>
          <p:spPr>
            <a:xfrm>
              <a:off x="9652435" y="5177902"/>
              <a:ext cx="13625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>
                  <a:latin typeface="Times New Roman" charset="0"/>
                  <a:ea typeface="Calibri" charset="0"/>
                  <a:cs typeface="Calibri" charset="0"/>
                </a:rPr>
                <a:t>l</a:t>
              </a:r>
              <a:endParaRPr sz="18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75" name="Shape 278"/>
            <p:cNvSpPr/>
            <p:nvPr/>
          </p:nvSpPr>
          <p:spPr>
            <a:xfrm>
              <a:off x="9165584" y="6019901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1</a:t>
              </a:r>
              <a:endParaRPr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Shape 278"/>
            <p:cNvSpPr/>
            <p:nvPr/>
          </p:nvSpPr>
          <p:spPr>
            <a:xfrm>
              <a:off x="9693881" y="6017069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3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77" name="Shape 278"/>
            <p:cNvSpPr/>
            <p:nvPr/>
          </p:nvSpPr>
          <p:spPr>
            <a:xfrm>
              <a:off x="10041038" y="6017069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2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78" name="Shape 278"/>
            <p:cNvSpPr/>
            <p:nvPr/>
          </p:nvSpPr>
          <p:spPr>
            <a:xfrm>
              <a:off x="10776519" y="6035095"/>
              <a:ext cx="21320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charset="0"/>
                  <a:ea typeface="Calibri" charset="0"/>
                  <a:cs typeface="Calibri" charset="0"/>
                </a:rPr>
                <a:t>t</a:t>
              </a:r>
              <a:r>
                <a:rPr lang="en-US" sz="1800" baseline="-25000" dirty="0">
                  <a:latin typeface="Times New Roman" charset="0"/>
                  <a:ea typeface="Calibri" charset="0"/>
                  <a:cs typeface="Calibri" charset="0"/>
                </a:rPr>
                <a:t>4</a:t>
              </a:r>
              <a:endParaRPr lang="en-US" sz="1800" i="1" baseline="-25000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Shape 278"/>
            <p:cNvSpPr/>
            <p:nvPr/>
          </p:nvSpPr>
          <p:spPr>
            <a:xfrm>
              <a:off x="11230383" y="5850276"/>
              <a:ext cx="4696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time</a:t>
              </a:r>
              <a:endParaRPr sz="1800" i="1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  <p:sp>
          <p:nvSpPr>
            <p:cNvPr id="80" name="Shape 283"/>
            <p:cNvSpPr/>
            <p:nvPr/>
          </p:nvSpPr>
          <p:spPr>
            <a:xfrm flipV="1">
              <a:off x="10878666" y="4868998"/>
              <a:ext cx="1" cy="116260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1" name="Shape 278"/>
            <p:cNvSpPr/>
            <p:nvPr/>
          </p:nvSpPr>
          <p:spPr>
            <a:xfrm>
              <a:off x="10694651" y="4529347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loc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2</a:t>
              </a:r>
              <a:endParaRPr sz="18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7D3334-4A3B-064D-9FEB-213DA1C5ED27}"/>
              </a:ext>
            </a:extLst>
          </p:cNvPr>
          <p:cNvGrpSpPr/>
          <p:nvPr/>
        </p:nvGrpSpPr>
        <p:grpSpPr>
          <a:xfrm>
            <a:off x="8622572" y="2175212"/>
            <a:ext cx="3335625" cy="1542105"/>
            <a:chOff x="5757648" y="5090779"/>
            <a:chExt cx="3335625" cy="1542105"/>
          </a:xfrm>
        </p:grpSpPr>
        <p:sp>
          <p:nvSpPr>
            <p:cNvPr id="43" name="Shape 275">
              <a:extLst>
                <a:ext uri="{FF2B5EF4-FFF2-40B4-BE49-F238E27FC236}">
                  <a16:creationId xmlns:a16="http://schemas.microsoft.com/office/drawing/2014/main" id="{073CA957-B77F-384D-8522-54E41D86DE2F}"/>
                </a:ext>
              </a:extLst>
            </p:cNvPr>
            <p:cNvSpPr/>
            <p:nvPr/>
          </p:nvSpPr>
          <p:spPr>
            <a:xfrm>
              <a:off x="6013016" y="6285493"/>
              <a:ext cx="2594439" cy="1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Shape 276">
              <a:extLst>
                <a:ext uri="{FF2B5EF4-FFF2-40B4-BE49-F238E27FC236}">
                  <a16:creationId xmlns:a16="http://schemas.microsoft.com/office/drawing/2014/main" id="{D7F2311F-1FB7-7E44-A5A2-BC63C3D07D79}"/>
                </a:ext>
              </a:extLst>
            </p:cNvPr>
            <p:cNvSpPr/>
            <p:nvPr/>
          </p:nvSpPr>
          <p:spPr>
            <a:xfrm flipV="1">
              <a:off x="6134397" y="5090779"/>
              <a:ext cx="0" cy="1371600"/>
            </a:xfrm>
            <a:prstGeom prst="line">
              <a:avLst/>
            </a:prstGeom>
            <a:noFill/>
            <a:ln w="25400" cap="sq">
              <a:solidFill>
                <a:srgbClr val="01199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Shape 277">
              <a:extLst>
                <a:ext uri="{FF2B5EF4-FFF2-40B4-BE49-F238E27FC236}">
                  <a16:creationId xmlns:a16="http://schemas.microsoft.com/office/drawing/2014/main" id="{BF8B1094-DC05-4B44-9CB9-F20DB2C2C1AA}"/>
                </a:ext>
              </a:extLst>
            </p:cNvPr>
            <p:cNvSpPr/>
            <p:nvPr/>
          </p:nvSpPr>
          <p:spPr>
            <a:xfrm rot="16200000">
              <a:off x="5590776" y="5523564"/>
              <a:ext cx="6828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loc(</a:t>
              </a:r>
              <a:r>
                <a:rPr lang="en-US" sz="1800" dirty="0">
                  <a:latin typeface="Calibri" panose="020F0502020204030204" pitchFamily="34" charset="0"/>
                  <a:ea typeface="Calibri" charset="0"/>
                  <a:cs typeface="Calibri" charset="0"/>
                </a:rPr>
                <a:t>r1</a:t>
              </a:r>
              <a:r>
                <a:rPr lang="en-US" sz="1800" dirty="0">
                  <a:latin typeface="Calibri" charset="0"/>
                  <a:ea typeface="Calibri" charset="0"/>
                  <a:cs typeface="Calibri" charset="0"/>
                </a:rPr>
                <a:t>)</a:t>
              </a:r>
            </a:p>
          </p:txBody>
        </p:sp>
        <p:sp>
          <p:nvSpPr>
            <p:cNvPr id="46" name="Shape 278">
              <a:extLst>
                <a:ext uri="{FF2B5EF4-FFF2-40B4-BE49-F238E27FC236}">
                  <a16:creationId xmlns:a16="http://schemas.microsoft.com/office/drawing/2014/main" id="{673E6911-03EE-5441-A5D5-23802612E918}"/>
                </a:ext>
              </a:extLst>
            </p:cNvPr>
            <p:cNvSpPr/>
            <p:nvPr/>
          </p:nvSpPr>
          <p:spPr>
            <a:xfrm>
              <a:off x="6690485" y="5425200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 dirty="0">
                  <a:latin typeface="Calibri" charset="0"/>
                  <a:ea typeface="Calibri" charset="0"/>
                  <a:cs typeface="Calibri" charset="0"/>
                </a:rPr>
                <a:t>loc1</a:t>
              </a:r>
            </a:p>
          </p:txBody>
        </p:sp>
        <p:sp>
          <p:nvSpPr>
            <p:cNvPr id="47" name="Shape 283">
              <a:extLst>
                <a:ext uri="{FF2B5EF4-FFF2-40B4-BE49-F238E27FC236}">
                  <a16:creationId xmlns:a16="http://schemas.microsoft.com/office/drawing/2014/main" id="{6F383A80-A10C-0C4D-A45F-35B05434E97F}"/>
                </a:ext>
              </a:extLst>
            </p:cNvPr>
            <p:cNvSpPr/>
            <p:nvPr/>
          </p:nvSpPr>
          <p:spPr>
            <a:xfrm flipV="1">
              <a:off x="7268644" y="5774025"/>
              <a:ext cx="0" cy="5029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Shape 284">
              <a:extLst>
                <a:ext uri="{FF2B5EF4-FFF2-40B4-BE49-F238E27FC236}">
                  <a16:creationId xmlns:a16="http://schemas.microsoft.com/office/drawing/2014/main" id="{3E8BD4F3-BBB8-3041-91AB-8776BD6B84F6}"/>
                </a:ext>
              </a:extLst>
            </p:cNvPr>
            <p:cNvSpPr/>
            <p:nvPr/>
          </p:nvSpPr>
          <p:spPr>
            <a:xfrm flipV="1">
              <a:off x="7531864" y="5792628"/>
              <a:ext cx="0" cy="4806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Shape 285">
              <a:extLst>
                <a:ext uri="{FF2B5EF4-FFF2-40B4-BE49-F238E27FC236}">
                  <a16:creationId xmlns:a16="http://schemas.microsoft.com/office/drawing/2014/main" id="{7C67D756-4C9A-4645-B24A-05B90C97BA3C}"/>
                </a:ext>
              </a:extLst>
            </p:cNvPr>
            <p:cNvSpPr/>
            <p:nvPr/>
          </p:nvSpPr>
          <p:spPr>
            <a:xfrm flipV="1">
              <a:off x="6449962" y="5783017"/>
              <a:ext cx="0" cy="5021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0" name="Shape 286">
              <a:extLst>
                <a:ext uri="{FF2B5EF4-FFF2-40B4-BE49-F238E27FC236}">
                  <a16:creationId xmlns:a16="http://schemas.microsoft.com/office/drawing/2014/main" id="{AD4B511F-E670-BC4E-A256-6B89DEF6A0C7}"/>
                </a:ext>
              </a:extLst>
            </p:cNvPr>
            <p:cNvSpPr/>
            <p:nvPr/>
          </p:nvSpPr>
          <p:spPr>
            <a:xfrm flipV="1">
              <a:off x="8312759" y="5535851"/>
              <a:ext cx="2658" cy="73743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5F813ED-C607-4D46-AFF0-CD55555F3A8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13643">
              <a:off x="7478128" y="5631615"/>
              <a:ext cx="914400" cy="89298"/>
            </a:xfrm>
            <a:prstGeom prst="rect">
              <a:avLst/>
            </a:prstGeom>
            <a:effectLst/>
          </p:spPr>
        </p:pic>
        <p:sp>
          <p:nvSpPr>
            <p:cNvPr id="52" name="Shape 289">
              <a:extLst>
                <a:ext uri="{FF2B5EF4-FFF2-40B4-BE49-F238E27FC236}">
                  <a16:creationId xmlns:a16="http://schemas.microsoft.com/office/drawing/2014/main" id="{0971B4F7-4990-DF41-A1A3-83E3D8A8B943}"/>
                </a:ext>
              </a:extLst>
            </p:cNvPr>
            <p:cNvSpPr/>
            <p:nvPr/>
          </p:nvSpPr>
          <p:spPr>
            <a:xfrm>
              <a:off x="6432504" y="5740567"/>
              <a:ext cx="855162" cy="76796"/>
            </a:xfrm>
            <a:prstGeom prst="rect">
              <a:avLst/>
            </a:prstGeom>
            <a:solidFill>
              <a:srgbClr val="00F900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3" name="Shape 290">
              <a:extLst>
                <a:ext uri="{FF2B5EF4-FFF2-40B4-BE49-F238E27FC236}">
                  <a16:creationId xmlns:a16="http://schemas.microsoft.com/office/drawing/2014/main" id="{D0BF129D-8CB8-5C4A-8945-A1F08F90D8FC}"/>
                </a:ext>
              </a:extLst>
            </p:cNvPr>
            <p:cNvSpPr/>
            <p:nvPr/>
          </p:nvSpPr>
          <p:spPr>
            <a:xfrm>
              <a:off x="8059446" y="5182990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latin typeface="Calibri" charset="0"/>
                  <a:ea typeface="Calibri" charset="0"/>
                  <a:cs typeface="Calibri" charset="0"/>
                </a:rPr>
                <a:t>loc2</a:t>
              </a:r>
            </a:p>
          </p:txBody>
        </p:sp>
        <p:sp>
          <p:nvSpPr>
            <p:cNvPr id="54" name="Shape 292">
              <a:extLst>
                <a:ext uri="{FF2B5EF4-FFF2-40B4-BE49-F238E27FC236}">
                  <a16:creationId xmlns:a16="http://schemas.microsoft.com/office/drawing/2014/main" id="{7D67C9D1-38B4-1E49-98FD-BB91FAC155A9}"/>
                </a:ext>
              </a:extLst>
            </p:cNvPr>
            <p:cNvSpPr/>
            <p:nvPr/>
          </p:nvSpPr>
          <p:spPr>
            <a:xfrm>
              <a:off x="7303443" y="5426557"/>
              <a:ext cx="461666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solidFill>
                    <a:srgbClr val="011993"/>
                  </a:solidFill>
                </a:defRPr>
              </a:lvl1pPr>
            </a:lstStyle>
            <a:p>
              <a:r>
                <a:rPr lang="en-US" sz="1800" i="0" dirty="0">
                  <a:latin typeface="Calibri" charset="0"/>
                  <a:ea typeface="Calibri" charset="0"/>
                  <a:cs typeface="Calibri" charset="0"/>
                </a:rPr>
                <a:t>loc1</a:t>
              </a:r>
              <a:endParaRPr sz="1800" i="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5" name="Shape 278">
              <a:extLst>
                <a:ext uri="{FF2B5EF4-FFF2-40B4-BE49-F238E27FC236}">
                  <a16:creationId xmlns:a16="http://schemas.microsoft.com/office/drawing/2014/main" id="{98A92EC4-DCCE-8C42-BA92-1D0744EDEBB5}"/>
                </a:ext>
              </a:extLst>
            </p:cNvPr>
            <p:cNvSpPr/>
            <p:nvPr/>
          </p:nvSpPr>
          <p:spPr>
            <a:xfrm>
              <a:off x="6350248" y="6268556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charset="0"/>
                  <a:ea typeface="Calibri" charset="0"/>
                  <a:cs typeface="Calibri" charset="0"/>
                </a:rPr>
                <a:t>1</a:t>
              </a:r>
              <a:endParaRPr lang="en-US" sz="1800" i="1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56" name="Shape 278">
              <a:extLst>
                <a:ext uri="{FF2B5EF4-FFF2-40B4-BE49-F238E27FC236}">
                  <a16:creationId xmlns:a16="http://schemas.microsoft.com/office/drawing/2014/main" id="{D9382B13-186C-8045-91E2-FDAFEBC6E218}"/>
                </a:ext>
              </a:extLst>
            </p:cNvPr>
            <p:cNvSpPr/>
            <p:nvPr/>
          </p:nvSpPr>
          <p:spPr>
            <a:xfrm>
              <a:off x="7463392" y="6265724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charset="0"/>
                  <a:ea typeface="Calibri" charset="0"/>
                  <a:cs typeface="Calibri" charset="0"/>
                </a:rPr>
                <a:t>4</a:t>
              </a:r>
              <a:endParaRPr lang="en-US" sz="1800" i="1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57" name="Shape 278">
              <a:extLst>
                <a:ext uri="{FF2B5EF4-FFF2-40B4-BE49-F238E27FC236}">
                  <a16:creationId xmlns:a16="http://schemas.microsoft.com/office/drawing/2014/main" id="{479EC089-71F7-8944-855C-9EB1E65EA99B}"/>
                </a:ext>
              </a:extLst>
            </p:cNvPr>
            <p:cNvSpPr/>
            <p:nvPr/>
          </p:nvSpPr>
          <p:spPr>
            <a:xfrm>
              <a:off x="7161694" y="6265724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charset="0"/>
                  <a:ea typeface="Calibri" charset="0"/>
                  <a:cs typeface="Calibri" charset="0"/>
                </a:rPr>
                <a:t>3</a:t>
              </a:r>
              <a:endParaRPr lang="en-US" sz="1800" i="1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58" name="Shape 278">
              <a:extLst>
                <a:ext uri="{FF2B5EF4-FFF2-40B4-BE49-F238E27FC236}">
                  <a16:creationId xmlns:a16="http://schemas.microsoft.com/office/drawing/2014/main" id="{354C7E30-255B-D44F-A50B-6B2DBFDC8892}"/>
                </a:ext>
              </a:extLst>
            </p:cNvPr>
            <p:cNvSpPr/>
            <p:nvPr/>
          </p:nvSpPr>
          <p:spPr>
            <a:xfrm>
              <a:off x="8226359" y="6283749"/>
              <a:ext cx="187552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latin typeface="Times New Roman" charset="0"/>
                  <a:ea typeface="Calibri" charset="0"/>
                  <a:cs typeface="Calibri" charset="0"/>
                </a:rPr>
                <a:t>9</a:t>
              </a:r>
              <a:endParaRPr lang="en-US" sz="1800" i="1" dirty="0">
                <a:latin typeface="Times New Roman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Shape 278">
              <a:extLst>
                <a:ext uri="{FF2B5EF4-FFF2-40B4-BE49-F238E27FC236}">
                  <a16:creationId xmlns:a16="http://schemas.microsoft.com/office/drawing/2014/main" id="{DA1611DC-1BC9-1C41-8C30-B0648BF172AA}"/>
                </a:ext>
              </a:extLst>
            </p:cNvPr>
            <p:cNvSpPr/>
            <p:nvPr/>
          </p:nvSpPr>
          <p:spPr>
            <a:xfrm>
              <a:off x="8623593" y="6098929"/>
              <a:ext cx="469680" cy="349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1199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i="1" dirty="0">
                  <a:latin typeface="Times New Roman" panose="02020603050405020304" pitchFamily="18" charset="0"/>
                </a:rPr>
                <a:t>time</a:t>
              </a:r>
              <a:endParaRPr sz="1800" i="1" dirty="0">
                <a:latin typeface="Times New Roman" panose="02020603050405020304" pitchFamily="18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9180C99-40F7-6741-BC6C-B9763D75418C}"/>
              </a:ext>
            </a:extLst>
          </p:cNvPr>
          <p:cNvSpPr txBox="1">
            <a:spLocks/>
          </p:cNvSpPr>
          <p:nvPr/>
        </p:nvSpPr>
        <p:spPr bwMode="auto">
          <a:xfrm>
            <a:off x="6087574" y="3739807"/>
            <a:ext cx="6046350" cy="4495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96875" lvl="1" indent="0">
              <a:buNone/>
            </a:pPr>
            <a:r>
              <a:rPr lang="en-US" kern="0" dirty="0"/>
              <a:t>(</a:t>
            </a:r>
            <a:r>
              <a:rPr lang="en-US" kern="0" dirty="0">
                <a:latin typeface="Lucida Handwriting"/>
                <a:cs typeface="Lucida Handwriting"/>
              </a:rPr>
              <a:t>T</a:t>
            </a:r>
            <a:r>
              <a:rPr lang="en-US" kern="0" baseline="-25000" dirty="0"/>
              <a:t>1</a:t>
            </a:r>
            <a:r>
              <a:rPr lang="en-US" kern="0" dirty="0"/>
              <a:t>,</a:t>
            </a:r>
            <a:r>
              <a:rPr lang="en-US" kern="0" dirty="0">
                <a:latin typeface="Lucida Handwriting"/>
                <a:cs typeface="Lucida Handwriting"/>
              </a:rPr>
              <a:t>C</a:t>
            </a:r>
            <a:r>
              <a:rPr lang="en-US" kern="0" baseline="-25000" dirty="0"/>
              <a:t>1</a:t>
            </a:r>
            <a:r>
              <a:rPr lang="en-US" kern="0" dirty="0"/>
              <a:t>)		a ground instance of (</a:t>
            </a:r>
            <a:r>
              <a:rPr lang="en-US" kern="0" dirty="0">
                <a:latin typeface="Lucida Handwriting"/>
                <a:cs typeface="Lucida Handwriting"/>
              </a:rPr>
              <a:t>T</a:t>
            </a:r>
            <a:r>
              <a:rPr lang="en-US" kern="0" baseline="-25000" dirty="0"/>
              <a:t>1</a:t>
            </a:r>
            <a:r>
              <a:rPr lang="en-US" kern="0" dirty="0"/>
              <a:t>,</a:t>
            </a:r>
            <a:r>
              <a:rPr lang="en-US" kern="0" dirty="0">
                <a:latin typeface="Lucida Handwriting"/>
                <a:cs typeface="Lucida Handwriting"/>
              </a:rPr>
              <a:t>C</a:t>
            </a:r>
            <a:r>
              <a:rPr lang="en-US" kern="0" baseline="-25000" dirty="0"/>
              <a:t>1</a:t>
            </a:r>
            <a:r>
              <a:rPr lang="en-US" kern="0" dirty="0"/>
              <a:t>)</a:t>
            </a:r>
            <a:br>
              <a:rPr lang="en-US" kern="0" dirty="0"/>
            </a:br>
            <a:endParaRPr lang="en-US" kern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0D3FF-C301-7140-86C0-72D1E45E4DB5}"/>
              </a:ext>
            </a:extLst>
          </p:cNvPr>
          <p:cNvCxnSpPr/>
          <p:nvPr/>
        </p:nvCxnSpPr>
        <p:spPr>
          <a:xfrm>
            <a:off x="5329900" y="4588043"/>
            <a:ext cx="638083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Content Placeholder 1">
            <a:extLst>
              <a:ext uri="{FF2B5EF4-FFF2-40B4-BE49-F238E27FC236}">
                <a16:creationId xmlns:a16="http://schemas.microsoft.com/office/drawing/2014/main" id="{B6A900C0-A999-5243-388E-5E4E7BCD3227}"/>
              </a:ext>
            </a:extLst>
          </p:cNvPr>
          <p:cNvSpPr txBox="1">
            <a:spLocks/>
          </p:cNvSpPr>
          <p:nvPr/>
        </p:nvSpPr>
        <p:spPr bwMode="auto">
          <a:xfrm>
            <a:off x="5777504" y="917651"/>
            <a:ext cx="5832045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kern="0" dirty="0"/>
              <a:t>A consistent </a:t>
            </a:r>
            <a:r>
              <a:rPr lang="fr-FR" kern="0" dirty="0" err="1"/>
              <a:t>timeline</a:t>
            </a:r>
            <a:r>
              <a:rPr lang="fr-FR" kern="0" dirty="0"/>
              <a:t>:</a:t>
            </a:r>
          </a:p>
          <a:p>
            <a:pPr lvl="1"/>
            <a:r>
              <a:rPr lang="en-US" kern="0" dirty="0">
                <a:latin typeface="Lucida Handwriting"/>
                <a:cs typeface="Lucida Handwriting"/>
              </a:rPr>
              <a:t>T</a:t>
            </a:r>
            <a:r>
              <a:rPr lang="en-US" kern="0" baseline="-25000" dirty="0"/>
              <a:t>1</a:t>
            </a:r>
            <a:r>
              <a:rPr lang="en-US" kern="0" dirty="0"/>
              <a:t> = {[</a:t>
            </a:r>
            <a:r>
              <a:rPr lang="en-US" i="1" kern="0" dirty="0"/>
              <a:t>t</a:t>
            </a:r>
            <a:r>
              <a:rPr lang="en-US" kern="0" baseline="-25000" dirty="0"/>
              <a:t>1</a:t>
            </a:r>
            <a:r>
              <a:rPr lang="en-US" kern="0" dirty="0"/>
              <a:t>,</a:t>
            </a:r>
            <a:r>
              <a:rPr lang="en-US" i="1" kern="0" dirty="0"/>
              <a:t>t</a:t>
            </a:r>
            <a:r>
              <a:rPr lang="en-US" kern="0" baseline="-25000" dirty="0"/>
              <a:t>2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loc</a:t>
            </a:r>
            <a:r>
              <a:rPr lang="en-US" kern="0" dirty="0">
                <a:latin typeface="Times New Roman" charset="0"/>
              </a:rPr>
              <a:t>(</a:t>
            </a:r>
            <a:r>
              <a:rPr lang="en-US" i="1" kern="0" dirty="0">
                <a:latin typeface="Times New Roman" charset="0"/>
                <a:cs typeface="Times New Roman"/>
              </a:rPr>
              <a:t>r</a:t>
            </a:r>
            <a:r>
              <a:rPr lang="en-US" kern="0" dirty="0">
                <a:latin typeface="Times New Roman" charset="0"/>
              </a:rPr>
              <a:t>)</a:t>
            </a:r>
            <a:r>
              <a:rPr lang="en-US" kern="0" dirty="0"/>
              <a:t>=</a:t>
            </a:r>
            <a:r>
              <a:rPr lang="en-US" kern="0" dirty="0">
                <a:latin typeface="Calibri"/>
              </a:rPr>
              <a:t>loc1</a:t>
            </a:r>
            <a:r>
              <a:rPr lang="en-US" kern="0" dirty="0"/>
              <a:t>, [</a:t>
            </a:r>
            <a:r>
              <a:rPr lang="en-US" i="1" kern="0" dirty="0"/>
              <a:t>t</a:t>
            </a:r>
            <a:r>
              <a:rPr lang="en-US" kern="0" baseline="-25000" dirty="0"/>
              <a:t>3</a:t>
            </a:r>
            <a:r>
              <a:rPr lang="en-US" kern="0" dirty="0"/>
              <a:t>,</a:t>
            </a:r>
            <a:r>
              <a:rPr lang="en-US" i="1" kern="0" dirty="0"/>
              <a:t>t</a:t>
            </a:r>
            <a:r>
              <a:rPr lang="en-US" kern="0" baseline="-25000" dirty="0"/>
              <a:t>4</a:t>
            </a:r>
            <a:r>
              <a:rPr lang="en-US" kern="0" dirty="0"/>
              <a:t>] </a:t>
            </a:r>
            <a:r>
              <a:rPr lang="en-US" kern="0" dirty="0">
                <a:latin typeface="Calibri"/>
              </a:rPr>
              <a:t>loc</a:t>
            </a:r>
            <a:r>
              <a:rPr lang="en-US" kern="0" dirty="0">
                <a:latin typeface="Times New Roman" charset="0"/>
              </a:rPr>
              <a:t>(</a:t>
            </a:r>
            <a:r>
              <a:rPr lang="en-US" i="1" kern="0" dirty="0">
                <a:latin typeface="Times New Roman" charset="0"/>
              </a:rPr>
              <a:t>r</a:t>
            </a:r>
            <a:r>
              <a:rPr lang="en-US" kern="0" dirty="0">
                <a:latin typeface="Times New Roman" charset="0"/>
              </a:rPr>
              <a:t>)</a:t>
            </a:r>
            <a:r>
              <a:rPr lang="en-US" kern="0" dirty="0">
                <a:sym typeface="Wingdings"/>
              </a:rPr>
              <a:t>:(</a:t>
            </a:r>
            <a:r>
              <a:rPr lang="en-US" kern="0" dirty="0">
                <a:latin typeface="Calibri"/>
                <a:cs typeface="Calibri"/>
                <a:sym typeface="Wingdings"/>
              </a:rPr>
              <a:t>loc1,loc2</a:t>
            </a:r>
            <a:r>
              <a:rPr lang="en-US" kern="0" dirty="0">
                <a:sym typeface="Wingdings"/>
              </a:rPr>
              <a:t>)}</a:t>
            </a:r>
          </a:p>
          <a:p>
            <a:pPr lvl="1"/>
            <a:r>
              <a:rPr lang="en-US" kern="0" dirty="0">
                <a:latin typeface="Lucida Handwriting"/>
                <a:cs typeface="Lucida Handwriting"/>
              </a:rPr>
              <a:t>C</a:t>
            </a:r>
            <a:r>
              <a:rPr lang="en-US" kern="0" baseline="-25000" dirty="0"/>
              <a:t>1</a:t>
            </a:r>
            <a:r>
              <a:rPr lang="en-US" kern="0" dirty="0"/>
              <a:t> = {</a:t>
            </a:r>
            <a:r>
              <a:rPr lang="en-US" i="1" kern="0" dirty="0"/>
              <a:t>t</a:t>
            </a:r>
            <a:r>
              <a:rPr lang="en-US" kern="0" baseline="-25000" dirty="0"/>
              <a:t>1</a:t>
            </a:r>
            <a:r>
              <a:rPr lang="en-US" kern="0" dirty="0"/>
              <a:t>&lt; </a:t>
            </a:r>
            <a:r>
              <a:rPr lang="en-US" i="1" kern="0" dirty="0"/>
              <a:t>t</a:t>
            </a:r>
            <a:r>
              <a:rPr lang="en-US" kern="0" baseline="-25000" dirty="0"/>
              <a:t>2</a:t>
            </a:r>
            <a:r>
              <a:rPr lang="en-US" kern="0" dirty="0"/>
              <a:t>&lt; </a:t>
            </a:r>
            <a:r>
              <a:rPr lang="en-US" i="1" kern="0" dirty="0"/>
              <a:t>t</a:t>
            </a:r>
            <a:r>
              <a:rPr lang="en-US" kern="0" baseline="-25000" dirty="0"/>
              <a:t>3</a:t>
            </a:r>
            <a:r>
              <a:rPr lang="en-US" kern="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554646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Controllability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</a:rPr>
              <a:t>A POSTNU is dynamically controllable if </a:t>
            </a:r>
          </a:p>
          <a:p>
            <a:pPr lvl="1"/>
            <a:r>
              <a:rPr lang="en-US" dirty="0">
                <a:latin typeface="Times New Roman" charset="0"/>
              </a:rPr>
              <a:t>there exists an execution strategy that chooses future controllable points to meet all the constraints, given the observation of past </a:t>
            </a:r>
            <a:r>
              <a:rPr lang="en-US" i="1" dirty="0">
                <a:latin typeface="Times New Roman" charset="0"/>
              </a:rPr>
              <a:t>visible</a:t>
            </a:r>
            <a:r>
              <a:rPr lang="en-US" dirty="0">
                <a:latin typeface="Times New Roman" charset="0"/>
              </a:rPr>
              <a:t> points</a:t>
            </a:r>
          </a:p>
          <a:p>
            <a:r>
              <a:rPr lang="en-US" dirty="0">
                <a:latin typeface="Times New Roman" charset="0"/>
              </a:rPr>
              <a:t>Observable ≠ visible</a:t>
            </a:r>
            <a:endParaRPr lang="en-US" b="0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Observable means it will be known </a:t>
            </a:r>
            <a:r>
              <a:rPr lang="en-US" i="1" dirty="0">
                <a:latin typeface="Times New Roman" charset="0"/>
              </a:rPr>
              <a:t>when observed</a:t>
            </a:r>
          </a:p>
          <a:p>
            <a:r>
              <a:rPr lang="en-US" dirty="0">
                <a:latin typeface="Times New Roman" charset="0"/>
              </a:rPr>
              <a:t>It can be temporarily hidden</a:t>
            </a:r>
          </a:p>
          <a:p>
            <a:endParaRPr lang="en-US" dirty="0"/>
          </a:p>
        </p:txBody>
      </p:sp>
      <p:sp>
        <p:nvSpPr>
          <p:cNvPr id="6" name="Shape 1173"/>
          <p:cNvSpPr/>
          <p:nvPr/>
        </p:nvSpPr>
        <p:spPr>
          <a:xfrm>
            <a:off x="2829782" y="3967658"/>
            <a:ext cx="6605588" cy="1857733"/>
          </a:xfrm>
          <a:prstGeom prst="rect">
            <a:avLst/>
          </a:prstGeom>
          <a:ln w="12700" cap="sq">
            <a:solidFill>
              <a:schemeClr val="accent1">
                <a:satOff val="-3355"/>
                <a:lumOff val="26614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spcBef>
                <a:spcPts val="492"/>
              </a:spcBef>
              <a:tabLst>
                <a:tab pos="1541463" algn="l"/>
                <a:tab pos="3536950" algn="l"/>
                <a:tab pos="514350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	Controllable</a:t>
            </a:r>
          </a:p>
          <a:p>
            <a:pPr>
              <a:spcBef>
                <a:spcPts val="492"/>
              </a:spcBef>
              <a:tabLst>
                <a:tab pos="1541463" algn="l"/>
                <a:tab pos="3536950" algn="l"/>
                <a:tab pos="514350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Timepoints		Invisible	   </a:t>
            </a:r>
          </a:p>
          <a:p>
            <a:pPr>
              <a:spcBef>
                <a:spcPts val="492"/>
              </a:spcBef>
              <a:tabLst>
                <a:tab pos="1541463" algn="l"/>
                <a:tab pos="3536950" algn="l"/>
                <a:tab pos="514350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	Contingent</a:t>
            </a:r>
            <a:r>
              <a:rPr lang="en-US" sz="1800" dirty="0">
                <a:latin typeface="Calibri" charset="0"/>
              </a:rPr>
              <a:t>		Visible</a:t>
            </a:r>
            <a:endParaRPr sz="1800" dirty="0">
              <a:latin typeface="Calibri" charset="0"/>
            </a:endParaRPr>
          </a:p>
          <a:p>
            <a:pPr>
              <a:spcBef>
                <a:spcPts val="492"/>
              </a:spcBef>
              <a:tabLst>
                <a:tab pos="1541463" algn="l"/>
                <a:tab pos="3536950" algn="l"/>
                <a:tab pos="514350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>
                <a:latin typeface="Calibri" charset="0"/>
              </a:rPr>
              <a:t>		Observable</a:t>
            </a:r>
            <a:endParaRPr lang="en-US" sz="1800" dirty="0">
              <a:latin typeface="Calibri" charset="0"/>
            </a:endParaRPr>
          </a:p>
          <a:p>
            <a:pPr>
              <a:spcBef>
                <a:spcPts val="492"/>
              </a:spcBef>
              <a:tabLst>
                <a:tab pos="1541463" algn="l"/>
                <a:tab pos="3536950" algn="l"/>
                <a:tab pos="5143500" algn="l"/>
              </a:tabLst>
              <a:defRPr sz="38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1800" dirty="0">
                <a:latin typeface="Calibri" charset="0"/>
              </a:rPr>
              <a:t>			Hidden	</a:t>
            </a:r>
            <a:endParaRPr sz="1800" dirty="0">
              <a:latin typeface="Calibri" charset="0"/>
            </a:endParaRPr>
          </a:p>
        </p:txBody>
      </p:sp>
      <p:sp>
        <p:nvSpPr>
          <p:cNvPr id="7" name="Shape 1174"/>
          <p:cNvSpPr/>
          <p:nvPr/>
        </p:nvSpPr>
        <p:spPr>
          <a:xfrm flipV="1">
            <a:off x="3989061" y="4270248"/>
            <a:ext cx="361249" cy="279598"/>
          </a:xfrm>
          <a:prstGeom prst="line">
            <a:avLst/>
          </a:prstGeom>
          <a:ln w="25400" cap="sq">
            <a:solidFill>
              <a:srgbClr val="011993"/>
            </a:solidFill>
            <a:tailEnd type="stealth"/>
          </a:ln>
        </p:spPr>
        <p:txBody>
          <a:bodyPr lIns="0" tIns="0" rIns="0" bIns="0"/>
          <a:lstStyle/>
          <a:p>
            <a:endParaRPr sz="1800">
              <a:latin typeface="Calibri" charset="0"/>
            </a:endParaRPr>
          </a:p>
        </p:txBody>
      </p:sp>
      <p:sp>
        <p:nvSpPr>
          <p:cNvPr id="8" name="Shape 1175"/>
          <p:cNvSpPr/>
          <p:nvPr/>
        </p:nvSpPr>
        <p:spPr>
          <a:xfrm>
            <a:off x="3964834" y="4561915"/>
            <a:ext cx="409703" cy="317100"/>
          </a:xfrm>
          <a:prstGeom prst="line">
            <a:avLst/>
          </a:prstGeom>
          <a:ln w="25400" cap="sq">
            <a:solidFill>
              <a:srgbClr val="011993"/>
            </a:solidFill>
            <a:tailEnd type="stealth"/>
          </a:ln>
        </p:spPr>
        <p:txBody>
          <a:bodyPr lIns="0" tIns="0" rIns="0" bIns="0"/>
          <a:lstStyle/>
          <a:p>
            <a:endParaRPr sz="1800">
              <a:latin typeface="Calibri" charset="0"/>
            </a:endParaRPr>
          </a:p>
        </p:txBody>
      </p:sp>
      <p:sp>
        <p:nvSpPr>
          <p:cNvPr id="9" name="Shape 1176"/>
          <p:cNvSpPr/>
          <p:nvPr/>
        </p:nvSpPr>
        <p:spPr>
          <a:xfrm flipV="1">
            <a:off x="5521665" y="4537371"/>
            <a:ext cx="848256" cy="341645"/>
          </a:xfrm>
          <a:prstGeom prst="line">
            <a:avLst/>
          </a:prstGeom>
          <a:ln w="25400" cap="sq">
            <a:solidFill>
              <a:srgbClr val="011993"/>
            </a:solidFill>
            <a:tailEnd type="stealth"/>
          </a:ln>
        </p:spPr>
        <p:txBody>
          <a:bodyPr lIns="0" tIns="0" rIns="0" bIns="0"/>
          <a:lstStyle/>
          <a:p>
            <a:endParaRPr sz="1800">
              <a:latin typeface="Calibri" charset="0"/>
            </a:endParaRPr>
          </a:p>
        </p:txBody>
      </p:sp>
      <p:sp>
        <p:nvSpPr>
          <p:cNvPr id="10" name="Shape 1177"/>
          <p:cNvSpPr/>
          <p:nvPr/>
        </p:nvSpPr>
        <p:spPr>
          <a:xfrm>
            <a:off x="5479151" y="4891084"/>
            <a:ext cx="896681" cy="357572"/>
          </a:xfrm>
          <a:prstGeom prst="line">
            <a:avLst/>
          </a:prstGeom>
          <a:ln w="25400" cap="sq">
            <a:solidFill>
              <a:srgbClr val="011993"/>
            </a:solidFill>
            <a:tailEnd type="stealth"/>
          </a:ln>
        </p:spPr>
        <p:txBody>
          <a:bodyPr lIns="0" tIns="0" rIns="0" bIns="0"/>
          <a:lstStyle/>
          <a:p>
            <a:endParaRPr sz="1800">
              <a:latin typeface="Calibri" charset="0"/>
            </a:endParaRPr>
          </a:p>
        </p:txBody>
      </p:sp>
      <p:sp>
        <p:nvSpPr>
          <p:cNvPr id="11" name="Shape 1174"/>
          <p:cNvSpPr/>
          <p:nvPr/>
        </p:nvSpPr>
        <p:spPr>
          <a:xfrm flipV="1">
            <a:off x="7541278" y="4952453"/>
            <a:ext cx="361249" cy="279598"/>
          </a:xfrm>
          <a:prstGeom prst="line">
            <a:avLst/>
          </a:prstGeom>
          <a:ln w="25400" cap="sq">
            <a:solidFill>
              <a:srgbClr val="011993"/>
            </a:solidFill>
            <a:tailEnd type="stealth"/>
          </a:ln>
        </p:spPr>
        <p:txBody>
          <a:bodyPr lIns="0" tIns="0" rIns="0" bIns="0"/>
          <a:lstStyle/>
          <a:p>
            <a:endParaRPr sz="1800">
              <a:latin typeface="Calibri" charset="0"/>
            </a:endParaRPr>
          </a:p>
        </p:txBody>
      </p:sp>
      <p:sp>
        <p:nvSpPr>
          <p:cNvPr id="12" name="Shape 1175"/>
          <p:cNvSpPr/>
          <p:nvPr/>
        </p:nvSpPr>
        <p:spPr>
          <a:xfrm>
            <a:off x="7517051" y="5244120"/>
            <a:ext cx="409703" cy="317100"/>
          </a:xfrm>
          <a:prstGeom prst="line">
            <a:avLst/>
          </a:prstGeom>
          <a:ln w="25400" cap="sq">
            <a:solidFill>
              <a:srgbClr val="011993"/>
            </a:solidFill>
            <a:tailEnd type="stealth"/>
          </a:ln>
        </p:spPr>
        <p:txBody>
          <a:bodyPr lIns="0" tIns="0" rIns="0" bIns="0"/>
          <a:lstStyle/>
          <a:p>
            <a:endParaRPr sz="1800">
              <a:latin typeface="Calibri" charset="0"/>
            </a:endParaRPr>
          </a:p>
        </p:txBody>
      </p:sp>
      <p:sp>
        <p:nvSpPr>
          <p:cNvPr id="13" name="Shape 1247"/>
          <p:cNvSpPr/>
          <p:nvPr/>
        </p:nvSpPr>
        <p:spPr>
          <a:xfrm>
            <a:off x="8732821" y="4927668"/>
            <a:ext cx="274091" cy="608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2" h="21600" extrusionOk="0">
                <a:moveTo>
                  <a:pt x="752" y="21600"/>
                </a:moveTo>
                <a:cubicBezTo>
                  <a:pt x="21600" y="14680"/>
                  <a:pt x="21349" y="7480"/>
                  <a:pt x="0" y="0"/>
                </a:cubicBezTo>
              </a:path>
            </a:pathLst>
          </a:custGeom>
          <a:ln w="28575" cap="sq">
            <a:solidFill>
              <a:srgbClr val="FF2600"/>
            </a:solidFill>
            <a:tailEnd type="stealth"/>
          </a:ln>
        </p:spPr>
        <p:txBody>
          <a:bodyPr/>
          <a:lstStyle/>
          <a:p>
            <a:endParaRPr sz="1687"/>
          </a:p>
        </p:txBody>
      </p:sp>
      <p:grpSp>
        <p:nvGrpSpPr>
          <p:cNvPr id="14" name="Group 1209">
            <a:extLst>
              <a:ext uri="{FF2B5EF4-FFF2-40B4-BE49-F238E27FC236}">
                <a16:creationId xmlns:a16="http://schemas.microsoft.com/office/drawing/2014/main" id="{89CBC74D-9F1A-7442-99F1-1BEB1B69F9A1}"/>
              </a:ext>
            </a:extLst>
          </p:cNvPr>
          <p:cNvGrpSpPr/>
          <p:nvPr/>
        </p:nvGrpSpPr>
        <p:grpSpPr>
          <a:xfrm>
            <a:off x="6436803" y="1918920"/>
            <a:ext cx="5755197" cy="2865273"/>
            <a:chOff x="0" y="37270"/>
            <a:chExt cx="8185168" cy="4075055"/>
          </a:xfrm>
        </p:grpSpPr>
        <p:grpSp>
          <p:nvGrpSpPr>
            <p:cNvPr id="15" name="Group 1207">
              <a:extLst>
                <a:ext uri="{FF2B5EF4-FFF2-40B4-BE49-F238E27FC236}">
                  <a16:creationId xmlns:a16="http://schemas.microsoft.com/office/drawing/2014/main" id="{D0D530A1-8BF0-CD43-869D-FB1E7916FC71}"/>
                </a:ext>
              </a:extLst>
            </p:cNvPr>
            <p:cNvGrpSpPr/>
            <p:nvPr/>
          </p:nvGrpSpPr>
          <p:grpSpPr>
            <a:xfrm>
              <a:off x="0" y="37270"/>
              <a:ext cx="8185168" cy="4075055"/>
              <a:chOff x="0" y="37270"/>
              <a:chExt cx="8185167" cy="4075054"/>
            </a:xfrm>
          </p:grpSpPr>
          <p:sp>
            <p:nvSpPr>
              <p:cNvPr id="17" name="Shape 1180">
                <a:extLst>
                  <a:ext uri="{FF2B5EF4-FFF2-40B4-BE49-F238E27FC236}">
                    <a16:creationId xmlns:a16="http://schemas.microsoft.com/office/drawing/2014/main" id="{2B4FA4C2-F945-6544-AF71-8DCE5C80550F}"/>
                  </a:ext>
                </a:extLst>
              </p:cNvPr>
              <p:cNvSpPr/>
              <p:nvPr/>
            </p:nvSpPr>
            <p:spPr>
              <a:xfrm>
                <a:off x="4343803" y="1097875"/>
                <a:ext cx="445019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lang="en-US" sz="1800" dirty="0">
                    <a:latin typeface="Calibri" charset="0"/>
                    <a:ea typeface="Calibri" charset="0"/>
                    <a:cs typeface="Calibri" charset="0"/>
                  </a:rPr>
                  <a:t>t′</a:t>
                </a:r>
                <a:endParaRPr sz="18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" name="Shape 1181">
                <a:extLst>
                  <a:ext uri="{FF2B5EF4-FFF2-40B4-BE49-F238E27FC236}">
                    <a16:creationId xmlns:a16="http://schemas.microsoft.com/office/drawing/2014/main" id="{101A5487-0179-1D49-91AD-3DFA1C2F091D}"/>
                  </a:ext>
                </a:extLst>
              </p:cNvPr>
              <p:cNvSpPr/>
              <p:nvPr/>
            </p:nvSpPr>
            <p:spPr>
              <a:xfrm>
                <a:off x="4857912" y="3533450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>
                    <a:latin typeface="Calibri" charset="0"/>
                    <a:ea typeface="Calibri" charset="0"/>
                    <a:cs typeface="Calibri" charset="0"/>
                  </a:rPr>
                  <a:t>3</a:t>
                </a:r>
              </a:p>
            </p:txBody>
          </p:sp>
          <p:sp>
            <p:nvSpPr>
              <p:cNvPr id="19" name="Shape 1182">
                <a:extLst>
                  <a:ext uri="{FF2B5EF4-FFF2-40B4-BE49-F238E27FC236}">
                    <a16:creationId xmlns:a16="http://schemas.microsoft.com/office/drawing/2014/main" id="{6A3C1E20-57E2-5B4A-9C78-CD78412A2272}"/>
                  </a:ext>
                </a:extLst>
              </p:cNvPr>
              <p:cNvSpPr/>
              <p:nvPr/>
            </p:nvSpPr>
            <p:spPr>
              <a:xfrm>
                <a:off x="6442893" y="1097875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>
                    <a:latin typeface="Calibri" charset="0"/>
                    <a:ea typeface="Calibri" charset="0"/>
                    <a:cs typeface="Calibri" charset="0"/>
                  </a:rPr>
                  <a:t>2</a:t>
                </a:r>
              </a:p>
            </p:txBody>
          </p:sp>
          <p:sp>
            <p:nvSpPr>
              <p:cNvPr id="20" name="Shape 1183">
                <a:extLst>
                  <a:ext uri="{FF2B5EF4-FFF2-40B4-BE49-F238E27FC236}">
                    <a16:creationId xmlns:a16="http://schemas.microsoft.com/office/drawing/2014/main" id="{B0622469-4044-3A4E-AAC6-1F0B4A0EA449}"/>
                  </a:ext>
                </a:extLst>
              </p:cNvPr>
              <p:cNvSpPr/>
              <p:nvPr/>
            </p:nvSpPr>
            <p:spPr>
              <a:xfrm>
                <a:off x="7265890" y="3572464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lang="en-US" sz="1800" dirty="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 dirty="0">
                    <a:latin typeface="Calibri" charset="0"/>
                    <a:ea typeface="Calibri" charset="0"/>
                    <a:cs typeface="Calibri" charset="0"/>
                  </a:rPr>
                  <a:t>4</a:t>
                </a:r>
              </a:p>
            </p:txBody>
          </p:sp>
          <p:sp>
            <p:nvSpPr>
              <p:cNvPr id="21" name="Shape 1184">
                <a:extLst>
                  <a:ext uri="{FF2B5EF4-FFF2-40B4-BE49-F238E27FC236}">
                    <a16:creationId xmlns:a16="http://schemas.microsoft.com/office/drawing/2014/main" id="{47D24CA6-8DD2-B143-8AC6-AEC5012769A7}"/>
                  </a:ext>
                </a:extLst>
              </p:cNvPr>
              <p:cNvSpPr/>
              <p:nvPr/>
            </p:nvSpPr>
            <p:spPr>
              <a:xfrm>
                <a:off x="4975006" y="1206248"/>
                <a:ext cx="1286276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[20, 25]</a:t>
                </a:r>
              </a:p>
            </p:txBody>
          </p:sp>
          <p:sp>
            <p:nvSpPr>
              <p:cNvPr id="22" name="Shape 1185">
                <a:extLst>
                  <a:ext uri="{FF2B5EF4-FFF2-40B4-BE49-F238E27FC236}">
                    <a16:creationId xmlns:a16="http://schemas.microsoft.com/office/drawing/2014/main" id="{F7328FBA-8260-3849-A823-69B5D9905A43}"/>
                  </a:ext>
                </a:extLst>
              </p:cNvPr>
              <p:cNvSpPr/>
              <p:nvPr/>
            </p:nvSpPr>
            <p:spPr>
              <a:xfrm>
                <a:off x="5703583" y="3031273"/>
                <a:ext cx="1286276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[25, 30]</a:t>
                </a:r>
              </a:p>
            </p:txBody>
          </p:sp>
          <p:sp>
            <p:nvSpPr>
              <p:cNvPr id="23" name="Shape 1186">
                <a:extLst>
                  <a:ext uri="{FF2B5EF4-FFF2-40B4-BE49-F238E27FC236}">
                    <a16:creationId xmlns:a16="http://schemas.microsoft.com/office/drawing/2014/main" id="{3B52189D-E55C-5D4D-BD4D-E9AB6A5A6868}"/>
                  </a:ext>
                </a:extLst>
              </p:cNvPr>
              <p:cNvSpPr/>
              <p:nvPr/>
            </p:nvSpPr>
            <p:spPr>
              <a:xfrm>
                <a:off x="6557234" y="1697456"/>
                <a:ext cx="963803" cy="1765883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" name="Shape 1187">
                <a:extLst>
                  <a:ext uri="{FF2B5EF4-FFF2-40B4-BE49-F238E27FC236}">
                    <a16:creationId xmlns:a16="http://schemas.microsoft.com/office/drawing/2014/main" id="{AF6CEC79-D9D0-5C42-AB08-915CA432B116}"/>
                  </a:ext>
                </a:extLst>
              </p:cNvPr>
              <p:cNvSpPr/>
              <p:nvPr/>
            </p:nvSpPr>
            <p:spPr>
              <a:xfrm>
                <a:off x="6965007" y="2177455"/>
                <a:ext cx="122016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[-5, 10]</a:t>
                </a:r>
              </a:p>
            </p:txBody>
          </p:sp>
          <p:sp>
            <p:nvSpPr>
              <p:cNvPr id="25" name="Shape 1188">
                <a:extLst>
                  <a:ext uri="{FF2B5EF4-FFF2-40B4-BE49-F238E27FC236}">
                    <a16:creationId xmlns:a16="http://schemas.microsoft.com/office/drawing/2014/main" id="{ECDE3EEF-B1CC-8F4F-8149-4C69CE8055DF}"/>
                  </a:ext>
                </a:extLst>
              </p:cNvPr>
              <p:cNvSpPr/>
              <p:nvPr/>
            </p:nvSpPr>
            <p:spPr>
              <a:xfrm>
                <a:off x="4580275" y="1589703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" name="Shape 1189">
                <a:extLst>
                  <a:ext uri="{FF2B5EF4-FFF2-40B4-BE49-F238E27FC236}">
                    <a16:creationId xmlns:a16="http://schemas.microsoft.com/office/drawing/2014/main" id="{6C4D1EE7-316A-6945-BB50-274590E5E0A4}"/>
                  </a:ext>
                </a:extLst>
              </p:cNvPr>
              <p:cNvSpPr/>
              <p:nvPr/>
            </p:nvSpPr>
            <p:spPr>
              <a:xfrm>
                <a:off x="7465655" y="347833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7" name="Shape 1190">
                <a:extLst>
                  <a:ext uri="{FF2B5EF4-FFF2-40B4-BE49-F238E27FC236}">
                    <a16:creationId xmlns:a16="http://schemas.microsoft.com/office/drawing/2014/main" id="{26304B63-A589-1C46-A4B6-69D8609C80EE}"/>
                  </a:ext>
                </a:extLst>
              </p:cNvPr>
              <p:cNvSpPr/>
              <p:nvPr/>
            </p:nvSpPr>
            <p:spPr>
              <a:xfrm>
                <a:off x="6471057" y="1589703"/>
                <a:ext cx="197494" cy="215507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8" name="Shape 1191">
                <a:extLst>
                  <a:ext uri="{FF2B5EF4-FFF2-40B4-BE49-F238E27FC236}">
                    <a16:creationId xmlns:a16="http://schemas.microsoft.com/office/drawing/2014/main" id="{47C81002-C47C-CB46-A7DF-67C821C51828}"/>
                  </a:ext>
                </a:extLst>
              </p:cNvPr>
              <p:cNvSpPr/>
              <p:nvPr/>
            </p:nvSpPr>
            <p:spPr>
              <a:xfrm>
                <a:off x="4762531" y="1697456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9" name="Shape 1192">
                <a:extLst>
                  <a:ext uri="{FF2B5EF4-FFF2-40B4-BE49-F238E27FC236}">
                    <a16:creationId xmlns:a16="http://schemas.microsoft.com/office/drawing/2014/main" id="{5DDAD3EE-3516-C04D-80C1-2856599BD4DA}"/>
                  </a:ext>
                </a:extLst>
              </p:cNvPr>
              <p:cNvSpPr/>
              <p:nvPr/>
            </p:nvSpPr>
            <p:spPr>
              <a:xfrm>
                <a:off x="5202157" y="3586091"/>
                <a:ext cx="2290572" cy="1"/>
              </a:xfrm>
              <a:prstGeom prst="line">
                <a:avLst/>
              </a:prstGeom>
              <a:noFill/>
              <a:ln w="50800" cap="flat">
                <a:solidFill>
                  <a:srgbClr val="011993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0" name="Shape 1193">
                <a:extLst>
                  <a:ext uri="{FF2B5EF4-FFF2-40B4-BE49-F238E27FC236}">
                    <a16:creationId xmlns:a16="http://schemas.microsoft.com/office/drawing/2014/main" id="{7FE1E3F5-665F-9A46-8EFE-549F256D4688}"/>
                  </a:ext>
                </a:extLst>
              </p:cNvPr>
              <p:cNvSpPr/>
              <p:nvPr/>
            </p:nvSpPr>
            <p:spPr>
              <a:xfrm>
                <a:off x="876301" y="1116771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>
                    <a:latin typeface="Calibri" charset="0"/>
                    <a:ea typeface="Calibri" charset="0"/>
                    <a:cs typeface="Calibri" charset="0"/>
                  </a:rPr>
                  <a:t>1</a:t>
                </a:r>
              </a:p>
            </p:txBody>
          </p:sp>
          <p:sp>
            <p:nvSpPr>
              <p:cNvPr id="31" name="Shape 1194">
                <a:extLst>
                  <a:ext uri="{FF2B5EF4-FFF2-40B4-BE49-F238E27FC236}">
                    <a16:creationId xmlns:a16="http://schemas.microsoft.com/office/drawing/2014/main" id="{9281593C-EC12-AB42-8A30-567D67302923}"/>
                  </a:ext>
                </a:extLst>
              </p:cNvPr>
              <p:cNvSpPr/>
              <p:nvPr/>
            </p:nvSpPr>
            <p:spPr>
              <a:xfrm>
                <a:off x="2975389" y="1116771"/>
                <a:ext cx="372065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30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t</a:t>
                </a:r>
              </a:p>
            </p:txBody>
          </p:sp>
          <p:sp>
            <p:nvSpPr>
              <p:cNvPr id="32" name="Shape 1195">
                <a:extLst>
                  <a:ext uri="{FF2B5EF4-FFF2-40B4-BE49-F238E27FC236}">
                    <a16:creationId xmlns:a16="http://schemas.microsoft.com/office/drawing/2014/main" id="{56D9502A-2AD5-8E49-89C1-628F6AB99837}"/>
                  </a:ext>
                </a:extLst>
              </p:cNvPr>
              <p:cNvSpPr/>
              <p:nvPr/>
            </p:nvSpPr>
            <p:spPr>
              <a:xfrm>
                <a:off x="3089730" y="1716352"/>
                <a:ext cx="1455625" cy="1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3" name="Shape 1196">
                <a:extLst>
                  <a:ext uri="{FF2B5EF4-FFF2-40B4-BE49-F238E27FC236}">
                    <a16:creationId xmlns:a16="http://schemas.microsoft.com/office/drawing/2014/main" id="{9DC63310-9032-2840-BC81-4D56060685CC}"/>
                  </a:ext>
                </a:extLst>
              </p:cNvPr>
              <p:cNvSpPr/>
              <p:nvPr/>
            </p:nvSpPr>
            <p:spPr>
              <a:xfrm>
                <a:off x="1112772" y="16085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4" name="Shape 1197">
                <a:extLst>
                  <a:ext uri="{FF2B5EF4-FFF2-40B4-BE49-F238E27FC236}">
                    <a16:creationId xmlns:a16="http://schemas.microsoft.com/office/drawing/2014/main" id="{04D7BB63-DDD3-824D-A40C-1B0D7A45454E}"/>
                  </a:ext>
                </a:extLst>
              </p:cNvPr>
              <p:cNvSpPr/>
              <p:nvPr/>
            </p:nvSpPr>
            <p:spPr>
              <a:xfrm>
                <a:off x="3003554" y="16085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5" name="Shape 1198">
                <a:extLst>
                  <a:ext uri="{FF2B5EF4-FFF2-40B4-BE49-F238E27FC236}">
                    <a16:creationId xmlns:a16="http://schemas.microsoft.com/office/drawing/2014/main" id="{33E3A62B-43AB-504F-8BE6-26E096B1E90E}"/>
                  </a:ext>
                </a:extLst>
              </p:cNvPr>
              <p:cNvSpPr/>
              <p:nvPr/>
            </p:nvSpPr>
            <p:spPr>
              <a:xfrm>
                <a:off x="1295027" y="1716352"/>
                <a:ext cx="1737229" cy="1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6" name="Shape 1199">
                <a:extLst>
                  <a:ext uri="{FF2B5EF4-FFF2-40B4-BE49-F238E27FC236}">
                    <a16:creationId xmlns:a16="http://schemas.microsoft.com/office/drawing/2014/main" id="{A2348779-798E-E34B-B3D2-2AC50304A1E3}"/>
                  </a:ext>
                </a:extLst>
              </p:cNvPr>
              <p:cNvSpPr/>
              <p:nvPr/>
            </p:nvSpPr>
            <p:spPr>
              <a:xfrm>
                <a:off x="3360089" y="1206248"/>
                <a:ext cx="95342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>
                    <a:latin typeface="Calibri" charset="0"/>
                    <a:ea typeface="Calibri" charset="0"/>
                    <a:cs typeface="Calibri" charset="0"/>
                  </a:rPr>
                  <a:t>[1, 2]</a:t>
                </a:r>
              </a:p>
            </p:txBody>
          </p:sp>
          <p:sp>
            <p:nvSpPr>
              <p:cNvPr id="37" name="Shape 1200">
                <a:extLst>
                  <a:ext uri="{FF2B5EF4-FFF2-40B4-BE49-F238E27FC236}">
                    <a16:creationId xmlns:a16="http://schemas.microsoft.com/office/drawing/2014/main" id="{9A170047-5270-5445-A02B-432AE6442953}"/>
                  </a:ext>
                </a:extLst>
              </p:cNvPr>
              <p:cNvSpPr/>
              <p:nvPr/>
            </p:nvSpPr>
            <p:spPr>
              <a:xfrm>
                <a:off x="5056245" y="1633653"/>
                <a:ext cx="1176845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FF26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driving</a:t>
                </a:r>
              </a:p>
            </p:txBody>
          </p:sp>
          <p:sp>
            <p:nvSpPr>
              <p:cNvPr id="38" name="Shape 1201">
                <a:extLst>
                  <a:ext uri="{FF2B5EF4-FFF2-40B4-BE49-F238E27FC236}">
                    <a16:creationId xmlns:a16="http://schemas.microsoft.com/office/drawing/2014/main" id="{8AE01D3F-511A-8E40-8F44-013D9E9CF6E0}"/>
                  </a:ext>
                </a:extLst>
              </p:cNvPr>
              <p:cNvSpPr/>
              <p:nvPr/>
            </p:nvSpPr>
            <p:spPr>
              <a:xfrm>
                <a:off x="5757862" y="3519834"/>
                <a:ext cx="1297310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cooking</a:t>
                </a:r>
              </a:p>
            </p:txBody>
          </p:sp>
          <p:sp>
            <p:nvSpPr>
              <p:cNvPr id="39" name="Shape 1202">
                <a:extLst>
                  <a:ext uri="{FF2B5EF4-FFF2-40B4-BE49-F238E27FC236}">
                    <a16:creationId xmlns:a16="http://schemas.microsoft.com/office/drawing/2014/main" id="{D7CC611C-36C5-1649-AC02-12CBC98E5C88}"/>
                  </a:ext>
                </a:extLst>
              </p:cNvPr>
              <p:cNvSpPr/>
              <p:nvPr/>
            </p:nvSpPr>
            <p:spPr>
              <a:xfrm>
                <a:off x="1527399" y="1633653"/>
                <a:ext cx="1333514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>
                    <a:solidFill>
                      <a:srgbClr val="FF26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>
                    <a:latin typeface="Calibri" charset="0"/>
                    <a:ea typeface="Calibri" charset="0"/>
                    <a:cs typeface="Calibri" charset="0"/>
                  </a:rPr>
                  <a:t>working</a:t>
                </a:r>
              </a:p>
            </p:txBody>
          </p:sp>
          <p:sp>
            <p:nvSpPr>
              <p:cNvPr id="40" name="Shape 1203">
                <a:extLst>
                  <a:ext uri="{FF2B5EF4-FFF2-40B4-BE49-F238E27FC236}">
                    <a16:creationId xmlns:a16="http://schemas.microsoft.com/office/drawing/2014/main" id="{E328C3AE-FDE2-F84B-8DD5-36F700EC3141}"/>
                  </a:ext>
                </a:extLst>
              </p:cNvPr>
              <p:cNvSpPr/>
              <p:nvPr/>
            </p:nvSpPr>
            <p:spPr>
              <a:xfrm>
                <a:off x="0" y="37270"/>
                <a:ext cx="449123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/>
              <a:p>
                <a:pPr marL="28574" marR="28574" defTabSz="642915">
                  <a:defRPr sz="3000" i="1">
                    <a:solidFill>
                      <a:srgbClr val="011993"/>
                    </a:solidFill>
                  </a:defRPr>
                </a:pPr>
                <a:r>
                  <a:rPr sz="1800" dirty="0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sz="1800" baseline="-5999" dirty="0">
                    <a:latin typeface="Calibri" charset="0"/>
                    <a:ea typeface="Calibri" charset="0"/>
                    <a:cs typeface="Calibri" charset="0"/>
                  </a:rPr>
                  <a:t>0</a:t>
                </a:r>
              </a:p>
            </p:txBody>
          </p:sp>
          <p:sp>
            <p:nvSpPr>
              <p:cNvPr id="41" name="Shape 1204">
                <a:extLst>
                  <a:ext uri="{FF2B5EF4-FFF2-40B4-BE49-F238E27FC236}">
                    <a16:creationId xmlns:a16="http://schemas.microsoft.com/office/drawing/2014/main" id="{C3186B8B-278C-224F-A346-1481EF9D19C8}"/>
                  </a:ext>
                </a:extLst>
              </p:cNvPr>
              <p:cNvSpPr/>
              <p:nvPr/>
            </p:nvSpPr>
            <p:spPr>
              <a:xfrm>
                <a:off x="287272" y="529098"/>
                <a:ext cx="197494" cy="215508"/>
              </a:xfrm>
              <a:prstGeom prst="ellipse">
                <a:avLst/>
              </a:prstGeom>
              <a:solidFill>
                <a:srgbClr val="FFA941"/>
              </a:solidFill>
              <a:ln w="12700" cap="sq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799" tIns="50799" rIns="50799" bIns="50799" numCol="1" anchor="ctr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2" name="Shape 1205">
                <a:extLst>
                  <a:ext uri="{FF2B5EF4-FFF2-40B4-BE49-F238E27FC236}">
                    <a16:creationId xmlns:a16="http://schemas.microsoft.com/office/drawing/2014/main" id="{C9C94CDE-74A5-6C43-85E1-3441271A3F8A}"/>
                  </a:ext>
                </a:extLst>
              </p:cNvPr>
              <p:cNvSpPr/>
              <p:nvPr/>
            </p:nvSpPr>
            <p:spPr>
              <a:xfrm>
                <a:off x="483706" y="636851"/>
                <a:ext cx="2491684" cy="945308"/>
              </a:xfrm>
              <a:prstGeom prst="line">
                <a:avLst/>
              </a:prstGeom>
              <a:noFill/>
              <a:ln w="25400" cap="flat">
                <a:solidFill>
                  <a:srgbClr val="011993"/>
                </a:solidFill>
                <a:prstDash val="sysDot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28574" marR="28574" defTabSz="642915">
                  <a:defRPr sz="3000"/>
                </a:pPr>
                <a:endParaRPr sz="18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3" name="Shape 1206">
                <a:extLst>
                  <a:ext uri="{FF2B5EF4-FFF2-40B4-BE49-F238E27FC236}">
                    <a16:creationId xmlns:a16="http://schemas.microsoft.com/office/drawing/2014/main" id="{5C791F8F-33DD-744D-A27D-203FD99612A2}"/>
                  </a:ext>
                </a:extLst>
              </p:cNvPr>
              <p:cNvSpPr/>
              <p:nvPr/>
            </p:nvSpPr>
            <p:spPr>
              <a:xfrm rot="1260000">
                <a:off x="634605" y="608224"/>
                <a:ext cx="2129811" cy="5398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799" tIns="50799" rIns="50799" bIns="50799" numCol="1" anchor="ctr">
                <a:spAutoFit/>
              </a:bodyPr>
              <a:lstStyle>
                <a:lvl1pPr marL="40640" marR="40640" defTabSz="914400">
                  <a:defRPr sz="2200" i="1">
                    <a:solidFill>
                      <a:srgbClr val="011993"/>
                    </a:solidFill>
                  </a:defRPr>
                </a:lvl1pPr>
              </a:lstStyle>
              <a:p>
                <a:r>
                  <a:rPr sz="1800" i="0" dirty="0">
                    <a:latin typeface="Calibri" charset="0"/>
                    <a:ea typeface="Calibri" charset="0"/>
                    <a:cs typeface="Calibri" charset="0"/>
                  </a:rPr>
                  <a:t>[19:00, 19:30]</a:t>
                </a:r>
              </a:p>
            </p:txBody>
          </p:sp>
        </p:grpSp>
        <p:sp>
          <p:nvSpPr>
            <p:cNvPr id="16" name="Shape 1208">
              <a:extLst>
                <a:ext uri="{FF2B5EF4-FFF2-40B4-BE49-F238E27FC236}">
                  <a16:creationId xmlns:a16="http://schemas.microsoft.com/office/drawing/2014/main" id="{F7D070E9-361B-E84F-A20D-D1957C263D46}"/>
                </a:ext>
              </a:extLst>
            </p:cNvPr>
            <p:cNvSpPr/>
            <p:nvPr/>
          </p:nvSpPr>
          <p:spPr>
            <a:xfrm>
              <a:off x="5005321" y="3473681"/>
              <a:ext cx="197494" cy="215507"/>
            </a:xfrm>
            <a:prstGeom prst="ellipse">
              <a:avLst/>
            </a:prstGeom>
            <a:solidFill>
              <a:srgbClr val="FFA941"/>
            </a:solidFill>
            <a:ln w="12700" cap="sq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marL="28574" marR="28574" defTabSz="642915">
                <a:defRPr sz="3000"/>
              </a:pPr>
              <a:endParaRPr sz="18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4" name="Group 1214">
            <a:extLst>
              <a:ext uri="{FF2B5EF4-FFF2-40B4-BE49-F238E27FC236}">
                <a16:creationId xmlns:a16="http://schemas.microsoft.com/office/drawing/2014/main" id="{7ABB78D7-73BE-B54E-B1BC-7F79A3BB7579}"/>
              </a:ext>
            </a:extLst>
          </p:cNvPr>
          <p:cNvGrpSpPr/>
          <p:nvPr/>
        </p:nvGrpSpPr>
        <p:grpSpPr>
          <a:xfrm>
            <a:off x="10984037" y="3002653"/>
            <a:ext cx="854345" cy="1494920"/>
            <a:chOff x="0" y="0"/>
            <a:chExt cx="1215068" cy="2126108"/>
          </a:xfrm>
        </p:grpSpPr>
        <p:sp>
          <p:nvSpPr>
            <p:cNvPr id="45" name="Shape 1212">
              <a:extLst>
                <a:ext uri="{FF2B5EF4-FFF2-40B4-BE49-F238E27FC236}">
                  <a16:creationId xmlns:a16="http://schemas.microsoft.com/office/drawing/2014/main" id="{0A034BFA-7CF1-D443-8A6A-15334CD19A50}"/>
                </a:ext>
              </a:extLst>
            </p:cNvPr>
            <p:cNvSpPr/>
            <p:nvPr/>
          </p:nvSpPr>
          <p:spPr>
            <a:xfrm>
              <a:off x="0" y="0"/>
              <a:ext cx="224469" cy="235397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46" name="Shape 1213">
              <a:extLst>
                <a:ext uri="{FF2B5EF4-FFF2-40B4-BE49-F238E27FC236}">
                  <a16:creationId xmlns:a16="http://schemas.microsoft.com/office/drawing/2014/main" id="{4D9F9C10-3090-5846-8D38-FE6AFBDD15AB}"/>
                </a:ext>
              </a:extLst>
            </p:cNvPr>
            <p:cNvSpPr/>
            <p:nvPr/>
          </p:nvSpPr>
          <p:spPr>
            <a:xfrm>
              <a:off x="990600" y="1905000"/>
              <a:ext cx="224469" cy="221109"/>
            </a:xfrm>
            <a:prstGeom prst="ellipse">
              <a:avLst/>
            </a:prstGeom>
            <a:noFill/>
            <a:ln w="50800" cap="sq">
              <a:solidFill>
                <a:srgbClr val="9437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</p:grpSp>
      <p:sp>
        <p:nvSpPr>
          <p:cNvPr id="47" name="Shape 1215">
            <a:extLst>
              <a:ext uri="{FF2B5EF4-FFF2-40B4-BE49-F238E27FC236}">
                <a16:creationId xmlns:a16="http://schemas.microsoft.com/office/drawing/2014/main" id="{2A48D1DE-3545-6B4D-83A4-65D4C5F4515D}"/>
              </a:ext>
            </a:extLst>
          </p:cNvPr>
          <p:cNvSpPr/>
          <p:nvPr/>
        </p:nvSpPr>
        <p:spPr>
          <a:xfrm>
            <a:off x="9760668" y="4009075"/>
            <a:ext cx="2219726" cy="892969"/>
          </a:xfrm>
          <a:prstGeom prst="ellipse">
            <a:avLst/>
          </a:prstGeom>
          <a:ln w="12700" cap="sq">
            <a:solidFill>
              <a:schemeClr val="accent1">
                <a:satOff val="-3355"/>
                <a:lumOff val="26614"/>
              </a:schemeClr>
            </a:solidFill>
          </a:ln>
        </p:spPr>
        <p:txBody>
          <a:bodyPr lIns="35719" tIns="35719" rIns="35719" bIns="35719" anchor="ctr"/>
          <a:lstStyle/>
          <a:p>
            <a:endParaRPr sz="1687"/>
          </a:p>
        </p:txBody>
      </p:sp>
      <p:sp>
        <p:nvSpPr>
          <p:cNvPr id="48" name="Shape 1216">
            <a:extLst>
              <a:ext uri="{FF2B5EF4-FFF2-40B4-BE49-F238E27FC236}">
                <a16:creationId xmlns:a16="http://schemas.microsoft.com/office/drawing/2014/main" id="{4E3CBEBA-D487-9342-9D0E-C885393C7CD7}"/>
              </a:ext>
            </a:extLst>
          </p:cNvPr>
          <p:cNvSpPr/>
          <p:nvPr/>
        </p:nvSpPr>
        <p:spPr>
          <a:xfrm>
            <a:off x="9966911" y="4335146"/>
            <a:ext cx="138864" cy="151528"/>
          </a:xfrm>
          <a:prstGeom prst="ellipse">
            <a:avLst/>
          </a:prstGeom>
          <a:solidFill>
            <a:srgbClr val="4F8F00"/>
          </a:solidFill>
          <a:ln w="12700" cap="sq">
            <a:solidFill>
              <a:srgbClr val="FFFFFF"/>
            </a:solidFill>
          </a:ln>
        </p:spPr>
        <p:txBody>
          <a:bodyPr lIns="50799" tIns="50799" rIns="50799" bIns="50799" anchor="ctr"/>
          <a:lstStyle/>
          <a:p>
            <a:pPr marL="28574" marR="28574" defTabSz="642915">
              <a:defRPr sz="3000"/>
            </a:pPr>
            <a:endParaRPr sz="2109"/>
          </a:p>
        </p:txBody>
      </p:sp>
      <p:sp>
        <p:nvSpPr>
          <p:cNvPr id="49" name="Shape 1217">
            <a:extLst>
              <a:ext uri="{FF2B5EF4-FFF2-40B4-BE49-F238E27FC236}">
                <a16:creationId xmlns:a16="http://schemas.microsoft.com/office/drawing/2014/main" id="{9CE5DD5F-F5C6-364E-B253-AC271190899A}"/>
              </a:ext>
            </a:extLst>
          </p:cNvPr>
          <p:cNvSpPr/>
          <p:nvPr/>
        </p:nvSpPr>
        <p:spPr>
          <a:xfrm>
            <a:off x="6635278" y="2262765"/>
            <a:ext cx="157830" cy="155468"/>
          </a:xfrm>
          <a:prstGeom prst="ellipse">
            <a:avLst/>
          </a:prstGeom>
          <a:ln w="50800" cap="sq">
            <a:solidFill>
              <a:srgbClr val="9437FF"/>
            </a:solidFill>
          </a:ln>
        </p:spPr>
        <p:txBody>
          <a:bodyPr lIns="35719" tIns="35719" rIns="35719" bIns="35719" anchor="ctr"/>
          <a:lstStyle/>
          <a:p>
            <a:endParaRPr sz="1687"/>
          </a:p>
        </p:txBody>
      </p:sp>
      <p:grpSp>
        <p:nvGrpSpPr>
          <p:cNvPr id="50" name="Group 1224">
            <a:extLst>
              <a:ext uri="{FF2B5EF4-FFF2-40B4-BE49-F238E27FC236}">
                <a16:creationId xmlns:a16="http://schemas.microsoft.com/office/drawing/2014/main" id="{24A14F76-876D-6344-AAD5-3D2ADC13E996}"/>
              </a:ext>
            </a:extLst>
          </p:cNvPr>
          <p:cNvGrpSpPr/>
          <p:nvPr/>
        </p:nvGrpSpPr>
        <p:grpSpPr>
          <a:xfrm>
            <a:off x="8535472" y="3016604"/>
            <a:ext cx="1266941" cy="155468"/>
            <a:chOff x="0" y="0"/>
            <a:chExt cx="1801869" cy="221108"/>
          </a:xfrm>
        </p:grpSpPr>
        <p:sp>
          <p:nvSpPr>
            <p:cNvPr id="51" name="Shape 1222">
              <a:extLst>
                <a:ext uri="{FF2B5EF4-FFF2-40B4-BE49-F238E27FC236}">
                  <a16:creationId xmlns:a16="http://schemas.microsoft.com/office/drawing/2014/main" id="{DA04D7EE-DAEC-C54D-ACFA-EE8A3850997A}"/>
                </a:ext>
              </a:extLst>
            </p:cNvPr>
            <p:cNvSpPr/>
            <p:nvPr/>
          </p:nvSpPr>
          <p:spPr>
            <a:xfrm>
              <a:off x="0" y="0"/>
              <a:ext cx="224469" cy="221109"/>
            </a:xfrm>
            <a:prstGeom prst="ellipse">
              <a:avLst/>
            </a:prstGeom>
            <a:noFill/>
            <a:ln w="508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  <p:sp>
          <p:nvSpPr>
            <p:cNvPr id="52" name="Shape 1223">
              <a:extLst>
                <a:ext uri="{FF2B5EF4-FFF2-40B4-BE49-F238E27FC236}">
                  <a16:creationId xmlns:a16="http://schemas.microsoft.com/office/drawing/2014/main" id="{A6430B39-82EC-7C46-A285-0A758EEA9B86}"/>
                </a:ext>
              </a:extLst>
            </p:cNvPr>
            <p:cNvSpPr/>
            <p:nvPr/>
          </p:nvSpPr>
          <p:spPr>
            <a:xfrm>
              <a:off x="1577401" y="0"/>
              <a:ext cx="224469" cy="221109"/>
            </a:xfrm>
            <a:prstGeom prst="ellipse">
              <a:avLst/>
            </a:prstGeom>
            <a:noFill/>
            <a:ln w="508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687"/>
            </a:p>
          </p:txBody>
        </p:sp>
      </p:grpSp>
    </p:spTree>
    <p:extLst>
      <p:ext uri="{BB962C8B-B14F-4D97-AF65-F5344CB8AC3E}">
        <p14:creationId xmlns:p14="http://schemas.microsoft.com/office/powerpoint/2010/main" val="15726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44" grpId="0" animBg="1" advAuto="0"/>
      <p:bldP spid="47" grpId="0" animBg="1" advAuto="0"/>
      <p:bldP spid="48" grpId="0" animBg="1" advAuto="0"/>
      <p:bldP spid="49" grpId="0" animBg="1" advAuto="0"/>
      <p:bldP spid="50" grpId="0" animBg="1" advAuto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Shape 12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</a:t>
            </a:r>
          </a:p>
        </p:txBody>
      </p:sp>
      <p:sp>
        <p:nvSpPr>
          <p:cNvPr id="1252" name="Shape 125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6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Introduction</a:t>
            </a:r>
          </a:p>
          <a:p>
            <a:pPr>
              <a:lnSpc>
                <a:spcPct val="16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Representation</a:t>
            </a:r>
          </a:p>
          <a:p>
            <a:pPr>
              <a:lnSpc>
                <a:spcPct val="16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Temporal planning</a:t>
            </a:r>
          </a:p>
          <a:p>
            <a:pPr>
              <a:lnSpc>
                <a:spcPct val="16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Consistency and controllability</a:t>
            </a:r>
          </a:p>
          <a:p>
            <a:pPr>
              <a:lnSpc>
                <a:spcPct val="160000"/>
              </a:lnSpc>
              <a:buChar char="✓"/>
              <a:defRPr>
                <a:solidFill>
                  <a:srgbClr val="A6AAA9"/>
                </a:solidFill>
              </a:defRPr>
            </a:pPr>
            <a:r>
              <a:rPr dirty="0"/>
              <a:t>Acting with executable primitives</a:t>
            </a:r>
          </a:p>
          <a:p>
            <a:pPr>
              <a:lnSpc>
                <a:spcPct val="160000"/>
              </a:lnSpc>
            </a:pPr>
            <a:r>
              <a:rPr lang="en-US" dirty="0"/>
              <a:t>Summary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6749559"/>
      </p:ext>
    </p:extLst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1"/>
            <a:ext cx="8839200" cy="589453"/>
          </a:xfrm>
        </p:spPr>
        <p:txBody>
          <a:bodyPr/>
          <a:lstStyle/>
          <a:p>
            <a:r>
              <a:rPr lang="en-US" dirty="0"/>
              <a:t>Summary of Sections 4.4, 4.5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58953"/>
            <a:ext cx="8229600" cy="5676773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Managing constraints in </a:t>
            </a:r>
            <a:r>
              <a:rPr lang="en-US" dirty="0" err="1">
                <a:latin typeface="Calibri" panose="020F0502020204030204" pitchFamily="34" charset="0"/>
                <a:cs typeface="Times New Roman"/>
              </a:rPr>
              <a:t>TemPlan</a:t>
            </a:r>
            <a:r>
              <a:rPr lang="en-US" dirty="0">
                <a:latin typeface="Times New Roman"/>
                <a:cs typeface="Times New Roman"/>
              </a:rPr>
              <a:t>: like CSPs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Temporal constraints: STNs, </a:t>
            </a:r>
            <a:r>
              <a:rPr lang="en-US" dirty="0">
                <a:latin typeface="Calibri"/>
                <a:cs typeface="Calibri"/>
              </a:rPr>
              <a:t>PC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algorithm (path </a:t>
            </a:r>
            <a:r>
              <a:rPr lang="en-US" dirty="0">
                <a:latin typeface="Times New Roman"/>
                <a:cs typeface="Times New Roman"/>
              </a:rPr>
              <a:t>consistency)</a:t>
            </a:r>
          </a:p>
          <a:p>
            <a:r>
              <a:rPr lang="en-US" dirty="0">
                <a:latin typeface="Times New Roman"/>
                <a:cs typeface="Times New Roman"/>
              </a:rPr>
              <a:t>Acting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Dynamic controllability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STNUs</a:t>
            </a:r>
          </a:p>
          <a:p>
            <a:pPr lvl="1"/>
            <a:r>
              <a:rPr lang="en-US" dirty="0">
                <a:latin typeface="Calibri" charset="0"/>
                <a:cs typeface="Times New Roman"/>
              </a:rPr>
              <a:t>RAE </a:t>
            </a:r>
            <a:r>
              <a:rPr lang="en-US" dirty="0">
                <a:latin typeface="Times New Roman"/>
                <a:cs typeface="Times New Roman"/>
              </a:rPr>
              <a:t>and </a:t>
            </a:r>
            <a:r>
              <a:rPr lang="en-US" dirty="0" err="1">
                <a:latin typeface="Calibri"/>
                <a:cs typeface="Calibri"/>
              </a:rPr>
              <a:t>eRAE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>
                <a:latin typeface="Times New Roman"/>
                <a:cs typeface="Times New Roman"/>
              </a:rPr>
              <a:t>Dispatching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19437"/>
      </p:ext>
    </p:extLst>
  </p:cSld>
  <p:clrMapOvr>
    <a:masterClrMapping/>
  </p:clrMapOvr>
</p:sld>
</file>

<file path=ppt/theme/theme1.xml><?xml version="1.0" encoding="utf-8"?>
<a:theme xmlns:a="http://schemas.openxmlformats.org/drawingml/2006/main" name="8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29878</TotalTime>
  <Pages>32</Pages>
  <Words>18982</Words>
  <Application>Microsoft Macintosh PowerPoint</Application>
  <PresentationFormat>Widescreen</PresentationFormat>
  <Paragraphs>1958</Paragraphs>
  <Slides>92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6" baseType="lpstr">
      <vt:lpstr>Arial</vt:lpstr>
      <vt:lpstr>Arial Narrow</vt:lpstr>
      <vt:lpstr>Calibri</vt:lpstr>
      <vt:lpstr>Gill Sans</vt:lpstr>
      <vt:lpstr>Lucida Calligraphy</vt:lpstr>
      <vt:lpstr>Lucida Grande</vt:lpstr>
      <vt:lpstr>Lucida Handwriting</vt:lpstr>
      <vt:lpstr>System Font Regular</vt:lpstr>
      <vt:lpstr>Times</vt:lpstr>
      <vt:lpstr>Times New Roman</vt:lpstr>
      <vt:lpstr>Times New Roman Regular</vt:lpstr>
      <vt:lpstr>Webdings</vt:lpstr>
      <vt:lpstr>Wingdings</vt:lpstr>
      <vt:lpstr>8_Nau - reasoning about adversaries</vt:lpstr>
      <vt:lpstr>Chapter 4  Deliberation with Temporal  Domain Models         </vt:lpstr>
      <vt:lpstr>IxTeT</vt:lpstr>
      <vt:lpstr>RAX/PS</vt:lpstr>
      <vt:lpstr> T-ReX     Casper (NASA JPL)</vt:lpstr>
      <vt:lpstr>Temporal Models</vt:lpstr>
      <vt:lpstr>Outline</vt:lpstr>
      <vt:lpstr>Timelines</vt:lpstr>
      <vt:lpstr>Timeline</vt:lpstr>
      <vt:lpstr>Consistency</vt:lpstr>
      <vt:lpstr>Security</vt:lpstr>
      <vt:lpstr>Union of Multiple Timelines</vt:lpstr>
      <vt:lpstr>Causal support</vt:lpstr>
      <vt:lpstr>Establishing causal support</vt:lpstr>
      <vt:lpstr>Establishing causal support</vt:lpstr>
      <vt:lpstr>Establishing causal support</vt:lpstr>
      <vt:lpstr>Primitive Tasks (Actions)</vt:lpstr>
      <vt:lpstr>Primitive Tasks (Actions)</vt:lpstr>
      <vt:lpstr>Primitive Tasks (Actions)</vt:lpstr>
      <vt:lpstr>Tasks and Methods</vt:lpstr>
      <vt:lpstr>Tasks and Methods</vt:lpstr>
      <vt:lpstr>Tasks and Methods</vt:lpstr>
      <vt:lpstr>Tasks and Methods</vt:lpstr>
      <vt:lpstr>Chronicles</vt:lpstr>
      <vt:lpstr>Outline</vt:lpstr>
      <vt:lpstr>Planning</vt:lpstr>
      <vt:lpstr>Flaws (1)</vt:lpstr>
      <vt:lpstr>Flaws (2)</vt:lpstr>
      <vt:lpstr>Flaws (3)</vt:lpstr>
      <vt:lpstr>Planning Algorithm</vt:lpstr>
      <vt:lpstr>Example</vt:lpstr>
      <vt:lpstr>Method instance</vt:lpstr>
      <vt:lpstr>Apply the method instance</vt:lpstr>
      <vt:lpstr>Method instance</vt:lpstr>
      <vt:lpstr>Apply the method instance</vt:lpstr>
      <vt:lpstr>Resolvers for a temporal assertion</vt:lpstr>
      <vt:lpstr>Support the assertion</vt:lpstr>
      <vt:lpstr>Support another assertion</vt:lpstr>
      <vt:lpstr>Support another assertion</vt:lpstr>
      <vt:lpstr>Support another assertion</vt:lpstr>
      <vt:lpstr>Method instance</vt:lpstr>
      <vt:lpstr>Modified chronicle</vt:lpstr>
      <vt:lpstr>Primitive task instance</vt:lpstr>
      <vt:lpstr>Modified chronicle</vt:lpstr>
      <vt:lpstr>Primitive task instance</vt:lpstr>
      <vt:lpstr>Modified chronicle</vt:lpstr>
      <vt:lpstr>Problems with navigation</vt:lpstr>
      <vt:lpstr>Possibility (1)</vt:lpstr>
      <vt:lpstr>Possibility (2)</vt:lpstr>
      <vt:lpstr>Possibility (3)</vt:lpstr>
      <vt:lpstr>Heuristics for Guiding TemPlan</vt:lpstr>
      <vt:lpstr>Summary of Sections 4.1, 4.2, 4.3</vt:lpstr>
      <vt:lpstr>Outline</vt:lpstr>
      <vt:lpstr>Constraint Management</vt:lpstr>
      <vt:lpstr>Constraint Management in TemPlan</vt:lpstr>
      <vt:lpstr>Consistency of C</vt:lpstr>
      <vt:lpstr>Object Constraints</vt:lpstr>
      <vt:lpstr>Time Constraints</vt:lpstr>
      <vt:lpstr>Time Constraints</vt:lpstr>
      <vt:lpstr>Time Constraints</vt:lpstr>
      <vt:lpstr>Time Constraints</vt:lpstr>
      <vt:lpstr>Operations on STNs</vt:lpstr>
      <vt:lpstr>Two Examples</vt:lpstr>
      <vt:lpstr>Operations on STNs</vt:lpstr>
      <vt:lpstr>Operations on STNs</vt:lpstr>
      <vt:lpstr>Operations on STNs</vt:lpstr>
      <vt:lpstr>Pruning TemPlan’s search space</vt:lpstr>
      <vt:lpstr>Controllability</vt:lpstr>
      <vt:lpstr>Controllability</vt:lpstr>
      <vt:lpstr>Controllability</vt:lpstr>
      <vt:lpstr>STNUs</vt:lpstr>
      <vt:lpstr>Three kinds of controllability</vt:lpstr>
      <vt:lpstr>Dynamic Execution</vt:lpstr>
      <vt:lpstr>Example</vt:lpstr>
      <vt:lpstr>Dynamic Controllability Checking</vt:lpstr>
      <vt:lpstr>Additional Constraint Propagation Rules</vt:lpstr>
      <vt:lpstr>Additional Constraint Propagation Rules</vt:lpstr>
      <vt:lpstr>Extended Version of PC</vt:lpstr>
      <vt:lpstr>Outline</vt:lpstr>
      <vt:lpstr>Atemporal Refinement of Primitive Actions</vt:lpstr>
      <vt:lpstr>Atemporal Refinement of Primitive Actions</vt:lpstr>
      <vt:lpstr>Discussion</vt:lpstr>
      <vt:lpstr>Acting With Temporal Models</vt:lpstr>
      <vt:lpstr>Dispatching</vt:lpstr>
      <vt:lpstr>Dispatching</vt:lpstr>
      <vt:lpstr>Abstract Example</vt:lpstr>
      <vt:lpstr>Detailed Example</vt:lpstr>
      <vt:lpstr>Deadline Failures</vt:lpstr>
      <vt:lpstr>Partial Observability</vt:lpstr>
      <vt:lpstr>Observation Actions</vt:lpstr>
      <vt:lpstr>Dynamic Controllability</vt:lpstr>
      <vt:lpstr>Outline</vt:lpstr>
      <vt:lpstr>Summary of Sections 4.4, 4.5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2949</cp:revision>
  <cp:lastPrinted>2020-04-09T17:01:45Z</cp:lastPrinted>
  <dcterms:created xsi:type="dcterms:W3CDTF">2009-11-19T21:59:27Z</dcterms:created>
  <dcterms:modified xsi:type="dcterms:W3CDTF">2022-04-16T21:03:22Z</dcterms:modified>
</cp:coreProperties>
</file>