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3"/>
  </p:sldMasterIdLst>
  <p:notesMasterIdLst>
    <p:notesMasterId r:id="rId23"/>
  </p:notesMasterIdLst>
  <p:handoutMasterIdLst>
    <p:handoutMasterId r:id="rId24"/>
  </p:handoutMasterIdLst>
  <p:sldIdLst>
    <p:sldId id="683" r:id="rId4"/>
    <p:sldId id="747" r:id="rId5"/>
    <p:sldId id="953" r:id="rId6"/>
    <p:sldId id="796" r:id="rId7"/>
    <p:sldId id="954" r:id="rId8"/>
    <p:sldId id="685" r:id="rId9"/>
    <p:sldId id="951" r:id="rId10"/>
    <p:sldId id="888" r:id="rId11"/>
    <p:sldId id="897" r:id="rId12"/>
    <p:sldId id="898" r:id="rId13"/>
    <p:sldId id="597" r:id="rId14"/>
    <p:sldId id="598" r:id="rId15"/>
    <p:sldId id="941" r:id="rId16"/>
    <p:sldId id="601" r:id="rId17"/>
    <p:sldId id="748" r:id="rId18"/>
    <p:sldId id="698" r:id="rId19"/>
    <p:sldId id="749" r:id="rId20"/>
    <p:sldId id="940" r:id="rId21"/>
    <p:sldId id="949" r:id="rId22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66"/>
    <a:srgbClr val="FF9300"/>
    <a:srgbClr val="0291E8"/>
    <a:srgbClr val="CFFBA3"/>
    <a:srgbClr val="D0F6E3"/>
    <a:srgbClr val="20995C"/>
    <a:srgbClr val="D6D600"/>
    <a:srgbClr val="CEFBA2"/>
    <a:srgbClr val="53A448"/>
    <a:srgbClr val="009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762" autoAdjust="0"/>
  </p:normalViewPr>
  <p:slideViewPr>
    <p:cSldViewPr snapToGrid="0">
      <p:cViewPr varScale="1">
        <p:scale>
          <a:sx n="117" d="100"/>
          <a:sy n="117" d="100"/>
        </p:scale>
        <p:origin x="856" y="168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4CB9BBAB-E64D-40C5-97E5-755B84E66161}"/>
    <pc:docChg chg="undo custSel modSld sldOrd">
      <pc:chgData name="Mak Roberts" userId="9f338eff-2743-45c8-be3d-ba747cbf8532" providerId="ADAL" clId="{4CB9BBAB-E64D-40C5-97E5-755B84E66161}" dt="2024-09-29T19:34:14.327" v="1534"/>
      <pc:docMkLst>
        <pc:docMk/>
      </pc:docMkLst>
      <pc:sldChg chg="modSp mod modAnim">
        <pc:chgData name="Mak Roberts" userId="9f338eff-2743-45c8-be3d-ba747cbf8532" providerId="ADAL" clId="{4CB9BBAB-E64D-40C5-97E5-755B84E66161}" dt="2024-09-23T16:02:43.831" v="127"/>
        <pc:sldMkLst>
          <pc:docMk/>
          <pc:sldMk cId="0" sldId="598"/>
        </pc:sldMkLst>
      </pc:sldChg>
      <pc:sldChg chg="modSp mod modAnim modNotesTx">
        <pc:chgData name="Mak Roberts" userId="9f338eff-2743-45c8-be3d-ba747cbf8532" providerId="ADAL" clId="{4CB9BBAB-E64D-40C5-97E5-755B84E66161}" dt="2024-09-29T19:32:58.225" v="1530" actId="207"/>
        <pc:sldMkLst>
          <pc:docMk/>
          <pc:sldMk cId="0" sldId="601"/>
        </pc:sldMkLst>
      </pc:sldChg>
      <pc:sldChg chg="modSp mod">
        <pc:chgData name="Mak Roberts" userId="9f338eff-2743-45c8-be3d-ba747cbf8532" providerId="ADAL" clId="{4CB9BBAB-E64D-40C5-97E5-755B84E66161}" dt="2024-09-21T16:48:25.163" v="36" actId="20577"/>
        <pc:sldMkLst>
          <pc:docMk/>
          <pc:sldMk cId="1047623071" sldId="683"/>
        </pc:sldMkLst>
      </pc:sldChg>
      <pc:sldChg chg="addSp modSp mod modAnim">
        <pc:chgData name="Mak Roberts" userId="9f338eff-2743-45c8-be3d-ba747cbf8532" providerId="ADAL" clId="{4CB9BBAB-E64D-40C5-97E5-755B84E66161}" dt="2024-09-29T18:45:59.447" v="1358"/>
        <pc:sldMkLst>
          <pc:docMk/>
          <pc:sldMk cId="1203857922" sldId="685"/>
        </pc:sldMkLst>
      </pc:sldChg>
      <pc:sldChg chg="modSp mod">
        <pc:chgData name="Mak Roberts" userId="9f338eff-2743-45c8-be3d-ba747cbf8532" providerId="ADAL" clId="{4CB9BBAB-E64D-40C5-97E5-755B84E66161}" dt="2024-09-23T18:19:36.963" v="344" actId="114"/>
        <pc:sldMkLst>
          <pc:docMk/>
          <pc:sldMk cId="1170204608" sldId="747"/>
        </pc:sldMkLst>
      </pc:sldChg>
      <pc:sldChg chg="addSp delSp modSp mod">
        <pc:chgData name="Mak Roberts" userId="9f338eff-2743-45c8-be3d-ba747cbf8532" providerId="ADAL" clId="{4CB9BBAB-E64D-40C5-97E5-755B84E66161}" dt="2024-09-29T18:44:21.327" v="1339"/>
        <pc:sldMkLst>
          <pc:docMk/>
          <pc:sldMk cId="3295581135" sldId="796"/>
        </pc:sldMkLst>
      </pc:sldChg>
      <pc:sldChg chg="addSp modSp mod modAnim">
        <pc:chgData name="Mak Roberts" userId="9f338eff-2743-45c8-be3d-ba747cbf8532" providerId="ADAL" clId="{4CB9BBAB-E64D-40C5-97E5-755B84E66161}" dt="2024-09-23T16:00:53.752" v="124"/>
        <pc:sldMkLst>
          <pc:docMk/>
          <pc:sldMk cId="3730957777" sldId="888"/>
        </pc:sldMkLst>
      </pc:sldChg>
      <pc:sldChg chg="modAnim">
        <pc:chgData name="Mak Roberts" userId="9f338eff-2743-45c8-be3d-ba747cbf8532" providerId="ADAL" clId="{4CB9BBAB-E64D-40C5-97E5-755B84E66161}" dt="2024-09-23T17:08:40.152" v="140"/>
        <pc:sldMkLst>
          <pc:docMk/>
          <pc:sldMk cId="2340054900" sldId="940"/>
        </pc:sldMkLst>
      </pc:sldChg>
      <pc:sldChg chg="modSp mod">
        <pc:chgData name="Mak Roberts" userId="9f338eff-2743-45c8-be3d-ba747cbf8532" providerId="ADAL" clId="{4CB9BBAB-E64D-40C5-97E5-755B84E66161}" dt="2024-09-23T18:48:42.870" v="978" actId="20577"/>
        <pc:sldMkLst>
          <pc:docMk/>
          <pc:sldMk cId="2088375662" sldId="941"/>
        </pc:sldMkLst>
      </pc:sldChg>
      <pc:sldChg chg="addSp modSp mod ord modAnim">
        <pc:chgData name="Mak Roberts" userId="9f338eff-2743-45c8-be3d-ba747cbf8532" providerId="ADAL" clId="{4CB9BBAB-E64D-40C5-97E5-755B84E66161}" dt="2024-09-29T19:34:14.327" v="1534"/>
        <pc:sldMkLst>
          <pc:docMk/>
          <pc:sldMk cId="1337590685" sldId="949"/>
        </pc:sldMkLst>
      </pc:sldChg>
      <pc:sldChg chg="addSp modSp mod modAnim">
        <pc:chgData name="Mak Roberts" userId="9f338eff-2743-45c8-be3d-ba747cbf8532" providerId="ADAL" clId="{4CB9BBAB-E64D-40C5-97E5-755B84E66161}" dt="2024-09-29T18:47:36.903" v="1442"/>
        <pc:sldMkLst>
          <pc:docMk/>
          <pc:sldMk cId="2949579859" sldId="951"/>
        </pc:sldMkLst>
      </pc:sldChg>
      <pc:sldChg chg="addSp modSp mod modNotesTx">
        <pc:chgData name="Mak Roberts" userId="9f338eff-2743-45c8-be3d-ba747cbf8532" providerId="ADAL" clId="{4CB9BBAB-E64D-40C5-97E5-755B84E66161}" dt="2024-09-29T18:44:16.413" v="1338" actId="2085"/>
        <pc:sldMkLst>
          <pc:docMk/>
          <pc:sldMk cId="2043052477" sldId="953"/>
        </pc:sldMkLst>
      </pc:sldChg>
      <pc:sldChg chg="addSp delSp modSp mod">
        <pc:chgData name="Mak Roberts" userId="9f338eff-2743-45c8-be3d-ba747cbf8532" providerId="ADAL" clId="{4CB9BBAB-E64D-40C5-97E5-755B84E66161}" dt="2024-09-23T18:29:45.898" v="762" actId="20577"/>
        <pc:sldMkLst>
          <pc:docMk/>
          <pc:sldMk cId="1743951816" sldId="954"/>
        </pc:sldMkLst>
      </pc:sldChg>
    </pc:docChg>
  </pc:docChgLst>
  <pc:docChgLst>
    <pc:chgData name="Mak Roberts" userId="9f338eff-2743-45c8-be3d-ba747cbf8532" providerId="ADAL" clId="{0B3249B8-B5CC-49CD-8D2B-57BB6BC37CCA}"/>
    <pc:docChg chg="modSld">
      <pc:chgData name="Mak Roberts" userId="9f338eff-2743-45c8-be3d-ba747cbf8532" providerId="ADAL" clId="{0B3249B8-B5CC-49CD-8D2B-57BB6BC37CCA}" dt="2025-01-30T00:48:27.209" v="1" actId="20577"/>
      <pc:docMkLst>
        <pc:docMk/>
      </pc:docMkLst>
      <pc:sldChg chg="modSp mod">
        <pc:chgData name="Mak Roberts" userId="9f338eff-2743-45c8-be3d-ba747cbf8532" providerId="ADAL" clId="{0B3249B8-B5CC-49CD-8D2B-57BB6BC37CCA}" dt="2025-01-30T00:48:27.209" v="1" actId="20577"/>
        <pc:sldMkLst>
          <pc:docMk/>
          <pc:sldMk cId="1047623071" sldId="683"/>
        </pc:sldMkLst>
        <pc:spChg chg="mod">
          <ac:chgData name="Mak Roberts" userId="9f338eff-2743-45c8-be3d-ba747cbf8532" providerId="ADAL" clId="{0B3249B8-B5CC-49CD-8D2B-57BB6BC37CCA}" dt="2025-01-30T00:48:27.209" v="1" actId="20577"/>
          <ac:spMkLst>
            <pc:docMk/>
            <pc:sldMk cId="1047623071" sldId="683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6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99269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with Dana; had to correct last line of left side</a:t>
            </a:r>
          </a:p>
        </p:txBody>
      </p:sp>
    </p:spTree>
    <p:extLst>
      <p:ext uri="{BB962C8B-B14F-4D97-AF65-F5344CB8AC3E}">
        <p14:creationId xmlns:p14="http://schemas.microsoft.com/office/powerpoint/2010/main" val="2884547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4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0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Ask Dana about red text on this slide – what was it for?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3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11:06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42698FC-17A5-1904-F648-4D078FE4F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7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3852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2259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35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0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03527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22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5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vlbX4J8AAAA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7888217@N0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2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Chapter 8 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Probabilistic Representation and Acting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FF54DB-FBA8-3622-84FA-2EA8DE5C9D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3929744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2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2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3">
            <a:extLst>
              <a:ext uri="{FF2B5EF4-FFF2-40B4-BE49-F238E27FC236}">
                <a16:creationId xmlns:a16="http://schemas.microsoft.com/office/drawing/2014/main" id="{D68F5763-BD10-DB46-945C-CBD2FD33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90" y="4113667"/>
            <a:ext cx="9699622" cy="2461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</a:pP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4 </a:t>
            </a:r>
            <a:r>
              <a:rPr lang="en-US" dirty="0">
                <a:latin typeface="Times New Roman" charset="0"/>
                <a:cs typeface="Times New Roman"/>
              </a:rPr>
              <a:t>=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(d5,m57)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,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(d7,m75)</a:t>
            </a:r>
            <a:r>
              <a:rPr lang="en-US" dirty="0">
                <a:latin typeface="Times New Roman" charset="0"/>
                <a:cs typeface="Times New Roman"/>
              </a:rPr>
              <a:t>}</a:t>
            </a:r>
            <a:br>
              <a:rPr lang="en-US" baseline="-25000" dirty="0">
                <a:latin typeface="Times New Roman" charset="0"/>
                <a:cs typeface="Times New Roman"/>
              </a:rPr>
            </a:br>
            <a:endParaRPr lang="en-US" baseline="-25000" dirty="0"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i="1" kern="0" dirty="0">
                <a:latin typeface="Times New Roman" charset="0"/>
                <a:cs typeface="Times New Roman"/>
              </a:rPr>
              <a:t>H</a:t>
            </a:r>
            <a:r>
              <a:rPr lang="en-US" kern="0" dirty="0">
                <a:latin typeface="Times New Roman" charset="0"/>
                <a:cs typeface="Times New Roman"/>
              </a:rPr>
              <a:t>(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i="1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cs typeface="Times New Roman"/>
              </a:rPr>
              <a:t>4</a:t>
            </a:r>
            <a:r>
              <a:rPr lang="en-US" kern="0" dirty="0">
                <a:latin typeface="Times New Roman" charset="0"/>
                <a:cs typeface="Times New Roman"/>
              </a:rPr>
              <a:t>) = {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</a:rPr>
              <a:t>}:</a:t>
            </a:r>
          </a:p>
          <a:p>
            <a:pPr lvl="1">
              <a:spcBef>
                <a:spcPts val="400"/>
              </a:spcBef>
              <a:tabLst>
                <a:tab pos="4052888" algn="l"/>
                <a:tab pos="4675188" algn="l"/>
              </a:tabLst>
            </a:pPr>
            <a:r>
              <a:rPr lang="el-GR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 = ⟨</a:t>
            </a:r>
            <a:r>
              <a:rPr lang="en-US" kern="0" dirty="0">
                <a:latin typeface="Calibri"/>
                <a:cs typeface="Times New Roman"/>
              </a:rPr>
              <a:t>d1,</a:t>
            </a:r>
            <a:r>
              <a:rPr lang="is-IS" kern="0" dirty="0">
                <a:latin typeface="Calibri"/>
                <a:cs typeface="Times New Roman"/>
              </a:rPr>
              <a:t>d2</a:t>
            </a:r>
            <a:r>
              <a:rPr lang="en-US" kern="0" dirty="0">
                <a:latin typeface="Calibri"/>
                <a:cs typeface="Times New Roman"/>
              </a:rPr>
              <a:t>,d3,d4</a:t>
            </a:r>
            <a:r>
              <a:rPr lang="en-US" kern="0" dirty="0">
                <a:latin typeface="Times New Roman" panose="02020603050405020304" pitchFamily="18" charset="0"/>
                <a:cs typeface="Times New Roman"/>
                <a:sym typeface="Symbol" charset="0"/>
              </a:rPr>
              <a:t>⟩ ends at a goal state;	</a:t>
            </a:r>
            <a:r>
              <a:rPr lang="en-US" kern="0" dirty="0" err="1">
                <a:latin typeface="Times New Roman" charset="0"/>
                <a:ea typeface="Times New Roman"/>
              </a:rPr>
              <a:t>Pr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kern="0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i="1" kern="0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|</a:t>
            </a:r>
            <a:r>
              <a:rPr lang="en-US" kern="0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ea typeface="Times New Roman"/>
              </a:rPr>
              <a:t>4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) = 1×.8×1 = 0.8</a:t>
            </a:r>
            <a:endParaRPr lang="en-US" kern="0" dirty="0">
              <a:latin typeface="Calibri"/>
              <a:cs typeface="Times New Roman"/>
              <a:sym typeface="Symbol" charset="0"/>
            </a:endParaRPr>
          </a:p>
          <a:p>
            <a:pPr lvl="1">
              <a:spcBef>
                <a:spcPts val="400"/>
              </a:spcBef>
              <a:tabLst>
                <a:tab pos="4675188" algn="l"/>
              </a:tabLst>
            </a:pPr>
            <a:r>
              <a:rPr lang="el-GR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3</a:t>
            </a:r>
            <a:r>
              <a:rPr lang="en-US" kern="0" dirty="0">
                <a:latin typeface="Times New Roman" charset="0"/>
                <a:cs typeface="Times New Roman"/>
              </a:rPr>
              <a:t> = ⟨</a:t>
            </a:r>
            <a:r>
              <a:rPr lang="en-US" kern="0" dirty="0">
                <a:latin typeface="Calibri"/>
                <a:cs typeface="Times New Roman"/>
              </a:rPr>
              <a:t>d1,</a:t>
            </a:r>
            <a:r>
              <a:rPr lang="is-IS" kern="0" dirty="0">
                <a:latin typeface="Calibri"/>
                <a:cs typeface="Times New Roman"/>
              </a:rPr>
              <a:t>d2</a:t>
            </a:r>
            <a:r>
              <a:rPr lang="en-US" kern="0" dirty="0">
                <a:latin typeface="Calibri"/>
                <a:cs typeface="Times New Roman"/>
              </a:rPr>
              <a:t>,d5</a:t>
            </a:r>
            <a:r>
              <a:rPr lang="en-US" kern="0" dirty="0">
                <a:solidFill>
                  <a:srgbClr val="00CC66"/>
                </a:solidFill>
                <a:latin typeface="Calibri"/>
                <a:cs typeface="Times New Roman"/>
              </a:rPr>
              <a:t>,d7,d5,d7,</a:t>
            </a:r>
            <a:r>
              <a:rPr lang="en-US" kern="0" dirty="0">
                <a:solidFill>
                  <a:srgbClr val="00CC66"/>
                </a:solidFill>
                <a:latin typeface="Times New Roman" panose="02020603050405020304" pitchFamily="18" charset="0"/>
                <a:cs typeface="Times New Roman"/>
              </a:rPr>
              <a:t>…</a:t>
            </a:r>
            <a:r>
              <a:rPr lang="en-US" kern="0" dirty="0">
                <a:latin typeface="Times New Roman" panose="02020603050405020304" pitchFamily="18" charset="0"/>
                <a:cs typeface="Times New Roman"/>
                <a:sym typeface="Symbol" charset="0"/>
              </a:rPr>
              <a:t>⟩ doesn’t;	</a:t>
            </a:r>
            <a:r>
              <a:rPr lang="en-US" kern="0" dirty="0" err="1">
                <a:latin typeface="Times New Roman" charset="0"/>
                <a:ea typeface="Times New Roman"/>
              </a:rPr>
              <a:t>Pr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kern="0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  <a:sym typeface="Symbol" charset="0"/>
              </a:rPr>
              <a:t>3</a:t>
            </a:r>
            <a:r>
              <a:rPr lang="en-US" i="1" kern="0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|</a:t>
            </a:r>
            <a:r>
              <a:rPr lang="en-US" kern="0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ea typeface="Times New Roman"/>
              </a:rPr>
              <a:t>4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) = 1×.2×1×1×1×… = 0.2</a:t>
            </a:r>
            <a:br>
              <a:rPr lang="en-US" kern="0" baseline="-25000" dirty="0">
                <a:latin typeface="Times New Roman" charset="0"/>
                <a:cs typeface="Times New Roman"/>
                <a:sym typeface="Symbol" charset="0"/>
              </a:rPr>
            </a:br>
            <a:endParaRPr lang="en-US" kern="0" baseline="-25000" dirty="0"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4052888" algn="l"/>
              </a:tabLst>
            </a:pP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i="1" baseline="-25000" dirty="0">
                <a:latin typeface="Times New Roman" charset="0"/>
                <a:cs typeface="Times New Roman"/>
              </a:rPr>
              <a:t>g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4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1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4</a:t>
            </a:r>
            <a:r>
              <a:rPr lang="en-US" dirty="0">
                <a:latin typeface="Times New Roman" charset="0"/>
                <a:cs typeface="Times New Roman"/>
              </a:rPr>
              <a:t>) = 0.8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1600"/>
            <a:ext cx="7721600" cy="6604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Unsafe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802" y="887515"/>
                <a:ext cx="6443059" cy="3648289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dirty="0">
                    <a:latin typeface="Times New Roman" charset="0"/>
                    <a:ea typeface="Times New Roman"/>
                    <a:sym typeface="Symbol" charset="0"/>
                  </a:rPr>
                  <a:t>Probability of reaching a goal state:</a:t>
                </a:r>
                <a:endParaRPr lang="en-US" baseline="-25000" dirty="0">
                  <a:latin typeface="Times New Roman" charset="0"/>
                  <a:ea typeface="Times New Roman"/>
                  <a:sym typeface="Symbol" charset="0"/>
                </a:endParaRPr>
              </a:p>
              <a:p>
                <a:pPr marL="349250" lvl="1" indent="0">
                  <a:spcBef>
                    <a:spcPts val="400"/>
                  </a:spcBef>
                  <a:buNone/>
                </a:pP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s</a:t>
                </a:r>
                <a:r>
                  <a:rPr lang="en-US" dirty="0">
                    <a:latin typeface="Times New Roman" charset="0"/>
                    <a:cs typeface="Times New Roman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= </a:t>
                </a:r>
                <a:r>
                  <a:rPr lang="en-US" dirty="0"/>
                  <a:t>∑</a:t>
                </a:r>
                <a:r>
                  <a:rPr lang="el-GR" i="1" baseline="-25000" dirty="0">
                    <a:latin typeface="Times New Roman" charset="0"/>
                    <a:cs typeface="Times New Roman"/>
                  </a:rPr>
                  <a:t>σ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i="1" baseline="-25000" dirty="0">
                    <a:latin typeface="Times New Roman" charset="0"/>
                    <a:cs typeface="Times New Roman"/>
                  </a:rPr>
                  <a:t>H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i="1" baseline="-25000" dirty="0">
                    <a:latin typeface="Times New Roman" charset="0"/>
                    <a:cs typeface="Times New Roman"/>
                  </a:rPr>
                  <a:t>s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,π)</a:t>
                </a:r>
                <a:r>
                  <a:rPr lang="en-US" baseline="-25000" dirty="0"/>
                  <a:t> </a:t>
                </a:r>
                <a:r>
                  <a:rPr lang="en-US" dirty="0"/>
                  <a:t>{</a:t>
                </a: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l-GR" i="1" dirty="0">
                    <a:latin typeface="Times New Roman" charset="0"/>
                    <a:ea typeface="Times New Roman"/>
                  </a:rPr>
                  <a:t>σ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s</a:t>
                </a:r>
                <a:r>
                  <a:rPr lang="en-US" dirty="0">
                    <a:latin typeface="Times New Roman" charset="0"/>
                    <a:cs typeface="Times New Roman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| </a:t>
                </a:r>
                <a:r>
                  <a:rPr lang="el-GR" i="1" dirty="0">
                    <a:latin typeface="Times New Roman" charset="0"/>
                    <a:cs typeface="Times New Roman"/>
                  </a:rPr>
                  <a:t>σ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/>
                  <a:t>ends at a state in 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dirty="0">
                    <a:latin typeface="Times New Roman" charset="0"/>
                    <a:ea typeface="Times New Roman"/>
                  </a:rPr>
                  <a:t>}</a:t>
                </a:r>
                <a:br>
                  <a:rPr lang="en-US" baseline="-25000" dirty="0">
                    <a:latin typeface="Times New Roman" charset="0"/>
                    <a:ea typeface="Times New Roman"/>
                  </a:rPr>
                </a:br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dirty="0" err="1">
                    <a:latin typeface="Times New Roman" charset="0"/>
                    <a:ea typeface="Times New Roman"/>
                  </a:rPr>
                  <a:t>Equivalently:</a:t>
                </a:r>
              </a:p>
              <a:p>
                <a:pPr marL="349250" lvl="1" indent="0">
                  <a:spcBef>
                    <a:spcPts val="400"/>
                  </a:spcBef>
                  <a:buNone/>
                </a:pP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s</a:t>
                </a:r>
                <a:r>
                  <a:rPr lang="en-US" dirty="0">
                    <a:latin typeface="Times New Roman" charset="0"/>
                    <a:cs typeface="Times New Roman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	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 ∈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ea typeface="Times New Roman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b="0" i="1" baseline="-25000" dirty="0">
                                  <a:latin typeface="Times New Roman" charset="0"/>
                                  <a:ea typeface="Times New Roman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baseline="-25000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∑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))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err="1">
                                  <a:latin typeface="Times New Roman" charset="0"/>
                                  <a:ea typeface="Times New Roman"/>
                                </a:rPr>
                                <m:t>Pr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ea typeface="Times New Roman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cs typeface="Times New Roman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),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Times New Roman" charset="0"/>
                  <a:ea typeface="Times New Roman"/>
                </a:endParaRPr>
              </a:p>
              <a:p>
                <a:pPr marL="349250" lvl="1" indent="0">
                  <a:spcBef>
                    <a:spcPts val="400"/>
                  </a:spcBef>
                  <a:buNone/>
                </a:pPr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charset="0"/>
                  </a:rPr>
                  <a:t>A solution is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charset="0"/>
                  </a:rPr>
                  <a:t>unsafe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charset="0"/>
                  </a:rPr>
                  <a:t> if </a:t>
                </a:r>
                <a:r>
                  <a:rPr lang="en-US" dirty="0">
                    <a:latin typeface="Times New Roman" charset="0"/>
                    <a:ea typeface="Times New Roman"/>
                  </a:rPr>
                  <a:t>0 &lt; </a:t>
                </a: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dirty="0">
                    <a:latin typeface="Times New Roman" charset="0"/>
                    <a:ea typeface="Times New Roman"/>
                    <a:sym typeface="Symbol" charset="0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&lt; 1</a:t>
                </a:r>
                <a:br>
                  <a:rPr lang="en-US" dirty="0">
                    <a:latin typeface="Times New Roman" charset="0"/>
                    <a:cs typeface="Times New Roman" panose="02020603050405020304" pitchFamily="18" charset="0"/>
                    <a:sym typeface="Symbol" charset="0"/>
                  </a:rPr>
                </a:br>
                <a:endParaRPr lang="en-US" dirty="0">
                  <a:latin typeface="Times New Roman" charset="0"/>
                  <a:ea typeface="Times New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802" y="887515"/>
                <a:ext cx="6443059" cy="3648289"/>
              </a:xfrm>
              <a:blipFill>
                <a:blip r:embed="rId3"/>
                <a:stretch>
                  <a:fillRect l="-786" t="-14236" b="-29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9F1DA8C-C3E0-0B42-9FFD-D4D898A2D65B}"/>
              </a:ext>
            </a:extLst>
          </p:cNvPr>
          <p:cNvGrpSpPr>
            <a:grpSpLocks noChangeAspect="1"/>
          </p:cNvGrpSpPr>
          <p:nvPr/>
        </p:nvGrpSpPr>
        <p:grpSpPr>
          <a:xfrm>
            <a:off x="6448398" y="348715"/>
            <a:ext cx="5270129" cy="3601119"/>
            <a:chOff x="6282821" y="77779"/>
            <a:chExt cx="5855692" cy="4001240"/>
          </a:xfrm>
        </p:grpSpPr>
        <p:sp>
          <p:nvSpPr>
            <p:cNvPr id="148" name="Oval 30">
              <a:extLst>
                <a:ext uri="{FF2B5EF4-FFF2-40B4-BE49-F238E27FC236}">
                  <a16:creationId xmlns:a16="http://schemas.microsoft.com/office/drawing/2014/main" id="{4C7ECACF-F137-6041-A0BD-6BD45B382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252" y="77779"/>
              <a:ext cx="484632" cy="484632"/>
            </a:xfrm>
            <a:prstGeom prst="ellipse">
              <a:avLst/>
            </a:prstGeom>
            <a:noFill/>
            <a:ln w="9525">
              <a:solidFill>
                <a:srgbClr val="8001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800080"/>
                  </a:solidFill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6BCAB62-1455-4E47-844F-B14283707A51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11162051" y="195273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rgbClr val="8001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80008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0AD6D4A-D54F-944C-8042-D4C5719C40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2821" y="206427"/>
              <a:ext cx="5277807" cy="3872592"/>
              <a:chOff x="319797" y="1480503"/>
              <a:chExt cx="4802315" cy="3523700"/>
            </a:xfrm>
          </p:grpSpPr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id="{301ED1F5-FCED-EA46-AA69-9D6D09196BFD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55" name="Freeform 31">
                <a:extLst>
                  <a:ext uri="{FF2B5EF4-FFF2-40B4-BE49-F238E27FC236}">
                    <a16:creationId xmlns:a16="http://schemas.microsoft.com/office/drawing/2014/main" id="{56E0CED9-F137-5C46-B852-A50657C8B0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43602EC-EFAC-D74D-BCB5-69E6A76ADFE6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4A1AD022-7A19-DD4A-A1C1-91EE06F0C733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0ADB079-0113-4048-BC0D-142EDE2543A0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59" name="Text Box 13">
                <a:extLst>
                  <a:ext uri="{FF2B5EF4-FFF2-40B4-BE49-F238E27FC236}">
                    <a16:creationId xmlns:a16="http://schemas.microsoft.com/office/drawing/2014/main" id="{4DAECD11-068B-A94D-A4CB-103107F1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797" y="3940775"/>
                <a:ext cx="625570" cy="56009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C68E288-6B04-BB4D-830A-24BA6F499E98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Text Box 11">
                <a:extLst>
                  <a:ext uri="{FF2B5EF4-FFF2-40B4-BE49-F238E27FC236}">
                    <a16:creationId xmlns:a16="http://schemas.microsoft.com/office/drawing/2014/main" id="{A96213F5-AC79-4949-A01C-A5FD3B7D5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6668" y="4724155"/>
                <a:ext cx="1508823" cy="280048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2" name="Freeform 37">
                <a:extLst>
                  <a:ext uri="{FF2B5EF4-FFF2-40B4-BE49-F238E27FC236}">
                    <a16:creationId xmlns:a16="http://schemas.microsoft.com/office/drawing/2014/main" id="{A4A344A7-96A4-404B-B805-BE18D49E6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3" name="Freeform 38">
                <a:extLst>
                  <a:ext uri="{FF2B5EF4-FFF2-40B4-BE49-F238E27FC236}">
                    <a16:creationId xmlns:a16="http://schemas.microsoft.com/office/drawing/2014/main" id="{EC09C3EC-1BED-504B-A818-D867666E0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A78BC486-E1FC-3F46-AD44-C496E6C0FF11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5" name="Freeform 40">
                <a:extLst>
                  <a:ext uri="{FF2B5EF4-FFF2-40B4-BE49-F238E27FC236}">
                    <a16:creationId xmlns:a16="http://schemas.microsoft.com/office/drawing/2014/main" id="{65AFF48F-BEA7-C141-91CE-B43C17F89E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6" name="Freeform 6">
                <a:extLst>
                  <a:ext uri="{FF2B5EF4-FFF2-40B4-BE49-F238E27FC236}">
                    <a16:creationId xmlns:a16="http://schemas.microsoft.com/office/drawing/2014/main" id="{2BA5C1D1-6429-E942-BE33-FFB73BDC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7" name="Oval 11">
                <a:extLst>
                  <a:ext uri="{FF2B5EF4-FFF2-40B4-BE49-F238E27FC236}">
                    <a16:creationId xmlns:a16="http://schemas.microsoft.com/office/drawing/2014/main" id="{AE73B845-DD7B-5144-AB33-427E93542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8" name="Freeform 18">
                <a:extLst>
                  <a:ext uri="{FF2B5EF4-FFF2-40B4-BE49-F238E27FC236}">
                    <a16:creationId xmlns:a16="http://schemas.microsoft.com/office/drawing/2014/main" id="{1E0E4E41-FD63-BA47-B18F-502D1E6BDCCB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9" name="Oval 11">
                <a:extLst>
                  <a:ext uri="{FF2B5EF4-FFF2-40B4-BE49-F238E27FC236}">
                    <a16:creationId xmlns:a16="http://schemas.microsoft.com/office/drawing/2014/main" id="{757D7820-7084-7340-BE69-B50B1E878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91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70" name="Text Box 11">
                <a:extLst>
                  <a:ext uri="{FF2B5EF4-FFF2-40B4-BE49-F238E27FC236}">
                    <a16:creationId xmlns:a16="http://schemas.microsoft.com/office/drawing/2014/main" id="{75B342B7-FDDE-084F-A657-1CCA2E88F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71" name="Text Box 11">
                <a:extLst>
                  <a:ext uri="{FF2B5EF4-FFF2-40B4-BE49-F238E27FC236}">
                    <a16:creationId xmlns:a16="http://schemas.microsoft.com/office/drawing/2014/main" id="{BB8F3ED1-565C-3549-BFE2-4206D164A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72" name="Text Box 11">
                <a:extLst>
                  <a:ext uri="{FF2B5EF4-FFF2-40B4-BE49-F238E27FC236}">
                    <a16:creationId xmlns:a16="http://schemas.microsoft.com/office/drawing/2014/main" id="{BF905A94-4216-524C-918F-310B173D4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7701" y="457103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73" name="Text Box 11">
                <a:extLst>
                  <a:ext uri="{FF2B5EF4-FFF2-40B4-BE49-F238E27FC236}">
                    <a16:creationId xmlns:a16="http://schemas.microsoft.com/office/drawing/2014/main" id="{F0DD6256-5C18-444C-AC96-E01997416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1182" y="469798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74" name="Oval 12">
                <a:extLst>
                  <a:ext uri="{FF2B5EF4-FFF2-40B4-BE49-F238E27FC236}">
                    <a16:creationId xmlns:a16="http://schemas.microsoft.com/office/drawing/2014/main" id="{7AD1883D-E8E4-BA47-A93A-D79E8F9D5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75" name="Freeform 6">
                <a:extLst>
                  <a:ext uri="{FF2B5EF4-FFF2-40B4-BE49-F238E27FC236}">
                    <a16:creationId xmlns:a16="http://schemas.microsoft.com/office/drawing/2014/main" id="{56A17530-27DB-364D-9B45-43CC5166302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76" name="Curved Connector 175">
                <a:extLst>
                  <a:ext uri="{FF2B5EF4-FFF2-40B4-BE49-F238E27FC236}">
                    <a16:creationId xmlns:a16="http://schemas.microsoft.com/office/drawing/2014/main" id="{1FD5C316-8159-4A46-B901-0D9903229468}"/>
                  </a:ext>
                </a:extLst>
              </p:cNvPr>
              <p:cNvCxnSpPr>
                <a:cxnSpLocks/>
                <a:stCxn id="174" idx="6"/>
                <a:endCxn id="174" idx="4"/>
              </p:cNvCxnSpPr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Arc 176">
                <a:extLst>
                  <a:ext uri="{FF2B5EF4-FFF2-40B4-BE49-F238E27FC236}">
                    <a16:creationId xmlns:a16="http://schemas.microsoft.com/office/drawing/2014/main" id="{17890601-B652-DC41-9C88-C8D446C2CE9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8" name="Freeform 18">
                <a:extLst>
                  <a:ext uri="{FF2B5EF4-FFF2-40B4-BE49-F238E27FC236}">
                    <a16:creationId xmlns:a16="http://schemas.microsoft.com/office/drawing/2014/main" id="{DD51BFB7-3382-9F47-80AF-702E05E2B3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9" name="Freeform 31">
                <a:extLst>
                  <a:ext uri="{FF2B5EF4-FFF2-40B4-BE49-F238E27FC236}">
                    <a16:creationId xmlns:a16="http://schemas.microsoft.com/office/drawing/2014/main" id="{9012212A-B7F4-ED4E-A1EF-5933CDDF03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0" name="Freeform 40">
                <a:extLst>
                  <a:ext uri="{FF2B5EF4-FFF2-40B4-BE49-F238E27FC236}">
                    <a16:creationId xmlns:a16="http://schemas.microsoft.com/office/drawing/2014/main" id="{284CE167-3787-9448-82AE-44107C638A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1" name="Oval 11">
                <a:extLst>
                  <a:ext uri="{FF2B5EF4-FFF2-40B4-BE49-F238E27FC236}">
                    <a16:creationId xmlns:a16="http://schemas.microsoft.com/office/drawing/2014/main" id="{899B89DE-EF0D-2C41-9B24-753DD1750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82" name="Oval 12">
                <a:extLst>
                  <a:ext uri="{FF2B5EF4-FFF2-40B4-BE49-F238E27FC236}">
                    <a16:creationId xmlns:a16="http://schemas.microsoft.com/office/drawing/2014/main" id="{FF526257-5546-6543-8F10-7BD0D3818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13E4A58A-B772-5E44-A2B0-3BB66AF06BB5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479A83D-FE98-904A-B305-196A4F7E4C83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5817916-6E93-7B44-A8DC-42C60583395B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8A16FEE-C35E-DA4D-B88C-D079659392C1}"/>
                  </a:ext>
                </a:extLst>
              </p:cNvPr>
              <p:cNvSpPr/>
              <p:nvPr/>
            </p:nvSpPr>
            <p:spPr>
              <a:xfrm>
                <a:off x="2533982" y="436302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B254E174-72D0-104E-9417-F9948A7ECEBE}"/>
                  </a:ext>
                </a:extLst>
              </p:cNvPr>
              <p:cNvSpPr/>
              <p:nvPr/>
            </p:nvSpPr>
            <p:spPr>
              <a:xfrm>
                <a:off x="2403258" y="3811627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7298BFCF-3E41-0D4E-9C9C-D8F2EB4596CF}"/>
                  </a:ext>
                </a:extLst>
              </p:cNvPr>
              <p:cNvSpPr/>
              <p:nvPr/>
            </p:nvSpPr>
            <p:spPr>
              <a:xfrm>
                <a:off x="2184841" y="24040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FEB2ADE-7932-6446-8E4B-E623B2F8DF74}"/>
                  </a:ext>
                </a:extLst>
              </p:cNvPr>
              <p:cNvSpPr/>
              <p:nvPr/>
            </p:nvSpPr>
            <p:spPr>
              <a:xfrm>
                <a:off x="2830692" y="1480503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FB9FE366-07C1-1941-8141-58313C2F9425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34FE1F9-9675-0B40-AE67-15A825325B41}"/>
                  </a:ext>
                </a:extLst>
              </p:cNvPr>
              <p:cNvSpPr/>
              <p:nvPr/>
            </p:nvSpPr>
            <p:spPr>
              <a:xfrm rot="16727561">
                <a:off x="3881010" y="335308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276FD0C-C824-9548-AB6C-A8BBC0F8C79D}"/>
                  </a:ext>
                </a:extLst>
              </p:cNvPr>
              <p:cNvSpPr/>
              <p:nvPr/>
            </p:nvSpPr>
            <p:spPr>
              <a:xfrm rot="17298243">
                <a:off x="4289918" y="31597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637D195-BF34-FA4A-8C76-4ECE372D464B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151" name="Oval 30">
              <a:extLst>
                <a:ext uri="{FF2B5EF4-FFF2-40B4-BE49-F238E27FC236}">
                  <a16:creationId xmlns:a16="http://schemas.microsoft.com/office/drawing/2014/main" id="{EE0B486C-0C44-DA49-9800-D2D9CC31F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3881" y="570145"/>
              <a:ext cx="484632" cy="484632"/>
            </a:xfrm>
            <a:prstGeom prst="ellips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d7</a:t>
              </a: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9CCBF8C-0930-244B-B037-80387872DA5A}"/>
                </a:ext>
              </a:extLst>
            </p:cNvPr>
            <p:cNvSpPr>
              <a:spLocks/>
            </p:cNvSpPr>
            <p:nvPr/>
          </p:nvSpPr>
          <p:spPr bwMode="auto">
            <a:xfrm rot="5583101">
              <a:off x="11419957" y="535240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D95273CB-7917-B641-A757-28C308711466}"/>
                </a:ext>
              </a:extLst>
            </p:cNvPr>
            <p:cNvSpPr>
              <a:spLocks/>
            </p:cNvSpPr>
            <p:nvPr/>
          </p:nvSpPr>
          <p:spPr bwMode="auto">
            <a:xfrm rot="15934278">
              <a:off x="11411731" y="728515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44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>
            <a:extLst>
              <a:ext uri="{FF2B5EF4-FFF2-40B4-BE49-F238E27FC236}">
                <a16:creationId xmlns:a16="http://schemas.microsoft.com/office/drawing/2014/main" id="{41FD6FE3-78C0-B642-8D85-CF731D675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30275"/>
            <a:ext cx="9343688" cy="5099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tabLst>
                <a:tab pos="3887788" algn="l"/>
              </a:tabLst>
            </a:pPr>
            <a:r>
              <a:rPr lang="en-US" kern="0" dirty="0">
                <a:latin typeface="Times New Roman" charset="0"/>
                <a:cs typeface="Times New Roman"/>
              </a:rPr>
              <a:t>A solution is </a:t>
            </a:r>
            <a:r>
              <a:rPr lang="en-US" i="1" kern="0" dirty="0">
                <a:latin typeface="Times New Roman" charset="0"/>
                <a:cs typeface="Times New Roman"/>
              </a:rPr>
              <a:t>safe</a:t>
            </a:r>
            <a:r>
              <a:rPr lang="en-US" kern="0" dirty="0">
                <a:latin typeface="Times New Roman" charset="0"/>
                <a:cs typeface="Times New Roman"/>
              </a:rPr>
              <a:t> if  </a:t>
            </a:r>
            <a:r>
              <a:rPr lang="en-US" kern="0" dirty="0" err="1">
                <a:latin typeface="Times New Roman" charset="0"/>
                <a:ea typeface="Times New Roman"/>
              </a:rPr>
              <a:t>Pr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(</a:t>
            </a:r>
            <a:r>
              <a:rPr lang="en-US" i="1" kern="0" dirty="0">
                <a:latin typeface="Times New Roman" charset="0"/>
                <a:ea typeface="Times New Roman"/>
              </a:rPr>
              <a:t>S</a:t>
            </a:r>
            <a:r>
              <a:rPr lang="en-US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|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π) = 1</a:t>
            </a:r>
          </a:p>
          <a:p>
            <a:pPr marL="0" indent="0">
              <a:buFont typeface="System Font Regular"/>
              <a:buNone/>
              <a:tabLst>
                <a:tab pos="3887788" algn="l"/>
              </a:tabLst>
            </a:pPr>
            <a:endParaRPr lang="en-US" kern="0" dirty="0">
              <a:latin typeface="Times New Roman" charset="0"/>
              <a:cs typeface="Times New Roman"/>
            </a:endParaRPr>
          </a:p>
          <a:p>
            <a:pPr marL="0" indent="0">
              <a:buFont typeface="System Font Regular"/>
              <a:buNone/>
              <a:tabLst>
                <a:tab pos="3887788" algn="l"/>
              </a:tabLst>
            </a:pPr>
            <a:endParaRPr lang="en-US" kern="0" dirty="0">
              <a:latin typeface="Times New Roman" charset="0"/>
              <a:cs typeface="Times New Roman"/>
            </a:endParaRPr>
          </a:p>
          <a:p>
            <a:pPr marL="0" indent="0">
              <a:buFont typeface="System Font Regular"/>
              <a:buNone/>
              <a:tabLst>
                <a:tab pos="3887788" algn="l"/>
              </a:tabLst>
            </a:pPr>
            <a:endParaRPr lang="en-US" kern="0" dirty="0">
              <a:latin typeface="Times New Roman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kern="0" dirty="0">
                <a:latin typeface="Times New Roman" charset="0"/>
                <a:ea typeface="Times New Roman"/>
                <a:cs typeface="Times New Roman"/>
              </a:rPr>
              <a:t>An </a:t>
            </a:r>
            <a:r>
              <a:rPr lang="en-US" i="1" kern="0" dirty="0">
                <a:latin typeface="Times New Roman" charset="0"/>
                <a:ea typeface="Times New Roman"/>
                <a:cs typeface="Times New Roman"/>
              </a:rPr>
              <a:t>acyclic</a:t>
            </a:r>
            <a:r>
              <a:rPr lang="en-US" kern="0" dirty="0">
                <a:latin typeface="Times New Roman" charset="0"/>
                <a:ea typeface="Times New Roman"/>
                <a:cs typeface="Times New Roman"/>
              </a:rPr>
              <a:t> safe solution:</a:t>
            </a:r>
          </a:p>
          <a:p>
            <a:pPr lvl="1">
              <a:tabLst>
                <a:tab pos="3887788" algn="l"/>
              </a:tabLst>
            </a:pP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cs typeface="Times New Roman"/>
              </a:rPr>
              <a:t>π</a:t>
            </a:r>
            <a:r>
              <a:rPr lang="en-US" kern="0" baseline="-250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cs typeface="Times New Roman"/>
              </a:rPr>
              <a:t>2 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cs typeface="Times New Roman"/>
              </a:rPr>
              <a:t>=</a:t>
            </a:r>
            <a:r>
              <a:rPr lang="en-US" kern="0" baseline="-250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cs typeface="Times New Roman"/>
              </a:rPr>
              <a:t> 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cs typeface="Times New Roman"/>
              </a:rPr>
              <a:t>{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(d1,</a:t>
            </a:r>
            <a:r>
              <a:rPr lang="en-US" kern="0" baseline="-2500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is-I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m12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), (</a:t>
            </a:r>
            <a:r>
              <a:rPr lang="is-I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d2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,</a:t>
            </a:r>
            <a:r>
              <a:rPr lang="en-US" kern="0" baseline="-2500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is-I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m23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), (d3,</a:t>
            </a:r>
            <a:r>
              <a:rPr lang="en-US" kern="0" baseline="-2500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ru-RU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m34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),</a:t>
            </a:r>
            <a:br>
              <a:rPr lang="en-U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</a:b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          </a:t>
            </a:r>
            <a:r>
              <a:rPr lang="en-US" kern="0" dirty="0">
                <a:solidFill>
                  <a:srgbClr val="FF9300"/>
                </a:solidFill>
                <a:latin typeface="Calibri"/>
                <a:cs typeface="Times New Roman"/>
              </a:rPr>
              <a:t>(d5,</a:t>
            </a:r>
            <a:r>
              <a:rPr lang="en-US" kern="0" baseline="-25000" dirty="0">
                <a:solidFill>
                  <a:srgbClr val="FF9300"/>
                </a:solidFill>
                <a:latin typeface="Calibri"/>
                <a:cs typeface="Times New Roman"/>
              </a:rPr>
              <a:t> </a:t>
            </a:r>
            <a:r>
              <a:rPr lang="en-US" kern="0" dirty="0">
                <a:solidFill>
                  <a:srgbClr val="FF9300"/>
                </a:solidFill>
                <a:latin typeface="Calibri"/>
                <a:cs typeface="Times New Roman"/>
              </a:rPr>
              <a:t>m54)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cs typeface="Times New Roman"/>
              </a:rPr>
              <a:t>}</a:t>
            </a:r>
            <a:br>
              <a:rPr lang="en-US" kern="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cs typeface="Times New Roman"/>
              </a:rPr>
            </a:br>
            <a:endParaRPr lang="en-US" kern="0" dirty="0">
              <a:solidFill>
                <a:schemeClr val="accent1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>
              <a:tabLst>
                <a:tab pos="3887788" algn="l"/>
              </a:tabLst>
            </a:pPr>
            <a:endParaRPr lang="en-US" i="1" kern="0" dirty="0"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i="1" kern="0" dirty="0">
                <a:latin typeface="Times New Roman" charset="0"/>
                <a:cs typeface="Times New Roman"/>
              </a:rPr>
              <a:t>H</a:t>
            </a:r>
            <a:r>
              <a:rPr lang="en-US" kern="0" dirty="0">
                <a:latin typeface="Times New Roman" charset="0"/>
                <a:cs typeface="Times New Roman"/>
              </a:rPr>
              <a:t>(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i="1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</a:rPr>
              <a:t>) = {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</a:rPr>
              <a:t>}, where:</a:t>
            </a:r>
          </a:p>
          <a:p>
            <a:pPr lvl="1">
              <a:tabLst>
                <a:tab pos="3190875" algn="l"/>
              </a:tabLst>
            </a:pPr>
            <a:r>
              <a:rPr lang="el-GR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 = </a:t>
            </a:r>
            <a:r>
              <a:rPr lang="en-US" kern="0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kern="0" dirty="0">
                <a:latin typeface="Calibri"/>
                <a:cs typeface="Times New Roman"/>
              </a:rPr>
              <a:t>d1, </a:t>
            </a:r>
            <a:r>
              <a:rPr lang="is-IS" kern="0" dirty="0">
                <a:latin typeface="Calibri"/>
                <a:cs typeface="Times New Roman"/>
              </a:rPr>
              <a:t>d2</a:t>
            </a:r>
            <a:r>
              <a:rPr lang="en-US" kern="0" dirty="0">
                <a:latin typeface="Calibri"/>
                <a:cs typeface="Times New Roman"/>
              </a:rPr>
              <a:t>, d3, d4</a:t>
            </a:r>
            <a:r>
              <a:rPr lang="en-US" kern="0" dirty="0">
                <a:latin typeface="Calibri"/>
                <a:cs typeface="Times New Roman"/>
                <a:sym typeface="Symbol" charset="0"/>
              </a:rPr>
              <a:t>⟩	</a:t>
            </a:r>
            <a:r>
              <a:rPr lang="en-US" kern="0" dirty="0" err="1">
                <a:latin typeface="Times New Roman" charset="0"/>
                <a:ea typeface="Times New Roman"/>
              </a:rPr>
              <a:t>Pr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kern="0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i="1" kern="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| 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) = 1×.8×1 = .8</a:t>
            </a:r>
            <a:endParaRPr lang="en-US" i="1" kern="0" dirty="0">
              <a:latin typeface="Times New Roman" charset="0"/>
              <a:cs typeface="Times New Roman"/>
            </a:endParaRPr>
          </a:p>
          <a:p>
            <a:pPr lvl="1">
              <a:tabLst>
                <a:tab pos="3190875" algn="l"/>
              </a:tabLst>
            </a:pPr>
            <a:r>
              <a:rPr lang="el-GR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4</a:t>
            </a:r>
            <a:r>
              <a:rPr lang="en-US" kern="0" dirty="0">
                <a:latin typeface="Times New Roman" charset="0"/>
                <a:cs typeface="Times New Roman"/>
              </a:rPr>
              <a:t> = </a:t>
            </a:r>
            <a:r>
              <a:rPr lang="en-US" kern="0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kern="0" dirty="0">
                <a:latin typeface="Calibri"/>
                <a:cs typeface="Times New Roman"/>
              </a:rPr>
              <a:t>d1, </a:t>
            </a:r>
            <a:r>
              <a:rPr lang="is-IS" kern="0" dirty="0">
                <a:latin typeface="Calibri"/>
                <a:cs typeface="Times New Roman"/>
              </a:rPr>
              <a:t>d2</a:t>
            </a:r>
            <a:r>
              <a:rPr lang="en-US" kern="0" dirty="0">
                <a:latin typeface="Calibri"/>
                <a:cs typeface="Times New Roman"/>
              </a:rPr>
              <a:t>, d5, d4</a:t>
            </a:r>
            <a:r>
              <a:rPr lang="en-US" kern="0" dirty="0">
                <a:latin typeface="Calibri"/>
                <a:cs typeface="Times New Roman"/>
                <a:sym typeface="Symbol" charset="0"/>
              </a:rPr>
              <a:t>⟩	</a:t>
            </a:r>
            <a:r>
              <a:rPr lang="en-US" kern="0" dirty="0" err="1">
                <a:latin typeface="Times New Roman" charset="0"/>
                <a:ea typeface="Times New Roman"/>
              </a:rPr>
              <a:t>Pr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kern="0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  <a:sym typeface="Symbol" charset="0"/>
              </a:rPr>
              <a:t>4</a:t>
            </a:r>
            <a:r>
              <a:rPr lang="en-US" i="1" kern="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| 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) = 1×.2×1 = .2</a:t>
            </a:r>
          </a:p>
          <a:p>
            <a:pPr lvl="1">
              <a:tabLst>
                <a:tab pos="3887788" algn="l"/>
              </a:tabLst>
            </a:pPr>
            <a:endParaRPr lang="en-US" i="1" kern="0" dirty="0">
              <a:latin typeface="Times New Roman" charset="0"/>
              <a:cs typeface="Times New Roman"/>
              <a:sym typeface="Symbol" charset="0"/>
            </a:endParaRPr>
          </a:p>
          <a:p>
            <a:pPr>
              <a:tabLst>
                <a:tab pos="3887788" algn="l"/>
              </a:tabLst>
            </a:pPr>
            <a:r>
              <a:rPr lang="en-US" kern="0" dirty="0" err="1">
                <a:latin typeface="Times New Roman" charset="0"/>
                <a:ea typeface="Times New Roman"/>
              </a:rPr>
              <a:t>Pr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(</a:t>
            </a:r>
            <a:r>
              <a:rPr lang="en-US" i="1" kern="0" dirty="0">
                <a:latin typeface="Times New Roman" charset="0"/>
                <a:ea typeface="Times New Roman"/>
              </a:rPr>
              <a:t>S</a:t>
            </a:r>
            <a:r>
              <a:rPr lang="en-US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|</a:t>
            </a:r>
            <a:r>
              <a:rPr lang="en-US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ea typeface="Times New Roman"/>
              </a:rPr>
              <a:t>) </a:t>
            </a:r>
            <a:r>
              <a:rPr lang="en-US" kern="0" dirty="0">
                <a:latin typeface="Times New Roman" charset="0"/>
                <a:cs typeface="Times New Roman"/>
                <a:sym typeface="Symbol" charset="0"/>
              </a:rPr>
              <a:t>= </a:t>
            </a:r>
            <a:r>
              <a:rPr lang="en-US" kern="0" dirty="0">
                <a:latin typeface="Times New Roman" charset="0"/>
                <a:cs typeface="Times New Roman"/>
              </a:rPr>
              <a:t> .8 + .2 = 1</a:t>
            </a:r>
          </a:p>
        </p:txBody>
      </p:sp>
      <p:sp>
        <p:nvSpPr>
          <p:cNvPr id="22532" name="Rectangle 24"/>
          <p:cNvSpPr>
            <a:spLocks noGrp="1" noChangeArrowheads="1"/>
          </p:cNvSpPr>
          <p:nvPr>
            <p:ph type="title"/>
          </p:nvPr>
        </p:nvSpPr>
        <p:spPr>
          <a:xfrm>
            <a:off x="1676400" y="101600"/>
            <a:ext cx="6997700" cy="571500"/>
          </a:xfrm>
          <a:noFill/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Safe Solutions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B21225-4859-2249-BCB4-56819E6E6F91}"/>
              </a:ext>
            </a:extLst>
          </p:cNvPr>
          <p:cNvGrpSpPr>
            <a:grpSpLocks noChangeAspect="1"/>
          </p:cNvGrpSpPr>
          <p:nvPr/>
        </p:nvGrpSpPr>
        <p:grpSpPr>
          <a:xfrm>
            <a:off x="6437892" y="460236"/>
            <a:ext cx="4761317" cy="3485334"/>
            <a:chOff x="308384" y="1480503"/>
            <a:chExt cx="4813728" cy="3523700"/>
          </a:xfrm>
        </p:grpSpPr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49893EA1-5B6C-BA41-8E3C-E5DBFCA29335}"/>
                </a:ext>
              </a:extLst>
            </p:cNvPr>
            <p:cNvSpPr>
              <a:spLocks/>
            </p:cNvSpPr>
            <p:nvPr/>
          </p:nvSpPr>
          <p:spPr bwMode="auto">
            <a:xfrm rot="11049090" flipH="1" flipV="1">
              <a:off x="4148184" y="2190483"/>
              <a:ext cx="660198" cy="212627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FF9300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960FD8-C2D6-834A-97E2-334705DAA4A2}"/>
                </a:ext>
              </a:extLst>
            </p:cNvPr>
            <p:cNvSpPr/>
            <p:nvPr/>
          </p:nvSpPr>
          <p:spPr>
            <a:xfrm>
              <a:off x="4066674" y="2252723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025131D-EC95-2049-9906-D140C965E277}"/>
                </a:ext>
              </a:extLst>
            </p:cNvPr>
            <p:cNvSpPr/>
            <p:nvPr/>
          </p:nvSpPr>
          <p:spPr>
            <a:xfrm>
              <a:off x="4441353" y="4403587"/>
              <a:ext cx="168088" cy="336058"/>
            </a:xfrm>
            <a:prstGeom prst="rect">
              <a:avLst/>
            </a:prstGeom>
            <a:noFill/>
          </p:spPr>
          <p:txBody>
            <a:bodyPr wrap="none" lIns="91440" tIns="0" rIns="91440" bIns="9144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A31246-92CE-C14D-8BCF-3F4572E1C530}"/>
                </a:ext>
              </a:extLst>
            </p:cNvPr>
            <p:cNvSpPr/>
            <p:nvPr/>
          </p:nvSpPr>
          <p:spPr>
            <a:xfrm>
              <a:off x="1149001" y="450676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F5F0DDB4-3B83-BD4F-95A8-C288C556E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84" y="3940775"/>
              <a:ext cx="625570" cy="56009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C5539B-79DB-694D-8180-FC0D6F052432}"/>
                </a:ext>
              </a:extLst>
            </p:cNvPr>
            <p:cNvSpPr/>
            <p:nvPr/>
          </p:nvSpPr>
          <p:spPr>
            <a:xfrm>
              <a:off x="1028128" y="2019635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D6CFA3BC-2B6C-CA42-A62D-DBD0BACF120B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2510252" y="617061"/>
              <a:ext cx="776291" cy="2966339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BA3919AF-A92A-1748-B013-056607E97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667" y="4724155"/>
              <a:ext cx="1508824" cy="28004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F9DD655F-67D4-C24D-B35A-6CC91E3F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96" y="2381554"/>
              <a:ext cx="2527300" cy="239492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576A48FE-9A4F-4C44-9079-D16AF58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020" y="2103309"/>
              <a:ext cx="2176032" cy="281769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2DAB62C1-51D0-CB4C-93CA-0EACDECB6897}"/>
                </a:ext>
              </a:extLst>
            </p:cNvPr>
            <p:cNvSpPr/>
            <p:nvPr/>
          </p:nvSpPr>
          <p:spPr bwMode="auto">
            <a:xfrm>
              <a:off x="2953574" y="2286304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8AFBD717-2927-C241-B686-76410F1E720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88744" y="2968900"/>
              <a:ext cx="114570" cy="1275335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0D8E44F0-BD4B-E74F-8C7C-991652600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34" y="271875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699E72F3-9ECA-E146-8143-75D1DE103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2271249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C8D3E8B5-A929-524B-8771-EC35A836450E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1497828" y="4422980"/>
              <a:ext cx="2154774" cy="270156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2" name="Oval 11">
              <a:extLst>
                <a:ext uri="{FF2B5EF4-FFF2-40B4-BE49-F238E27FC236}">
                  <a16:creationId xmlns:a16="http://schemas.microsoft.com/office/drawing/2014/main" id="{C33FBDDE-D78F-E340-B1A5-D12B1BE23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794" y="1761046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63" name="Text Box 11">
              <a:extLst>
                <a:ext uri="{FF2B5EF4-FFF2-40B4-BE49-F238E27FC236}">
                  <a16:creationId xmlns:a16="http://schemas.microsoft.com/office/drawing/2014/main" id="{6A340A47-C143-AC4F-B784-31FAE8AA4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191" y="2064370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64" name="Text Box 11">
              <a:extLst>
                <a:ext uri="{FF2B5EF4-FFF2-40B4-BE49-F238E27FC236}">
                  <a16:creationId xmlns:a16="http://schemas.microsoft.com/office/drawing/2014/main" id="{318E5530-664C-D243-9F5B-42BADBB3A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701" y="2505406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65" name="Text Box 11">
              <a:extLst>
                <a:ext uri="{FF2B5EF4-FFF2-40B4-BE49-F238E27FC236}">
                  <a16:creationId xmlns:a16="http://schemas.microsoft.com/office/drawing/2014/main" id="{5D1E41CA-C291-A94F-9CE6-472EE10AD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701" y="4571030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3FEF37D2-4E1B-D043-9F58-FD009B850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182" y="4697984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7" name="Oval 12">
              <a:extLst>
                <a:ext uri="{FF2B5EF4-FFF2-40B4-BE49-F238E27FC236}">
                  <a16:creationId xmlns:a16="http://schemas.microsoft.com/office/drawing/2014/main" id="{D4B39791-A686-5F46-AF84-4988E124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4090354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E2E92147-F47B-E749-8ACF-D4E8E467B1D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288605" y="272572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2FE88A48-C878-D940-836D-844CC92E387B}"/>
                </a:ext>
              </a:extLst>
            </p:cNvPr>
            <p:cNvCxnSpPr>
              <a:stCxn id="67" idx="6"/>
              <a:endCxn id="67" idx="4"/>
            </p:cNvCxnSpPr>
            <p:nvPr/>
          </p:nvCxnSpPr>
          <p:spPr>
            <a:xfrm flipH="1">
              <a:off x="1215034" y="4318954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13B1F4C5-3FAB-9A43-A4F4-8CE67CD037F1}"/>
                </a:ext>
              </a:extLst>
            </p:cNvPr>
            <p:cNvSpPr/>
            <p:nvPr/>
          </p:nvSpPr>
          <p:spPr bwMode="auto">
            <a:xfrm rot="356928">
              <a:off x="1451974" y="421516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E56F18B8-B39B-674E-9E8D-03A9B8B11A3D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1428940" y="4080105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06489B35-6B38-C845-AF62-0D442AE5BF8D}"/>
                </a:ext>
              </a:extLst>
            </p:cNvPr>
            <p:cNvSpPr>
              <a:spLocks/>
            </p:cNvSpPr>
            <p:nvPr/>
          </p:nvSpPr>
          <p:spPr bwMode="auto">
            <a:xfrm rot="10623913" flipH="1" flipV="1">
              <a:off x="4056037" y="2163971"/>
              <a:ext cx="1066075" cy="218711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028E423B-8304-5E4B-ADFA-7A8E73289D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5766" y="284062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4" name="Oval 11">
              <a:extLst>
                <a:ext uri="{FF2B5EF4-FFF2-40B4-BE49-F238E27FC236}">
                  <a16:creationId xmlns:a16="http://schemas.microsoft.com/office/drawing/2014/main" id="{79BA4E0B-6439-EB4C-8B94-E83AE524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253" y="2526517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5" name="Oval 12">
              <a:extLst>
                <a:ext uri="{FF2B5EF4-FFF2-40B4-BE49-F238E27FC236}">
                  <a16:creationId xmlns:a16="http://schemas.microsoft.com/office/drawing/2014/main" id="{6FE5D33A-370B-4848-AA92-5C9E1A5DB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650" y="4199562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18B516-89E7-1449-A181-424510317F1D}"/>
                </a:ext>
              </a:extLst>
            </p:cNvPr>
            <p:cNvSpPr/>
            <p:nvPr/>
          </p:nvSpPr>
          <p:spPr>
            <a:xfrm>
              <a:off x="4486637" y="151804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2802880-F911-4F4F-9066-A17CF95A8067}"/>
                </a:ext>
              </a:extLst>
            </p:cNvPr>
            <p:cNvSpPr/>
            <p:nvPr/>
          </p:nvSpPr>
          <p:spPr>
            <a:xfrm rot="16526702">
              <a:off x="585745" y="31803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m12</a:t>
              </a:r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D753AA3-1F4F-0148-A34F-F2FB78EF1CC4}"/>
                </a:ext>
              </a:extLst>
            </p:cNvPr>
            <p:cNvSpPr/>
            <p:nvPr/>
          </p:nvSpPr>
          <p:spPr>
            <a:xfrm rot="16500826">
              <a:off x="1482368" y="3243744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cs-CZ" dirty="0">
                  <a:latin typeface="Calibri"/>
                  <a:ea typeface="Times New Roman"/>
                  <a:cs typeface="Calibri"/>
                  <a:sym typeface="Symbol" charset="0"/>
                </a:rPr>
                <a:t>m21</a:t>
              </a:r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B0FE53B-62FE-1C4A-A679-92BDDF716CB3}"/>
                </a:ext>
              </a:extLst>
            </p:cNvPr>
            <p:cNvSpPr/>
            <p:nvPr/>
          </p:nvSpPr>
          <p:spPr>
            <a:xfrm>
              <a:off x="2533982" y="4363025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m14</a:t>
              </a:r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499FD1E-C0C3-FB4B-A514-0A2B8B9E7936}"/>
                </a:ext>
              </a:extLst>
            </p:cNvPr>
            <p:cNvSpPr/>
            <p:nvPr/>
          </p:nvSpPr>
          <p:spPr>
            <a:xfrm>
              <a:off x="2403258" y="3811627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m41</a:t>
              </a:r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9EABD79-F70D-B44B-B28F-349097A79E8B}"/>
                </a:ext>
              </a:extLst>
            </p:cNvPr>
            <p:cNvSpPr/>
            <p:nvPr/>
          </p:nvSpPr>
          <p:spPr>
            <a:xfrm>
              <a:off x="2184841" y="24040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Times New Roman"/>
                  <a:cs typeface="Calibri"/>
                  <a:sym typeface="Symbol" charset="0"/>
                </a:rPr>
                <a:t>m23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FC6CF68-D058-0F4B-937C-837BA7C7613E}"/>
                </a:ext>
              </a:extLst>
            </p:cNvPr>
            <p:cNvSpPr/>
            <p:nvPr/>
          </p:nvSpPr>
          <p:spPr>
            <a:xfrm>
              <a:off x="2830692" y="1480503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m52</a:t>
              </a:r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A9A0403-8DAD-4B4B-95D3-B25BD0DF168D}"/>
                </a:ext>
              </a:extLst>
            </p:cNvPr>
            <p:cNvSpPr/>
            <p:nvPr/>
          </p:nvSpPr>
          <p:spPr>
            <a:xfrm rot="16420757">
              <a:off x="3356500" y="3402929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m43</a:t>
              </a:r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DA84453-3405-E24F-9811-AB0325F9E2D5}"/>
                </a:ext>
              </a:extLst>
            </p:cNvPr>
            <p:cNvSpPr/>
            <p:nvPr/>
          </p:nvSpPr>
          <p:spPr>
            <a:xfrm rot="16727561">
              <a:off x="3881010" y="3353089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dirty="0">
                  <a:latin typeface="Calibri"/>
                  <a:ea typeface="Times New Roman"/>
                  <a:cs typeface="Calibri"/>
                  <a:sym typeface="Symbol" charset="0"/>
                </a:rPr>
                <a:t>m34</a:t>
              </a:r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418F202-BCA1-434E-BA62-76FAF0B9BF42}"/>
                </a:ext>
              </a:extLst>
            </p:cNvPr>
            <p:cNvSpPr/>
            <p:nvPr/>
          </p:nvSpPr>
          <p:spPr>
            <a:xfrm rot="17298243">
              <a:off x="4289918" y="3159742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m54</a:t>
              </a:r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E4C8BD7-18A6-A841-9291-AAEC8D32EBA5}"/>
                </a:ext>
              </a:extLst>
            </p:cNvPr>
            <p:cNvSpPr/>
            <p:nvPr/>
          </p:nvSpPr>
          <p:spPr>
            <a:xfrm rot="18776359">
              <a:off x="4593837" y="3735726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m45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EBAB5AE-D64D-3847-9153-B33F04BE308F}"/>
              </a:ext>
            </a:extLst>
          </p:cNvPr>
          <p:cNvGrpSpPr>
            <a:grpSpLocks noChangeAspect="1"/>
          </p:cNvGrpSpPr>
          <p:nvPr/>
        </p:nvGrpSpPr>
        <p:grpSpPr>
          <a:xfrm>
            <a:off x="6452302" y="503373"/>
            <a:ext cx="4750029" cy="3415448"/>
            <a:chOff x="319797" y="1518047"/>
            <a:chExt cx="4802315" cy="3453044"/>
          </a:xfrm>
        </p:grpSpPr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686E0F78-519B-A140-A795-38D0374D1A2D}"/>
                </a:ext>
              </a:extLst>
            </p:cNvPr>
            <p:cNvSpPr>
              <a:spLocks/>
            </p:cNvSpPr>
            <p:nvPr/>
          </p:nvSpPr>
          <p:spPr bwMode="auto">
            <a:xfrm rot="11049090" flipH="1" flipV="1">
              <a:off x="4148184" y="2190483"/>
              <a:ext cx="660198" cy="212627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8782453-9C08-B148-B8A3-239DDBB7CDC7}"/>
                </a:ext>
              </a:extLst>
            </p:cNvPr>
            <p:cNvSpPr/>
            <p:nvPr/>
          </p:nvSpPr>
          <p:spPr>
            <a:xfrm>
              <a:off x="4066674" y="2252723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93A76B0-1F7E-F34E-91C5-82AA3EED73A6}"/>
                </a:ext>
              </a:extLst>
            </p:cNvPr>
            <p:cNvSpPr/>
            <p:nvPr/>
          </p:nvSpPr>
          <p:spPr>
            <a:xfrm>
              <a:off x="4441353" y="4403587"/>
              <a:ext cx="168088" cy="336058"/>
            </a:xfrm>
            <a:prstGeom prst="rect">
              <a:avLst/>
            </a:prstGeom>
            <a:noFill/>
          </p:spPr>
          <p:txBody>
            <a:bodyPr wrap="none" lIns="91440" tIns="0" rIns="91440" bIns="9144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3F0D6BA-AFC5-5449-ABE6-A62DAC4FD999}"/>
                </a:ext>
              </a:extLst>
            </p:cNvPr>
            <p:cNvSpPr/>
            <p:nvPr/>
          </p:nvSpPr>
          <p:spPr>
            <a:xfrm>
              <a:off x="1149001" y="450676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134" name="Text Box 13">
              <a:extLst>
                <a:ext uri="{FF2B5EF4-FFF2-40B4-BE49-F238E27FC236}">
                  <a16:creationId xmlns:a16="http://schemas.microsoft.com/office/drawing/2014/main" id="{8300C9F7-7228-F34D-B5D5-6903B0E99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97" y="3940775"/>
              <a:ext cx="625570" cy="56009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9EC0F20-00A3-8A44-8193-FF1D780B21E5}"/>
                </a:ext>
              </a:extLst>
            </p:cNvPr>
            <p:cNvSpPr/>
            <p:nvPr/>
          </p:nvSpPr>
          <p:spPr>
            <a:xfrm>
              <a:off x="1028128" y="2019635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6" name="Freeform 31">
              <a:extLst>
                <a:ext uri="{FF2B5EF4-FFF2-40B4-BE49-F238E27FC236}">
                  <a16:creationId xmlns:a16="http://schemas.microsoft.com/office/drawing/2014/main" id="{D00B108F-1AE3-284F-940C-AF566D2EF7A0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2510252" y="617061"/>
              <a:ext cx="776291" cy="2966339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2638B32-8D28-2541-94BE-C6057DC1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96" y="2381554"/>
              <a:ext cx="2527300" cy="239492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27ACA22C-E3D8-C44C-9984-2076899D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020" y="2103309"/>
              <a:ext cx="2176032" cy="281769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4A8632AA-FEA5-D344-94E4-2FDEE2BB33E6}"/>
                </a:ext>
              </a:extLst>
            </p:cNvPr>
            <p:cNvSpPr/>
            <p:nvPr/>
          </p:nvSpPr>
          <p:spPr bwMode="auto">
            <a:xfrm>
              <a:off x="2953574" y="2286304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ACD7B8F0-E855-3C43-8E50-97E7EDBC3CE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88744" y="2968900"/>
              <a:ext cx="114570" cy="1275335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25BFA014-5DC1-EF4F-A55E-682144B5A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34" y="271875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3" name="Oval 11">
              <a:extLst>
                <a:ext uri="{FF2B5EF4-FFF2-40B4-BE49-F238E27FC236}">
                  <a16:creationId xmlns:a16="http://schemas.microsoft.com/office/drawing/2014/main" id="{B267DE52-A2A7-A544-99C9-F453151B3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2271249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B882EEE2-2627-EB4F-AA0F-4BFCDD3AC669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1497828" y="4422980"/>
              <a:ext cx="2154774" cy="270156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5" name="Oval 11">
              <a:extLst>
                <a:ext uri="{FF2B5EF4-FFF2-40B4-BE49-F238E27FC236}">
                  <a16:creationId xmlns:a16="http://schemas.microsoft.com/office/drawing/2014/main" id="{2FDFC24D-005D-934B-A8EE-163531E5A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794" y="1761046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46" name="Text Box 11">
              <a:extLst>
                <a:ext uri="{FF2B5EF4-FFF2-40B4-BE49-F238E27FC236}">
                  <a16:creationId xmlns:a16="http://schemas.microsoft.com/office/drawing/2014/main" id="{84A4B5EF-2728-2648-A13B-FDD9468C6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191" y="2064370"/>
              <a:ext cx="294958" cy="280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7" name="Text Box 11">
              <a:extLst>
                <a:ext uri="{FF2B5EF4-FFF2-40B4-BE49-F238E27FC236}">
                  <a16:creationId xmlns:a16="http://schemas.microsoft.com/office/drawing/2014/main" id="{C35B9F1F-38D7-664B-B56C-81DCABC36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701" y="2505406"/>
              <a:ext cx="294958" cy="280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8" name="Text Box 11">
              <a:extLst>
                <a:ext uri="{FF2B5EF4-FFF2-40B4-BE49-F238E27FC236}">
                  <a16:creationId xmlns:a16="http://schemas.microsoft.com/office/drawing/2014/main" id="{C9271111-FE67-464B-A9E9-838F4866D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636" y="4562021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9" name="Text Box 11">
              <a:extLst>
                <a:ext uri="{FF2B5EF4-FFF2-40B4-BE49-F238E27FC236}">
                  <a16:creationId xmlns:a16="http://schemas.microsoft.com/office/drawing/2014/main" id="{3390CBA0-C50D-B344-B09B-FCFA245CE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117" y="4719048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50" name="Oval 12">
              <a:extLst>
                <a:ext uri="{FF2B5EF4-FFF2-40B4-BE49-F238E27FC236}">
                  <a16:creationId xmlns:a16="http://schemas.microsoft.com/office/drawing/2014/main" id="{EA14AC9A-64E4-DD4D-AF5E-1747324DD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4090354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F1C5B885-4815-D144-97EE-CF60205F1FA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288605" y="272572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52" name="Curved Connector 151">
              <a:extLst>
                <a:ext uri="{FF2B5EF4-FFF2-40B4-BE49-F238E27FC236}">
                  <a16:creationId xmlns:a16="http://schemas.microsoft.com/office/drawing/2014/main" id="{850A43D6-5167-4245-B749-523C210E2B9E}"/>
                </a:ext>
              </a:extLst>
            </p:cNvPr>
            <p:cNvCxnSpPr/>
            <p:nvPr/>
          </p:nvCxnSpPr>
          <p:spPr>
            <a:xfrm flipH="1">
              <a:off x="1215034" y="4318954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Arc 152">
              <a:extLst>
                <a:ext uri="{FF2B5EF4-FFF2-40B4-BE49-F238E27FC236}">
                  <a16:creationId xmlns:a16="http://schemas.microsoft.com/office/drawing/2014/main" id="{E07F95DF-E6BF-4C42-BAAE-1EF8BE513B5C}"/>
                </a:ext>
              </a:extLst>
            </p:cNvPr>
            <p:cNvSpPr/>
            <p:nvPr/>
          </p:nvSpPr>
          <p:spPr bwMode="auto">
            <a:xfrm rot="356928">
              <a:off x="1451974" y="421516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56BBA500-2A2B-474F-8E42-A8F2FA9D5026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1428940" y="4080105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1E70A415-0205-7545-A31B-14EE52FD4E17}"/>
                </a:ext>
              </a:extLst>
            </p:cNvPr>
            <p:cNvSpPr>
              <a:spLocks/>
            </p:cNvSpPr>
            <p:nvPr/>
          </p:nvSpPr>
          <p:spPr bwMode="auto">
            <a:xfrm rot="10623913" flipH="1" flipV="1">
              <a:off x="4056037" y="2163971"/>
              <a:ext cx="1066075" cy="218711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6" name="Freeform 40">
              <a:extLst>
                <a:ext uri="{FF2B5EF4-FFF2-40B4-BE49-F238E27FC236}">
                  <a16:creationId xmlns:a16="http://schemas.microsoft.com/office/drawing/2014/main" id="{17DBA56A-F186-974F-BDAF-5CAD725325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5766" y="284062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7" name="Oval 11">
              <a:extLst>
                <a:ext uri="{FF2B5EF4-FFF2-40B4-BE49-F238E27FC236}">
                  <a16:creationId xmlns:a16="http://schemas.microsoft.com/office/drawing/2014/main" id="{277A273F-BCC6-F842-9B86-25B596D1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253" y="2526517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58" name="Oval 12">
              <a:extLst>
                <a:ext uri="{FF2B5EF4-FFF2-40B4-BE49-F238E27FC236}">
                  <a16:creationId xmlns:a16="http://schemas.microsoft.com/office/drawing/2014/main" id="{369903D7-0F46-8B41-BEB9-96A074067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650" y="4199562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8525B48-D4CC-7D4D-80D8-7C54B9D547E1}"/>
                </a:ext>
              </a:extLst>
            </p:cNvPr>
            <p:cNvSpPr/>
            <p:nvPr/>
          </p:nvSpPr>
          <p:spPr>
            <a:xfrm>
              <a:off x="4486637" y="151804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A3F6FD1-E1BD-9A4E-A344-4975D1584881}"/>
                </a:ext>
              </a:extLst>
            </p:cNvPr>
            <p:cNvSpPr/>
            <p:nvPr/>
          </p:nvSpPr>
          <p:spPr>
            <a:xfrm rot="16526702">
              <a:off x="585745" y="31803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m12</a:t>
              </a:r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1F27DF9-0272-2D4D-A69D-98858601FD89}"/>
                </a:ext>
              </a:extLst>
            </p:cNvPr>
            <p:cNvSpPr/>
            <p:nvPr/>
          </p:nvSpPr>
          <p:spPr>
            <a:xfrm rot="16500826">
              <a:off x="1482368" y="3243744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cs-CZ" dirty="0">
                  <a:latin typeface="Calibri"/>
                  <a:ea typeface="Times New Roman"/>
                  <a:cs typeface="Calibri"/>
                  <a:sym typeface="Symbol" charset="0"/>
                </a:rPr>
                <a:t>m21</a:t>
              </a:r>
              <a:endParaRPr lang="en-US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24E92F8-2042-DB42-A2CC-FB6F81389DAA}"/>
                </a:ext>
              </a:extLst>
            </p:cNvPr>
            <p:cNvSpPr/>
            <p:nvPr/>
          </p:nvSpPr>
          <p:spPr>
            <a:xfrm>
              <a:off x="2533982" y="4363025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/>
                  <a:ea typeface="Times New Roman"/>
                  <a:cs typeface="Calibri"/>
                  <a:sym typeface="Symbol" charset="0"/>
                </a:rPr>
                <a:t>m14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47E7502-41D5-214D-BA9B-09E1330FC902}"/>
                </a:ext>
              </a:extLst>
            </p:cNvPr>
            <p:cNvSpPr/>
            <p:nvPr/>
          </p:nvSpPr>
          <p:spPr>
            <a:xfrm>
              <a:off x="2403258" y="3811627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m41</a:t>
              </a:r>
              <a:endParaRPr lang="en-US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D101245-9803-DE41-8958-FDF0AA285299}"/>
                </a:ext>
              </a:extLst>
            </p:cNvPr>
            <p:cNvSpPr/>
            <p:nvPr/>
          </p:nvSpPr>
          <p:spPr>
            <a:xfrm>
              <a:off x="2163692" y="2404028"/>
              <a:ext cx="422989" cy="28004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m23</a:t>
              </a:r>
              <a:endParaRPr lang="en-US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AEA309B-5467-AC4C-ACE0-A879EDBD0F0E}"/>
                </a:ext>
              </a:extLst>
            </p:cNvPr>
            <p:cNvSpPr/>
            <p:nvPr/>
          </p:nvSpPr>
          <p:spPr>
            <a:xfrm>
              <a:off x="2830692" y="1533163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m52</a:t>
              </a:r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143B403-A256-6244-92E3-4F7EC688E450}"/>
                </a:ext>
              </a:extLst>
            </p:cNvPr>
            <p:cNvSpPr/>
            <p:nvPr/>
          </p:nvSpPr>
          <p:spPr>
            <a:xfrm rot="16420757">
              <a:off x="3356500" y="3402929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m43</a:t>
              </a:r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4D93C08-A554-FA42-8629-30F841C723A7}"/>
                </a:ext>
              </a:extLst>
            </p:cNvPr>
            <p:cNvSpPr/>
            <p:nvPr/>
          </p:nvSpPr>
          <p:spPr>
            <a:xfrm rot="16727561">
              <a:off x="3881009" y="335308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dirty="0">
                  <a:latin typeface="Calibri"/>
                  <a:ea typeface="Times New Roman"/>
                  <a:cs typeface="Calibri"/>
                  <a:sym typeface="Symbol" charset="0"/>
                </a:rPr>
                <a:t>m34</a:t>
              </a:r>
              <a:endParaRPr lang="en-US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FE00978-9DA6-8249-A86E-D157DF5B6B36}"/>
                </a:ext>
              </a:extLst>
            </p:cNvPr>
            <p:cNvSpPr/>
            <p:nvPr/>
          </p:nvSpPr>
          <p:spPr>
            <a:xfrm rot="17298243">
              <a:off x="4289918" y="3159741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m54</a:t>
              </a:r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B035EA1-4328-A241-B5CC-A087B0CA0603}"/>
                </a:ext>
              </a:extLst>
            </p:cNvPr>
            <p:cNvSpPr/>
            <p:nvPr/>
          </p:nvSpPr>
          <p:spPr>
            <a:xfrm rot="18776359">
              <a:off x="4593837" y="3735726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m45</a:t>
              </a:r>
              <a:endParaRPr lang="en-US" dirty="0"/>
            </a:p>
          </p:txBody>
        </p:sp>
      </p:grpSp>
      <p:sp>
        <p:nvSpPr>
          <p:cNvPr id="24587" name="Rectangle 39"/>
          <p:cNvSpPr>
            <a:spLocks noGrp="1" noChangeArrowheads="1"/>
          </p:cNvSpPr>
          <p:nvPr>
            <p:ph type="title"/>
          </p:nvPr>
        </p:nvSpPr>
        <p:spPr>
          <a:xfrm>
            <a:off x="1676400" y="101600"/>
            <a:ext cx="6997700" cy="571500"/>
          </a:xfrm>
          <a:noFill/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Safe Solutions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idx="1"/>
          </p:nvPr>
        </p:nvSpPr>
        <p:spPr>
          <a:xfrm>
            <a:off x="510430" y="930275"/>
            <a:ext cx="8825948" cy="5677477"/>
          </a:xfrm>
        </p:spPr>
        <p:txBody>
          <a:bodyPr/>
          <a:lstStyle/>
          <a:p>
            <a:pPr>
              <a:tabLst>
                <a:tab pos="3887788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A solution is </a:t>
            </a:r>
            <a:r>
              <a:rPr lang="en-US" i="1" dirty="0">
                <a:latin typeface="Times New Roman" charset="0"/>
                <a:cs typeface="Times New Roman"/>
              </a:rPr>
              <a:t>safe</a:t>
            </a:r>
            <a:r>
              <a:rPr lang="en-US" dirty="0">
                <a:latin typeface="Times New Roman" charset="0"/>
                <a:cs typeface="Times New Roman"/>
              </a:rPr>
              <a:t> if 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= 1</a:t>
            </a:r>
          </a:p>
          <a:p>
            <a:pPr>
              <a:tabLst>
                <a:tab pos="3887788" algn="l"/>
              </a:tabLst>
            </a:pPr>
            <a:endParaRPr lang="en-US" dirty="0">
              <a:latin typeface="Times New Roman" charset="0"/>
              <a:ea typeface="Times New Roman"/>
              <a:cs typeface="Times New Roman"/>
            </a:endParaRPr>
          </a:p>
          <a:p>
            <a:pPr>
              <a:tabLst>
                <a:tab pos="3887788" algn="l"/>
              </a:tabLst>
            </a:pPr>
            <a:endParaRPr lang="en-US" dirty="0">
              <a:latin typeface="Times New Roman" charset="0"/>
              <a:ea typeface="Times New Roman"/>
              <a:cs typeface="Times New Roman"/>
            </a:endParaRPr>
          </a:p>
          <a:p>
            <a:pPr>
              <a:tabLst>
                <a:tab pos="3887788" algn="l"/>
              </a:tabLst>
            </a:pPr>
            <a:endParaRPr lang="en-US" dirty="0">
              <a:latin typeface="Times New Roman" charset="0"/>
              <a:ea typeface="Times New Roman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cyclic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safe solution:</a:t>
            </a:r>
          </a:p>
          <a:p>
            <a:pPr lvl="1">
              <a:tabLst>
                <a:tab pos="3887788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solidFill>
                  <a:srgbClr val="FF0000"/>
                </a:solidFill>
                <a:latin typeface="Times New Roman" charset="0"/>
                <a:cs typeface="Times New Roman"/>
              </a:rPr>
              <a:t>5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/>
              </a:rPr>
              <a:t> = {</a:t>
            </a:r>
            <a:r>
              <a:rPr lang="en-US" dirty="0">
                <a:solidFill>
                  <a:srgbClr val="FF0000"/>
                </a:solidFill>
                <a:latin typeface="Calibri"/>
                <a:cs typeface="Times New Roman"/>
              </a:rPr>
              <a:t>(d1, m14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/>
              </a:rPr>
              <a:t>}</a:t>
            </a:r>
            <a:endParaRPr lang="en-US" baseline="-25000" dirty="0">
              <a:solidFill>
                <a:srgbClr val="FF0000"/>
              </a:solidFill>
              <a:latin typeface="Times New Roman" charset="0"/>
              <a:cs typeface="Times New Roman"/>
            </a:endParaRPr>
          </a:p>
          <a:p>
            <a:pPr>
              <a:buNone/>
              <a:tabLst>
                <a:tab pos="3662363" algn="l"/>
              </a:tabLst>
            </a:pPr>
            <a:endParaRPr lang="en-US" dirty="0">
              <a:latin typeface="Times New Roman" charset="0"/>
              <a:cs typeface="Times New Roman"/>
            </a:endParaRPr>
          </a:p>
          <a:p>
            <a:pPr>
              <a:tabLst>
                <a:tab pos="3662363" algn="l"/>
              </a:tabLst>
            </a:pPr>
            <a:r>
              <a:rPr lang="en-US" i="1" dirty="0">
                <a:latin typeface="Times New Roman" charset="0"/>
                <a:cs typeface="Times New Roman"/>
              </a:rPr>
              <a:t>H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 </a:t>
            </a:r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5</a:t>
            </a:r>
            <a:r>
              <a:rPr lang="en-US" dirty="0">
                <a:latin typeface="Times New Roman" charset="0"/>
                <a:cs typeface="Times New Roman"/>
              </a:rPr>
              <a:t>) contains infinitely many histories:</a:t>
            </a:r>
            <a:endParaRPr lang="en-US" baseline="-25000" dirty="0">
              <a:latin typeface="Calibri"/>
              <a:cs typeface="Times New Roman"/>
            </a:endParaRPr>
          </a:p>
          <a:p>
            <a:pPr lvl="1">
              <a:tabLst>
                <a:tab pos="3662363" algn="l"/>
              </a:tabLst>
            </a:pP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5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cs typeface="Times New Roman"/>
              </a:rPr>
              <a:t>d1, d4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⟩	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5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ea typeface="Times New Roman"/>
              </a:rPr>
              <a:t>5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½ </a:t>
            </a:r>
            <a:endParaRPr lang="en-US" i="1" baseline="-25000" dirty="0">
              <a:latin typeface="Times New Roman" charset="0"/>
              <a:cs typeface="Times New Roman"/>
              <a:sym typeface="Symbol" charset="0"/>
            </a:endParaRPr>
          </a:p>
          <a:p>
            <a:pPr lvl="1">
              <a:tabLst>
                <a:tab pos="3662363" algn="l"/>
              </a:tabLst>
            </a:pP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6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cs typeface="Times New Roman"/>
              </a:rPr>
              <a:t>d1, d1, d4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⟩	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6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ea typeface="Times New Roman"/>
              </a:rPr>
              <a:t>5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(½)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2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 = ¼ </a:t>
            </a:r>
          </a:p>
          <a:p>
            <a:pPr lvl="1">
              <a:tabLst>
                <a:tab pos="3662363" algn="l"/>
              </a:tabLst>
            </a:pP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7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cs typeface="Times New Roman"/>
              </a:rPr>
              <a:t>d1, d1, d1, d4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⟩	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7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ea typeface="Times New Roman"/>
              </a:rPr>
              <a:t>5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(½)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 = 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/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8</a:t>
            </a:r>
            <a:endParaRPr lang="en-US" i="1" baseline="-25000" dirty="0">
              <a:latin typeface="Times New Roman" charset="0"/>
              <a:cs typeface="Times New Roman"/>
              <a:sym typeface="Symbol" charset="0"/>
            </a:endParaRPr>
          </a:p>
          <a:p>
            <a:pPr marL="690562" lvl="2" indent="0">
              <a:buNone/>
              <a:tabLst>
                <a:tab pos="3662363" algn="l"/>
              </a:tabLst>
            </a:pP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• • •</a:t>
            </a:r>
          </a:p>
          <a:p>
            <a:pPr lvl="1">
              <a:tabLst>
                <a:tab pos="3662363" algn="l"/>
              </a:tabLst>
            </a:pP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i="1" baseline="-25000" dirty="0">
                <a:latin typeface="Times New Roman" charset="0"/>
                <a:cs typeface="Times New Roman"/>
              </a:rPr>
              <a:t>∞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cs typeface="Times New Roman"/>
              </a:rPr>
              <a:t>d1, d1, d1, d1, d1,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…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⟩</a:t>
            </a:r>
            <a:br>
              <a:rPr lang="en-US" baseline="-25000" dirty="0">
                <a:latin typeface="Calibri"/>
                <a:cs typeface="Times New Roman"/>
                <a:sym typeface="Symbol" charset="0"/>
              </a:rPr>
            </a:br>
            <a:endParaRPr lang="en-US" baseline="-25000" dirty="0">
              <a:latin typeface="Calibri"/>
              <a:cs typeface="Times New Roman"/>
              <a:sym typeface="Symbol" charset="0"/>
            </a:endParaRPr>
          </a:p>
          <a:p>
            <a:pPr>
              <a:tabLst>
                <a:tab pos="3662363" algn="l"/>
              </a:tabLst>
            </a:pP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ea typeface="Times New Roman"/>
              </a:rPr>
              <a:t>5</a:t>
            </a:r>
            <a:r>
              <a:rPr lang="en-US" dirty="0">
                <a:latin typeface="Times New Roman" charset="0"/>
                <a:ea typeface="Times New Roman"/>
              </a:rPr>
              <a:t>)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= </a:t>
            </a:r>
            <a:r>
              <a:rPr lang="en-US" dirty="0">
                <a:latin typeface="Times New Roman" charset="0"/>
                <a:cs typeface="Times New Roman"/>
              </a:rPr>
              <a:t> ½ + ¼ + 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/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8</a:t>
            </a:r>
            <a:r>
              <a:rPr lang="en-US" dirty="0">
                <a:latin typeface="Times New Roman" charset="0"/>
                <a:cs typeface="Times New Roman"/>
              </a:rPr>
              <a:t> + … = 1</a:t>
            </a:r>
            <a:endParaRPr lang="en-US" dirty="0"/>
          </a:p>
          <a:p>
            <a:pPr marL="795338" lvl="2" indent="0">
              <a:buNone/>
              <a:tabLst>
                <a:tab pos="3433763" algn="l"/>
              </a:tabLst>
            </a:pPr>
            <a:endParaRPr lang="en-US" i="1" dirty="0">
              <a:latin typeface="Times New Roman" charset="0"/>
              <a:cs typeface="Times New Roman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4CEACB-150C-3B43-99F2-CADD94FD6601}"/>
              </a:ext>
            </a:extLst>
          </p:cNvPr>
          <p:cNvSpPr/>
          <p:nvPr/>
        </p:nvSpPr>
        <p:spPr>
          <a:xfrm>
            <a:off x="7934523" y="4805204"/>
            <a:ext cx="3344185" cy="163121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tabLst>
                <a:tab pos="3662363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Poll: what is </a:t>
            </a:r>
            <a:r>
              <a:rPr lang="en-US" sz="2000" dirty="0" err="1">
                <a:solidFill>
                  <a:schemeClr val="tx1"/>
                </a:solidFill>
                <a:latin typeface="Times New Roman" charset="0"/>
                <a:ea typeface="Times New Roman"/>
              </a:rPr>
              <a:t>Pr</a:t>
            </a:r>
            <a:r>
              <a:rPr lang="en-US" sz="2000" baseline="-25000" dirty="0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(</a:t>
            </a:r>
            <a:r>
              <a:rPr lang="el-GR" sz="2000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σ</a:t>
            </a:r>
            <a:r>
              <a:rPr lang="en-US" sz="2000" i="1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∞</a:t>
            </a:r>
            <a:r>
              <a:rPr lang="en-US" sz="2000" baseline="-25000" dirty="0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|</a:t>
            </a:r>
            <a:r>
              <a:rPr lang="en-US" sz="2000" baseline="-25000" dirty="0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s</a:t>
            </a:r>
            <a:r>
              <a:rPr lang="en-US" sz="2000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cs typeface="Times New Roman"/>
              </a:rPr>
              <a:t>,</a:t>
            </a:r>
            <a:r>
              <a:rPr lang="en-US" sz="2000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charset="0"/>
                <a:ea typeface="Times New Roman"/>
              </a:rPr>
              <a:t>π</a:t>
            </a:r>
            <a:r>
              <a:rPr lang="en-US" sz="2000" baseline="-25000" dirty="0">
                <a:solidFill>
                  <a:schemeClr val="tx1"/>
                </a:solidFill>
                <a:latin typeface="Times New Roman" charset="0"/>
                <a:ea typeface="Times New Roman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)?</a:t>
            </a:r>
          </a:p>
          <a:p>
            <a:pPr marL="457200" indent="-457200" eaLnBrk="1" hangingPunct="1">
              <a:buAutoNum type="alphaUcPeriod"/>
              <a:tabLst>
                <a:tab pos="3662363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1</a:t>
            </a:r>
          </a:p>
          <a:p>
            <a:pPr marL="457200" indent="-457200" eaLnBrk="1" hangingPunct="1">
              <a:buAutoNum type="alphaUcPeriod"/>
              <a:tabLst>
                <a:tab pos="3662363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0</a:t>
            </a:r>
          </a:p>
          <a:p>
            <a:pPr marL="457200" indent="-457200" eaLnBrk="1" hangingPunct="1">
              <a:buAutoNum type="alphaUcPeriod"/>
              <a:tabLst>
                <a:tab pos="3662363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a number between 0 and 1</a:t>
            </a:r>
          </a:p>
          <a:p>
            <a:pPr marL="457200" indent="-457200" eaLnBrk="1" hangingPunct="1">
              <a:buAutoNum type="alphaUcPeriod"/>
              <a:tabLst>
                <a:tab pos="3662363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/>
              </a:rPr>
              <a:t>undefined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65B71A23-F2AF-6202-9748-1D724DC28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034" y="3668571"/>
            <a:ext cx="1492396" cy="276999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B6337-7FA0-5948-8677-E92E3B8498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94400" y="4545185"/>
            <a:ext cx="5994342" cy="1647993"/>
          </a:xfrm>
        </p:spPr>
        <p:txBody>
          <a:bodyPr/>
          <a:lstStyle/>
          <a:p>
            <a:pPr>
              <a:tabLst>
                <a:tab pos="3887788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d7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is an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</a:rPr>
              <a:t>immediate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dead end</a:t>
            </a:r>
          </a:p>
          <a:p>
            <a:pPr lvl="1">
              <a:tabLst>
                <a:tab pos="3887788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No applicable actions</a:t>
            </a:r>
          </a:p>
          <a:p>
            <a:pPr>
              <a:tabLst>
                <a:tab pos="3887788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d6, d8, d9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are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</a:rPr>
              <a:t>deep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dead ends</a:t>
            </a:r>
          </a:p>
          <a:p>
            <a:pPr lvl="1">
              <a:tabLst>
                <a:tab pos="3887788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</a:rPr>
              <a:t>Applicable actions, but can’t reach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  <a:cs typeface="Times New Roman"/>
              </a:rPr>
              <a:t>g</a:t>
            </a: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F99E46-9A4F-5D40-9D1E-57425950F1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tabLst>
                <a:tab pos="3887788" algn="l"/>
              </a:tabLst>
            </a:pPr>
            <a:r>
              <a:rPr lang="en-US" i="1" dirty="0">
                <a:latin typeface="Times New Roman" charset="0"/>
                <a:cs typeface="Times New Roman"/>
              </a:rPr>
              <a:t>s </a:t>
            </a:r>
            <a:r>
              <a:rPr lang="en-US" dirty="0">
                <a:latin typeface="Times New Roman" charset="0"/>
                <a:cs typeface="Times New Roman"/>
              </a:rPr>
              <a:t>is </a:t>
            </a:r>
            <a:r>
              <a:rPr lang="en-US" i="1" dirty="0">
                <a:latin typeface="Times New Roman" charset="0"/>
                <a:cs typeface="Times New Roman"/>
              </a:rPr>
              <a:t>safe</a:t>
            </a:r>
            <a:r>
              <a:rPr lang="en-US" dirty="0">
                <a:latin typeface="Times New Roman" charset="0"/>
                <a:cs typeface="Times New Roman"/>
              </a:rPr>
              <a:t> if ∃π such that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= 1</a:t>
            </a:r>
          </a:p>
          <a:p>
            <a:pPr lvl="1">
              <a:tabLst>
                <a:tab pos="3887788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same as saying (Σ, </a:t>
            </a:r>
            <a:r>
              <a:rPr lang="en-US" i="1" dirty="0">
                <a:latin typeface="Times New Roman" charset="0"/>
                <a:ea typeface="Times New Roman"/>
              </a:rPr>
              <a:t>s,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</a:rPr>
              <a:t>) has a safe solution</a:t>
            </a:r>
          </a:p>
          <a:p>
            <a:pPr lvl="1">
              <a:tabLst>
                <a:tab pos="3887788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</a:rPr>
              <a:t>d1, d2, d3, d4</a:t>
            </a:r>
            <a:br>
              <a:rPr lang="en-US" dirty="0">
                <a:latin typeface="Times New Roman" charset="0"/>
                <a:ea typeface="Times New Roman"/>
              </a:rPr>
            </a:br>
            <a:endParaRPr lang="en-US" i="1" dirty="0">
              <a:latin typeface="Times New Roman" charset="0"/>
              <a:ea typeface="Times New Roman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is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unsafe 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if ∃π </a:t>
            </a: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s.t.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&gt; 0 </a:t>
            </a:r>
            <a:br>
              <a:rPr lang="en-US" dirty="0">
                <a:latin typeface="Times New Roman" charset="0"/>
                <a:ea typeface="Times New Roman"/>
              </a:rPr>
            </a:br>
            <a:r>
              <a:rPr lang="en-US" dirty="0">
                <a:latin typeface="Times New Roman" charset="0"/>
                <a:ea typeface="Times New Roman"/>
              </a:rPr>
              <a:t>                  </a:t>
            </a:r>
            <a:r>
              <a:rPr lang="en-US" baseline="-25000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and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∀π,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&lt; 1</a:t>
            </a:r>
          </a:p>
          <a:p>
            <a:pPr lvl="1">
              <a:tabLst>
                <a:tab pos="3887788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same as saying (Σ, </a:t>
            </a:r>
            <a:r>
              <a:rPr lang="en-US" i="1" dirty="0">
                <a:latin typeface="Times New Roman" charset="0"/>
                <a:ea typeface="Times New Roman"/>
              </a:rPr>
              <a:t>s,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</a:rPr>
              <a:t>) has an unsafe solution but no safe solution</a:t>
            </a:r>
          </a:p>
          <a:p>
            <a:pPr lvl="2">
              <a:tabLst>
                <a:tab pos="3887788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</a:rPr>
              <a:t>d5</a:t>
            </a:r>
            <a:br>
              <a:rPr lang="en-US" baseline="-25000" dirty="0">
                <a:latin typeface="Times New Roman" charset="0"/>
                <a:ea typeface="Times New Roman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 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is a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dead end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if ∀π,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i="1" baseline="-25000" dirty="0"/>
              <a:t>g </a:t>
            </a:r>
            <a:r>
              <a:rPr lang="en-US" dirty="0"/>
              <a:t>| s,</a:t>
            </a:r>
            <a:r>
              <a:rPr lang="en-US" baseline="-25000" dirty="0"/>
              <a:t> </a:t>
            </a:r>
            <a:r>
              <a:rPr lang="el-GR" dirty="0"/>
              <a:t>π) = 0</a:t>
            </a:r>
            <a:endParaRPr lang="en-US" dirty="0"/>
          </a:p>
          <a:p>
            <a:pPr lvl="1">
              <a:tabLst>
                <a:tab pos="3887788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same as saying (Σ, </a:t>
            </a:r>
            <a:r>
              <a:rPr lang="en-US" i="1" dirty="0">
                <a:latin typeface="Times New Roman" charset="0"/>
                <a:ea typeface="Times New Roman"/>
              </a:rPr>
              <a:t>s,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</a:rPr>
              <a:t>) has no solution</a:t>
            </a: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 lvl="2">
              <a:tabLst>
                <a:tab pos="3887788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</a:rPr>
              <a:t>d6, d7, d8, d9</a:t>
            </a:r>
            <a:endParaRPr lang="el-GR" dirty="0"/>
          </a:p>
          <a:p>
            <a:pPr>
              <a:tabLst>
                <a:tab pos="3887788" algn="l"/>
              </a:tabLst>
            </a:pPr>
            <a:endParaRPr lang="en-US" dirty="0">
              <a:latin typeface="Times New Roman" charset="0"/>
              <a:ea typeface="Times New Roman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</a:rPr>
              <a:t>An MDP is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safe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if all of its states are safe</a:t>
            </a:r>
          </a:p>
        </p:txBody>
      </p:sp>
      <p:sp>
        <p:nvSpPr>
          <p:cNvPr id="24587" name="Rectangle 3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Safe and Unsafe States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0C8BD0E-BF64-B144-A2C2-F97D5CFB33D4}"/>
              </a:ext>
            </a:extLst>
          </p:cNvPr>
          <p:cNvGrpSpPr>
            <a:grpSpLocks noChangeAspect="1"/>
          </p:cNvGrpSpPr>
          <p:nvPr/>
        </p:nvGrpSpPr>
        <p:grpSpPr>
          <a:xfrm>
            <a:off x="6215873" y="664822"/>
            <a:ext cx="4791856" cy="3443149"/>
            <a:chOff x="319797" y="1518047"/>
            <a:chExt cx="4844600" cy="348104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C50B234-2494-4E4E-A73C-F95DB6F92478}"/>
                </a:ext>
              </a:extLst>
            </p:cNvPr>
            <p:cNvSpPr/>
            <p:nvPr/>
          </p:nvSpPr>
          <p:spPr>
            <a:xfrm>
              <a:off x="4066674" y="2252723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9BB8D4D-C6CF-564F-8DE9-83DDB98015A1}"/>
                </a:ext>
              </a:extLst>
            </p:cNvPr>
            <p:cNvSpPr/>
            <p:nvPr/>
          </p:nvSpPr>
          <p:spPr>
            <a:xfrm>
              <a:off x="4441353" y="4403587"/>
              <a:ext cx="168088" cy="336058"/>
            </a:xfrm>
            <a:prstGeom prst="rect">
              <a:avLst/>
            </a:prstGeom>
            <a:noFill/>
          </p:spPr>
          <p:txBody>
            <a:bodyPr wrap="none" lIns="91440" tIns="0" rIns="91440" bIns="9144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7B5BA55-417F-F34B-8A16-DBE417F65C9B}"/>
                </a:ext>
              </a:extLst>
            </p:cNvPr>
            <p:cNvSpPr/>
            <p:nvPr/>
          </p:nvSpPr>
          <p:spPr>
            <a:xfrm>
              <a:off x="1149001" y="450676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93" name="Text Box 13">
              <a:extLst>
                <a:ext uri="{FF2B5EF4-FFF2-40B4-BE49-F238E27FC236}">
                  <a16:creationId xmlns:a16="http://schemas.microsoft.com/office/drawing/2014/main" id="{F0B77B15-2F49-E643-B5B2-A6BE7A336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97" y="3940775"/>
              <a:ext cx="625570" cy="56009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49BCAEF-9D9E-5C4F-A19C-D299F399C5D7}"/>
                </a:ext>
              </a:extLst>
            </p:cNvPr>
            <p:cNvSpPr/>
            <p:nvPr/>
          </p:nvSpPr>
          <p:spPr>
            <a:xfrm>
              <a:off x="1028128" y="2019635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3F157A1D-DD69-6D40-ACD1-1DC450A35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177" y="4224384"/>
              <a:ext cx="849220" cy="560096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C16C4AA8-1B8B-9145-BC25-21CD3FE3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96" y="2381554"/>
              <a:ext cx="2527300" cy="239492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79CA35C7-2AA8-8844-A9CA-8C70F299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020" y="2103309"/>
              <a:ext cx="2176032" cy="281769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7E9613D-62E9-104E-AF22-24C10546C887}"/>
                </a:ext>
              </a:extLst>
            </p:cNvPr>
            <p:cNvSpPr/>
            <p:nvPr/>
          </p:nvSpPr>
          <p:spPr bwMode="auto">
            <a:xfrm>
              <a:off x="2953574" y="2286304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0" name="Freeform 40">
              <a:extLst>
                <a:ext uri="{FF2B5EF4-FFF2-40B4-BE49-F238E27FC236}">
                  <a16:creationId xmlns:a16="http://schemas.microsoft.com/office/drawing/2014/main" id="{39562B9A-AA21-5349-B26A-1078FB99052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88744" y="2968900"/>
              <a:ext cx="114570" cy="1275335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0DB25400-63E5-2C44-9CCA-AF1756CC9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34" y="271875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2" name="Oval 11">
              <a:extLst>
                <a:ext uri="{FF2B5EF4-FFF2-40B4-BE49-F238E27FC236}">
                  <a16:creationId xmlns:a16="http://schemas.microsoft.com/office/drawing/2014/main" id="{2C1B77E8-6146-8C47-A6B0-AD5CB57BF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2271249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961300D3-7600-B24A-9703-B98AC075E6B9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1497828" y="4422980"/>
              <a:ext cx="2154774" cy="270156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5" name="Text Box 11">
              <a:extLst>
                <a:ext uri="{FF2B5EF4-FFF2-40B4-BE49-F238E27FC236}">
                  <a16:creationId xmlns:a16="http://schemas.microsoft.com/office/drawing/2014/main" id="{D0FB7A4A-15BF-DE48-BE86-B5D66F726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191" y="2064370"/>
              <a:ext cx="294958" cy="280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06" name="Text Box 11">
              <a:extLst>
                <a:ext uri="{FF2B5EF4-FFF2-40B4-BE49-F238E27FC236}">
                  <a16:creationId xmlns:a16="http://schemas.microsoft.com/office/drawing/2014/main" id="{360ABC8D-A98C-0747-A5A8-AC64E2636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701" y="2505406"/>
              <a:ext cx="294958" cy="280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07" name="Text Box 11">
              <a:extLst>
                <a:ext uri="{FF2B5EF4-FFF2-40B4-BE49-F238E27FC236}">
                  <a16:creationId xmlns:a16="http://schemas.microsoft.com/office/drawing/2014/main" id="{95993E52-DB46-0E4B-8381-7CC6D09F8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636" y="4562021"/>
              <a:ext cx="294958" cy="280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08" name="Text Box 11">
              <a:extLst>
                <a:ext uri="{FF2B5EF4-FFF2-40B4-BE49-F238E27FC236}">
                  <a16:creationId xmlns:a16="http://schemas.microsoft.com/office/drawing/2014/main" id="{85211CA8-4FA9-104F-A463-AE0A4E658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117" y="4719048"/>
              <a:ext cx="294958" cy="280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09" name="Oval 12">
              <a:extLst>
                <a:ext uri="{FF2B5EF4-FFF2-40B4-BE49-F238E27FC236}">
                  <a16:creationId xmlns:a16="http://schemas.microsoft.com/office/drawing/2014/main" id="{ED4DA646-7E24-2F44-9039-6E96DCE5F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4090354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69D7BD42-E02F-274E-A47C-5679573F369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288605" y="272572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11" name="Curved Connector 110">
              <a:extLst>
                <a:ext uri="{FF2B5EF4-FFF2-40B4-BE49-F238E27FC236}">
                  <a16:creationId xmlns:a16="http://schemas.microsoft.com/office/drawing/2014/main" id="{FBBB00BB-0FCF-174F-A996-2DB9FBEB5923}"/>
                </a:ext>
              </a:extLst>
            </p:cNvPr>
            <p:cNvCxnSpPr/>
            <p:nvPr/>
          </p:nvCxnSpPr>
          <p:spPr>
            <a:xfrm flipH="1">
              <a:off x="1215034" y="4318954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BFDA8553-89EC-7046-97A3-C9A43C26EBFF}"/>
                </a:ext>
              </a:extLst>
            </p:cNvPr>
            <p:cNvSpPr/>
            <p:nvPr/>
          </p:nvSpPr>
          <p:spPr bwMode="auto">
            <a:xfrm rot="356928">
              <a:off x="1451974" y="421516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3F7E673E-932B-6A45-9581-CDF91A58A116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1428940" y="4080105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F5BB3C8D-2D78-4F44-8CE3-561C97DA3B0C}"/>
                </a:ext>
              </a:extLst>
            </p:cNvPr>
            <p:cNvSpPr>
              <a:spLocks/>
            </p:cNvSpPr>
            <p:nvPr/>
          </p:nvSpPr>
          <p:spPr bwMode="auto">
            <a:xfrm rot="10623913" flipH="1" flipV="1">
              <a:off x="4056919" y="2198373"/>
              <a:ext cx="988278" cy="2154683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161E464B-500B-1C4F-A3E8-AF3CD9C657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5766" y="284062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6" name="Oval 11">
              <a:extLst>
                <a:ext uri="{FF2B5EF4-FFF2-40B4-BE49-F238E27FC236}">
                  <a16:creationId xmlns:a16="http://schemas.microsoft.com/office/drawing/2014/main" id="{32A01C53-39D4-D44D-853C-57CFC9705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253" y="2526517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17" name="Oval 12">
              <a:extLst>
                <a:ext uri="{FF2B5EF4-FFF2-40B4-BE49-F238E27FC236}">
                  <a16:creationId xmlns:a16="http://schemas.microsoft.com/office/drawing/2014/main" id="{0DC979B2-7CC4-3849-B720-B504A8BF9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650" y="4199562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6FBAD7E-85D9-AD41-B367-91C218CF4B26}"/>
                </a:ext>
              </a:extLst>
            </p:cNvPr>
            <p:cNvSpPr/>
            <p:nvPr/>
          </p:nvSpPr>
          <p:spPr>
            <a:xfrm>
              <a:off x="4486637" y="151804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8426A7E-2956-E541-A37B-D4FC1C28D60C}"/>
                </a:ext>
              </a:extLst>
            </p:cNvPr>
            <p:cNvSpPr/>
            <p:nvPr/>
          </p:nvSpPr>
          <p:spPr>
            <a:xfrm rot="16526702">
              <a:off x="585745" y="31803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m12</a:t>
              </a:r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FB4CC6-7A6A-4041-AB74-A9652AC87224}"/>
                </a:ext>
              </a:extLst>
            </p:cNvPr>
            <p:cNvSpPr/>
            <p:nvPr/>
          </p:nvSpPr>
          <p:spPr>
            <a:xfrm rot="16500826">
              <a:off x="1482368" y="3243744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cs-CZ" dirty="0">
                  <a:latin typeface="Calibri"/>
                  <a:ea typeface="Times New Roman"/>
                  <a:cs typeface="Calibri"/>
                  <a:sym typeface="Symbol" charset="0"/>
                </a:rPr>
                <a:t>m21</a:t>
              </a:r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FAAA4C4-8F6C-3445-B6AA-270E598AC778}"/>
                </a:ext>
              </a:extLst>
            </p:cNvPr>
            <p:cNvSpPr/>
            <p:nvPr/>
          </p:nvSpPr>
          <p:spPr>
            <a:xfrm>
              <a:off x="2512833" y="4363025"/>
              <a:ext cx="422989" cy="28004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m14</a:t>
              </a:r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B141F2F-7D6A-0447-A274-BE98C028E134}"/>
                </a:ext>
              </a:extLst>
            </p:cNvPr>
            <p:cNvSpPr/>
            <p:nvPr/>
          </p:nvSpPr>
          <p:spPr>
            <a:xfrm>
              <a:off x="2403258" y="3811627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m41</a:t>
              </a:r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0AC9A0E-9EB3-1C4D-8D31-ECD23352F111}"/>
                </a:ext>
              </a:extLst>
            </p:cNvPr>
            <p:cNvSpPr/>
            <p:nvPr/>
          </p:nvSpPr>
          <p:spPr>
            <a:xfrm>
              <a:off x="2163692" y="2404028"/>
              <a:ext cx="422989" cy="28004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m23</a:t>
              </a:r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2FD9934-1E41-8B45-8E21-68725E4652D0}"/>
                </a:ext>
              </a:extLst>
            </p:cNvPr>
            <p:cNvSpPr/>
            <p:nvPr/>
          </p:nvSpPr>
          <p:spPr>
            <a:xfrm rot="16420757">
              <a:off x="3356500" y="3402929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m43</a:t>
              </a:r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7C682B0-2ABB-BC4D-B456-F2885142D45B}"/>
                </a:ext>
              </a:extLst>
            </p:cNvPr>
            <p:cNvSpPr/>
            <p:nvPr/>
          </p:nvSpPr>
          <p:spPr>
            <a:xfrm rot="16727561">
              <a:off x="3881009" y="335308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dirty="0">
                  <a:latin typeface="Calibri"/>
                  <a:ea typeface="Times New Roman"/>
                  <a:cs typeface="Calibri"/>
                  <a:sym typeface="Symbol" charset="0"/>
                </a:rPr>
                <a:t>m34</a:t>
              </a:r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175C399-F6CE-454C-9604-13792AC1D3C9}"/>
                </a:ext>
              </a:extLst>
            </p:cNvPr>
            <p:cNvSpPr/>
            <p:nvPr/>
          </p:nvSpPr>
          <p:spPr>
            <a:xfrm rot="18776359">
              <a:off x="4572688" y="3721724"/>
              <a:ext cx="422989" cy="28004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m54</a:t>
              </a:r>
              <a:endParaRPr lang="en-US" dirty="0"/>
            </a:p>
          </p:txBody>
        </p:sp>
        <p:sp>
          <p:nvSpPr>
            <p:cNvPr id="104" name="Oval 11">
              <a:extLst>
                <a:ext uri="{FF2B5EF4-FFF2-40B4-BE49-F238E27FC236}">
                  <a16:creationId xmlns:a16="http://schemas.microsoft.com/office/drawing/2014/main" id="{3758AA1D-EB6D-6A4E-8237-5DAED4475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794" y="1761046"/>
              <a:ext cx="457200" cy="457200"/>
            </a:xfrm>
            <a:prstGeom prst="ellipse">
              <a:avLst/>
            </a:prstGeom>
            <a:solidFill>
              <a:srgbClr val="FFFF00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</p:grpSp>
      <p:sp>
        <p:nvSpPr>
          <p:cNvPr id="129" name="Oval 30">
            <a:extLst>
              <a:ext uri="{FF2B5EF4-FFF2-40B4-BE49-F238E27FC236}">
                <a16:creationId xmlns:a16="http://schemas.microsoft.com/office/drawing/2014/main" id="{120E808E-22B2-2343-9D71-A9365454A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8185" y="528526"/>
            <a:ext cx="436169" cy="43616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d6</a:t>
            </a:r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45EC3A32-6ED5-534E-A1EE-4AFAC87BEFD3}"/>
              </a:ext>
            </a:extLst>
          </p:cNvPr>
          <p:cNvSpPr>
            <a:spLocks/>
          </p:cNvSpPr>
          <p:nvPr/>
        </p:nvSpPr>
        <p:spPr bwMode="auto">
          <a:xfrm rot="3511466">
            <a:off x="10667618" y="631341"/>
            <a:ext cx="82296" cy="329184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80008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1" name="Oval 30">
            <a:extLst>
              <a:ext uri="{FF2B5EF4-FFF2-40B4-BE49-F238E27FC236}">
                <a16:creationId xmlns:a16="http://schemas.microsoft.com/office/drawing/2014/main" id="{36A7690A-7CFD-1245-ADC0-783178FE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756" y="1070327"/>
            <a:ext cx="436169" cy="43616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d8</a:t>
            </a:r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E18E1991-7111-9D40-BA35-C1C6E2030105}"/>
              </a:ext>
            </a:extLst>
          </p:cNvPr>
          <p:cNvSpPr>
            <a:spLocks/>
          </p:cNvSpPr>
          <p:nvPr/>
        </p:nvSpPr>
        <p:spPr bwMode="auto">
          <a:xfrm rot="5652982" flipH="1">
            <a:off x="10858744" y="1135697"/>
            <a:ext cx="292710" cy="779752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2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4" name="Oval 30">
            <a:extLst>
              <a:ext uri="{FF2B5EF4-FFF2-40B4-BE49-F238E27FC236}">
                <a16:creationId xmlns:a16="http://schemas.microsoft.com/office/drawing/2014/main" id="{9A817EC6-9F3A-7C4B-8826-400D5A55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601" y="1823025"/>
            <a:ext cx="436169" cy="43616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CA02E-D38C-9645-8EC3-B641BDFC7A52}"/>
              </a:ext>
            </a:extLst>
          </p:cNvPr>
          <p:cNvGrpSpPr/>
          <p:nvPr/>
        </p:nvGrpSpPr>
        <p:grpSpPr>
          <a:xfrm rot="4730073">
            <a:off x="11519017" y="1539657"/>
            <a:ext cx="336588" cy="256244"/>
            <a:chOff x="10605170" y="1852012"/>
            <a:chExt cx="336588" cy="256244"/>
          </a:xfrm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80C4B5C-5D31-7546-859B-1AD6149CCC63}"/>
                </a:ext>
              </a:extLst>
            </p:cNvPr>
            <p:cNvSpPr>
              <a:spLocks/>
            </p:cNvSpPr>
            <p:nvPr/>
          </p:nvSpPr>
          <p:spPr bwMode="auto">
            <a:xfrm rot="5583101">
              <a:off x="10736018" y="1728568"/>
              <a:ext cx="82296" cy="329184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524534F-7CB0-0045-BD51-1D05E76619C7}"/>
                </a:ext>
              </a:extLst>
            </p:cNvPr>
            <p:cNvSpPr>
              <a:spLocks/>
            </p:cNvSpPr>
            <p:nvPr/>
          </p:nvSpPr>
          <p:spPr bwMode="auto">
            <a:xfrm rot="15934278">
              <a:off x="10728614" y="1902516"/>
              <a:ext cx="82296" cy="329184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37" name="Arc 136">
            <a:extLst>
              <a:ext uri="{FF2B5EF4-FFF2-40B4-BE49-F238E27FC236}">
                <a16:creationId xmlns:a16="http://schemas.microsoft.com/office/drawing/2014/main" id="{C66F1780-EC08-2C40-AFCA-1E990C7FE48A}"/>
              </a:ext>
            </a:extLst>
          </p:cNvPr>
          <p:cNvSpPr/>
          <p:nvPr/>
        </p:nvSpPr>
        <p:spPr bwMode="auto">
          <a:xfrm rot="2621585">
            <a:off x="10689285" y="1486803"/>
            <a:ext cx="113056" cy="222971"/>
          </a:xfrm>
          <a:prstGeom prst="arc">
            <a:avLst>
              <a:gd name="adj1" fmla="val 18495893"/>
              <a:gd name="adj2" fmla="val 29911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8" name="Text Box 11">
            <a:extLst>
              <a:ext uri="{FF2B5EF4-FFF2-40B4-BE49-F238E27FC236}">
                <a16:creationId xmlns:a16="http://schemas.microsoft.com/office/drawing/2014/main" id="{729EECF1-7E6B-FD44-8603-DDC8EE60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949" y="1909961"/>
            <a:ext cx="29174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139" name="Text Box 11">
            <a:extLst>
              <a:ext uri="{FF2B5EF4-FFF2-40B4-BE49-F238E27FC236}">
                <a16:creationId xmlns:a16="http://schemas.microsoft.com/office/drawing/2014/main" id="{7687083F-7742-DD46-A471-B1AF6000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1349" y="1633384"/>
            <a:ext cx="29174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845A270-2BBF-B74A-BC97-A90C854975AE}"/>
              </a:ext>
            </a:extLst>
          </p:cNvPr>
          <p:cNvSpPr/>
          <p:nvPr/>
        </p:nvSpPr>
        <p:spPr>
          <a:xfrm>
            <a:off x="10268551" y="505871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is-IS" dirty="0">
                <a:latin typeface="Calibri"/>
                <a:ea typeface="Times New Roman"/>
                <a:cs typeface="Calibri"/>
                <a:sym typeface="Symbol" charset="0"/>
              </a:rPr>
              <a:t>m56</a:t>
            </a:r>
            <a:endParaRPr lang="en-US" dirty="0"/>
          </a:p>
        </p:txBody>
      </p:sp>
      <p:sp>
        <p:nvSpPr>
          <p:cNvPr id="2" name="Oval 30">
            <a:extLst>
              <a:ext uri="{FF2B5EF4-FFF2-40B4-BE49-F238E27FC236}">
                <a16:creationId xmlns:a16="http://schemas.microsoft.com/office/drawing/2014/main" id="{0B953BE1-7031-DDD9-2E7A-B211DF05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300" y="419539"/>
            <a:ext cx="436169" cy="43616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d7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25B8A74-24F7-1323-529D-D754FB2485DB}"/>
              </a:ext>
            </a:extLst>
          </p:cNvPr>
          <p:cNvSpPr>
            <a:spLocks/>
          </p:cNvSpPr>
          <p:nvPr/>
        </p:nvSpPr>
        <p:spPr bwMode="auto">
          <a:xfrm rot="4858974">
            <a:off x="11330659" y="356231"/>
            <a:ext cx="82296" cy="329184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80008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7E34B-06DE-9BC1-CB0C-7962DCEA72B1}"/>
              </a:ext>
            </a:extLst>
          </p:cNvPr>
          <p:cNvSpPr/>
          <p:nvPr/>
        </p:nvSpPr>
        <p:spPr>
          <a:xfrm>
            <a:off x="11169102" y="207009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is-IS" dirty="0">
                <a:latin typeface="Calibri"/>
                <a:ea typeface="Times New Roman"/>
                <a:cs typeface="Calibri"/>
                <a:sym typeface="Symbol" charset="0"/>
              </a:rPr>
              <a:t>m67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7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101603"/>
            <a:ext cx="8839200" cy="694853"/>
          </a:xfrm>
          <a:noFill/>
        </p:spPr>
        <p:txBody>
          <a:bodyPr/>
          <a:lstStyle/>
          <a:p>
            <a:r>
              <a:rPr lang="en-US" dirty="0">
                <a:cs typeface="Times New Roman"/>
              </a:rPr>
              <a:t>Expected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26" y="372044"/>
            <a:ext cx="8534400" cy="6257356"/>
          </a:xfrm>
        </p:spPr>
        <p:txBody>
          <a:bodyPr/>
          <a:lstStyle/>
          <a:p>
            <a:r>
              <a:rPr lang="en-US" dirty="0"/>
              <a:t>cost(</a:t>
            </a:r>
            <a:r>
              <a:rPr lang="en-US" i="1" dirty="0" err="1"/>
              <a:t>s,a,s′</a:t>
            </a:r>
            <a:r>
              <a:rPr lang="en-US" dirty="0"/>
              <a:t>) = cost of using </a:t>
            </a:r>
            <a:r>
              <a:rPr lang="en-US" i="1" dirty="0"/>
              <a:t>a</a:t>
            </a:r>
            <a:r>
              <a:rPr lang="en-US" dirty="0"/>
              <a:t> in </a:t>
            </a:r>
            <a:r>
              <a:rPr lang="en-US" i="1" dirty="0"/>
              <a:t>s</a:t>
            </a:r>
            <a:endParaRPr lang="en-US" i="1" baseline="-25000" dirty="0"/>
          </a:p>
          <a:p>
            <a:r>
              <a:rPr lang="en-US" dirty="0"/>
              <a:t>Extend example so that:</a:t>
            </a:r>
          </a:p>
          <a:p>
            <a:pPr lvl="1"/>
            <a:r>
              <a:rPr lang="en-US" dirty="0"/>
              <a:t>each “horizontal” action costs 1</a:t>
            </a:r>
          </a:p>
          <a:p>
            <a:pPr lvl="1"/>
            <a:r>
              <a:rPr lang="en-US" dirty="0"/>
              <a:t>each “vertical” action costs 100</a:t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>Let </a:t>
            </a: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1</a:t>
            </a:r>
            <a:r>
              <a:rPr lang="en-US" dirty="0">
                <a:latin typeface="Times New Roman" charset="0"/>
                <a:cs typeface="Times New Roman"/>
              </a:rPr>
              <a:t>,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2</a:t>
            </a:r>
            <a:r>
              <a:rPr lang="en-US" dirty="0">
                <a:latin typeface="Times New Roman" charset="0"/>
                <a:cs typeface="Times New Roman"/>
              </a:rPr>
              <a:t>, …</a:t>
            </a:r>
            <a:r>
              <a:rPr lang="en-US" dirty="0">
                <a:latin typeface="Times New Roman" panose="02020603050405020304" pitchFamily="18" charset="0"/>
                <a:cs typeface="Times New Roman"/>
                <a:sym typeface="Symbol" charset="0"/>
              </a:rPr>
              <a:t>⟩ ∈ </a:t>
            </a:r>
            <a:r>
              <a:rPr lang="en-US" i="1" dirty="0">
                <a:latin typeface="Times New Roman" panose="02020603050405020304" pitchFamily="18" charset="0"/>
                <a:cs typeface="Times New Roman"/>
                <a:sym typeface="Symbol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  <a:sym typeface="Symbol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/>
                <a:sym typeface="Symbol" charset="0"/>
              </a:rPr>
              <a:t>,π)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i.e., starting at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, π can produce history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σ</a:t>
            </a:r>
            <a:endParaRPr lang="en-US" baseline="-25000" dirty="0">
              <a:latin typeface="Times New Roman" panose="02020603050405020304" pitchFamily="18" charset="0"/>
              <a:ea typeface="Times New Roman"/>
            </a:endParaRPr>
          </a:p>
          <a:p>
            <a:r>
              <a:rPr lang="en-US" dirty="0">
                <a:latin typeface="Times New Roman" charset="0"/>
                <a:ea typeface="Times New Roman"/>
              </a:rPr>
              <a:t>Then cost(</a:t>
            </a:r>
            <a:r>
              <a:rPr lang="el-GR" i="1" dirty="0">
                <a:latin typeface="Times New Roman" charset="0"/>
                <a:ea typeface="Times New Roman"/>
              </a:rPr>
              <a:t>σ</a:t>
            </a:r>
            <a:r>
              <a:rPr lang="en-US" dirty="0">
                <a:latin typeface="Times New Roman" charset="0"/>
                <a:ea typeface="Times New Roman"/>
              </a:rPr>
              <a:t>) =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baseline="-25000" dirty="0">
                <a:latin typeface="Times New Roman" charset="0"/>
                <a:ea typeface="Times New Roman"/>
                <a:sym typeface="Symbol" charset="0"/>
              </a:rPr>
              <a:t>i </a:t>
            </a:r>
            <a:r>
              <a:rPr lang="en-US" dirty="0">
                <a:latin typeface="Times New Roman" charset="0"/>
                <a:ea typeface="Times New Roman"/>
              </a:rPr>
              <a:t>cost(</a:t>
            </a:r>
            <a:r>
              <a:rPr lang="en-US" i="1" dirty="0" err="1">
                <a:latin typeface="Times New Roman" charset="0"/>
                <a:ea typeface="Times New Roman"/>
              </a:rPr>
              <a:t>s</a:t>
            </a:r>
            <a:r>
              <a:rPr lang="en-US" i="1" baseline="-25000" dirty="0" err="1">
                <a:latin typeface="Times New Roman" charset="0"/>
                <a:ea typeface="Times New Roman"/>
              </a:rPr>
              <a:t>i</a:t>
            </a:r>
            <a:r>
              <a:rPr lang="en-US" dirty="0">
                <a:latin typeface="Times New Roman" charset="0"/>
                <a:ea typeface="Times New Roman"/>
              </a:rPr>
              <a:t>,π(</a:t>
            </a:r>
            <a:r>
              <a:rPr lang="en-US" i="1" dirty="0" err="1">
                <a:latin typeface="Times New Roman" charset="0"/>
                <a:ea typeface="Times New Roman"/>
              </a:rPr>
              <a:t>s</a:t>
            </a:r>
            <a:r>
              <a:rPr lang="en-US" i="1" baseline="-25000" dirty="0" err="1">
                <a:latin typeface="Times New Roman" charset="0"/>
                <a:ea typeface="Times New Roman"/>
              </a:rPr>
              <a:t>i</a:t>
            </a:r>
            <a:r>
              <a:rPr lang="en-US" dirty="0">
                <a:latin typeface="Times New Roman" charset="0"/>
                <a:ea typeface="Times New Roman"/>
              </a:rPr>
              <a:t>))</a:t>
            </a:r>
            <a:br>
              <a:rPr lang="en-US" baseline="-25000" dirty="0">
                <a:latin typeface="Times New Roman" charset="0"/>
                <a:ea typeface="Times New Roman"/>
              </a:rPr>
            </a:br>
            <a:endParaRPr lang="en-US" i="1" baseline="-25000" dirty="0">
              <a:latin typeface="Times New Roman" charset="0"/>
              <a:ea typeface="Times New Roman"/>
              <a:cs typeface="Times New Roman"/>
            </a:endParaRPr>
          </a:p>
          <a:p>
            <a:r>
              <a:rPr lang="en-US" dirty="0">
                <a:latin typeface="Times New Roman" charset="0"/>
                <a:ea typeface="Times New Roman"/>
              </a:rPr>
              <a:t>Let </a:t>
            </a:r>
            <a:r>
              <a:rPr lang="en-US" i="1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 be a safe solution, i.e., Pr(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baseline="-25000" dirty="0">
                <a:latin typeface="Times New Roman" charset="0"/>
                <a:ea typeface="Times New Roman"/>
              </a:rPr>
              <a:t>0</a:t>
            </a:r>
            <a:r>
              <a:rPr lang="en-US" dirty="0">
                <a:latin typeface="Times New Roman" charset="0"/>
                <a:ea typeface="Times New Roman"/>
              </a:rPr>
              <a:t>,π) = 1</a:t>
            </a:r>
          </a:p>
          <a:p>
            <a:r>
              <a:rPr lang="en-US" dirty="0">
                <a:latin typeface="Times New Roman" charset="0"/>
                <a:ea typeface="Times New Roman"/>
              </a:rPr>
              <a:t>At each state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∈</a:t>
            </a:r>
            <a:r>
              <a:rPr lang="en-US" baseline="-25000" dirty="0">
                <a:latin typeface="Times New Roman" charset="0"/>
                <a:ea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Domain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), expected cost of following π to goal:</a:t>
            </a:r>
            <a:br>
              <a:rPr lang="en-US" baseline="-25000" dirty="0">
                <a:latin typeface="Times New Roman" charset="0"/>
                <a:ea typeface="Times New Roman"/>
              </a:rPr>
            </a:br>
            <a:endParaRPr lang="en-US" baseline="-25000" dirty="0">
              <a:latin typeface="Times New Roman" charset="0"/>
              <a:ea typeface="Times New Roman"/>
            </a:endParaRP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Weighted sum of history costs:</a:t>
            </a:r>
          </a:p>
          <a:p>
            <a:pPr lvl="2"/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) =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l-GR" i="1" baseline="-25000" dirty="0">
                <a:latin typeface="Times New Roman" charset="0"/>
                <a:ea typeface="Times New Roman"/>
              </a:rPr>
              <a:t>σ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en-US" i="1" baseline="-25000" dirty="0">
                <a:latin typeface="Times New Roman" charset="0"/>
                <a:cs typeface="Times New Roman"/>
              </a:rPr>
              <a:t>H</a:t>
            </a:r>
            <a:r>
              <a:rPr lang="en-US" baseline="-25000" dirty="0">
                <a:latin typeface="Times New Roman" charset="0"/>
                <a:cs typeface="Times New Roman"/>
              </a:rPr>
              <a:t>(</a:t>
            </a:r>
            <a:r>
              <a:rPr lang="en-US" i="1" baseline="-25000" dirty="0"/>
              <a:t>s</a:t>
            </a:r>
            <a:r>
              <a:rPr lang="en-US" baseline="-25000" dirty="0"/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π)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l-GR" i="1" dirty="0">
                <a:latin typeface="Times New Roman" charset="0"/>
                <a:ea typeface="Times New Roman"/>
              </a:rPr>
              <a:t>σ</a:t>
            </a:r>
            <a:r>
              <a:rPr lang="en-US" i="1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|</a:t>
            </a:r>
            <a:r>
              <a:rPr lang="en-US" i="1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,</a:t>
            </a:r>
            <a:r>
              <a:rPr lang="en-US" baseline="-25000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cost(</a:t>
            </a:r>
            <a:r>
              <a:rPr lang="el-GR" i="1" dirty="0">
                <a:latin typeface="Times New Roman" charset="0"/>
                <a:ea typeface="Times New Roman"/>
              </a:rPr>
              <a:t>σ</a:t>
            </a:r>
            <a:r>
              <a:rPr lang="en-US" dirty="0">
                <a:latin typeface="Times New Roman" charset="0"/>
                <a:ea typeface="Times New Roman"/>
              </a:rPr>
              <a:t>)</a:t>
            </a:r>
            <a:br>
              <a:rPr lang="en-US" baseline="-25000" dirty="0">
                <a:latin typeface="Times New Roman" charset="0"/>
                <a:ea typeface="Times New Roman"/>
              </a:rPr>
            </a:br>
            <a:endParaRPr lang="en-US" baseline="-25000" dirty="0">
              <a:latin typeface="Times New Roman" charset="0"/>
              <a:ea typeface="Times New Roman"/>
            </a:endParaRP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Recursive equation</a:t>
            </a:r>
          </a:p>
          <a:p>
            <a:pPr marL="793750" lvl="2" indent="0">
              <a:buNone/>
              <a:tabLst>
                <a:tab pos="1420813" algn="l"/>
                <a:tab pos="1708150" algn="l"/>
                <a:tab pos="4622800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	</a:t>
            </a:r>
            <a:r>
              <a:rPr lang="en-US" dirty="0">
                <a:latin typeface="Times New Roman" charset="0"/>
                <a:ea typeface="Times New Roman"/>
              </a:rPr>
              <a:t>0,  if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 ∈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endParaRPr lang="en-US" baseline="-25000" dirty="0">
              <a:latin typeface="Times New Roman" charset="0"/>
              <a:ea typeface="Times New Roman"/>
            </a:endParaRPr>
          </a:p>
          <a:p>
            <a:pPr marL="793750" lvl="2" indent="0">
              <a:buNone/>
              <a:tabLst>
                <a:tab pos="1708150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	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i="1" baseline="-25000" dirty="0">
                <a:latin typeface="Times New Roman" charset="0"/>
                <a:ea typeface="Times New Roman"/>
              </a:rPr>
              <a:t>s</a:t>
            </a:r>
            <a:r>
              <a:rPr lang="en-US" baseline="-25000" dirty="0"/>
              <a:t>′ 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l-GR" baseline="-25000" dirty="0"/>
              <a:t>γ</a:t>
            </a:r>
            <a:r>
              <a:rPr lang="en-US" baseline="-25000" dirty="0">
                <a:latin typeface="Times New Roman" charset="0"/>
                <a:cs typeface="Times New Roman"/>
              </a:rPr>
              <a:t>(</a:t>
            </a:r>
            <a:r>
              <a:rPr lang="en-US" i="1" baseline="-25000" dirty="0"/>
              <a:t>s</a:t>
            </a:r>
            <a:r>
              <a:rPr lang="en-US" baseline="-25000" dirty="0"/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π(</a:t>
            </a:r>
            <a:r>
              <a:rPr lang="en-US" i="1" baseline="-25000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)) </a:t>
            </a: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|</a:t>
            </a:r>
            <a:r>
              <a:rPr lang="en-US" i="1" baseline="-25000" dirty="0"/>
              <a:t> </a:t>
            </a:r>
            <a:r>
              <a:rPr lang="en-US" i="1" dirty="0"/>
              <a:t>s</a:t>
            </a:r>
            <a:r>
              <a:rPr lang="en-US" dirty="0"/>
              <a:t>,</a:t>
            </a:r>
            <a:r>
              <a:rPr lang="en-US" i="1" baseline="-25000" dirty="0"/>
              <a:t> </a:t>
            </a:r>
            <a:r>
              <a:rPr lang="en-US" dirty="0"/>
              <a:t>π(</a:t>
            </a:r>
            <a:r>
              <a:rPr lang="en-US" i="1" dirty="0"/>
              <a:t>s</a:t>
            </a:r>
            <a:r>
              <a:rPr lang="en-US" dirty="0"/>
              <a:t>))[</a:t>
            </a:r>
            <a:r>
              <a:rPr lang="en-US" dirty="0">
                <a:latin typeface="Times New Roman" charset="0"/>
                <a:ea typeface="Times New Roman"/>
              </a:rPr>
              <a:t>cost(</a:t>
            </a:r>
            <a:r>
              <a:rPr lang="en-US" i="1" dirty="0">
                <a:latin typeface="Times New Roman" charset="0"/>
                <a:ea typeface="Times New Roman"/>
              </a:rPr>
              <a:t>s,</a:t>
            </a:r>
            <a:r>
              <a:rPr lang="en-US" dirty="0">
                <a:latin typeface="Times New Roman" charset="0"/>
                <a:ea typeface="Times New Roman"/>
              </a:rPr>
              <a:t>π(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),</a:t>
            </a:r>
            <a:r>
              <a:rPr lang="en-US" i="1" dirty="0">
                <a:latin typeface="Times New Roman" charset="0"/>
                <a:ea typeface="Times New Roman"/>
              </a:rPr>
              <a:t>s′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)+</a:t>
            </a:r>
            <a:r>
              <a:rPr lang="en-US" baseline="-25000" dirty="0"/>
              <a:t> </a:t>
            </a:r>
            <a:r>
              <a:rPr lang="en-US" i="1" dirty="0"/>
              <a:t>V</a:t>
            </a:r>
            <a:r>
              <a:rPr lang="en-US" baseline="30000" dirty="0"/>
              <a:t>π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′)],  otherwise</a:t>
            </a:r>
            <a:endParaRPr lang="en-US" i="1" dirty="0">
              <a:latin typeface="Times New Roman" charset="0"/>
              <a:ea typeface="Times New Roman"/>
              <a:cs typeface="Times New Roman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313357" y="480616"/>
            <a:ext cx="4650176" cy="3247038"/>
            <a:chOff x="3967801" y="433601"/>
            <a:chExt cx="4650176" cy="3247038"/>
          </a:xfrm>
        </p:grpSpPr>
        <p:sp>
          <p:nvSpPr>
            <p:cNvPr id="49" name="Freeform 31"/>
            <p:cNvSpPr>
              <a:spLocks/>
            </p:cNvSpPr>
            <p:nvPr/>
          </p:nvSpPr>
          <p:spPr bwMode="auto">
            <a:xfrm rot="4200000" flipH="1" flipV="1">
              <a:off x="6105817" y="-61612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7778003" y="2968702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4777405" y="108721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6144665" y="83070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6591961" y="99196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0800000" flipH="1">
              <a:off x="7331753" y="160717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462874" flipH="1" flipV="1">
              <a:off x="7721774" y="92133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561321" y="142441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4624821" y="976905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 rot="297626" flipV="1">
              <a:off x="5031257" y="309872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7942846" y="5071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6020608" y="69993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7449577" y="193747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4644974" y="192951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5917996" y="286483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4" name="Text Box 11"/>
            <p:cNvSpPr txBox="1">
              <a:spLocks noChangeArrowheads="1"/>
            </p:cNvSpPr>
            <p:nvPr/>
          </p:nvSpPr>
          <p:spPr bwMode="auto">
            <a:xfrm>
              <a:off x="6840833" y="66995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6838622" y="118679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5588444" y="324661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7" name="Text Box 11"/>
            <p:cNvSpPr txBox="1">
              <a:spLocks noChangeArrowheads="1"/>
            </p:cNvSpPr>
            <p:nvPr/>
          </p:nvSpPr>
          <p:spPr bwMode="auto">
            <a:xfrm>
              <a:off x="5199569" y="340364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4624821" y="279601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3967801" y="2660685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 flipH="1" flipV="1">
              <a:off x="4926992" y="143138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71" name="Curved Connector 70"/>
            <p:cNvCxnSpPr/>
            <p:nvPr/>
          </p:nvCxnSpPr>
          <p:spPr>
            <a:xfrm flipH="1">
              <a:off x="4853421" y="302461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/>
            <p:nvPr/>
          </p:nvSpPr>
          <p:spPr bwMode="auto">
            <a:xfrm rot="356928">
              <a:off x="5090361" y="292890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 rot="11097626" flipV="1">
              <a:off x="5067327" y="278576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 rot="11047278" flipH="1" flipV="1">
              <a:off x="7724146" y="95929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5" name="Freeform 40"/>
            <p:cNvSpPr>
              <a:spLocks/>
            </p:cNvSpPr>
            <p:nvPr/>
          </p:nvSpPr>
          <p:spPr bwMode="auto">
            <a:xfrm flipH="1">
              <a:off x="7484153" y="154628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7282729" y="1143183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>
              <a:off x="7293037" y="290521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</p:grpSp>
      <p:sp>
        <p:nvSpPr>
          <p:cNvPr id="4" name="Left Brace 3"/>
          <p:cNvSpPr/>
          <p:nvPr/>
        </p:nvSpPr>
        <p:spPr>
          <a:xfrm>
            <a:off x="2460662" y="5765001"/>
            <a:ext cx="179294" cy="744071"/>
          </a:xfrm>
          <a:prstGeom prst="leftBrace">
            <a:avLst>
              <a:gd name="adj1" fmla="val 27564"/>
              <a:gd name="adj2" fmla="val 5000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1A4AED-1C61-0248-A293-66C23762A2AF}"/>
              </a:ext>
            </a:extLst>
          </p:cNvPr>
          <p:cNvSpPr/>
          <p:nvPr/>
        </p:nvSpPr>
        <p:spPr>
          <a:xfrm>
            <a:off x="5625963" y="961727"/>
            <a:ext cx="2076333" cy="1200329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Are the two versions equivalent?</a:t>
            </a: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A. yes</a:t>
            </a: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B. no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63B302-2151-8049-8D9C-11C9A85AFFD0}"/>
              </a:ext>
            </a:extLst>
          </p:cNvPr>
          <p:cNvSpPr/>
          <p:nvPr/>
        </p:nvSpPr>
        <p:spPr>
          <a:xfrm>
            <a:off x="5711220" y="4597132"/>
            <a:ext cx="13454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My version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502F4ED-F37A-7C43-95E3-11AED1460CDB}"/>
              </a:ext>
            </a:extLst>
          </p:cNvPr>
          <p:cNvSpPr/>
          <p:nvPr/>
        </p:nvSpPr>
        <p:spPr>
          <a:xfrm>
            <a:off x="5111226" y="5580335"/>
            <a:ext cx="1532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From the book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B595B3C-7944-B6CC-4A52-0FED8C93AA8D}"/>
              </a:ext>
            </a:extLst>
          </p:cNvPr>
          <p:cNvSpPr txBox="1">
            <a:spLocks/>
          </p:cNvSpPr>
          <p:nvPr/>
        </p:nvSpPr>
        <p:spPr bwMode="auto">
          <a:xfrm>
            <a:off x="7902748" y="4236023"/>
            <a:ext cx="4183837" cy="173124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kern="0" dirty="0">
                <a:latin typeface="Calibri"/>
              </a:rPr>
              <a:t>Run-Policy</a:t>
            </a:r>
            <a:r>
              <a:rPr lang="en-US" kern="0" dirty="0"/>
              <a:t>(Σ, 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, π) 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i="1" kern="0" dirty="0"/>
              <a:t>s</a:t>
            </a:r>
            <a:r>
              <a:rPr lang="en-US" kern="0" dirty="0"/>
              <a:t> ← 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endParaRPr lang="en-US" i="1" kern="0" baseline="-25000" dirty="0"/>
          </a:p>
          <a:p>
            <a:pPr marL="396875" lvl="1" indent="0">
              <a:spcBef>
                <a:spcPts val="200"/>
              </a:spcBef>
              <a:buNone/>
            </a:pPr>
            <a:r>
              <a:rPr lang="en-US" b="1" kern="0" dirty="0"/>
              <a:t>while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kern="0" dirty="0"/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 and </a:t>
            </a:r>
            <a:r>
              <a:rPr lang="en-US" i="1" kern="0" dirty="0"/>
              <a:t>s</a:t>
            </a:r>
            <a:r>
              <a:rPr lang="en-US" kern="0" dirty="0"/>
              <a:t> ∈ </a:t>
            </a:r>
            <a:r>
              <a:rPr lang="en-US" i="1" kern="0" dirty="0"/>
              <a:t>Domain</a:t>
            </a:r>
            <a:r>
              <a:rPr lang="en-US" kern="0" dirty="0"/>
              <a:t>(π) </a:t>
            </a:r>
            <a:r>
              <a:rPr lang="en-US" b="1" kern="0" dirty="0"/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kern="0" dirty="0"/>
              <a:t>perform action </a:t>
            </a:r>
            <a:r>
              <a:rPr lang="en-US" i="1" kern="0" dirty="0"/>
              <a:t>π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)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i="1" kern="0" dirty="0"/>
              <a:t>s</a:t>
            </a:r>
            <a:r>
              <a:rPr lang="en-US" kern="0" dirty="0"/>
              <a:t> ← observe resulting state </a:t>
            </a:r>
            <a:endParaRPr lang="en-US" kern="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10506" y="480054"/>
            <a:ext cx="3838725" cy="3247038"/>
            <a:chOff x="4561321" y="433601"/>
            <a:chExt cx="3838725" cy="3247038"/>
          </a:xfrm>
        </p:grpSpPr>
        <p:sp>
          <p:nvSpPr>
            <p:cNvPr id="77" name="Freeform 31"/>
            <p:cNvSpPr>
              <a:spLocks/>
            </p:cNvSpPr>
            <p:nvPr/>
          </p:nvSpPr>
          <p:spPr bwMode="auto">
            <a:xfrm rot="4200000" flipH="1" flipV="1">
              <a:off x="6105817" y="-61612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9" name="Freeform 37"/>
            <p:cNvSpPr>
              <a:spLocks/>
            </p:cNvSpPr>
            <p:nvPr/>
          </p:nvSpPr>
          <p:spPr bwMode="auto">
            <a:xfrm>
              <a:off x="4777405" y="108721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0" name="Freeform 38"/>
            <p:cNvSpPr>
              <a:spLocks/>
            </p:cNvSpPr>
            <p:nvPr/>
          </p:nvSpPr>
          <p:spPr bwMode="auto">
            <a:xfrm>
              <a:off x="6144665" y="83070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1" name="Arc 80"/>
            <p:cNvSpPr/>
            <p:nvPr/>
          </p:nvSpPr>
          <p:spPr bwMode="auto">
            <a:xfrm>
              <a:off x="6591961" y="99196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2" name="Freeform 40"/>
            <p:cNvSpPr>
              <a:spLocks/>
            </p:cNvSpPr>
            <p:nvPr/>
          </p:nvSpPr>
          <p:spPr bwMode="auto">
            <a:xfrm rot="10800000" flipH="1">
              <a:off x="7331753" y="160717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 rot="462874" flipH="1" flipV="1">
              <a:off x="7721774" y="92133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4561321" y="142441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4624821" y="976905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 rot="297626" flipV="1">
              <a:off x="5031257" y="309872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7942846" y="5071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6020608" y="69993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7449577" y="193747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4644974" y="192951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917996" y="286483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92" name="Text Box 11"/>
            <p:cNvSpPr txBox="1">
              <a:spLocks noChangeArrowheads="1"/>
            </p:cNvSpPr>
            <p:nvPr/>
          </p:nvSpPr>
          <p:spPr bwMode="auto">
            <a:xfrm>
              <a:off x="6840833" y="66995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93" name="Text Box 11"/>
            <p:cNvSpPr txBox="1">
              <a:spLocks noChangeArrowheads="1"/>
            </p:cNvSpPr>
            <p:nvPr/>
          </p:nvSpPr>
          <p:spPr bwMode="auto">
            <a:xfrm>
              <a:off x="6838622" y="118679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94" name="Text Box 11"/>
            <p:cNvSpPr txBox="1">
              <a:spLocks noChangeArrowheads="1"/>
            </p:cNvSpPr>
            <p:nvPr/>
          </p:nvSpPr>
          <p:spPr bwMode="auto">
            <a:xfrm>
              <a:off x="5588444" y="324661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5" name="Text Box 11"/>
            <p:cNvSpPr txBox="1">
              <a:spLocks noChangeArrowheads="1"/>
            </p:cNvSpPr>
            <p:nvPr/>
          </p:nvSpPr>
          <p:spPr bwMode="auto">
            <a:xfrm>
              <a:off x="5199569" y="340364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6" name="Oval 12"/>
            <p:cNvSpPr>
              <a:spLocks noChangeArrowheads="1"/>
            </p:cNvSpPr>
            <p:nvPr/>
          </p:nvSpPr>
          <p:spPr bwMode="auto">
            <a:xfrm>
              <a:off x="4624821" y="2796010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 flipH="1" flipV="1">
              <a:off x="4926992" y="143138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99" name="Curved Connector 98"/>
            <p:cNvCxnSpPr>
              <a:cxnSpLocks/>
              <a:stCxn id="96" idx="6"/>
              <a:endCxn id="96" idx="4"/>
            </p:cNvCxnSpPr>
            <p:nvPr/>
          </p:nvCxnSpPr>
          <p:spPr>
            <a:xfrm flipH="1">
              <a:off x="4853421" y="302461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Arc 99"/>
            <p:cNvSpPr/>
            <p:nvPr/>
          </p:nvSpPr>
          <p:spPr bwMode="auto">
            <a:xfrm rot="356928">
              <a:off x="5090361" y="292890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1" name="Freeform 18"/>
            <p:cNvSpPr>
              <a:spLocks/>
            </p:cNvSpPr>
            <p:nvPr/>
          </p:nvSpPr>
          <p:spPr bwMode="auto">
            <a:xfrm rot="11097626" flipV="1">
              <a:off x="5067327" y="278576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 rot="11047278" flipH="1" flipV="1">
              <a:off x="7724146" y="95929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3" name="Freeform 40"/>
            <p:cNvSpPr>
              <a:spLocks/>
            </p:cNvSpPr>
            <p:nvPr/>
          </p:nvSpPr>
          <p:spPr bwMode="auto">
            <a:xfrm flipH="1">
              <a:off x="7484153" y="154628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4" name="Oval 11"/>
            <p:cNvSpPr>
              <a:spLocks noChangeArrowheads="1"/>
            </p:cNvSpPr>
            <p:nvPr/>
          </p:nvSpPr>
          <p:spPr bwMode="auto">
            <a:xfrm>
              <a:off x="7282729" y="1143183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5" name="Oval 12"/>
            <p:cNvSpPr>
              <a:spLocks noChangeArrowheads="1"/>
            </p:cNvSpPr>
            <p:nvPr/>
          </p:nvSpPr>
          <p:spPr bwMode="auto">
            <a:xfrm>
              <a:off x="7293037" y="290521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5909600" y="3919940"/>
            <a:ext cx="5645791" cy="2602776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/>
              </a:rPr>
              <a:t>Recursive equation ⇒ 4 equations, 4 unknowns</a:t>
            </a:r>
            <a:endParaRPr lang="en-US" i="1" dirty="0">
              <a:latin typeface="Times New Roman" charset="0"/>
              <a:ea typeface="Times New Roman"/>
            </a:endParaRPr>
          </a:p>
          <a:p>
            <a:pPr marL="396875" lvl="1" indent="0">
              <a:buNone/>
              <a:tabLst>
                <a:tab pos="1304925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	= 100 +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b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</a:b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	= 1 + .8(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)) + .2(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d5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)) </a:t>
            </a:r>
            <a:b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</a:b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	= 100 +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d4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b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</a:b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d5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	= 100 +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d4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</a:p>
          <a:p>
            <a:pPr marL="396875" lvl="1" indent="0">
              <a:buNone/>
              <a:tabLst>
                <a:tab pos="1304925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d4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	= 0</a:t>
            </a:r>
            <a:br>
              <a:rPr lang="en-US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  <a:sym typeface="Symbol" charset="0"/>
            </a:endParaRPr>
          </a:p>
          <a:p>
            <a:pPr marL="396875" indent="-342900">
              <a:tabLst>
                <a:tab pos="1651000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So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	= 100 + 1 + .8</a:t>
            </a:r>
            <a:r>
              <a:rPr lang="en-US" dirty="0">
                <a:cs typeface="Times New Roman"/>
              </a:rPr>
              <a:t>(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100) + .2</a:t>
            </a:r>
            <a:r>
              <a:rPr lang="en-US" dirty="0">
                <a:cs typeface="Times New Roman"/>
              </a:rPr>
              <a:t>(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100)  = 201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36608" y="1030825"/>
            <a:ext cx="5601879" cy="5404900"/>
          </a:xfrm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 = {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(d1, 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m12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), (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m23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), (d3,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m34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), (d5, m54)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}</a:t>
            </a:r>
            <a:br>
              <a:rPr lang="en-US" baseline="-25000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ct val="20000"/>
              </a:spcBef>
              <a:buSzPct val="80000"/>
            </a:pPr>
            <a:r>
              <a:rPr lang="en-US" dirty="0">
                <a:latin typeface="Times New Roman" charset="0"/>
                <a:cs typeface="Times New Roman"/>
              </a:rPr>
              <a:t>Weighted sum of </a:t>
            </a:r>
            <a:r>
              <a:rPr lang="en-US" dirty="0">
                <a:ea typeface="Times New Roman"/>
                <a:cs typeface="Times New Roman"/>
              </a:rPr>
              <a:t>history costs:</a:t>
            </a:r>
            <a:br>
              <a:rPr lang="en-US" baseline="-25000" dirty="0">
                <a:ea typeface="Times New Roman"/>
                <a:cs typeface="Times New Roman"/>
              </a:rPr>
            </a:br>
            <a:endParaRPr lang="en-US" baseline="-25000" dirty="0">
              <a:ea typeface="Times New Roman"/>
              <a:cs typeface="Times New Roman"/>
            </a:endParaRPr>
          </a:p>
          <a:p>
            <a:pPr lvl="1">
              <a:spcBef>
                <a:spcPct val="20000"/>
              </a:spcBef>
              <a:buSzPct val="80000"/>
            </a:pPr>
            <a:r>
              <a:rPr lang="el-GR" i="1" dirty="0">
                <a:latin typeface="Times New Roman" charset="0"/>
                <a:ea typeface="Times New Roman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ea typeface="Times New Roman"/>
                <a:cs typeface="Times New Roman"/>
              </a:rPr>
              <a:t>1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= </a:t>
            </a:r>
            <a:r>
              <a:rPr lang="en-US" dirty="0">
                <a:latin typeface="Calibri"/>
                <a:ea typeface="Times New Roman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d1, </a:t>
            </a:r>
            <a:r>
              <a:rPr lang="is-IS" dirty="0"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latin typeface="Calibri"/>
                <a:ea typeface="Times New Roman"/>
                <a:cs typeface="Times New Roman"/>
              </a:rPr>
              <a:t>, d3, d4</a:t>
            </a:r>
            <a:r>
              <a:rPr lang="en-US" dirty="0">
                <a:latin typeface="Calibri"/>
                <a:ea typeface="Times New Roman"/>
                <a:cs typeface="Times New Roman"/>
                <a:sym typeface="Symbol" charset="0"/>
              </a:rPr>
              <a:t>⟩</a:t>
            </a:r>
            <a:endParaRPr lang="en-US" dirty="0">
              <a:ea typeface="Times New Roman"/>
              <a:cs typeface="Times New Roman"/>
              <a:sym typeface="Symbol" charset="0"/>
            </a:endParaRPr>
          </a:p>
          <a:p>
            <a:pPr lvl="2">
              <a:spcBef>
                <a:spcPct val="20000"/>
              </a:spcBef>
              <a:buSzPct val="80000"/>
            </a:pP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0.8</a:t>
            </a:r>
          </a:p>
          <a:p>
            <a:pPr lvl="2">
              <a:spcBef>
                <a:spcPct val="20000"/>
              </a:spcBef>
              <a:buSzPct val="80000"/>
            </a:pPr>
            <a:r>
              <a:rPr lang="en-US" dirty="0">
                <a:latin typeface="Times New Roman" charset="0"/>
                <a:ea typeface="Times New Roman"/>
              </a:rPr>
              <a:t>cost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100 + 1 + 100 = 201</a:t>
            </a:r>
            <a:br>
              <a:rPr lang="en-US" baseline="-25000" dirty="0">
                <a:latin typeface="Times New Roman" charset="0"/>
                <a:cs typeface="Times New Roman"/>
                <a:sym typeface="Symbol" charset="0"/>
              </a:rPr>
            </a:br>
            <a:endParaRPr lang="en-US" baseline="-25000" dirty="0">
              <a:latin typeface="Calibri"/>
              <a:ea typeface="Times New Roman"/>
              <a:cs typeface="Times New Roman"/>
              <a:sym typeface="Symbol" charset="0"/>
            </a:endParaRPr>
          </a:p>
          <a:p>
            <a:pPr lvl="1">
              <a:spcBef>
                <a:spcPct val="20000"/>
              </a:spcBef>
              <a:buSzPct val="80000"/>
            </a:pPr>
            <a:r>
              <a:rPr lang="el-GR" i="1" dirty="0">
                <a:latin typeface="Times New Roman" charset="0"/>
                <a:ea typeface="Times New Roman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= </a:t>
            </a:r>
            <a:r>
              <a:rPr lang="en-US" dirty="0">
                <a:latin typeface="Calibri"/>
                <a:ea typeface="Times New Roman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d1, </a:t>
            </a:r>
            <a:r>
              <a:rPr lang="is-IS" dirty="0"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latin typeface="Calibri"/>
                <a:ea typeface="Times New Roman"/>
                <a:cs typeface="Times New Roman"/>
              </a:rPr>
              <a:t>, d5, d4</a:t>
            </a:r>
            <a:r>
              <a:rPr lang="en-US" dirty="0">
                <a:latin typeface="Calibri"/>
                <a:ea typeface="Times New Roman"/>
                <a:cs typeface="Times New Roman"/>
                <a:sym typeface="Symbol" charset="0"/>
              </a:rPr>
              <a:t>⟩</a:t>
            </a:r>
            <a:endParaRPr lang="en-US" dirty="0">
              <a:ea typeface="Times New Roman"/>
              <a:cs typeface="Times New Roman"/>
              <a:sym typeface="Symbol" charset="0"/>
            </a:endParaRPr>
          </a:p>
          <a:p>
            <a:pPr lvl="2">
              <a:spcBef>
                <a:spcPct val="20000"/>
              </a:spcBef>
              <a:buSzPct val="80000"/>
            </a:pP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2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0.2</a:t>
            </a:r>
          </a:p>
          <a:p>
            <a:pPr lvl="2">
              <a:spcBef>
                <a:spcPct val="20000"/>
              </a:spcBef>
              <a:buSzPct val="80000"/>
            </a:pPr>
            <a:r>
              <a:rPr lang="en-US" dirty="0">
                <a:latin typeface="Times New Roman" charset="0"/>
                <a:ea typeface="Times New Roman"/>
              </a:rPr>
              <a:t>cost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2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100 + 1 + 100 = 201</a:t>
            </a:r>
            <a:br>
              <a:rPr lang="en-US" baseline="-25000" dirty="0">
                <a:latin typeface="Times New Roman" charset="0"/>
                <a:cs typeface="Times New Roman"/>
                <a:sym typeface="Symbol" charset="0"/>
              </a:rPr>
            </a:br>
            <a:endParaRPr lang="en-US" baseline="-25000" dirty="0">
              <a:latin typeface="Calibri"/>
              <a:ea typeface="Times New Roman"/>
              <a:cs typeface="Times New Roman"/>
              <a:sym typeface="Symbol" charset="0"/>
            </a:endParaRPr>
          </a:p>
          <a:p>
            <a:pPr>
              <a:spcBef>
                <a:spcPct val="20000"/>
              </a:spcBef>
              <a:buSzPct val="80000"/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.8</a:t>
            </a:r>
            <a:r>
              <a:rPr lang="en-US" dirty="0">
                <a:cs typeface="Times New Roman"/>
              </a:rPr>
              <a:t>(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201) + .2</a:t>
            </a:r>
            <a:r>
              <a:rPr lang="en-US" dirty="0">
                <a:cs typeface="Times New Roman"/>
              </a:rPr>
              <a:t>(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201) = 201</a:t>
            </a:r>
          </a:p>
        </p:txBody>
      </p:sp>
      <p:sp>
        <p:nvSpPr>
          <p:cNvPr id="28686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3" y="101600"/>
            <a:ext cx="7965103" cy="591260"/>
          </a:xfrm>
          <a:noFill/>
        </p:spPr>
        <p:txBody>
          <a:bodyPr/>
          <a:lstStyle/>
          <a:p>
            <a:r>
              <a:rPr lang="en-US" dirty="0">
                <a:cs typeface="Times New Roman"/>
              </a:rPr>
              <a:t>Example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EC9A77F8-B754-02D9-2337-D31ABB215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3559" y="3015717"/>
            <a:ext cx="839974" cy="553998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Calibri"/>
                <a:ea typeface="Times New Roman"/>
                <a:cs typeface="Times New Roman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95EAD5FE-D956-F763-019E-C3DB9BDE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357" y="2707700"/>
            <a:ext cx="618759" cy="55399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51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39"/>
          <p:cNvSpPr>
            <a:spLocks noGrp="1" noChangeArrowheads="1"/>
          </p:cNvSpPr>
          <p:nvPr>
            <p:ph type="title"/>
          </p:nvPr>
        </p:nvSpPr>
        <p:spPr>
          <a:xfrm>
            <a:off x="1626989" y="154942"/>
            <a:ext cx="7491112" cy="571500"/>
          </a:xfrm>
          <a:noFill/>
        </p:spPr>
        <p:txBody>
          <a:bodyPr/>
          <a:lstStyle/>
          <a:p>
            <a:r>
              <a:rPr lang="en-US" dirty="0">
                <a:cs typeface="Times New Roman"/>
              </a:rPr>
              <a:t>Example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idx="1"/>
          </p:nvPr>
        </p:nvSpPr>
        <p:spPr>
          <a:xfrm>
            <a:off x="515022" y="726442"/>
            <a:ext cx="6067986" cy="5934115"/>
          </a:xfrm>
        </p:spPr>
        <p:txBody>
          <a:bodyPr/>
          <a:lstStyle/>
          <a:p>
            <a:pPr>
              <a:tabLst>
                <a:tab pos="3662363" algn="l"/>
              </a:tabLst>
            </a:pPr>
            <a:r>
              <a:rPr lang="en-US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π</a:t>
            </a:r>
            <a:r>
              <a:rPr lang="en-US" baseline="-25000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7</a:t>
            </a:r>
            <a:r>
              <a:rPr lang="en-US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 = {</a:t>
            </a:r>
            <a:r>
              <a:rPr lang="en-U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(d1, </a:t>
            </a:r>
            <a:r>
              <a:rPr lang="is-I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m14</a:t>
            </a:r>
            <a:r>
              <a:rPr lang="en-U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),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 (</a:t>
            </a:r>
            <a:r>
              <a:rPr lang="is-I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is-I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m23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), (d3, </a:t>
            </a:r>
            <a:r>
              <a:rPr lang="ru-RU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m34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), (d5, m54)</a:t>
            </a:r>
            <a:r>
              <a:rPr lang="en-US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}</a:t>
            </a:r>
            <a:endParaRPr lang="en-US" baseline="-25000" dirty="0">
              <a:solidFill>
                <a:srgbClr val="0391E9"/>
              </a:solidFill>
              <a:latin typeface="Calibri"/>
              <a:ea typeface="Times New Roman"/>
              <a:cs typeface="Times New Roman"/>
            </a:endParaRPr>
          </a:p>
          <a:p>
            <a:pPr>
              <a:tabLst>
                <a:tab pos="366236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Weighted sum of </a:t>
            </a:r>
            <a:r>
              <a:rPr lang="en-US" dirty="0">
                <a:ea typeface="Times New Roman"/>
                <a:cs typeface="Times New Roman"/>
              </a:rPr>
              <a:t>history costs</a:t>
            </a:r>
            <a:r>
              <a:rPr lang="en-US" dirty="0">
                <a:latin typeface="Times New Roman" charset="0"/>
                <a:cs typeface="Times New Roman"/>
              </a:rPr>
              <a:t>:</a:t>
            </a:r>
            <a:endParaRPr lang="en-US" baseline="-25000" dirty="0">
              <a:latin typeface="Calibri"/>
              <a:cs typeface="Times New Roman"/>
            </a:endParaRPr>
          </a:p>
          <a:p>
            <a:pPr lvl="1">
              <a:tabLst>
                <a:tab pos="3084513" algn="l"/>
                <a:tab pos="5195888" algn="l"/>
              </a:tabLst>
            </a:pP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5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cs typeface="Times New Roman"/>
              </a:rPr>
              <a:t>d1, d4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⟩</a:t>
            </a:r>
            <a:endParaRPr lang="en-US" dirty="0">
              <a:latin typeface="Times New Roman" charset="0"/>
              <a:cs typeface="Times New Roman"/>
              <a:sym typeface="Symbol" charset="0"/>
            </a:endParaRPr>
          </a:p>
          <a:p>
            <a:pPr marL="688975" lvl="2" indent="0">
              <a:buNone/>
              <a:tabLst>
                <a:tab pos="1312863" algn="l"/>
                <a:tab pos="3417888" algn="l"/>
                <a:tab pos="5195888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	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5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 π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½,	</a:t>
            </a:r>
            <a:r>
              <a:rPr lang="en-US" dirty="0">
                <a:latin typeface="Times New Roman" charset="0"/>
                <a:ea typeface="Times New Roman"/>
              </a:rPr>
              <a:t>cost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5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1</a:t>
            </a:r>
            <a:endParaRPr lang="en-US" i="1" baseline="-25000" dirty="0">
              <a:latin typeface="Times New Roman" charset="0"/>
              <a:cs typeface="Times New Roman"/>
              <a:sym typeface="Symbol" charset="0"/>
            </a:endParaRPr>
          </a:p>
          <a:p>
            <a:pPr lvl="1">
              <a:tabLst>
                <a:tab pos="3084513" algn="l"/>
                <a:tab pos="5195888" algn="l"/>
              </a:tabLst>
            </a:pP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6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cs typeface="Times New Roman"/>
              </a:rPr>
              <a:t>d1, d1, d4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⟩</a:t>
            </a:r>
            <a:endParaRPr lang="en-US" dirty="0">
              <a:latin typeface="Times New Roman" charset="0"/>
              <a:cs typeface="Times New Roman"/>
              <a:sym typeface="Symbol" charset="0"/>
            </a:endParaRPr>
          </a:p>
          <a:p>
            <a:pPr marL="688975" lvl="2" indent="0">
              <a:buNone/>
              <a:tabLst>
                <a:tab pos="1312863" algn="l"/>
                <a:tab pos="3417888" algn="l"/>
                <a:tab pos="5195888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	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6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 π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(½)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2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	</a:t>
            </a:r>
            <a:r>
              <a:rPr lang="en-US" dirty="0">
                <a:latin typeface="Times New Roman" charset="0"/>
                <a:ea typeface="Times New Roman"/>
              </a:rPr>
              <a:t>cost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6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2</a:t>
            </a:r>
            <a:endParaRPr lang="en-US" i="1" baseline="-25000" dirty="0">
              <a:latin typeface="Times New Roman" charset="0"/>
              <a:cs typeface="Times New Roman"/>
              <a:sym typeface="Symbol" charset="0"/>
            </a:endParaRPr>
          </a:p>
          <a:p>
            <a:pPr lvl="1">
              <a:tabLst>
                <a:tab pos="3084513" algn="l"/>
                <a:tab pos="5195888" algn="l"/>
              </a:tabLst>
            </a:pP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7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⟨</a:t>
            </a:r>
            <a:r>
              <a:rPr lang="en-US" dirty="0">
                <a:latin typeface="Calibri"/>
                <a:cs typeface="Times New Roman"/>
              </a:rPr>
              <a:t>d1, d1, d1, d4</a:t>
            </a:r>
            <a:r>
              <a:rPr lang="en-US" dirty="0">
                <a:latin typeface="Calibri"/>
                <a:cs typeface="Times New Roman"/>
                <a:sym typeface="Symbol" charset="0"/>
              </a:rPr>
              <a:t>⟩</a:t>
            </a:r>
            <a:endParaRPr lang="en-US" dirty="0">
              <a:latin typeface="Times New Roman" charset="0"/>
              <a:cs typeface="Times New Roman"/>
              <a:sym typeface="Symbol" charset="0"/>
            </a:endParaRPr>
          </a:p>
          <a:p>
            <a:pPr marL="688975" lvl="2" indent="0">
              <a:buNone/>
              <a:tabLst>
                <a:tab pos="1312863" algn="l"/>
                <a:tab pos="3417888" algn="l"/>
                <a:tab pos="5195888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	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7</a:t>
            </a:r>
            <a:r>
              <a:rPr lang="en-US" i="1" baseline="-250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| π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(½)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	</a:t>
            </a:r>
            <a:r>
              <a:rPr lang="en-US" dirty="0">
                <a:latin typeface="Times New Roman" charset="0"/>
                <a:ea typeface="Times New Roman"/>
              </a:rPr>
              <a:t>cost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</a:t>
            </a:r>
            <a:r>
              <a:rPr lang="el-GR" i="1" dirty="0">
                <a:latin typeface="Times New Roman" charset="0"/>
                <a:cs typeface="Times New Roman"/>
                <a:sym typeface="Symbol" charset="0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) = 3</a:t>
            </a:r>
          </a:p>
          <a:p>
            <a:pPr marL="795338" lvl="2" indent="0">
              <a:buNone/>
              <a:tabLst>
                <a:tab pos="3433763" algn="l"/>
              </a:tabLst>
            </a:pP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• • •</a:t>
            </a:r>
          </a:p>
          <a:p>
            <a:pPr marL="795338" lvl="2" indent="0">
              <a:buNone/>
              <a:tabLst>
                <a:tab pos="3433763" algn="l"/>
              </a:tabLst>
            </a:pPr>
            <a:endParaRPr lang="en-US" i="1" baseline="-25000" dirty="0">
              <a:latin typeface="Times New Roman" charset="0"/>
              <a:cs typeface="Times New Roman"/>
              <a:sym typeface="Symbol" charset="0"/>
            </a:endParaRPr>
          </a:p>
          <a:p>
            <a:pPr marL="339725" indent="-342900">
              <a:tabLst>
                <a:tab pos="1196975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sz="28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= (½)</a:t>
            </a:r>
            <a:r>
              <a:rPr lang="en-US" dirty="0">
                <a:latin typeface="Times New Roman" charset="0"/>
                <a:cs typeface="Times New Roman"/>
              </a:rPr>
              <a:t>1 +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(½)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2 </a:t>
            </a:r>
            <a:r>
              <a:rPr lang="en-US" dirty="0">
                <a:latin typeface="Times New Roman" charset="0"/>
                <a:cs typeface="Times New Roman"/>
              </a:rPr>
              <a:t>2 +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(½)</a:t>
            </a:r>
            <a:r>
              <a:rPr lang="en-US" baseline="30000" dirty="0">
                <a:latin typeface="Times New Roman" charset="0"/>
                <a:cs typeface="Times New Roman"/>
                <a:sym typeface="Symbol" charset="0"/>
              </a:rPr>
              <a:t>3 </a:t>
            </a:r>
            <a:r>
              <a:rPr lang="en-US" dirty="0">
                <a:latin typeface="Times New Roman" charset="0"/>
                <a:cs typeface="Times New Roman"/>
              </a:rPr>
              <a:t>3 + … = 2</a:t>
            </a:r>
            <a:br>
              <a:rPr lang="en-US" i="1" baseline="-25000" dirty="0">
                <a:latin typeface="Times New Roman" charset="0"/>
                <a:cs typeface="Times New Roman"/>
                <a:sym typeface="Symbol" charset="0"/>
              </a:rPr>
            </a:br>
            <a:endParaRPr lang="en-US" dirty="0">
              <a:latin typeface="Times New Roman" charset="0"/>
              <a:cs typeface="Times New Roman"/>
            </a:endParaRPr>
          </a:p>
          <a:p>
            <a:r>
              <a:rPr lang="en-US" dirty="0">
                <a:latin typeface="Times New Roman" charset="0"/>
                <a:ea typeface="Times New Roman"/>
              </a:rPr>
              <a:t>Recursive equation:</a:t>
            </a:r>
            <a:endParaRPr lang="en-US" i="1" dirty="0">
              <a:latin typeface="Times New Roman" charset="0"/>
              <a:ea typeface="Times New Roman"/>
            </a:endParaRPr>
          </a:p>
          <a:p>
            <a:pPr marL="396875" lvl="1" indent="0">
              <a:buNone/>
              <a:tabLst>
                <a:tab pos="3662363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   V</a:t>
            </a:r>
            <a:r>
              <a:rPr lang="en-US" sz="28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= </a:t>
            </a:r>
            <a:r>
              <a:rPr lang="en-US" dirty="0">
                <a:latin typeface="Times New Roman" charset="0"/>
                <a:cs typeface="Times New Roman"/>
              </a:rPr>
              <a:t>1 + ½(</a:t>
            </a:r>
            <a:r>
              <a:rPr lang="en-US" dirty="0">
                <a:latin typeface="Times New Roman" charset="0"/>
                <a:ea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) + ½(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sz="28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cs typeface="Times New Roman"/>
              </a:rPr>
              <a:t>)</a:t>
            </a:r>
            <a:endParaRPr lang="en-US" dirty="0">
              <a:latin typeface="Times New Roman" charset="0"/>
              <a:cs typeface="Times New Roman"/>
              <a:sym typeface="Wingdings"/>
            </a:endParaRPr>
          </a:p>
          <a:p>
            <a:pPr marL="396875" lvl="1" indent="0">
              <a:buNone/>
              <a:tabLst>
                <a:tab pos="3662363" algn="l"/>
              </a:tabLst>
            </a:pPr>
            <a:r>
              <a:rPr lang="en-US" dirty="0">
                <a:latin typeface="Times New Roman" charset="0"/>
                <a:cs typeface="Times New Roman"/>
                <a:sym typeface="Wingdings"/>
              </a:rPr>
              <a:t>½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sz="28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1</a:t>
            </a:r>
            <a:endParaRPr lang="en-US" dirty="0">
              <a:latin typeface="Times New Roman" charset="0"/>
              <a:ea typeface="Times New Roman"/>
              <a:cs typeface="Times New Roman"/>
              <a:sym typeface="Wingdings"/>
            </a:endParaRPr>
          </a:p>
          <a:p>
            <a:pPr marL="396875" lvl="1" indent="0">
              <a:buNone/>
              <a:tabLst>
                <a:tab pos="3662363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   V</a:t>
            </a:r>
            <a:r>
              <a:rPr lang="en-US" sz="28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6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6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2</a:t>
            </a:r>
            <a:endParaRPr lang="en-US" dirty="0">
              <a:latin typeface="Times New Roman" charset="0"/>
              <a:cs typeface="Times New Roman"/>
            </a:endParaRPr>
          </a:p>
          <a:p>
            <a:pPr lvl="1">
              <a:tabLst>
                <a:tab pos="3433763" algn="l"/>
              </a:tabLst>
            </a:pPr>
            <a:endParaRPr lang="en-US" i="1" dirty="0">
              <a:latin typeface="Times New Roman" charset="0"/>
              <a:cs typeface="Times New Roman"/>
            </a:endParaRPr>
          </a:p>
          <a:p>
            <a:pPr>
              <a:tabLst>
                <a:tab pos="3662363" algn="l"/>
              </a:tabLst>
            </a:pPr>
            <a:endParaRPr lang="en-US" dirty="0">
              <a:latin typeface="Times New Roman" charset="0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4">
                <a:extLst>
                  <a:ext uri="{FF2B5EF4-FFF2-40B4-BE49-F238E27FC236}">
                    <a16:creationId xmlns:a16="http://schemas.microsoft.com/office/drawing/2014/main" id="{72ABE301-3995-8349-BEC9-1E30B441D0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2489" y="4000935"/>
                <a:ext cx="5691173" cy="2080635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●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5000"/>
                  <a:buFont typeface="System Font Regular"/>
                  <a:buChar char="∙"/>
                  <a:tabLst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398462" indent="-342900">
                  <a:tabLst>
                    <a:tab pos="1304925" algn="l"/>
                  </a:tabLst>
                </a:pPr>
                <a:r>
                  <a:rPr lang="en-US" kern="0" dirty="0">
                    <a:latin typeface="Times New Roman" charset="0"/>
                    <a:ea typeface="Times New Roman"/>
                    <a:cs typeface="Times New Roman"/>
                  </a:rPr>
                  <a:t>Given safe solution π,</a:t>
                </a:r>
              </a:p>
              <a:p>
                <a:pPr marL="739775" lvl="1" indent="-342900">
                  <a:tabLst>
                    <a:tab pos="1304925" algn="l"/>
                  </a:tabLst>
                </a:pPr>
                <a:r>
                  <a:rPr lang="en-US" kern="0" dirty="0">
                    <a:latin typeface="Times New Roman" charset="0"/>
                    <a:ea typeface="Times New Roman"/>
                    <a:cs typeface="Times New Roman"/>
                  </a:rPr>
                  <a:t>Compute </a:t>
                </a:r>
                <a:r>
                  <a:rPr lang="en-US" i="1" kern="0" dirty="0">
                    <a:latin typeface="Times New Roman" charset="0"/>
                    <a:ea typeface="Times New Roman"/>
                  </a:rPr>
                  <a:t>V</a:t>
                </a:r>
                <a:r>
                  <a:rPr lang="en-US" i="1" kern="0" baseline="30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2600" kern="0" baseline="30000" dirty="0">
                    <a:latin typeface="Times New Roman" charset="0"/>
                    <a:ea typeface="Times New Roman"/>
                    <a:cs typeface="Times New Roman"/>
                    <a:sym typeface="Symbol" charset="0"/>
                  </a:rPr>
                  <a:t>π</a:t>
                </a:r>
                <a:r>
                  <a:rPr lang="en-US" kern="0" dirty="0">
                    <a:latin typeface="Times New Roman" panose="02020603050405020304" pitchFamily="18" charset="0"/>
                    <a:ea typeface="Times New Roman"/>
                    <a:cs typeface="Times New Roman"/>
                    <a:sym typeface="Symbol" charset="0"/>
                  </a:rPr>
                  <a:t> by solving </a:t>
                </a:r>
                <a:r>
                  <a:rPr lang="en-US" i="1" kern="0" dirty="0">
                    <a:latin typeface="Times New Roman" panose="02020603050405020304" pitchFamily="18" charset="0"/>
                    <a:ea typeface="Times New Roman"/>
                    <a:cs typeface="Times New Roman"/>
                    <a:sym typeface="Symbol" charset="0"/>
                  </a:rPr>
                  <a:t>n</a:t>
                </a:r>
                <a:r>
                  <a:rPr lang="en-US" kern="0" dirty="0">
                    <a:latin typeface="Times New Roman" panose="02020603050405020304" pitchFamily="18" charset="0"/>
                    <a:ea typeface="Times New Roman"/>
                    <a:cs typeface="Times New Roman"/>
                    <a:sym typeface="Symbol" charset="0"/>
                  </a:rPr>
                  <a:t> linear equations, </a:t>
                </a:r>
                <a:r>
                  <a:rPr lang="en-US" i="1" kern="0" dirty="0">
                    <a:latin typeface="Times New Roman" panose="02020603050405020304" pitchFamily="18" charset="0"/>
                    <a:ea typeface="Times New Roman"/>
                    <a:cs typeface="Times New Roman"/>
                    <a:sym typeface="Symbol" charset="0"/>
                  </a:rPr>
                  <a:t>n</a:t>
                </a:r>
                <a:r>
                  <a:rPr lang="en-US" kern="0" dirty="0">
                    <a:latin typeface="Times New Roman" panose="02020603050405020304" pitchFamily="18" charset="0"/>
                    <a:ea typeface="Times New Roman"/>
                    <a:cs typeface="Times New Roman"/>
                    <a:sym typeface="Symbol" charset="0"/>
                  </a:rPr>
                  <a:t> unknowns</a:t>
                </a:r>
              </a:p>
              <a:p>
                <a:pPr marL="739775" lvl="1" indent="-342900">
                  <a:tabLst>
                    <a:tab pos="1304925" algn="l"/>
                  </a:tabLst>
                </a:pPr>
                <a:r>
                  <a:rPr lang="en-US" i="1" kern="0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n</a:t>
                </a:r>
                <a:r>
                  <a:rPr lang="en-US" kern="0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 = number of states reachable from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s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 using π</a:t>
                </a:r>
                <a:br>
                  <a:rPr lang="en-US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   </a:t>
                </a:r>
                <a:r>
                  <a:rPr lang="en-US" kern="0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= |</a:t>
                </a:r>
                <a:r>
                  <a:rPr lang="en-US" baseline="-25000" dirty="0">
                    <a:latin typeface="Times New Roman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baseline="-25000" dirty="0">
                    <a:latin typeface="Times New Roman" charset="0"/>
                    <a:ea typeface="Times New Roman"/>
                  </a:rPr>
                  <a:t>0</a:t>
                </a:r>
                <a:r>
                  <a:rPr lang="en-US" dirty="0">
                    <a:latin typeface="Times New Roman" charset="0"/>
                    <a:ea typeface="Times New Roman"/>
                  </a:rPr>
                  <a:t>,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π</a:t>
                </a:r>
                <a:r>
                  <a:rPr lang="en-US" dirty="0">
                    <a:latin typeface="Times New Roman" charset="0"/>
                    <a:ea typeface="Times New Roman"/>
                  </a:rPr>
                  <a:t>)</a:t>
                </a:r>
                <a:r>
                  <a:rPr lang="en-US" baseline="-25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kern="0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|</a:t>
                </a:r>
                <a:endParaRPr lang="en-US" i="1" kern="0" dirty="0"/>
              </a:p>
            </p:txBody>
          </p:sp>
        </mc:Choice>
        <mc:Fallback xmlns="">
          <p:sp>
            <p:nvSpPr>
              <p:cNvPr id="34" name="Content Placeholder 4">
                <a:extLst>
                  <a:ext uri="{FF2B5EF4-FFF2-40B4-BE49-F238E27FC236}">
                    <a16:creationId xmlns:a16="http://schemas.microsoft.com/office/drawing/2014/main" id="{72ABE301-3995-8349-BEC9-1E30B441D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489" y="4000935"/>
                <a:ext cx="5691173" cy="2080635"/>
              </a:xfrm>
              <a:prstGeom prst="rect">
                <a:avLst/>
              </a:prstGeom>
              <a:blipFill>
                <a:blip r:embed="rId3"/>
                <a:stretch>
                  <a:fillRect t="-1205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CF39F97-8142-B348-B4E7-4C68C7214C60}"/>
              </a:ext>
            </a:extLst>
          </p:cNvPr>
          <p:cNvGrpSpPr/>
          <p:nvPr/>
        </p:nvGrpSpPr>
        <p:grpSpPr>
          <a:xfrm>
            <a:off x="7914059" y="482278"/>
            <a:ext cx="3838725" cy="3270188"/>
            <a:chOff x="7920790" y="508000"/>
            <a:chExt cx="3838725" cy="327018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0159593-F624-7C41-8A8E-22A9B40E3AD1}"/>
                </a:ext>
              </a:extLst>
            </p:cNvPr>
            <p:cNvGrpSpPr/>
            <p:nvPr/>
          </p:nvGrpSpPr>
          <p:grpSpPr>
            <a:xfrm>
              <a:off x="7920790" y="508000"/>
              <a:ext cx="3838725" cy="3270188"/>
              <a:chOff x="4561321" y="433601"/>
              <a:chExt cx="3838725" cy="3270188"/>
            </a:xfrm>
          </p:grpSpPr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08BA09B9-C771-C140-AEC6-B233D84E85D2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6105817" y="-616125"/>
                <a:ext cx="774470" cy="287392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072CF346-F884-DF47-9725-DB6772613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405" y="1087210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7930FEB1-7680-E14D-9D5B-567FCCE1E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665" y="830703"/>
                <a:ext cx="1804530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B6CF8454-3833-324E-B148-C61D048297B7}"/>
                  </a:ext>
                </a:extLst>
              </p:cNvPr>
              <p:cNvSpPr/>
              <p:nvPr/>
            </p:nvSpPr>
            <p:spPr bwMode="auto">
              <a:xfrm>
                <a:off x="6591961" y="991960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28659421-D71A-F845-AF48-CF100E1809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7331753" y="160717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9D62A902-0ED1-8D4C-9638-064ABD917436}"/>
                  </a:ext>
                </a:extLst>
              </p:cNvPr>
              <p:cNvSpPr>
                <a:spLocks/>
              </p:cNvSpPr>
              <p:nvPr/>
            </p:nvSpPr>
            <p:spPr bwMode="auto">
              <a:xfrm rot="462874" flipH="1" flipV="1">
                <a:off x="7721774" y="921335"/>
                <a:ext cx="235969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18C5F8E9-10D2-7E43-9E9D-E14D7B0C1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321" y="1424410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5FF41CD0-80B1-2344-912C-C56916733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821" y="976905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2480BF02-D298-7C4A-8871-84C1D327CCDC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5031257" y="309872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Oval 11">
                <a:extLst>
                  <a:ext uri="{FF2B5EF4-FFF2-40B4-BE49-F238E27FC236}">
                    <a16:creationId xmlns:a16="http://schemas.microsoft.com/office/drawing/2014/main" id="{C46E2215-D47F-564A-972D-84601EFE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2846" y="507152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1" name="Text Box 11">
                <a:extLst>
                  <a:ext uri="{FF2B5EF4-FFF2-40B4-BE49-F238E27FC236}">
                    <a16:creationId xmlns:a16="http://schemas.microsoft.com/office/drawing/2014/main" id="{131A3778-124A-4246-AB10-9309131F7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0608" y="699939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17CA39D2-F63C-2540-9198-9E719AE84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9577" y="1937471"/>
                <a:ext cx="6679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7CBFA354-B12A-F243-8772-12292D8E2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974" y="1929519"/>
                <a:ext cx="6679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FA3EDC5D-A68A-FB40-A517-3FA5E6163D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7996" y="2864837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55" name="Text Box 11">
                <a:extLst>
                  <a:ext uri="{FF2B5EF4-FFF2-40B4-BE49-F238E27FC236}">
                    <a16:creationId xmlns:a16="http://schemas.microsoft.com/office/drawing/2014/main" id="{B27BC352-028F-9A4C-AA6F-57352C3420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0833" y="669957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FDEE7AB3-C88A-144E-BA65-5D1BEE72E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622" y="1186792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D4716D9E-02FF-B241-97E2-5BCBC46D6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6869" y="3269763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17401E9D-2AE0-734A-8668-B5D4ADFE2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7994" y="3426790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BE1F2265-163A-9241-9CE5-6AFA794D870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926992" y="1431385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1" name="Curved Connector 60">
                <a:extLst>
                  <a:ext uri="{FF2B5EF4-FFF2-40B4-BE49-F238E27FC236}">
                    <a16:creationId xmlns:a16="http://schemas.microsoft.com/office/drawing/2014/main" id="{DF5962DD-7575-C649-82E7-1CD0BACEDD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53421" y="3024610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3810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2F365033-685F-C843-8B44-747D5D725F63}"/>
                  </a:ext>
                </a:extLst>
              </p:cNvPr>
              <p:cNvSpPr/>
              <p:nvPr/>
            </p:nvSpPr>
            <p:spPr bwMode="auto">
              <a:xfrm rot="356928">
                <a:off x="5090361" y="2928908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29BC65C6-9230-E74B-9C68-1A0D29BF57E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5067327" y="278576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4" name="Freeform 31">
                <a:extLst>
                  <a:ext uri="{FF2B5EF4-FFF2-40B4-BE49-F238E27FC236}">
                    <a16:creationId xmlns:a16="http://schemas.microsoft.com/office/drawing/2014/main" id="{052AA41A-E61F-1543-8257-A0AD825133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7278" flipH="1" flipV="1">
                <a:off x="7724146" y="959293"/>
                <a:ext cx="538764" cy="212346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40">
                <a:extLst>
                  <a:ext uri="{FF2B5EF4-FFF2-40B4-BE49-F238E27FC236}">
                    <a16:creationId xmlns:a16="http://schemas.microsoft.com/office/drawing/2014/main" id="{FAE24D1E-13FA-F24A-A420-90290A2D1B1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484153" y="154628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72B6BBC0-B604-6F4D-9F73-0FA2CD253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2729" y="1143183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67" name="Oval 12">
                <a:extLst>
                  <a:ext uri="{FF2B5EF4-FFF2-40B4-BE49-F238E27FC236}">
                    <a16:creationId xmlns:a16="http://schemas.microsoft.com/office/drawing/2014/main" id="{D061B918-8FBC-F343-8BA5-52023C444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3037" y="290521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</p:grpSp>
        <p:sp>
          <p:nvSpPr>
            <p:cNvPr id="39" name="Oval 12">
              <a:extLst>
                <a:ext uri="{FF2B5EF4-FFF2-40B4-BE49-F238E27FC236}">
                  <a16:creationId xmlns:a16="http://schemas.microsoft.com/office/drawing/2014/main" id="{D28C63F7-EF6A-8E49-B4FD-35FE20B8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4373" y="2877384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</p:grpSp>
      <p:sp>
        <p:nvSpPr>
          <p:cNvPr id="2" name="Text Box 11">
            <a:extLst>
              <a:ext uri="{FF2B5EF4-FFF2-40B4-BE49-F238E27FC236}">
                <a16:creationId xmlns:a16="http://schemas.microsoft.com/office/drawing/2014/main" id="{65B9112C-286E-4D6E-1BCB-3AB3F0648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3559" y="3015717"/>
            <a:ext cx="839974" cy="553998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Calibri"/>
                <a:ea typeface="Times New Roman"/>
                <a:cs typeface="Times New Roman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0D142AD5-ED89-19D7-2296-B75194D8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357" y="2707700"/>
            <a:ext cx="618759" cy="55399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98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99C95-D40B-6C42-A03A-1477FBEDA9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00193" y="4047067"/>
            <a:ext cx="5611093" cy="2572255"/>
          </a:xfrm>
        </p:spPr>
        <p:txBody>
          <a:bodyPr/>
          <a:lstStyle/>
          <a:p>
            <a:r>
              <a:rPr lang="en-US" altLang="ja-JP" dirty="0">
                <a:latin typeface="Times New Roman" charset="0"/>
                <a:cs typeface="Times New Roman"/>
              </a:rPr>
              <a:t>π is</a:t>
            </a:r>
            <a:r>
              <a:rPr lang="en-US" i="1" dirty="0">
                <a:latin typeface="Times New Roman" charset="0"/>
                <a:cs typeface="Times New Roman"/>
              </a:rPr>
              <a:t> optimal </a:t>
            </a:r>
            <a:r>
              <a:rPr lang="en-US" dirty="0">
                <a:latin typeface="Times New Roman" charset="0"/>
                <a:cs typeface="Times New Roman"/>
              </a:rPr>
              <a:t>if </a:t>
            </a:r>
            <a:r>
              <a:rPr lang="en-US" altLang="ja-JP" dirty="0">
                <a:latin typeface="Times New Roman" charset="0"/>
                <a:cs typeface="Times New Roman"/>
              </a:rPr>
              <a:t>π</a:t>
            </a:r>
            <a:r>
              <a:rPr lang="en-US" altLang="ja-JP" i="1" dirty="0">
                <a:latin typeface="Times New Roman" charset="0"/>
                <a:cs typeface="Times New Roman"/>
              </a:rPr>
              <a:t> </a:t>
            </a:r>
            <a:r>
              <a:rPr lang="en-US" altLang="ja-JP" dirty="0">
                <a:latin typeface="Times New Roman" charset="0"/>
                <a:cs typeface="Times New Roman"/>
              </a:rPr>
              <a:t>dominates</a:t>
            </a:r>
            <a:r>
              <a:rPr lang="en-US" altLang="ja-JP" i="1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every </a:t>
            </a:r>
            <a:r>
              <a:rPr lang="en-US" dirty="0">
                <a:latin typeface="Times New Roman" charset="0"/>
                <a:cs typeface="Times New Roman"/>
              </a:rPr>
              <a:t>safe solution</a:t>
            </a:r>
          </a:p>
          <a:p>
            <a:r>
              <a:rPr lang="en-US" dirty="0">
                <a:latin typeface="Times New Roman" charset="0"/>
                <a:cs typeface="Times New Roman"/>
              </a:rPr>
              <a:t>If </a:t>
            </a:r>
            <a:r>
              <a:rPr lang="en-US" altLang="ja-JP" dirty="0">
                <a:latin typeface="Times New Roman" charset="0"/>
                <a:cs typeface="Times New Roman"/>
              </a:rPr>
              <a:t>π </a:t>
            </a:r>
            <a:r>
              <a:rPr lang="en-US" dirty="0">
                <a:latin typeface="Times New Roman" charset="0"/>
                <a:cs typeface="Times New Roman"/>
              </a:rPr>
              <a:t>and π</a:t>
            </a:r>
            <a:r>
              <a:rPr lang="en-US" dirty="0"/>
              <a:t>′</a:t>
            </a:r>
            <a:r>
              <a:rPr lang="en-US" dirty="0">
                <a:latin typeface="Times New Roman" charset="0"/>
                <a:cs typeface="Times New Roman"/>
              </a:rPr>
              <a:t> are both optimal, then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baseline="30000" dirty="0"/>
              <a:t>′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at every state where they’re both defined</a:t>
            </a:r>
            <a:endParaRPr lang="en-US" baseline="-25000" dirty="0">
              <a:latin typeface="Times New Roman" panose="02020603050405020304" pitchFamily="18" charset="0"/>
              <a:ea typeface="Times New Roman"/>
              <a:cs typeface="Times New Roman"/>
              <a:sym typeface="Symbol" charset="0"/>
            </a:endParaRPr>
          </a:p>
          <a:p>
            <a:r>
              <a:rPr lang="en-US" dirty="0">
                <a:latin typeface="Times New Roman" charset="0"/>
                <a:ea typeface="Times New Roman"/>
              </a:rPr>
              <a:t>Example: compare π</a:t>
            </a:r>
            <a:r>
              <a:rPr lang="en-US" baseline="-25000" dirty="0">
                <a:latin typeface="Times New Roman" charset="0"/>
                <a:ea typeface="Times New Roman"/>
              </a:rPr>
              <a:t>5</a:t>
            </a:r>
            <a:r>
              <a:rPr lang="en-US" dirty="0">
                <a:latin typeface="Times New Roman" charset="0"/>
                <a:ea typeface="Times New Roman"/>
              </a:rPr>
              <a:t> and π</a:t>
            </a:r>
            <a:r>
              <a:rPr lang="en-US" baseline="-25000" dirty="0">
                <a:latin typeface="Times New Roman" charset="0"/>
                <a:ea typeface="Times New Roman"/>
              </a:rPr>
              <a:t>7</a:t>
            </a: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the only state where both are defined is </a:t>
            </a:r>
            <a:r>
              <a:rPr lang="en-US" dirty="0">
                <a:latin typeface="Calibri" panose="020F0502020204030204" pitchFamily="34" charset="0"/>
                <a:ea typeface="Times New Roman"/>
              </a:rPr>
              <a:t>d1</a:t>
            </a:r>
          </a:p>
          <a:p>
            <a:pPr lvl="1"/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sz="32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5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=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sz="32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= 2</a:t>
            </a:r>
            <a:endParaRPr lang="en-US" dirty="0"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7C2E-73D3-D742-BA08-45A0883387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0714" y="963389"/>
            <a:ext cx="6616740" cy="5283200"/>
          </a:xfrm>
        </p:spPr>
        <p:txBody>
          <a:bodyPr/>
          <a:lstStyle/>
          <a:p>
            <a:r>
              <a:rPr lang="en-US" dirty="0">
                <a:latin typeface="Times New Roman" charset="0"/>
                <a:cs typeface="Times New Roman"/>
              </a:rPr>
              <a:t>Let π and </a:t>
            </a:r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/>
              <a:t>′ </a:t>
            </a:r>
            <a:r>
              <a:rPr lang="en-US" dirty="0">
                <a:latin typeface="Times New Roman" charset="0"/>
                <a:cs typeface="Times New Roman"/>
              </a:rPr>
              <a:t>be safe solutions</a:t>
            </a:r>
            <a:endParaRPr lang="en-US" altLang="ja-JP" i="1" dirty="0">
              <a:latin typeface="Times New Roman" charset="0"/>
              <a:cs typeface="Times New Roman"/>
            </a:endParaRPr>
          </a:p>
          <a:p>
            <a:pPr lvl="1"/>
            <a:r>
              <a:rPr lang="en-US" altLang="ja-JP" dirty="0">
                <a:latin typeface="Times New Roman" charset="0"/>
                <a:cs typeface="Times New Roman"/>
              </a:rPr>
              <a:t>π </a:t>
            </a:r>
            <a:r>
              <a:rPr lang="en-US" i="1" dirty="0">
                <a:latin typeface="Times New Roman" charset="0"/>
                <a:cs typeface="Times New Roman"/>
              </a:rPr>
              <a:t>dominates </a:t>
            </a: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dirty="0"/>
              <a:t>′</a:t>
            </a:r>
            <a:r>
              <a:rPr lang="en-US" dirty="0">
                <a:latin typeface="Times New Roman" charset="0"/>
                <a:cs typeface="Times New Roman"/>
              </a:rPr>
              <a:t> if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≤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π</a:t>
            </a:r>
            <a:r>
              <a:rPr lang="en-US" i="1" baseline="30000" dirty="0"/>
              <a:t>′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</a:t>
            </a:r>
            <a:b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</a:b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at every state 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 where they’re </a:t>
            </a:r>
            <a:r>
              <a:rPr lang="hr-HR" dirty="0" err="1">
                <a:latin typeface="Times New Roman" charset="0"/>
                <a:cs typeface="Times New Roman"/>
              </a:rPr>
              <a:t>both</a:t>
            </a:r>
            <a:r>
              <a:rPr lang="hr-HR" dirty="0">
                <a:latin typeface="Times New Roman" charset="0"/>
                <a:cs typeface="Times New Roman"/>
              </a:rPr>
              <a:t> </a:t>
            </a:r>
            <a:r>
              <a:rPr lang="hr-HR" dirty="0" err="1">
                <a:latin typeface="Times New Roman" charset="0"/>
                <a:cs typeface="Times New Roman"/>
              </a:rPr>
              <a:t>defined</a:t>
            </a:r>
            <a:r>
              <a:rPr lang="hr-HR" dirty="0">
                <a:latin typeface="Times New Roman" charset="0"/>
                <a:cs typeface="Times New Roman"/>
              </a:rPr>
              <a:t> </a:t>
            </a:r>
          </a:p>
          <a:p>
            <a:pPr lvl="2"/>
            <a:r>
              <a:rPr lang="hr-HR" dirty="0">
                <a:latin typeface="Times New Roman" charset="0"/>
                <a:cs typeface="Times New Roman"/>
              </a:rPr>
              <a:t>i.e., every state 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>
                <a:latin typeface="Times New Roman" charset="0"/>
                <a:cs typeface="Times New Roman"/>
              </a:rPr>
              <a:t>Domain</a:t>
            </a:r>
            <a:r>
              <a:rPr lang="hr-HR" dirty="0">
                <a:latin typeface="Times New Roman" charset="0"/>
                <a:cs typeface="Times New Roman"/>
              </a:rPr>
              <a:t>(</a:t>
            </a:r>
            <a:r>
              <a:rPr lang="hr-HR" i="1" dirty="0">
                <a:latin typeface="Times New Roman" charset="0"/>
                <a:cs typeface="Times New Roman"/>
              </a:rPr>
              <a:t>π</a:t>
            </a:r>
            <a:r>
              <a:rPr lang="hr-HR" dirty="0">
                <a:latin typeface="Times New Roman" charset="0"/>
                <a:cs typeface="Times New Roman"/>
              </a:rPr>
              <a:t>)</a:t>
            </a:r>
            <a:r>
              <a:rPr lang="hr-HR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∩</a:t>
            </a:r>
            <a:r>
              <a:rPr lang="en-US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 </a:t>
            </a:r>
            <a:r>
              <a:rPr lang="hr-HR" i="1" dirty="0">
                <a:latin typeface="Times New Roman" charset="0"/>
                <a:cs typeface="Times New Roman"/>
              </a:rPr>
              <a:t>Domain</a:t>
            </a:r>
            <a:r>
              <a:rPr lang="hr-HR" dirty="0">
                <a:latin typeface="Times New Roman" charset="0"/>
                <a:cs typeface="Times New Roman"/>
              </a:rPr>
              <a:t>(</a:t>
            </a:r>
            <a:r>
              <a:rPr lang="hr-HR" i="1" dirty="0">
                <a:latin typeface="Times New Roman" charset="0"/>
                <a:cs typeface="Times New Roman"/>
              </a:rPr>
              <a:t>π</a:t>
            </a:r>
            <a:r>
              <a:rPr lang="en-US" i="1" dirty="0"/>
              <a:t>′</a:t>
            </a:r>
            <a:r>
              <a:rPr lang="hr-HR" dirty="0">
                <a:latin typeface="Times New Roman" charset="0"/>
                <a:cs typeface="Times New Roman"/>
              </a:rPr>
              <a:t>)</a:t>
            </a:r>
          </a:p>
          <a:p>
            <a:pPr lvl="2"/>
            <a:endParaRPr lang="en-US" altLang="ja-JP" i="1" baseline="-25000" dirty="0">
              <a:latin typeface="Times New Roman" charset="0"/>
              <a:cs typeface="Times New Roman"/>
            </a:endParaRPr>
          </a:p>
          <a:p>
            <a:pPr marL="398462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On the previous two slides</a:t>
            </a:r>
          </a:p>
          <a:p>
            <a:pPr marL="739775" lvl="1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 = {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(d1,</a:t>
            </a:r>
            <a:r>
              <a:rPr lang="en-US" baseline="-25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m12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), (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,</a:t>
            </a:r>
            <a:r>
              <a:rPr lang="en-US" baseline="-25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m23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), (d3,</a:t>
            </a:r>
            <a:r>
              <a:rPr lang="en-US" baseline="-25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m34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), (d5,</a:t>
            </a:r>
            <a:r>
              <a:rPr lang="en-US" baseline="-25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m54)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/>
                <a:cs typeface="Times New Roman"/>
              </a:rPr>
              <a:t>}</a:t>
            </a:r>
          </a:p>
          <a:p>
            <a:pPr marL="739775" lvl="1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π</a:t>
            </a:r>
            <a:r>
              <a:rPr lang="en-US" baseline="-25000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7</a:t>
            </a:r>
            <a:r>
              <a:rPr lang="en-US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 = {</a:t>
            </a:r>
            <a:r>
              <a:rPr lang="en-U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(d1,</a:t>
            </a:r>
            <a:r>
              <a:rPr lang="en-US" baseline="-25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is-I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m14</a:t>
            </a:r>
            <a:r>
              <a:rPr lang="en-U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),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 (</a:t>
            </a:r>
            <a:r>
              <a:rPr lang="is-I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,</a:t>
            </a:r>
            <a:r>
              <a:rPr lang="en-US" baseline="-25000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is-I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m23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), (d3,</a:t>
            </a:r>
            <a:r>
              <a:rPr lang="en-US" baseline="-25000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m34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), (d5,</a:t>
            </a:r>
            <a:r>
              <a:rPr lang="en-US" baseline="-25000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391E9"/>
                </a:solidFill>
                <a:latin typeface="Calibri"/>
                <a:ea typeface="Times New Roman"/>
                <a:cs typeface="Times New Roman"/>
              </a:rPr>
              <a:t>m54)</a:t>
            </a:r>
            <a:r>
              <a:rPr lang="en-US" dirty="0">
                <a:solidFill>
                  <a:srgbClr val="0391E9"/>
                </a:solidFill>
                <a:latin typeface="Times New Roman" charset="0"/>
                <a:ea typeface="Times New Roman"/>
                <a:cs typeface="Times New Roman"/>
              </a:rPr>
              <a:t>}</a:t>
            </a:r>
            <a:endParaRPr lang="en-US" baseline="-25000" dirty="0">
              <a:solidFill>
                <a:srgbClr val="0391E9"/>
              </a:solidFill>
              <a:latin typeface="Calibri"/>
              <a:ea typeface="Times New Roman"/>
              <a:cs typeface="Times New Roman"/>
            </a:endParaRPr>
          </a:p>
          <a:p>
            <a:pPr marL="739775" lvl="1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They differ only at </a:t>
            </a:r>
            <a:r>
              <a:rPr lang="en-US" dirty="0">
                <a:latin typeface="Calibri" panose="020F0502020204030204" pitchFamily="34" charset="0"/>
                <a:ea typeface="Times New Roman"/>
              </a:rPr>
              <a:t>d1</a:t>
            </a:r>
          </a:p>
          <a:p>
            <a:pPr marL="1081087" lvl="2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201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;   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sz="32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7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= 2</a:t>
            </a:r>
            <a:endParaRPr lang="en-US" dirty="0">
              <a:latin typeface="Times New Roman" charset="0"/>
              <a:ea typeface="Times New Roman"/>
            </a:endParaRPr>
          </a:p>
          <a:p>
            <a:pPr marL="739775" lvl="1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ea typeface="Times New Roman"/>
              </a:rPr>
              <a:t>7</a:t>
            </a:r>
            <a:r>
              <a:rPr lang="en-US" dirty="0">
                <a:latin typeface="Times New Roman" charset="0"/>
                <a:ea typeface="Times New Roman"/>
              </a:rPr>
              <a:t> dominates π</a:t>
            </a:r>
            <a:r>
              <a:rPr lang="en-US" baseline="-25000" dirty="0">
                <a:latin typeface="Times New Roman" charset="0"/>
                <a:ea typeface="Times New Roman"/>
              </a:rPr>
              <a:t>3</a:t>
            </a:r>
          </a:p>
          <a:p>
            <a:pPr marL="1081087" lvl="2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endParaRPr lang="en-US" dirty="0">
              <a:latin typeface="Times New Roman" charset="0"/>
              <a:cs typeface="Times New Roman"/>
            </a:endParaRPr>
          </a:p>
          <a:p>
            <a:pPr marL="398462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Compare π</a:t>
            </a:r>
            <a:r>
              <a:rPr lang="en-US" baseline="-25000" dirty="0">
                <a:latin typeface="Times New Roman" charset="0"/>
                <a:ea typeface="Times New Roman"/>
              </a:rPr>
              <a:t>3</a:t>
            </a:r>
            <a:r>
              <a:rPr lang="en-US" dirty="0">
                <a:latin typeface="Times New Roman" charset="0"/>
                <a:ea typeface="Times New Roman"/>
              </a:rPr>
              <a:t> with </a:t>
            </a: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5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FF0000"/>
                </a:solidFill>
                <a:latin typeface="Calibri"/>
                <a:cs typeface="Times New Roman"/>
              </a:rPr>
              <a:t>(d1,m14)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/>
              </a:rPr>
              <a:t>}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/>
            </a:endParaRPr>
          </a:p>
          <a:p>
            <a:pPr marL="739775" lvl="1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the only state in the domain of both policies is </a:t>
            </a:r>
            <a:r>
              <a:rPr lang="en-US" dirty="0">
                <a:latin typeface="Calibri" panose="020F0502020204030204" pitchFamily="34" charset="0"/>
                <a:ea typeface="Times New Roman"/>
              </a:rPr>
              <a:t>d1</a:t>
            </a:r>
          </a:p>
          <a:p>
            <a:pPr marL="1081087" lvl="2" indent="-342900">
              <a:spcBef>
                <a:spcPts val="0"/>
              </a:spcBef>
              <a:tabLst>
                <a:tab pos="1420813" algn="l"/>
                <a:tab pos="4622800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 </a:t>
            </a:r>
            <a:r>
              <a:rPr lang="en-US" sz="2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3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201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;   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sz="3200" i="1" baseline="30000" dirty="0">
                <a:latin typeface="Times New Roman" charset="0"/>
                <a:ea typeface="Times New Roman"/>
              </a:rPr>
              <a:t> </a:t>
            </a:r>
            <a:r>
              <a:rPr lang="en-US" sz="2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5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= 2</a:t>
            </a:r>
            <a:endParaRPr lang="en-US" dirty="0">
              <a:latin typeface="Times New Roman" charset="0"/>
              <a:ea typeface="Times New Roman"/>
            </a:endParaRP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ea typeface="Times New Roman"/>
              </a:rPr>
              <a:t>5</a:t>
            </a:r>
            <a:r>
              <a:rPr lang="en-US" dirty="0">
                <a:latin typeface="Times New Roman" charset="0"/>
                <a:ea typeface="Times New Roman"/>
              </a:rPr>
              <a:t> dominates π</a:t>
            </a:r>
            <a:r>
              <a:rPr lang="en-US" baseline="-25000" dirty="0">
                <a:latin typeface="Times New Roman" charset="0"/>
                <a:ea typeface="Times New Roman"/>
              </a:rPr>
              <a:t>3</a:t>
            </a:r>
            <a:endParaRPr lang="en-US" baseline="-25000" dirty="0">
              <a:cs typeface="Times New Roman"/>
              <a:sym typeface="Symbo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Dominance and Optimality</a:t>
            </a:r>
            <a:endParaRPr lang="en-US" dirty="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A3CBC73-91A9-1548-9E43-3CA938F2EE14}"/>
              </a:ext>
            </a:extLst>
          </p:cNvPr>
          <p:cNvGrpSpPr/>
          <p:nvPr/>
        </p:nvGrpSpPr>
        <p:grpSpPr>
          <a:xfrm>
            <a:off x="7914059" y="482278"/>
            <a:ext cx="3838725" cy="3270188"/>
            <a:chOff x="7920790" y="508000"/>
            <a:chExt cx="3838725" cy="327018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A5CC9F9-809A-5348-B504-59DDE1379464}"/>
                </a:ext>
              </a:extLst>
            </p:cNvPr>
            <p:cNvGrpSpPr/>
            <p:nvPr/>
          </p:nvGrpSpPr>
          <p:grpSpPr>
            <a:xfrm>
              <a:off x="7920790" y="508000"/>
              <a:ext cx="3838725" cy="3270188"/>
              <a:chOff x="4561321" y="433601"/>
              <a:chExt cx="3838725" cy="3270188"/>
            </a:xfrm>
          </p:grpSpPr>
          <p:sp>
            <p:nvSpPr>
              <p:cNvPr id="160" name="Freeform 31">
                <a:extLst>
                  <a:ext uri="{FF2B5EF4-FFF2-40B4-BE49-F238E27FC236}">
                    <a16:creationId xmlns:a16="http://schemas.microsoft.com/office/drawing/2014/main" id="{4A8CADE6-D2C8-FF40-AAA2-58C0E9A87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6105817" y="-616125"/>
                <a:ext cx="774470" cy="287392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2" name="Freeform 37">
                <a:extLst>
                  <a:ext uri="{FF2B5EF4-FFF2-40B4-BE49-F238E27FC236}">
                    <a16:creationId xmlns:a16="http://schemas.microsoft.com/office/drawing/2014/main" id="{E9100D72-695E-974F-BB27-095EEDFC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405" y="1087210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3" name="Freeform 38">
                <a:extLst>
                  <a:ext uri="{FF2B5EF4-FFF2-40B4-BE49-F238E27FC236}">
                    <a16:creationId xmlns:a16="http://schemas.microsoft.com/office/drawing/2014/main" id="{CB74F249-5868-6645-8156-F2E24C719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665" y="830703"/>
                <a:ext cx="1804530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0791A558-39A3-7F45-B5C4-E9C498BBBDF1}"/>
                  </a:ext>
                </a:extLst>
              </p:cNvPr>
              <p:cNvSpPr/>
              <p:nvPr/>
            </p:nvSpPr>
            <p:spPr bwMode="auto">
              <a:xfrm>
                <a:off x="6591961" y="991960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5" name="Freeform 40">
                <a:extLst>
                  <a:ext uri="{FF2B5EF4-FFF2-40B4-BE49-F238E27FC236}">
                    <a16:creationId xmlns:a16="http://schemas.microsoft.com/office/drawing/2014/main" id="{C883400E-9A37-4145-9C07-569776C89D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7331753" y="160717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6" name="Freeform 31">
                <a:extLst>
                  <a:ext uri="{FF2B5EF4-FFF2-40B4-BE49-F238E27FC236}">
                    <a16:creationId xmlns:a16="http://schemas.microsoft.com/office/drawing/2014/main" id="{F11E0EAF-EC2E-6A4C-B7EA-1E1EFC1AA93D}"/>
                  </a:ext>
                </a:extLst>
              </p:cNvPr>
              <p:cNvSpPr>
                <a:spLocks/>
              </p:cNvSpPr>
              <p:nvPr/>
            </p:nvSpPr>
            <p:spPr bwMode="auto">
              <a:xfrm rot="462874" flipH="1" flipV="1">
                <a:off x="7721774" y="921335"/>
                <a:ext cx="235969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id="{1B893D5F-0EAA-E74C-8CBC-0DD875D59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321" y="1424410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rgbClr val="0391E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8" name="Oval 11">
                <a:extLst>
                  <a:ext uri="{FF2B5EF4-FFF2-40B4-BE49-F238E27FC236}">
                    <a16:creationId xmlns:a16="http://schemas.microsoft.com/office/drawing/2014/main" id="{13825E6B-85E2-8849-9032-64B2D1BC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821" y="976905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9" name="Freeform 18">
                <a:extLst>
                  <a:ext uri="{FF2B5EF4-FFF2-40B4-BE49-F238E27FC236}">
                    <a16:creationId xmlns:a16="http://schemas.microsoft.com/office/drawing/2014/main" id="{ACBF4E64-03D9-3944-9979-9B50A8EBEA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5031257" y="309872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0" name="Oval 11">
                <a:extLst>
                  <a:ext uri="{FF2B5EF4-FFF2-40B4-BE49-F238E27FC236}">
                    <a16:creationId xmlns:a16="http://schemas.microsoft.com/office/drawing/2014/main" id="{95067302-EF64-1B48-A42C-8173B8AB9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2846" y="507152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71" name="Text Box 11">
                <a:extLst>
                  <a:ext uri="{FF2B5EF4-FFF2-40B4-BE49-F238E27FC236}">
                    <a16:creationId xmlns:a16="http://schemas.microsoft.com/office/drawing/2014/main" id="{73D713D3-379F-6E47-9342-D7237CDE5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0608" y="699939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72" name="Text Box 11">
                <a:extLst>
                  <a:ext uri="{FF2B5EF4-FFF2-40B4-BE49-F238E27FC236}">
                    <a16:creationId xmlns:a16="http://schemas.microsoft.com/office/drawing/2014/main" id="{6CAE2F44-4B19-AC4C-8430-158985EDDF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9577" y="1937471"/>
                <a:ext cx="6679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173" name="Text Box 11">
                <a:extLst>
                  <a:ext uri="{FF2B5EF4-FFF2-40B4-BE49-F238E27FC236}">
                    <a16:creationId xmlns:a16="http://schemas.microsoft.com/office/drawing/2014/main" id="{FA71002D-6E96-074A-9760-59F39284A1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974" y="1929519"/>
                <a:ext cx="6679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174" name="Text Box 11">
                <a:extLst>
                  <a:ext uri="{FF2B5EF4-FFF2-40B4-BE49-F238E27FC236}">
                    <a16:creationId xmlns:a16="http://schemas.microsoft.com/office/drawing/2014/main" id="{2F9DAFBB-933F-824A-882A-8A2F5644B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7996" y="2864837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75" name="Text Box 11">
                <a:extLst>
                  <a:ext uri="{FF2B5EF4-FFF2-40B4-BE49-F238E27FC236}">
                    <a16:creationId xmlns:a16="http://schemas.microsoft.com/office/drawing/2014/main" id="{06070119-F3A2-F342-A613-9FA67FBFC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0833" y="669957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76" name="Text Box 11">
                <a:extLst>
                  <a:ext uri="{FF2B5EF4-FFF2-40B4-BE49-F238E27FC236}">
                    <a16:creationId xmlns:a16="http://schemas.microsoft.com/office/drawing/2014/main" id="{7ADE61E8-FED8-474C-8365-061F9AFD8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622" y="1186792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77" name="Text Box 11">
                <a:extLst>
                  <a:ext uri="{FF2B5EF4-FFF2-40B4-BE49-F238E27FC236}">
                    <a16:creationId xmlns:a16="http://schemas.microsoft.com/office/drawing/2014/main" id="{A8453D71-BB99-FE49-B49D-44B6268837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6869" y="3269763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78" name="Text Box 11">
                <a:extLst>
                  <a:ext uri="{FF2B5EF4-FFF2-40B4-BE49-F238E27FC236}">
                    <a16:creationId xmlns:a16="http://schemas.microsoft.com/office/drawing/2014/main" id="{12EBB90E-F362-1947-8F06-DC2DD4C88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7994" y="3426790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id="{08ADA182-A8D9-8340-B5FC-6B8A111C4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926992" y="1431385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81" name="Curved Connector 180">
                <a:extLst>
                  <a:ext uri="{FF2B5EF4-FFF2-40B4-BE49-F238E27FC236}">
                    <a16:creationId xmlns:a16="http://schemas.microsoft.com/office/drawing/2014/main" id="{41EA31D9-F42A-9C41-91CB-3F6F7C5271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53421" y="3024610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3810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CBEF2414-3410-A347-B3E5-A6E2530E94BB}"/>
                  </a:ext>
                </a:extLst>
              </p:cNvPr>
              <p:cNvSpPr/>
              <p:nvPr/>
            </p:nvSpPr>
            <p:spPr bwMode="auto">
              <a:xfrm rot="356928">
                <a:off x="5090361" y="2928908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3" name="Freeform 18">
                <a:extLst>
                  <a:ext uri="{FF2B5EF4-FFF2-40B4-BE49-F238E27FC236}">
                    <a16:creationId xmlns:a16="http://schemas.microsoft.com/office/drawing/2014/main" id="{6160A28E-DAAF-074A-A236-0D4BFFD29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5067327" y="278576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4" name="Freeform 31">
                <a:extLst>
                  <a:ext uri="{FF2B5EF4-FFF2-40B4-BE49-F238E27FC236}">
                    <a16:creationId xmlns:a16="http://schemas.microsoft.com/office/drawing/2014/main" id="{051F5D7B-E7AD-D640-BFB2-6916D37FA68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7278" flipH="1" flipV="1">
                <a:off x="7724146" y="959293"/>
                <a:ext cx="538764" cy="212346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5" name="Freeform 40">
                <a:extLst>
                  <a:ext uri="{FF2B5EF4-FFF2-40B4-BE49-F238E27FC236}">
                    <a16:creationId xmlns:a16="http://schemas.microsoft.com/office/drawing/2014/main" id="{A0FDD5A0-01E8-274D-B065-5C6654F1A0A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484153" y="154628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6" name="Oval 11">
                <a:extLst>
                  <a:ext uri="{FF2B5EF4-FFF2-40B4-BE49-F238E27FC236}">
                    <a16:creationId xmlns:a16="http://schemas.microsoft.com/office/drawing/2014/main" id="{DEBBE1FB-856B-6243-93FE-058946F77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2729" y="1143183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87" name="Oval 12">
                <a:extLst>
                  <a:ext uri="{FF2B5EF4-FFF2-40B4-BE49-F238E27FC236}">
                    <a16:creationId xmlns:a16="http://schemas.microsoft.com/office/drawing/2014/main" id="{E93FB3CA-6DC9-B74A-8162-8064D8529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3037" y="290521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</p:grpSp>
        <p:sp>
          <p:nvSpPr>
            <p:cNvPr id="157" name="Oval 12">
              <a:extLst>
                <a:ext uri="{FF2B5EF4-FFF2-40B4-BE49-F238E27FC236}">
                  <a16:creationId xmlns:a16="http://schemas.microsoft.com/office/drawing/2014/main" id="{C3B09AF1-EC42-684E-8D1D-196CA9A62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4373" y="2877384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</p:grpSp>
      <p:sp>
        <p:nvSpPr>
          <p:cNvPr id="5" name="Text Box 11">
            <a:extLst>
              <a:ext uri="{FF2B5EF4-FFF2-40B4-BE49-F238E27FC236}">
                <a16:creationId xmlns:a16="http://schemas.microsoft.com/office/drawing/2014/main" id="{65E1EA0E-C598-7721-75A0-DF8229DC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3559" y="3015717"/>
            <a:ext cx="839974" cy="553998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Calibri"/>
                <a:ea typeface="Times New Roman"/>
                <a:cs typeface="Times New Roman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10F8F5D-C6B3-498F-8C5A-0149379E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357" y="2707700"/>
            <a:ext cx="618759" cy="55399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706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CFB2-6F0E-574A-9A17-A15012B57A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704" y="1191560"/>
            <a:ext cx="8227875" cy="4826032"/>
          </a:xfrm>
        </p:spPr>
        <p:txBody>
          <a:bodyPr/>
          <a:lstStyle/>
          <a:p>
            <a:pPr>
              <a:tabLst>
                <a:tab pos="1304925" algn="l"/>
                <a:tab pos="4622800" algn="l"/>
              </a:tabLst>
            </a:pPr>
            <a:r>
              <a:rPr lang="en-US" sz="1800" dirty="0">
                <a:latin typeface="Times New Roman" charset="0"/>
                <a:cs typeface="Times New Roman"/>
              </a:rPr>
              <a:t>Let </a:t>
            </a:r>
            <a:r>
              <a:rPr lang="en-US" sz="1800" i="1" dirty="0">
                <a:latin typeface="Times New Roman" charset="0"/>
                <a:cs typeface="Times New Roman"/>
              </a:rPr>
              <a:t>V</a:t>
            </a:r>
            <a:r>
              <a:rPr lang="en-US" sz="1800" baseline="30000" dirty="0">
                <a:latin typeface="Times New Roman" charset="0"/>
                <a:cs typeface="Times New Roman"/>
              </a:rPr>
              <a:t>*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i="1" dirty="0">
                <a:latin typeface="Times New Roman" charset="0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cs typeface="Times New Roman"/>
              </a:rPr>
              <a:t>) = expected cost of an optimal safe solution</a:t>
            </a:r>
          </a:p>
          <a:p>
            <a:pPr>
              <a:tabLst>
                <a:tab pos="1304925" algn="l"/>
                <a:tab pos="4622800" algn="l"/>
              </a:tabLst>
            </a:pPr>
            <a:r>
              <a:rPr lang="en-US" sz="1800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Optimality principle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(Bellman’s theorem): </a:t>
            </a:r>
          </a:p>
          <a:p>
            <a:pPr marL="396875" lvl="1" indent="0">
              <a:buNone/>
              <a:tabLst>
                <a:tab pos="1304925" algn="l"/>
                <a:tab pos="4622800" algn="l"/>
              </a:tabLst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*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	  </a:t>
            </a:r>
            <a:r>
              <a:rPr lang="en-US" sz="1800" dirty="0">
                <a:latin typeface="Times New Roman" charset="0"/>
                <a:ea typeface="Times New Roman"/>
              </a:rPr>
              <a:t>0,  if 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 is a goal</a:t>
            </a:r>
          </a:p>
          <a:p>
            <a:pPr marL="396875" lvl="1" indent="0">
              <a:spcBef>
                <a:spcPts val="0"/>
              </a:spcBef>
              <a:buNone/>
              <a:tabLst>
                <a:tab pos="1304925" algn="l"/>
                <a:tab pos="4622800" algn="l"/>
              </a:tabLst>
            </a:pPr>
            <a:r>
              <a:rPr lang="en-US" sz="1800" dirty="0">
                <a:latin typeface="Times New Roman" charset="0"/>
                <a:ea typeface="Times New Roman"/>
              </a:rPr>
              <a:t>	  </a:t>
            </a:r>
            <a:r>
              <a:rPr lang="en-US" sz="1800" dirty="0" err="1">
                <a:latin typeface="Times New Roman" charset="0"/>
                <a:ea typeface="Times New Roman"/>
                <a:cs typeface="Times New Roman"/>
                <a:sym typeface="Symbol" charset="0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  <a:sym typeface="Symbol" charset="0"/>
              </a:rPr>
              <a:t>a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baseline="-25000" dirty="0" err="1"/>
              <a:t>Applicable</a:t>
            </a:r>
            <a:r>
              <a:rPr lang="en-US" sz="1800" baseline="-25000" dirty="0"/>
              <a:t>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)</a:t>
            </a:r>
            <a:r>
              <a:rPr lang="en-US" sz="1800" dirty="0">
                <a:latin typeface="Times New Roman" charset="0"/>
                <a:cs typeface="Times New Roman"/>
                <a:sym typeface="Symbol" charset="0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/>
              <a:t>′</a:t>
            </a:r>
            <a:r>
              <a:rPr lang="it-IT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l-GR" sz="1800" baseline="-25000" dirty="0"/>
              <a:t>γ</a:t>
            </a:r>
            <a:r>
              <a:rPr lang="en-US" sz="1800" baseline="-25000" dirty="0">
                <a:latin typeface="Times New Roman" charset="0"/>
                <a:cs typeface="Times New Roman"/>
              </a:rPr>
              <a:t>(</a:t>
            </a:r>
            <a:r>
              <a:rPr lang="en-US" sz="1800" i="1" baseline="-25000" dirty="0" err="1"/>
              <a:t>s</a:t>
            </a:r>
            <a:r>
              <a:rPr lang="en-US" sz="1800" baseline="-25000" dirty="0" err="1"/>
              <a:t>,</a:t>
            </a:r>
            <a:r>
              <a:rPr lang="en-US" sz="1800" i="1" baseline="-25000" dirty="0" err="1">
                <a:latin typeface="Times New Roman" charset="0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cs typeface="Times New Roman"/>
              </a:rPr>
              <a:t>) </a:t>
            </a:r>
            <a:r>
              <a:rPr lang="en-US" sz="1800" dirty="0"/>
              <a:t>P</a:t>
            </a:r>
            <a:r>
              <a:rPr lang="en-US" sz="1800" dirty="0" err="1">
                <a:latin typeface="Times New Roman" charset="0"/>
                <a:cs typeface="Times New Roman"/>
              </a:rPr>
              <a:t>r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i="1" dirty="0">
                <a:latin typeface="Times New Roman" charset="0"/>
                <a:cs typeface="Times New Roman"/>
              </a:rPr>
              <a:t>s</a:t>
            </a:r>
            <a:r>
              <a:rPr lang="en-US" sz="1800" dirty="0"/>
              <a:t>′</a:t>
            </a:r>
            <a:r>
              <a:rPr lang="en-US" sz="1800" i="1" baseline="-25000" dirty="0"/>
              <a:t> </a:t>
            </a:r>
            <a:r>
              <a:rPr lang="en-US" sz="1800" i="1" dirty="0"/>
              <a:t>|</a:t>
            </a:r>
            <a:r>
              <a:rPr lang="en-US" sz="1800" i="1" baseline="-25000" dirty="0"/>
              <a:t> </a:t>
            </a:r>
            <a:r>
              <a:rPr lang="en-US" sz="1800" i="1" dirty="0" err="1"/>
              <a:t>s,a</a:t>
            </a:r>
            <a:r>
              <a:rPr lang="en-US" sz="1800" dirty="0"/>
              <a:t>)</a:t>
            </a:r>
            <a:r>
              <a:rPr lang="en-US" sz="1800" dirty="0" err="1">
                <a:latin typeface="Times New Roman" charset="0"/>
                <a:cs typeface="Times New Roman"/>
              </a:rPr>
              <a:t>[</a:t>
            </a:r>
            <a:r>
              <a:rPr lang="en-US" sz="1800" dirty="0"/>
              <a:t>cost(</a:t>
            </a:r>
            <a:r>
              <a:rPr lang="en-US" sz="1800" i="1" dirty="0" err="1"/>
              <a:t>s</a:t>
            </a:r>
            <a:r>
              <a:rPr lang="en-US" sz="1800" dirty="0" err="1"/>
              <a:t>,</a:t>
            </a:r>
            <a:r>
              <a:rPr lang="en-US" sz="1800" i="1" dirty="0" err="1"/>
              <a:t>a,s′</a:t>
            </a:r>
            <a:r>
              <a:rPr lang="en-US" sz="1800" dirty="0"/>
              <a:t>) + </a:t>
            </a:r>
            <a:r>
              <a:rPr lang="en-US" sz="1800" baseline="-25000" dirty="0"/>
              <a:t> </a:t>
            </a:r>
            <a:r>
              <a:rPr lang="en-US" sz="1800" i="1" dirty="0"/>
              <a:t>V</a:t>
            </a:r>
            <a:r>
              <a:rPr lang="en-US" sz="1800" i="1" baseline="30000" dirty="0"/>
              <a:t>*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′)],  otherwise</a:t>
            </a:r>
            <a:br>
              <a:rPr lang="en-US" sz="1800" baseline="-25000" dirty="0"/>
            </a:br>
            <a:endParaRPr lang="en-US" sz="1800" baseline="-25000" dirty="0"/>
          </a:p>
          <a:p>
            <a:pPr>
              <a:tabLst>
                <a:tab pos="1304925" algn="l"/>
                <a:tab pos="4622800" algn="l"/>
              </a:tabLst>
            </a:pPr>
            <a:r>
              <a:rPr lang="en-US" sz="1800" dirty="0"/>
              <a:t>Example: </a:t>
            </a:r>
          </a:p>
          <a:p>
            <a:pPr lvl="1">
              <a:tabLst>
                <a:tab pos="1304925" algn="l"/>
                <a:tab pos="4622800" algn="l"/>
              </a:tabLst>
            </a:pP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d4</a:t>
            </a:r>
            <a:r>
              <a:rPr lang="en-US" sz="1800" dirty="0"/>
              <a:t>) = 0</a:t>
            </a:r>
            <a:endParaRPr lang="en-US" sz="1800" i="1" dirty="0"/>
          </a:p>
          <a:p>
            <a:pPr lvl="1">
              <a:tabLst>
                <a:tab pos="1304925" algn="l"/>
                <a:tab pos="4622800" algn="l"/>
              </a:tabLst>
            </a:pP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d3</a:t>
            </a:r>
            <a:r>
              <a:rPr lang="en-US" sz="1800" dirty="0"/>
              <a:t>) = 100</a:t>
            </a:r>
            <a:endParaRPr lang="en-US" sz="1800" i="1" dirty="0"/>
          </a:p>
          <a:p>
            <a:pPr lvl="1">
              <a:tabLst>
                <a:tab pos="1304925" algn="l"/>
                <a:tab pos="4622800" algn="l"/>
              </a:tabLst>
            </a:pP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d5</a:t>
            </a:r>
            <a:r>
              <a:rPr lang="en-US" sz="1800" dirty="0"/>
              <a:t>) = min{100, 15+ 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d2</a:t>
            </a:r>
            <a:r>
              <a:rPr lang="en-US" sz="1800" dirty="0"/>
              <a:t>)}</a:t>
            </a:r>
            <a:endParaRPr lang="en-US" sz="1800" i="1" dirty="0"/>
          </a:p>
          <a:p>
            <a:pPr lvl="1">
              <a:tabLst>
                <a:tab pos="1304925" algn="l"/>
                <a:tab pos="4622800" algn="l"/>
              </a:tabLst>
            </a:pP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d2</a:t>
            </a:r>
            <a:r>
              <a:rPr lang="en-US" sz="1800" dirty="0"/>
              <a:t>) = 0.8[15 + 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d3</a:t>
            </a:r>
            <a:r>
              <a:rPr lang="en-US" sz="1800" dirty="0"/>
              <a:t>)] + 0.2[15 + 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d5</a:t>
            </a:r>
            <a:r>
              <a:rPr lang="en-US" sz="1800" dirty="0"/>
              <a:t>)]</a:t>
            </a:r>
            <a:br>
              <a:rPr lang="en-US" sz="1800" dirty="0"/>
            </a:br>
            <a:r>
              <a:rPr lang="en-US" sz="1800" dirty="0"/>
              <a:t>	= 15 + 0.8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d3</a:t>
            </a:r>
            <a:r>
              <a:rPr lang="en-US" sz="1800" dirty="0"/>
              <a:t>) + 0.2 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d5</a:t>
            </a:r>
            <a:r>
              <a:rPr lang="en-US" sz="1800" dirty="0"/>
              <a:t>) = 95 + 0.2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d5</a:t>
            </a:r>
            <a:r>
              <a:rPr lang="en-US" sz="1800" dirty="0"/>
              <a:t>)</a:t>
            </a:r>
            <a:endParaRPr lang="en-US" sz="1800" i="1" dirty="0"/>
          </a:p>
          <a:p>
            <a:pPr lvl="1">
              <a:tabLst>
                <a:tab pos="1304925" algn="l"/>
                <a:tab pos="4622800" algn="l"/>
              </a:tabLst>
            </a:pP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d6</a:t>
            </a:r>
            <a:r>
              <a:rPr lang="en-US" sz="1800" dirty="0"/>
              <a:t>) = 1</a:t>
            </a:r>
            <a:endParaRPr lang="en-US" sz="1800" i="1" dirty="0"/>
          </a:p>
          <a:p>
            <a:pPr lvl="1">
              <a:tabLst>
                <a:tab pos="1304925" algn="l"/>
                <a:tab pos="4622800" algn="l"/>
              </a:tabLst>
            </a:pP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d1</a:t>
            </a:r>
            <a:r>
              <a:rPr lang="en-US" sz="1800" dirty="0"/>
              <a:t>) = min{10+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d2</a:t>
            </a:r>
            <a:r>
              <a:rPr lang="en-US" sz="1800" dirty="0"/>
              <a:t>), 0.5[20+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d6</a:t>
            </a:r>
            <a:r>
              <a:rPr lang="en-US" sz="1800" dirty="0"/>
              <a:t>)] + 0.5[20]}</a:t>
            </a:r>
            <a:br>
              <a:rPr lang="en-US" sz="1800" dirty="0"/>
            </a:br>
            <a:r>
              <a:rPr lang="en-US" sz="1800" dirty="0"/>
              <a:t>	= min{10+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d2</a:t>
            </a:r>
            <a:r>
              <a:rPr lang="en-US" sz="1800" dirty="0"/>
              <a:t>), 20 + 0.5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d6</a:t>
            </a:r>
            <a:r>
              <a:rPr lang="en-US" sz="1800" dirty="0"/>
              <a:t>)}</a:t>
            </a:r>
            <a:br>
              <a:rPr lang="en-US" sz="1800" dirty="0"/>
            </a:br>
            <a:r>
              <a:rPr lang="en-US" sz="1800" dirty="0"/>
              <a:t>	= min{10+</a:t>
            </a:r>
            <a:r>
              <a:rPr lang="en-US" sz="1800" i="1" dirty="0"/>
              <a:t>V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dirty="0">
                <a:latin typeface="Calibri" panose="020F0502020204030204" pitchFamily="34" charset="0"/>
              </a:rPr>
              <a:t>d2</a:t>
            </a:r>
            <a:r>
              <a:rPr lang="en-US" sz="1800" dirty="0"/>
              <a:t>), 20.5}</a:t>
            </a:r>
          </a:p>
          <a:p>
            <a:pPr lvl="1">
              <a:tabLst>
                <a:tab pos="1304925" algn="l"/>
                <a:tab pos="4622800" algn="l"/>
              </a:tabLst>
            </a:pPr>
            <a:endParaRPr lang="en-US" sz="1800" dirty="0">
              <a:latin typeface="Times New Roman" charset="0"/>
              <a:cs typeface="Times New Roman"/>
            </a:endParaRPr>
          </a:p>
          <a:p>
            <a:pPr marL="0" indent="0">
              <a:buNone/>
              <a:tabLst>
                <a:tab pos="1304925" algn="l"/>
                <a:tab pos="4622800" algn="l"/>
              </a:tabLst>
            </a:pPr>
            <a:br>
              <a:rPr lang="en-US" sz="1800" dirty="0">
                <a:latin typeface="Times New Roman" charset="0"/>
                <a:cs typeface="Times New Roman"/>
              </a:rPr>
            </a:br>
            <a:endParaRPr lang="en-US" sz="1800" dirty="0">
              <a:latin typeface="Times New Roman" charset="0"/>
              <a:ea typeface="Times New Roman"/>
              <a:cs typeface="Times New Roman"/>
              <a:sym typeface="Symbo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Optimality</a:t>
            </a:r>
            <a:endParaRPr lang="en-US" dirty="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0C9B4685-EA00-A84B-B98B-4BCF1A113EE4}"/>
              </a:ext>
            </a:extLst>
          </p:cNvPr>
          <p:cNvSpPr/>
          <p:nvPr/>
        </p:nvSpPr>
        <p:spPr>
          <a:xfrm>
            <a:off x="1351119" y="1955722"/>
            <a:ext cx="161995" cy="547137"/>
          </a:xfrm>
          <a:prstGeom prst="leftBrace">
            <a:avLst>
              <a:gd name="adj1" fmla="val 27564"/>
              <a:gd name="adj2" fmla="val 5000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E40B33-D302-3DF1-4424-604D8847C648}"/>
              </a:ext>
            </a:extLst>
          </p:cNvPr>
          <p:cNvGrpSpPr/>
          <p:nvPr/>
        </p:nvGrpSpPr>
        <p:grpSpPr>
          <a:xfrm>
            <a:off x="7325232" y="484510"/>
            <a:ext cx="4650176" cy="3073330"/>
            <a:chOff x="7337107" y="912021"/>
            <a:chExt cx="4650176" cy="3073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545BA2-505A-6688-A62F-DFFF03FE2097}"/>
                </a:ext>
              </a:extLst>
            </p:cNvPr>
            <p:cNvGrpSpPr/>
            <p:nvPr/>
          </p:nvGrpSpPr>
          <p:grpSpPr>
            <a:xfrm>
              <a:off x="7915680" y="1833223"/>
              <a:ext cx="3793962" cy="1792960"/>
              <a:chOff x="5350038" y="1522723"/>
              <a:chExt cx="3793962" cy="1792960"/>
            </a:xfrm>
          </p:grpSpPr>
          <p:sp>
            <p:nvSpPr>
              <p:cNvPr id="31" name="Text Box 46">
                <a:extLst>
                  <a:ext uri="{FF2B5EF4-FFF2-40B4-BE49-F238E27FC236}">
                    <a16:creationId xmlns:a16="http://schemas.microsoft.com/office/drawing/2014/main" id="{551E62F6-9F2D-4446-828E-A665F2458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29E46BFA-35DC-12DC-AB5C-CA190DC6F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341D2CF7-D93E-39AB-8F73-B324B72CC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578" y="3024588"/>
                <a:ext cx="2468880" cy="142293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4526AB67-EBE5-1BB1-9970-1846265815B2}"/>
                  </a:ext>
                </a:extLst>
              </p:cNvPr>
              <p:cNvSpPr/>
              <p:nvPr/>
            </p:nvSpPr>
            <p:spPr bwMode="auto">
              <a:xfrm rot="17762162">
                <a:off x="6103925" y="283413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5BF577F3-6782-0EB5-E6C6-FC9CFCF4932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441898" flipV="1">
                <a:off x="5817765" y="2818295"/>
                <a:ext cx="986891" cy="125063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107710DF-4CA4-AAF2-92D6-5EE5751E1D8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9846">
                <a:off x="7055470" y="2587594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rgbClr val="0391E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Text Box 11">
                <a:extLst>
                  <a:ext uri="{FF2B5EF4-FFF2-40B4-BE49-F238E27FC236}">
                    <a16:creationId xmlns:a16="http://schemas.microsoft.com/office/drawing/2014/main" id="{35692A05-34F2-F03B-87EF-ADEBE5CCCD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6799" y="2744268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38" name="Text Box 11">
                <a:extLst>
                  <a:ext uri="{FF2B5EF4-FFF2-40B4-BE49-F238E27FC236}">
                    <a16:creationId xmlns:a16="http://schemas.microsoft.com/office/drawing/2014/main" id="{FB7DFFD0-B183-0F8C-FE7A-4AF5EFB23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5597" y="2509496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4064D75A-C85B-C279-75AE-2091357C8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8947" y="2574572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40" name="Text Box 11">
                <a:extLst>
                  <a:ext uri="{FF2B5EF4-FFF2-40B4-BE49-F238E27FC236}">
                    <a16:creationId xmlns:a16="http://schemas.microsoft.com/office/drawing/2014/main" id="{253D1679-05B4-0381-9C4E-EF6C55991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6381" y="3038684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2FDE6650-5737-8BE1-9D4B-7DE6456DC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867" y="21858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391E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1F7AD2-2776-F080-5F98-A8F5764870F1}"/>
                </a:ext>
              </a:extLst>
            </p:cNvPr>
            <p:cNvGrpSpPr/>
            <p:nvPr/>
          </p:nvGrpSpPr>
          <p:grpSpPr>
            <a:xfrm>
              <a:off x="7972443" y="912021"/>
              <a:ext cx="3789797" cy="2928817"/>
              <a:chOff x="7969718" y="508000"/>
              <a:chExt cx="3789797" cy="292881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0E18479-0988-DA87-0693-BF03D51DE10F}"/>
                  </a:ext>
                </a:extLst>
              </p:cNvPr>
              <p:cNvGrpSpPr/>
              <p:nvPr/>
            </p:nvGrpSpPr>
            <p:grpSpPr>
              <a:xfrm>
                <a:off x="7969718" y="508000"/>
                <a:ext cx="3789797" cy="2928817"/>
                <a:chOff x="4610249" y="433601"/>
                <a:chExt cx="3789797" cy="2928817"/>
              </a:xfrm>
            </p:grpSpPr>
            <p:sp>
              <p:nvSpPr>
                <p:cNvPr id="14" name="Freeform 31">
                  <a:extLst>
                    <a:ext uri="{FF2B5EF4-FFF2-40B4-BE49-F238E27FC236}">
                      <a16:creationId xmlns:a16="http://schemas.microsoft.com/office/drawing/2014/main" id="{7AFAA63D-8F17-E0FD-9B51-785BD84D1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6105817" y="-616125"/>
                  <a:ext cx="774470" cy="2873922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" name="Freeform 37">
                  <a:extLst>
                    <a:ext uri="{FF2B5EF4-FFF2-40B4-BE49-F238E27FC236}">
                      <a16:creationId xmlns:a16="http://schemas.microsoft.com/office/drawing/2014/main" id="{C881F4EF-42EB-ACA2-5B2B-43210B6FB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405" y="1087210"/>
                  <a:ext cx="2527300" cy="179387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6" name="Freeform 38">
                  <a:extLst>
                    <a:ext uri="{FF2B5EF4-FFF2-40B4-BE49-F238E27FC236}">
                      <a16:creationId xmlns:a16="http://schemas.microsoft.com/office/drawing/2014/main" id="{6BDA3804-9B99-167C-EDAE-B9BD4E970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4665" y="830703"/>
                  <a:ext cx="1804530" cy="260031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C77367EF-66EC-FC0F-DFFB-1B290D018046}"/>
                    </a:ext>
                  </a:extLst>
                </p:cNvPr>
                <p:cNvSpPr/>
                <p:nvPr/>
              </p:nvSpPr>
              <p:spPr bwMode="auto">
                <a:xfrm>
                  <a:off x="6591961" y="991960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8" name="Freeform 40">
                  <a:extLst>
                    <a:ext uri="{FF2B5EF4-FFF2-40B4-BE49-F238E27FC236}">
                      <a16:creationId xmlns:a16="http://schemas.microsoft.com/office/drawing/2014/main" id="{5EE9E0C1-4E2A-6ACB-1B72-C16BE17C3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7331753" y="1607172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9" name="Freeform 31">
                  <a:extLst>
                    <a:ext uri="{FF2B5EF4-FFF2-40B4-BE49-F238E27FC236}">
                      <a16:creationId xmlns:a16="http://schemas.microsoft.com/office/drawing/2014/main" id="{4EC6E8B7-267C-BC86-325A-EBF694BEE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62874" flipH="1" flipV="1">
                  <a:off x="7721774" y="921335"/>
                  <a:ext cx="235969" cy="2036341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>
                      <a:lumMod val="50000"/>
                    </a:schemeClr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0" name="Oval 11">
                  <a:extLst>
                    <a:ext uri="{FF2B5EF4-FFF2-40B4-BE49-F238E27FC236}">
                      <a16:creationId xmlns:a16="http://schemas.microsoft.com/office/drawing/2014/main" id="{1E311EFF-BC94-0C1C-823D-65E680548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4821" y="976905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1" name="Oval 11">
                  <a:extLst>
                    <a:ext uri="{FF2B5EF4-FFF2-40B4-BE49-F238E27FC236}">
                      <a16:creationId xmlns:a16="http://schemas.microsoft.com/office/drawing/2014/main" id="{519776D8-43C1-DAA0-FF91-6D40FC407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42846" y="507152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22" name="Text Box 11">
                  <a:extLst>
                    <a:ext uri="{FF2B5EF4-FFF2-40B4-BE49-F238E27FC236}">
                      <a16:creationId xmlns:a16="http://schemas.microsoft.com/office/drawing/2014/main" id="{49D51133-A10B-ACAE-AD3C-F1C184309C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20608" y="699939"/>
                  <a:ext cx="55303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9900FF"/>
                      </a:solidFill>
                      <a:latin typeface="Calibri"/>
                      <a:ea typeface="Times New Roman"/>
                      <a:cs typeface="Times New Roman"/>
                    </a:rPr>
                    <a:t>c = 15</a:t>
                  </a:r>
                </a:p>
              </p:txBody>
            </p:sp>
            <p:sp>
              <p:nvSpPr>
                <p:cNvPr id="23" name="Text Box 11">
                  <a:extLst>
                    <a:ext uri="{FF2B5EF4-FFF2-40B4-BE49-F238E27FC236}">
                      <a16:creationId xmlns:a16="http://schemas.microsoft.com/office/drawing/2014/main" id="{F18D8394-C993-7E3F-AE49-AAB44B49CF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9577" y="1937471"/>
                  <a:ext cx="66792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9900FF"/>
                      </a:solidFill>
                      <a:latin typeface="Calibri"/>
                      <a:ea typeface="Times New Roman"/>
                      <a:cs typeface="Times New Roman"/>
                    </a:rPr>
                    <a:t>c = 100</a:t>
                  </a:r>
                </a:p>
              </p:txBody>
            </p:sp>
            <p:sp>
              <p:nvSpPr>
                <p:cNvPr id="24" name="Text Box 11">
                  <a:extLst>
                    <a:ext uri="{FF2B5EF4-FFF2-40B4-BE49-F238E27FC236}">
                      <a16:creationId xmlns:a16="http://schemas.microsoft.com/office/drawing/2014/main" id="{D7E23D50-D798-8342-6F61-BE432B11D6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249" y="1975819"/>
                  <a:ext cx="55303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9900FF"/>
                      </a:solidFill>
                      <a:latin typeface="Calibri"/>
                      <a:ea typeface="Times New Roman"/>
                      <a:cs typeface="Times New Roman"/>
                    </a:rPr>
                    <a:t>c = 10</a:t>
                  </a:r>
                </a:p>
              </p:txBody>
            </p:sp>
            <p:sp>
              <p:nvSpPr>
                <p:cNvPr id="25" name="Text Box 11">
                  <a:extLst>
                    <a:ext uri="{FF2B5EF4-FFF2-40B4-BE49-F238E27FC236}">
                      <a16:creationId xmlns:a16="http://schemas.microsoft.com/office/drawing/2014/main" id="{F610DBD6-F929-944F-B4B5-FBF934D838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40833" y="669957"/>
                  <a:ext cx="29226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26" name="Text Box 11">
                  <a:extLst>
                    <a:ext uri="{FF2B5EF4-FFF2-40B4-BE49-F238E27FC236}">
                      <a16:creationId xmlns:a16="http://schemas.microsoft.com/office/drawing/2014/main" id="{0FC1F4E7-2E92-6261-08CA-3DE03F1D38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38622" y="1186792"/>
                  <a:ext cx="29226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2712BEBD-5D37-EF92-6592-E86F1C68D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7278" flipH="1" flipV="1">
                  <a:off x="7724146" y="959293"/>
                  <a:ext cx="538764" cy="2123461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Freeform 40">
                  <a:extLst>
                    <a:ext uri="{FF2B5EF4-FFF2-40B4-BE49-F238E27FC236}">
                      <a16:creationId xmlns:a16="http://schemas.microsoft.com/office/drawing/2014/main" id="{FE72A7C3-F09D-FCFB-0790-DA85F4B9A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84153" y="1546282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>
                      <a:lumMod val="50000"/>
                    </a:schemeClr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Oval 11">
                  <a:extLst>
                    <a:ext uri="{FF2B5EF4-FFF2-40B4-BE49-F238E27FC236}">
                      <a16:creationId xmlns:a16="http://schemas.microsoft.com/office/drawing/2014/main" id="{9E93FDF7-791E-13DD-D83B-31A51F7E7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2729" y="1143183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30" name="Oval 12">
                  <a:extLst>
                    <a:ext uri="{FF2B5EF4-FFF2-40B4-BE49-F238E27FC236}">
                      <a16:creationId xmlns:a16="http://schemas.microsoft.com/office/drawing/2014/main" id="{7FEBF4F8-BD32-554F-9D10-936A5B801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3037" y="2905218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D34878-7CDA-3CD3-1659-9D07D6C29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4373" y="287738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</p:grp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220AC624-43AC-A8CD-A7DC-49955BBBB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7309" y="3431353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B9A99C2A-B951-6547-777A-3F6454068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107" y="3123336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9BDE36-D8DE-F089-540A-252CA0D6C1FB}"/>
              </a:ext>
            </a:extLst>
          </p:cNvPr>
          <p:cNvSpPr txBox="1"/>
          <p:nvPr/>
        </p:nvSpPr>
        <p:spPr>
          <a:xfrm>
            <a:off x="6962933" y="4396031"/>
            <a:ext cx="4787432" cy="646331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04925" algn="l"/>
                <a:tab pos="4622800" algn="l"/>
              </a:tabLst>
            </a:pPr>
            <a:r>
              <a:rPr lang="en-US" sz="1800" b="1" dirty="0">
                <a:latin typeface="Times New Roman" panose="02020603050405020304" pitchFamily="18" charset="0"/>
                <a:cs typeface="Times New Roman"/>
              </a:rPr>
              <a:t>Poll.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What is </a:t>
            </a:r>
            <a:r>
              <a:rPr lang="en-US" sz="1800" i="1" dirty="0">
                <a:latin typeface="Times New Roman" panose="02020603050405020304" pitchFamily="18" charset="0"/>
              </a:rPr>
              <a:t>V</a:t>
            </a:r>
            <a:r>
              <a:rPr lang="en-US" sz="1800" baseline="30000" dirty="0">
                <a:latin typeface="Times New Roman" panose="02020603050405020304" pitchFamily="18" charset="0"/>
              </a:rPr>
              <a:t>*</a:t>
            </a:r>
            <a:r>
              <a:rPr lang="en-US" sz="1800" dirty="0">
                <a:latin typeface="Times New Roman" panose="02020603050405020304" pitchFamily="18" charset="0"/>
              </a:rPr>
              <a:t>(</a:t>
            </a:r>
            <a:r>
              <a:rPr lang="en-US" sz="1800" dirty="0">
                <a:latin typeface="Calibri" panose="020F0502020204030204" pitchFamily="34" charset="0"/>
              </a:rPr>
              <a:t>d5</a:t>
            </a:r>
            <a:r>
              <a:rPr lang="en-US" sz="1800" dirty="0">
                <a:latin typeface="Times New Roman" panose="02020603050405020304" pitchFamily="18" charset="0"/>
              </a:rPr>
              <a:t>)?</a:t>
            </a:r>
          </a:p>
          <a:p>
            <a:pPr>
              <a:tabLst>
                <a:tab pos="1304925" algn="l"/>
                <a:tab pos="462280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A. 100    B. 15+</a:t>
            </a:r>
            <a:r>
              <a:rPr lang="en-US" sz="1800" i="1" dirty="0">
                <a:latin typeface="Times New Roman" panose="02020603050405020304" pitchFamily="18" charset="0"/>
              </a:rPr>
              <a:t>V</a:t>
            </a:r>
            <a:r>
              <a:rPr lang="en-US" sz="1800" baseline="30000" dirty="0">
                <a:latin typeface="Times New Roman" panose="02020603050405020304" pitchFamily="18" charset="0"/>
              </a:rPr>
              <a:t>*</a:t>
            </a:r>
            <a:r>
              <a:rPr lang="en-US" sz="1800" dirty="0">
                <a:latin typeface="Times New Roman" panose="02020603050405020304" pitchFamily="18" charset="0"/>
              </a:rPr>
              <a:t>(</a:t>
            </a:r>
            <a:r>
              <a:rPr lang="en-US" sz="1800" dirty="0">
                <a:latin typeface="Calibri" panose="020F0502020204030204" pitchFamily="34" charset="0"/>
              </a:rPr>
              <a:t>d2</a:t>
            </a:r>
            <a:r>
              <a:rPr lang="en-US" sz="1800" dirty="0">
                <a:latin typeface="Times New Roman" panose="02020603050405020304" pitchFamily="18" charset="0"/>
              </a:rPr>
              <a:t>)    C. other    D. don’t know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31649-ADE0-9800-35A4-B6FFDE7057B5}"/>
              </a:ext>
            </a:extLst>
          </p:cNvPr>
          <p:cNvSpPr txBox="1"/>
          <p:nvPr/>
        </p:nvSpPr>
        <p:spPr>
          <a:xfrm>
            <a:off x="6987565" y="5502768"/>
            <a:ext cx="4866861" cy="646331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04925" algn="l"/>
                <a:tab pos="4622800" algn="l"/>
              </a:tabLst>
            </a:pPr>
            <a:r>
              <a:rPr lang="en-US" sz="1800" b="1" dirty="0">
                <a:latin typeface="Times New Roman" panose="02020603050405020304" pitchFamily="18" charset="0"/>
                <a:cs typeface="Times New Roman"/>
              </a:rPr>
              <a:t>Poll.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What is </a:t>
            </a:r>
            <a:r>
              <a:rPr lang="en-US" sz="1800" i="1" dirty="0">
                <a:latin typeface="Times New Roman" panose="02020603050405020304" pitchFamily="18" charset="0"/>
              </a:rPr>
              <a:t>V</a:t>
            </a:r>
            <a:r>
              <a:rPr lang="en-US" sz="1800" baseline="30000" dirty="0">
                <a:latin typeface="Times New Roman" panose="02020603050405020304" pitchFamily="18" charset="0"/>
              </a:rPr>
              <a:t>*</a:t>
            </a:r>
            <a:r>
              <a:rPr lang="en-US" sz="1800" dirty="0">
                <a:latin typeface="Times New Roman" panose="02020603050405020304" pitchFamily="18" charset="0"/>
              </a:rPr>
              <a:t>(</a:t>
            </a:r>
            <a:r>
              <a:rPr lang="en-US" sz="1800" dirty="0">
                <a:latin typeface="Calibri" panose="020F0502020204030204" pitchFamily="34" charset="0"/>
              </a:rPr>
              <a:t>d1</a:t>
            </a:r>
            <a:r>
              <a:rPr lang="en-US" sz="1800" dirty="0">
                <a:latin typeface="Times New Roman" panose="02020603050405020304" pitchFamily="18" charset="0"/>
              </a:rPr>
              <a:t>)?</a:t>
            </a:r>
          </a:p>
          <a:p>
            <a:pPr>
              <a:tabLst>
                <a:tab pos="1304925" algn="l"/>
                <a:tab pos="462280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A. </a:t>
            </a:r>
            <a:r>
              <a:rPr lang="en-US" sz="1800" dirty="0">
                <a:latin typeface="Times New Roman" panose="02020603050405020304" pitchFamily="18" charset="0"/>
              </a:rPr>
              <a:t>10+</a:t>
            </a:r>
            <a:r>
              <a:rPr lang="en-US" sz="1800" i="1" dirty="0">
                <a:latin typeface="Times New Roman" panose="02020603050405020304" pitchFamily="18" charset="0"/>
              </a:rPr>
              <a:t>V</a:t>
            </a:r>
            <a:r>
              <a:rPr lang="en-US" sz="1800" baseline="30000" dirty="0">
                <a:latin typeface="Times New Roman" panose="02020603050405020304" pitchFamily="18" charset="0"/>
              </a:rPr>
              <a:t>*</a:t>
            </a:r>
            <a:r>
              <a:rPr lang="en-US" sz="1800" dirty="0">
                <a:latin typeface="Times New Roman" panose="02020603050405020304" pitchFamily="18" charset="0"/>
              </a:rPr>
              <a:t>(</a:t>
            </a:r>
            <a:r>
              <a:rPr lang="en-US" sz="1800" dirty="0">
                <a:latin typeface="Calibri" panose="020F0502020204030204" pitchFamily="34" charset="0"/>
              </a:rPr>
              <a:t>d2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   B. 20.5</a:t>
            </a:r>
            <a:r>
              <a:rPr lang="en-US" sz="1800" dirty="0">
                <a:latin typeface="Times New Roman" panose="02020603050405020304" pitchFamily="18" charset="0"/>
              </a:rPr>
              <a:t>    C. other    D. don’t know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1378-86A7-766A-137F-77F46683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2CA3-B17C-65EE-1272-94E4F4710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08981"/>
            <a:ext cx="5279571" cy="5603874"/>
          </a:xfrm>
        </p:spPr>
        <p:txBody>
          <a:bodyPr/>
          <a:lstStyle/>
          <a:p>
            <a:r>
              <a:rPr lang="en-US" dirty="0"/>
              <a:t>Actions with probabilistic outcomes</a:t>
            </a:r>
          </a:p>
          <a:p>
            <a:r>
              <a:rPr lang="en-US" dirty="0"/>
              <a:t>γ(</a:t>
            </a:r>
            <a:r>
              <a:rPr lang="en-US" i="1" dirty="0" err="1"/>
              <a:t>s,a</a:t>
            </a:r>
            <a:r>
              <a:rPr lang="en-US" dirty="0"/>
              <a:t>) = a set of states,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′ |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en-US" dirty="0"/>
              <a:t>cost(</a:t>
            </a:r>
            <a:r>
              <a:rPr lang="en-US" i="1" dirty="0" err="1"/>
              <a:t>s,a,s</a:t>
            </a:r>
            <a:r>
              <a:rPr lang="en-US" i="1" dirty="0"/>
              <a:t>′</a:t>
            </a:r>
            <a:r>
              <a:rPr lang="en-US" dirty="0"/>
              <a:t>) ∈ </a:t>
            </a:r>
            <a:r>
              <a:rPr lang="en-US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Academy Engraved LET"/>
              </a:rPr>
              <a:t>R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dirty="0"/>
              <a:t>Policies</a:t>
            </a:r>
          </a:p>
          <a:p>
            <a:pPr lvl="1"/>
            <a:r>
              <a:rPr lang="en-US" dirty="0"/>
              <a:t>Transitive closure</a:t>
            </a:r>
          </a:p>
          <a:p>
            <a:pPr lvl="1"/>
            <a:r>
              <a:rPr lang="en-US" dirty="0"/>
              <a:t>Reachability graph, leaves</a:t>
            </a:r>
          </a:p>
          <a:p>
            <a:r>
              <a:rPr lang="en-US" sz="2000" dirty="0"/>
              <a:t>MDP problem: </a:t>
            </a:r>
            <a:r>
              <a:rPr lang="en-US" sz="2000" i="1" dirty="0"/>
              <a:t>P</a:t>
            </a:r>
            <a:r>
              <a:rPr lang="en-US" sz="2000" dirty="0"/>
              <a:t> = (Σ, </a:t>
            </a:r>
            <a:r>
              <a:rPr lang="en-US" sz="2000" i="1" dirty="0"/>
              <a:t>s</a:t>
            </a:r>
            <a:r>
              <a:rPr lang="en-US" sz="2000" baseline="-25000" dirty="0"/>
              <a:t>0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i="1" baseline="-25000" dirty="0"/>
              <a:t>g</a:t>
            </a:r>
            <a:r>
              <a:rPr lang="en-US" sz="2000" dirty="0"/>
              <a:t>), </a:t>
            </a:r>
            <a:r>
              <a:rPr lang="en-US" dirty="0"/>
              <a:t>require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∉ </a:t>
            </a:r>
            <a:r>
              <a:rPr lang="en-US" i="1" dirty="0"/>
              <a:t>S</a:t>
            </a:r>
            <a:r>
              <a:rPr lang="en-US" i="1" baseline="-25000" dirty="0"/>
              <a:t>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is a </a:t>
            </a:r>
            <a:r>
              <a:rPr lang="en-US" i="1" dirty="0">
                <a:solidFill>
                  <a:srgbClr val="FF0000"/>
                </a:solidFill>
              </a:rPr>
              <a:t>goal reachability</a:t>
            </a:r>
            <a:r>
              <a:rPr lang="en-US" dirty="0">
                <a:solidFill>
                  <a:srgbClr val="FF0000"/>
                </a:solidFill>
              </a:rPr>
              <a:t> problem</a:t>
            </a:r>
          </a:p>
          <a:p>
            <a:r>
              <a:rPr lang="en-US" dirty="0"/>
              <a:t>Solutions, closed solutions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History</a:t>
            </a:r>
            <a:r>
              <a:rPr lang="en-US" dirty="0">
                <a:latin typeface="Times New Roman" charset="0"/>
                <a:cs typeface="Times New Roman"/>
              </a:rPr>
              <a:t>: sequence of states </a:t>
            </a:r>
            <a:br>
              <a:rPr lang="en-US" dirty="0">
                <a:latin typeface="Times New Roman" charset="0"/>
                <a:cs typeface="Times New Roman"/>
              </a:rPr>
            </a:b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⟨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0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 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 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2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 …⟩ produced by </a:t>
            </a:r>
            <a:r>
              <a:rPr lang="en-US" dirty="0">
                <a:latin typeface="Calibri" panose="020F0502020204030204" pitchFamily="34" charset="0"/>
                <a:cs typeface="Times New Roman"/>
                <a:sym typeface="Symbol" charset="0"/>
              </a:rPr>
              <a:t>Run-Policy</a:t>
            </a: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i="1" dirty="0">
                <a:latin typeface="Times New Roman" charset="0"/>
                <a:cs typeface="Times New Roman"/>
              </a:rPr>
              <a:t>H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) = {all possible histories from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 using π}</a:t>
            </a:r>
            <a:br>
              <a:rPr lang="en-US" baseline="-25000" dirty="0">
                <a:latin typeface="Times New Roman" charset="0"/>
                <a:cs typeface="Times New Roman"/>
              </a:rPr>
            </a:br>
            <a:endParaRPr lang="en-US" baseline="-25000" dirty="0">
              <a:latin typeface="Times New Roman" charset="0"/>
              <a:cs typeface="Times New Roman"/>
            </a:endParaRP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96B4BB9B-446C-9549-B97F-0F3DB689C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570" y="1152525"/>
            <a:ext cx="6096000" cy="52832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Probability of reaching a goal state:</a:t>
            </a:r>
            <a:br>
              <a:rPr lang="en-US" dirty="0">
                <a:latin typeface="Times New Roman" charset="0"/>
                <a:ea typeface="Times New Roman"/>
                <a:sym typeface="Symbol" charset="0"/>
              </a:rPr>
            </a:br>
            <a:br>
              <a:rPr lang="en-US" dirty="0">
                <a:latin typeface="Times New Roman" charset="0"/>
                <a:ea typeface="Times New Roman"/>
                <a:sym typeface="Symbol" charset="0"/>
              </a:rPr>
            </a:br>
            <a:br>
              <a:rPr lang="en-US" dirty="0">
                <a:latin typeface="Times New Roman" charset="0"/>
                <a:ea typeface="Times New Roman"/>
                <a:sym typeface="Symbol" charset="0"/>
              </a:rPr>
            </a:br>
            <a:br>
              <a:rPr lang="en-US" dirty="0">
                <a:latin typeface="Times New Roman" charset="0"/>
                <a:ea typeface="Times New Roman"/>
                <a:sym typeface="Symbol" charset="0"/>
              </a:rPr>
            </a:br>
            <a:br>
              <a:rPr lang="en-US" dirty="0">
                <a:latin typeface="Times New Roman" charset="0"/>
                <a:ea typeface="Times New Roman"/>
                <a:sym typeface="Symbol" charset="0"/>
              </a:rPr>
            </a:br>
            <a:endParaRPr lang="en-US"/>
          </a:p>
          <a:p>
            <a:pPr>
              <a:spcBef>
                <a:spcPts val="1000"/>
              </a:spcBef>
            </a:pPr>
            <a:r>
              <a:rPr lang="en-US"/>
              <a:t>Unsafe and safe solutions</a:t>
            </a:r>
          </a:p>
          <a:p>
            <a:pPr lvl="1">
              <a:spcBef>
                <a:spcPts val="400"/>
              </a:spcBef>
            </a:pPr>
            <a:r>
              <a:rPr lang="en-US"/>
              <a:t>Acyclic and cyclic safe solutions</a:t>
            </a:r>
          </a:p>
          <a:p>
            <a:r>
              <a:rPr lang="en-US" dirty="0"/>
              <a:t>Expected cost</a:t>
            </a:r>
          </a:p>
          <a:p>
            <a:pPr marL="349250" lvl="1" indent="0">
              <a:buNone/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) =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l-GR" i="1" baseline="-25000" dirty="0">
                <a:latin typeface="Times New Roman" charset="0"/>
                <a:ea typeface="Times New Roman"/>
              </a:rPr>
              <a:t>σ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en-US" i="1" baseline="-25000" dirty="0">
                <a:latin typeface="Times New Roman" charset="0"/>
                <a:cs typeface="Times New Roman"/>
              </a:rPr>
              <a:t>H</a:t>
            </a:r>
            <a:r>
              <a:rPr lang="en-US" baseline="-25000" dirty="0">
                <a:latin typeface="Times New Roman" charset="0"/>
                <a:cs typeface="Times New Roman"/>
              </a:rPr>
              <a:t>(</a:t>
            </a:r>
            <a:r>
              <a:rPr lang="en-US" i="1" baseline="-25000" dirty="0"/>
              <a:t>s</a:t>
            </a:r>
            <a:r>
              <a:rPr lang="en-US" baseline="-25000" dirty="0"/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π)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l-GR" i="1" dirty="0">
                <a:latin typeface="Times New Roman" charset="0"/>
                <a:ea typeface="Times New Roman"/>
              </a:rPr>
              <a:t>σ</a:t>
            </a:r>
            <a:r>
              <a:rPr lang="en-US" i="1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|</a:t>
            </a:r>
            <a:r>
              <a:rPr lang="en-US" i="1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,</a:t>
            </a:r>
            <a:r>
              <a:rPr lang="en-US" baseline="-25000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cost(</a:t>
            </a:r>
            <a:r>
              <a:rPr lang="el-GR" i="1" dirty="0">
                <a:latin typeface="Times New Roman" charset="0"/>
                <a:ea typeface="Times New Roman"/>
              </a:rPr>
              <a:t>σ</a:t>
            </a:r>
            <a:r>
              <a:rPr lang="en-US" dirty="0">
                <a:latin typeface="Times New Roman" charset="0"/>
                <a:ea typeface="Times New Roman"/>
              </a:rPr>
              <a:t>)</a:t>
            </a:r>
            <a:endParaRPr lang="en-US" kern="0" dirty="0" err="1">
              <a:solidFill>
                <a:srgbClr val="FF0000"/>
              </a:solidFill>
              <a:latin typeface="Times New Roman" charset="0"/>
              <a:ea typeface="Times New Roman"/>
            </a:endParaRPr>
          </a:p>
          <a:p>
            <a:pPr marL="690562" lvl="2" indent="0">
              <a:buNone/>
            </a:pPr>
            <a:r>
              <a:rPr lang="en-US" kern="0" dirty="0" err="1">
                <a:solidFill>
                  <a:srgbClr val="FF0000"/>
                </a:solidFill>
                <a:latin typeface="Times New Roman" charset="0"/>
                <a:ea typeface="Times New Roman"/>
              </a:rPr>
              <a:t>or equivalently:</a:t>
            </a:r>
            <a:endParaRPr lang="en-US" kern="0" baseline="-25000" dirty="0" err="1">
              <a:solidFill>
                <a:srgbClr val="FF0000"/>
              </a:solidFill>
              <a:latin typeface="Times New Roman" charset="0"/>
              <a:ea typeface="Times New Roman"/>
            </a:endParaRPr>
          </a:p>
          <a:p>
            <a:pPr marL="349250" lvl="1" indent="0">
              <a:buNone/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dirty="0">
                <a:latin typeface="Times New Roman" charset="0"/>
                <a:ea typeface="Times New Roman"/>
              </a:rPr>
              <a:t>0,  if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 ∈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</a:rPr>
              <a:t>g</a:t>
            </a:r>
            <a:endParaRPr lang="en-US" baseline="-25000" dirty="0">
              <a:latin typeface="Times New Roman" charset="0"/>
              <a:ea typeface="Times New Roman"/>
            </a:endParaRPr>
          </a:p>
          <a:p>
            <a:pPr marL="793750" lvl="2" indent="0">
              <a:buNone/>
              <a:tabLst>
                <a:tab pos="1708150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  = </a:t>
            </a:r>
            <a:r>
              <a:rPr lang="en-US" i="1" baseline="-25000" dirty="0">
                <a:latin typeface="Times New Roman" charset="0"/>
                <a:ea typeface="Times New Roman"/>
              </a:rPr>
              <a:t>s</a:t>
            </a:r>
            <a:r>
              <a:rPr lang="en-US" baseline="-25000" dirty="0"/>
              <a:t>′ 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l-GR" baseline="-25000" dirty="0"/>
              <a:t>γ</a:t>
            </a:r>
            <a:r>
              <a:rPr lang="en-US" baseline="-25000" dirty="0">
                <a:latin typeface="Times New Roman" charset="0"/>
                <a:cs typeface="Times New Roman"/>
              </a:rPr>
              <a:t>(</a:t>
            </a:r>
            <a:r>
              <a:rPr lang="en-US" i="1" baseline="-25000" dirty="0"/>
              <a:t>s</a:t>
            </a:r>
            <a:r>
              <a:rPr lang="en-US" baseline="-25000" dirty="0"/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π(</a:t>
            </a:r>
            <a:r>
              <a:rPr lang="en-US" i="1" baseline="-25000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)) </a:t>
            </a: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|</a:t>
            </a:r>
            <a:r>
              <a:rPr lang="en-US" i="1" baseline="-25000" dirty="0"/>
              <a:t> </a:t>
            </a:r>
            <a:r>
              <a:rPr lang="en-US" i="1" dirty="0"/>
              <a:t>s</a:t>
            </a:r>
            <a:r>
              <a:rPr lang="en-US" dirty="0"/>
              <a:t>,</a:t>
            </a:r>
            <a:r>
              <a:rPr lang="en-US" i="1" baseline="-25000" dirty="0"/>
              <a:t> </a:t>
            </a:r>
            <a:r>
              <a:rPr lang="en-US" dirty="0"/>
              <a:t>π(</a:t>
            </a:r>
            <a:r>
              <a:rPr lang="en-US" i="1" dirty="0"/>
              <a:t>s</a:t>
            </a:r>
            <a:r>
              <a:rPr lang="en-US" dirty="0"/>
              <a:t>))[</a:t>
            </a:r>
            <a:r>
              <a:rPr lang="en-US" dirty="0">
                <a:latin typeface="Times New Roman" charset="0"/>
                <a:ea typeface="Times New Roman"/>
              </a:rPr>
              <a:t>cost(</a:t>
            </a:r>
            <a:r>
              <a:rPr lang="en-US" i="1" dirty="0">
                <a:latin typeface="Times New Roman" charset="0"/>
                <a:ea typeface="Times New Roman"/>
              </a:rPr>
              <a:t>s,</a:t>
            </a:r>
            <a:r>
              <a:rPr lang="en-US" dirty="0">
                <a:latin typeface="Times New Roman" charset="0"/>
                <a:ea typeface="Times New Roman"/>
              </a:rPr>
              <a:t>π(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),</a:t>
            </a:r>
            <a:r>
              <a:rPr lang="en-US" i="1" dirty="0">
                <a:latin typeface="Times New Roman" charset="0"/>
                <a:ea typeface="Times New Roman"/>
              </a:rPr>
              <a:t>s′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)+</a:t>
            </a:r>
            <a:r>
              <a:rPr lang="en-US" baseline="-25000" dirty="0"/>
              <a:t> </a:t>
            </a:r>
            <a:r>
              <a:rPr lang="en-US" i="1" dirty="0"/>
              <a:t>V</a:t>
            </a:r>
            <a:r>
              <a:rPr lang="en-US" baseline="30000" dirty="0"/>
              <a:t>π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′)],</a:t>
            </a:r>
            <a:br>
              <a:rPr lang="en-US" dirty="0"/>
            </a:br>
            <a:r>
              <a:rPr lang="en-US" dirty="0"/>
              <a:t>          otherwise</a:t>
            </a:r>
            <a:endParaRPr lang="en-US" i="1" dirty="0">
              <a:latin typeface="Times New Roman" charset="0"/>
              <a:ea typeface="Times New Roman"/>
              <a:cs typeface="Times New Roman"/>
            </a:endParaRPr>
          </a:p>
          <a:p>
            <a:r>
              <a:rPr lang="en-US"/>
              <a:t>Planning as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50">
                <a:extLst>
                  <a:ext uri="{FF2B5EF4-FFF2-40B4-BE49-F238E27FC236}">
                    <a16:creationId xmlns:a16="http://schemas.microsoft.com/office/drawing/2014/main" id="{45E8A831-CB57-A59A-61EE-4BCC566A286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95149" y="1554805"/>
                <a:ext cx="5214250" cy="1920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●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5000"/>
                  <a:buFont typeface="System Font Regular"/>
                  <a:buChar char="∙"/>
                  <a:tabLst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400"/>
                  </a:spcBef>
                  <a:buFont typeface="System Font Regular"/>
                  <a:buNone/>
                </a:pPr>
                <a:r>
                  <a:rPr lang="en-US" kern="0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kern="0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|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kern="0" dirty="0">
                    <a:latin typeface="Times New Roman" charset="0"/>
                    <a:cs typeface="Times New Roman"/>
                  </a:rPr>
                  <a:t>s</a:t>
                </a:r>
                <a:r>
                  <a:rPr lang="en-US" kern="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kern="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π) = </a:t>
                </a:r>
                <a:r>
                  <a:rPr lang="en-US" kern="0" dirty="0"/>
                  <a:t>∑</a:t>
                </a:r>
                <a:r>
                  <a:rPr lang="el-GR" i="1" kern="0" baseline="-25000" dirty="0">
                    <a:latin typeface="Times New Roman" charset="0"/>
                    <a:cs typeface="Times New Roman"/>
                  </a:rPr>
                  <a:t>σ</a:t>
                </a:r>
                <a:r>
                  <a:rPr 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i="1" kern="0" baseline="-25000" dirty="0">
                    <a:latin typeface="Times New Roman" charset="0"/>
                    <a:cs typeface="Times New Roman"/>
                  </a:rPr>
                  <a:t>H</a:t>
                </a:r>
                <a:r>
                  <a:rPr lang="en-US" kern="0" baseline="-250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i="1" kern="0" baseline="-25000" dirty="0">
                    <a:latin typeface="Times New Roman" charset="0"/>
                    <a:cs typeface="Times New Roman"/>
                  </a:rPr>
                  <a:t>s</a:t>
                </a:r>
                <a:r>
                  <a:rPr lang="en-US" kern="0" baseline="-25000" dirty="0">
                    <a:latin typeface="Times New Roman" charset="0"/>
                    <a:cs typeface="Times New Roman"/>
                  </a:rPr>
                  <a:t>,π)</a:t>
                </a:r>
                <a:r>
                  <a:rPr lang="en-US" kern="0" baseline="-25000" dirty="0"/>
                  <a:t> </a:t>
                </a:r>
                <a:r>
                  <a:rPr lang="en-US" kern="0" dirty="0"/>
                  <a:t>{</a:t>
                </a:r>
                <a:r>
                  <a:rPr lang="en-US" kern="0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l-GR" i="1" kern="0" dirty="0">
                    <a:latin typeface="Times New Roman" charset="0"/>
                    <a:ea typeface="Times New Roman"/>
                  </a:rPr>
                  <a:t>σ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|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kern="0" dirty="0">
                    <a:latin typeface="Times New Roman" charset="0"/>
                    <a:cs typeface="Times New Roman"/>
                  </a:rPr>
                  <a:t>s</a:t>
                </a:r>
                <a:r>
                  <a:rPr lang="en-US" kern="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π) | </a:t>
                </a:r>
                <a:r>
                  <a:rPr lang="el-GR" i="1" kern="0" dirty="0">
                    <a:latin typeface="Times New Roman" charset="0"/>
                    <a:cs typeface="Times New Roman"/>
                  </a:rPr>
                  <a:t>σ</a:t>
                </a:r>
                <a:r>
                  <a:rPr lang="en-US" i="1" kern="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kern="0" dirty="0"/>
                  <a:t>ends in </a:t>
                </a:r>
                <a:r>
                  <a:rPr lang="en-US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kern="0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}</a:t>
                </a:r>
                <a:endParaRPr lang="en-US" kern="0" baseline="-25000" dirty="0">
                  <a:latin typeface="Times New Roman" charset="0"/>
                  <a:ea typeface="Times New Roman"/>
                </a:endParaRPr>
              </a:p>
              <a:p>
                <a:pPr marL="690562" lvl="2" indent="0">
                  <a:spcBef>
                    <a:spcPts val="400"/>
                  </a:spcBef>
                  <a:buFont typeface="System Font Regular"/>
                  <a:buNone/>
                </a:pPr>
                <a:r>
                  <a:rPr lang="en-US" kern="0" dirty="0" err="1">
                    <a:solidFill>
                      <a:srgbClr val="FF0000"/>
                    </a:solidFill>
                    <a:latin typeface="Times New Roman" charset="0"/>
                    <a:ea typeface="Times New Roman"/>
                  </a:rPr>
                  <a:t>or equivalently:</a:t>
                </a:r>
              </a:p>
              <a:p>
                <a:pPr marL="0" indent="0">
                  <a:spcBef>
                    <a:spcPts val="400"/>
                  </a:spcBef>
                  <a:buFont typeface="System Font Regular"/>
                  <a:buNone/>
                </a:pPr>
                <a:r>
                  <a:rPr lang="en-US" kern="0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kern="0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|</a:t>
                </a:r>
                <a:r>
                  <a:rPr lang="en-US" kern="0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kern="0" dirty="0">
                    <a:latin typeface="Times New Roman" charset="0"/>
                    <a:cs typeface="Times New Roman"/>
                  </a:rPr>
                  <a:t>s</a:t>
                </a:r>
                <a:r>
                  <a:rPr lang="en-US" kern="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kern="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kern="0" dirty="0">
                    <a:latin typeface="Times New Roman" charset="0"/>
                    <a:ea typeface="Times New Roman"/>
                  </a:rPr>
                  <a:t>π)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kern="0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kern="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	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kern="0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 ∈ </m:t>
                              </m:r>
                              <m:r>
                                <m:rPr>
                                  <m:nor/>
                                </m:rPr>
                                <a:rPr lang="en-US" i="1" kern="0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 dirty="0">
                                  <a:latin typeface="Times New Roman" charset="0"/>
                                  <a:ea typeface="Times New Roman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 dirty="0">
                                  <a:latin typeface="Times New Roman" charset="0"/>
                                  <a:ea typeface="Times New Roman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a:rPr lang="en-US" i="1" kern="0" baseline="-25000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kern="0" dirty="0"/>
                                <m:t>∑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 dirty="0">
                                  <a:latin typeface="Times New Roman" charset="0"/>
                                  <a:cs typeface="Times New Roman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cs typeface="Times New Roman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cs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cs typeface="Times New Roman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cs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cs typeface="Times New Roman"/>
                                </a:rPr>
                                <m:t>))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kern="0" dirty="0" err="1">
                                  <a:latin typeface="Times New Roman" charset="0"/>
                                  <a:ea typeface="Times New Roman"/>
                                </a:rPr>
                                <m:t>Pr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kern="0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 dirty="0">
                                  <a:latin typeface="Times New Roman" charset="0"/>
                                  <a:ea typeface="Times New Roman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kern="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kern="0" dirty="0">
                                  <a:latin typeface="Times New Roman" charset="0"/>
                                  <a:cs typeface="Times New Roman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 dirty="0">
                                  <a:latin typeface="Times New Roman" charset="0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),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kern="0" dirty="0">
                                  <a:latin typeface="Times New Roman" charset="0"/>
                                  <a:ea typeface="Times New Roman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kern="0"/>
              </a:p>
            </p:txBody>
          </p:sp>
        </mc:Choice>
        <mc:Fallback xmlns="">
          <p:sp>
            <p:nvSpPr>
              <p:cNvPr id="61" name="Content Placeholder 50">
                <a:extLst>
                  <a:ext uri="{FF2B5EF4-FFF2-40B4-BE49-F238E27FC236}">
                    <a16:creationId xmlns:a16="http://schemas.microsoft.com/office/drawing/2014/main" id="{45E8A831-CB57-A59A-61EE-4BCC566A2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5149" y="1554805"/>
                <a:ext cx="5214250" cy="1920504"/>
              </a:xfrm>
              <a:prstGeom prst="rect">
                <a:avLst/>
              </a:prstGeom>
              <a:blipFill>
                <a:blip r:embed="rId2"/>
                <a:stretch>
                  <a:fillRect l="-1214" t="-55921" b="-11710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9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924" y="990600"/>
            <a:ext cx="7210698" cy="53975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/>
              </a:rPr>
              <a:t>Situations where a</a:t>
            </a:r>
            <a:r>
              <a:rPr lang="en-US" altLang="ja-JP" dirty="0">
                <a:latin typeface="Times New Roman" charset="0"/>
                <a:cs typeface="Times New Roman"/>
              </a:rPr>
              <a:t>ctions have multiple possible outcomes and each outcome has a </a:t>
            </a:r>
            <a:r>
              <a:rPr lang="en-US" altLang="ja-JP" i="1" dirty="0">
                <a:latin typeface="Times New Roman" charset="0"/>
                <a:cs typeface="Times New Roman"/>
              </a:rPr>
              <a:t>known </a:t>
            </a:r>
            <a:r>
              <a:rPr lang="en-US" altLang="ja-JP" dirty="0">
                <a:latin typeface="Times New Roman" charset="0"/>
                <a:cs typeface="Times New Roman"/>
              </a:rPr>
              <a:t>probability distribution of occurring</a:t>
            </a:r>
          </a:p>
          <a:p>
            <a:pPr lvl="1"/>
            <a:r>
              <a:rPr lang="en-US" altLang="ja-JP" i="1" dirty="0">
                <a:latin typeface="Times New Roman" charset="0"/>
                <a:cs typeface="Times New Roman"/>
              </a:rPr>
              <a:t>Part IV: Non-deterministic Models</a:t>
            </a:r>
            <a:r>
              <a:rPr lang="en-US" altLang="ja-JP" dirty="0">
                <a:latin typeface="Times New Roman" charset="0"/>
                <a:cs typeface="Times New Roman"/>
              </a:rPr>
              <a:t> addresses multiple actions outcomes with </a:t>
            </a:r>
            <a:r>
              <a:rPr lang="en-US" altLang="ja-JP" i="1" dirty="0">
                <a:latin typeface="Times New Roman" charset="0"/>
                <a:cs typeface="Times New Roman"/>
              </a:rPr>
              <a:t>unknown </a:t>
            </a:r>
            <a:r>
              <a:rPr lang="en-US" altLang="ja-JP" dirty="0">
                <a:latin typeface="Times New Roman" charset="0"/>
                <a:cs typeface="Times New Roman"/>
              </a:rPr>
              <a:t>probability distributions</a:t>
            </a:r>
          </a:p>
          <a:p>
            <a:pPr eaLnBrk="1" hangingPunct="1"/>
            <a:endParaRPr lang="en-US" dirty="0">
              <a:latin typeface="Times New Roman" charset="0"/>
              <a:cs typeface="Times New Roman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/>
              </a:rPr>
              <a:t>Several possible action representations</a:t>
            </a:r>
          </a:p>
          <a:p>
            <a:pPr lvl="1" eaLnBrk="1" hangingPunct="1"/>
            <a:r>
              <a:rPr lang="en-US" dirty="0">
                <a:latin typeface="Times New Roman" charset="0"/>
                <a:ea typeface="Times New Roman"/>
              </a:rPr>
              <a:t>Bayes nets, probabilistic actions, …</a:t>
            </a:r>
            <a:endParaRPr lang="en-US" dirty="0">
              <a:latin typeface="Times New Roman" charset="0"/>
              <a:cs typeface="Times New Roman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/>
              </a:rPr>
              <a:t>Book doesn’t commit to any representation</a:t>
            </a:r>
          </a:p>
          <a:p>
            <a:pPr lvl="1" eaLnBrk="1" hangingPunct="1"/>
            <a:r>
              <a:rPr lang="en-US" dirty="0">
                <a:latin typeface="Times New Roman" charset="0"/>
                <a:ea typeface="Times New Roman"/>
              </a:rPr>
              <a:t>Mainly concentrates on the underlying semantics</a:t>
            </a:r>
          </a:p>
          <a:p>
            <a:pPr lvl="1"/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7623002" y="3561563"/>
            <a:ext cx="27471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325"/>
            <a:r>
              <a:rPr lang="en-US" dirty="0">
                <a:latin typeface="Calibri" charset="0"/>
                <a:cs typeface="Times New Roman"/>
              </a:rPr>
              <a:t>roll-die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</a:t>
            </a:r>
          </a:p>
          <a:p>
            <a:pPr marL="336550" lvl="1"/>
            <a:r>
              <a:rPr lang="en-US" dirty="0">
                <a:latin typeface="Times New Roman" charset="0"/>
                <a:cs typeface="Times New Roman"/>
              </a:rPr>
              <a:t>pre: </a:t>
            </a:r>
            <a:r>
              <a:rPr lang="en-US" dirty="0">
                <a:latin typeface="Calibri" charset="0"/>
                <a:cs typeface="Times New Roman"/>
              </a:rPr>
              <a:t>holding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 </a:t>
            </a:r>
            <a:r>
              <a:rPr lang="en-US" i="1" dirty="0">
                <a:latin typeface="Times New Roman" charset="0"/>
                <a:cs typeface="Times New Roman"/>
              </a:rPr>
              <a:t>=</a:t>
            </a:r>
            <a:r>
              <a:rPr lang="en-US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Calibri" charset="0"/>
                <a:cs typeface="Times New Roman"/>
              </a:rPr>
              <a:t>true</a:t>
            </a:r>
          </a:p>
          <a:p>
            <a:pPr marL="336550" lvl="1">
              <a:tabLst>
                <a:tab pos="796925" algn="l"/>
                <a:tab pos="137001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eff:</a:t>
            </a:r>
          </a:p>
          <a:p>
            <a:pPr marL="336550" lvl="1">
              <a:tabLst>
                <a:tab pos="796925" algn="l"/>
                <a:tab pos="137001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	1/6:	</a:t>
            </a:r>
            <a:r>
              <a:rPr lang="en-US" dirty="0">
                <a:latin typeface="Calibri" charset="0"/>
                <a:cs typeface="Times New Roman"/>
              </a:rPr>
              <a:t>top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 </a:t>
            </a:r>
            <a:r>
              <a:rPr lang="en-US" dirty="0"/>
              <a:t>←</a:t>
            </a:r>
            <a:r>
              <a:rPr lang="en-US" dirty="0">
                <a:latin typeface="Times New Roman" charset="0"/>
                <a:cs typeface="Times New Roman"/>
              </a:rPr>
              <a:t> 1</a:t>
            </a:r>
          </a:p>
          <a:p>
            <a:pPr marL="336550" lvl="1">
              <a:tabLst>
                <a:tab pos="796925" algn="l"/>
                <a:tab pos="137001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	1/6:	</a:t>
            </a:r>
            <a:r>
              <a:rPr lang="en-US" dirty="0">
                <a:latin typeface="Calibri" charset="0"/>
                <a:cs typeface="Times New Roman"/>
              </a:rPr>
              <a:t>top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 </a:t>
            </a:r>
            <a:r>
              <a:rPr lang="en-US" dirty="0"/>
              <a:t>←</a:t>
            </a:r>
            <a:r>
              <a:rPr lang="en-US" dirty="0">
                <a:latin typeface="Times New Roman" charset="0"/>
                <a:cs typeface="Times New Roman"/>
              </a:rPr>
              <a:t> 2</a:t>
            </a:r>
          </a:p>
          <a:p>
            <a:pPr marL="336550" lvl="1">
              <a:tabLst>
                <a:tab pos="796925" algn="l"/>
                <a:tab pos="137001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	1/6:	</a:t>
            </a:r>
            <a:r>
              <a:rPr lang="en-US" dirty="0">
                <a:latin typeface="Calibri" charset="0"/>
                <a:cs typeface="Times New Roman"/>
              </a:rPr>
              <a:t>top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 </a:t>
            </a:r>
            <a:r>
              <a:rPr lang="en-US" dirty="0"/>
              <a:t>←</a:t>
            </a:r>
            <a:r>
              <a:rPr lang="en-US" dirty="0">
                <a:latin typeface="Times New Roman" charset="0"/>
                <a:cs typeface="Times New Roman"/>
              </a:rPr>
              <a:t> 3</a:t>
            </a:r>
          </a:p>
          <a:p>
            <a:pPr marL="336550" lvl="1">
              <a:tabLst>
                <a:tab pos="796925" algn="l"/>
                <a:tab pos="137001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	1/6:	</a:t>
            </a:r>
            <a:r>
              <a:rPr lang="en-US" dirty="0">
                <a:latin typeface="Calibri" charset="0"/>
                <a:cs typeface="Times New Roman"/>
              </a:rPr>
              <a:t>top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 </a:t>
            </a:r>
            <a:r>
              <a:rPr lang="en-US" dirty="0"/>
              <a:t>←</a:t>
            </a:r>
            <a:r>
              <a:rPr lang="en-US" dirty="0">
                <a:latin typeface="Times New Roman" charset="0"/>
                <a:cs typeface="Times New Roman"/>
              </a:rPr>
              <a:t> 4</a:t>
            </a:r>
          </a:p>
          <a:p>
            <a:pPr marL="336550" lvl="1">
              <a:tabLst>
                <a:tab pos="796925" algn="l"/>
                <a:tab pos="137001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	1/6:	</a:t>
            </a:r>
            <a:r>
              <a:rPr lang="en-US" dirty="0">
                <a:latin typeface="Calibri" charset="0"/>
                <a:cs typeface="Times New Roman"/>
              </a:rPr>
              <a:t>top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 </a:t>
            </a:r>
            <a:r>
              <a:rPr lang="en-US" dirty="0"/>
              <a:t>←</a:t>
            </a:r>
            <a:r>
              <a:rPr lang="en-US" dirty="0">
                <a:latin typeface="Times New Roman" charset="0"/>
                <a:cs typeface="Times New Roman"/>
              </a:rPr>
              <a:t> 5</a:t>
            </a:r>
          </a:p>
          <a:p>
            <a:pPr marL="336550" lvl="1">
              <a:tabLst>
                <a:tab pos="796925" algn="l"/>
                <a:tab pos="1370013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	1/6:	</a:t>
            </a:r>
            <a:r>
              <a:rPr lang="en-US" dirty="0">
                <a:latin typeface="Calibri" charset="0"/>
                <a:cs typeface="Times New Roman"/>
              </a:rPr>
              <a:t>top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d</a:t>
            </a:r>
            <a:r>
              <a:rPr lang="en-US" dirty="0">
                <a:latin typeface="Times New Roman" charset="0"/>
                <a:cs typeface="Times New Roman"/>
              </a:rPr>
              <a:t>) </a:t>
            </a:r>
            <a:r>
              <a:rPr lang="en-US" dirty="0"/>
              <a:t>←</a:t>
            </a:r>
            <a:r>
              <a:rPr lang="en-US" dirty="0">
                <a:latin typeface="Times New Roman" charset="0"/>
                <a:cs typeface="Times New Roman"/>
              </a:rPr>
              <a:t>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90088-81F9-0653-7020-B68063BE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797" y="1787970"/>
            <a:ext cx="1141356" cy="1335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A0DDB-2D92-9F65-8722-97C84C52B0AE}"/>
              </a:ext>
            </a:extLst>
          </p:cNvPr>
          <p:cNvSpPr txBox="1"/>
          <p:nvPr/>
        </p:nvSpPr>
        <p:spPr>
          <a:xfrm>
            <a:off x="10744800" y="2288713"/>
            <a:ext cx="99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effectLst/>
                <a:latin typeface="Arial" panose="020B0604020202020204" pitchFamily="34" charset="0"/>
              </a:rPr>
              <a:t>Credit: </a:t>
            </a:r>
            <a:br>
              <a:rPr lang="en-US" sz="1200" b="0" i="0" u="none" strike="noStrike">
                <a:effectLst/>
                <a:latin typeface="Arial" panose="020B0604020202020204" pitchFamily="34" charset="0"/>
              </a:rPr>
            </a:br>
            <a:r>
              <a:rPr lang="en-US" sz="1200" b="0" i="0" u="none" strike="noStrike">
                <a:effectLst/>
                <a:latin typeface="Arial" panose="020B0604020202020204" pitchFamily="34" charset="0"/>
                <a:hlinkClick r:id="rId3"/>
              </a:rPr>
              <a:t>Dennis Hill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b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4"/>
              </a:rPr>
              <a:t>CC BY 2.0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020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" y="228599"/>
            <a:ext cx="11785600" cy="555169"/>
          </a:xfrm>
        </p:spPr>
        <p:txBody>
          <a:bodyPr/>
          <a:lstStyle/>
          <a:p>
            <a:r>
              <a:rPr lang="en-US" dirty="0"/>
              <a:t>Definitions and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2430" y="1021892"/>
            <a:ext cx="5962891" cy="5836107"/>
          </a:xfrm>
        </p:spPr>
        <p:txBody>
          <a:bodyPr/>
          <a:lstStyle/>
          <a:p>
            <a:pPr>
              <a:tabLst>
                <a:tab pos="858838" algn="l"/>
                <a:tab pos="1487488" algn="l"/>
              </a:tabLst>
            </a:pPr>
            <a:r>
              <a:rPr lang="en-US" dirty="0"/>
              <a:t>Probabilistic domain model: Σ =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l-GR" dirty="0"/>
              <a:t>γ</a:t>
            </a:r>
            <a:r>
              <a:rPr lang="en-US" dirty="0"/>
              <a:t>, Pr, cost)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– finite sets of states and actions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l-GR" dirty="0"/>
              <a:t>γ</a:t>
            </a:r>
            <a:r>
              <a:rPr lang="en-US" dirty="0"/>
              <a:t>: </a:t>
            </a:r>
            <a:r>
              <a:rPr lang="en-US" i="1" dirty="0"/>
              <a:t>S </a:t>
            </a:r>
            <a:r>
              <a:rPr lang="en-US" dirty="0"/>
              <a:t>× </a:t>
            </a:r>
            <a:r>
              <a:rPr lang="en-US" i="1" dirty="0"/>
              <a:t>A</a:t>
            </a:r>
            <a:r>
              <a:rPr lang="en-US" dirty="0"/>
              <a:t> → 2</a:t>
            </a:r>
            <a:r>
              <a:rPr lang="en-US" i="1" baseline="30000" dirty="0"/>
              <a:t>S</a:t>
            </a:r>
            <a:br>
              <a:rPr lang="en-US" i="1" baseline="30000" dirty="0"/>
            </a:br>
            <a:endParaRPr lang="en-US" i="1" baseline="30000" dirty="0"/>
          </a:p>
          <a:p>
            <a:pPr>
              <a:tabLst>
                <a:tab pos="858838" algn="l"/>
                <a:tab pos="1487488" algn="l"/>
              </a:tabLst>
            </a:pPr>
            <a:r>
              <a:rPr lang="el-GR" dirty="0"/>
              <a:t>γ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 = {all possible “next states” after applying action </a:t>
            </a:r>
            <a:r>
              <a:rPr lang="en-US" i="1" dirty="0"/>
              <a:t>a</a:t>
            </a:r>
            <a:r>
              <a:rPr lang="en-US" dirty="0"/>
              <a:t> in state </a:t>
            </a:r>
            <a:r>
              <a:rPr lang="en-US" i="1" dirty="0"/>
              <a:t>s</a:t>
            </a:r>
            <a:r>
              <a:rPr lang="en-US" dirty="0"/>
              <a:t>}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i="1" dirty="0"/>
              <a:t>a </a:t>
            </a:r>
            <a:r>
              <a:rPr lang="en-US" dirty="0"/>
              <a:t>is applicable in state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 </a:t>
            </a:r>
            <a:r>
              <a:rPr lang="el-GR" dirty="0"/>
              <a:t>γ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 ≠ ∅</a:t>
            </a:r>
            <a:br>
              <a:rPr lang="en-US" baseline="-25000" dirty="0"/>
            </a:br>
            <a:endParaRPr lang="en-US" baseline="-25000" dirty="0">
              <a:latin typeface="Symbol" charset="2"/>
              <a:cs typeface="Symbol" charset="2"/>
            </a:endParaRPr>
          </a:p>
          <a:p>
            <a:r>
              <a:rPr lang="en-US" kern="0" dirty="0" err="1"/>
              <a:t>Pr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′</a:t>
            </a:r>
            <a:r>
              <a:rPr lang="en-US" kern="0" baseline="30000" dirty="0"/>
              <a:t> </a:t>
            </a:r>
            <a:r>
              <a:rPr lang="en-US" kern="0" dirty="0"/>
              <a:t>|</a:t>
            </a:r>
            <a:r>
              <a:rPr lang="en-US" kern="0" baseline="30000" dirty="0"/>
              <a:t> </a:t>
            </a:r>
            <a:r>
              <a:rPr lang="en-US" i="1" kern="0" dirty="0"/>
              <a:t>s</a:t>
            </a:r>
            <a:r>
              <a:rPr lang="en-US" kern="0" dirty="0"/>
              <a:t>,</a:t>
            </a:r>
            <a:r>
              <a:rPr lang="en-US" kern="0" baseline="-25000" dirty="0"/>
              <a:t> </a:t>
            </a:r>
            <a:r>
              <a:rPr lang="en-US" i="1" kern="0" dirty="0"/>
              <a:t>a</a:t>
            </a:r>
            <a:r>
              <a:rPr lang="en-US" kern="0" dirty="0"/>
              <a:t>) = probability that </a:t>
            </a:r>
            <a:r>
              <a:rPr lang="en-US" i="1" kern="0" dirty="0"/>
              <a:t>a </a:t>
            </a:r>
            <a:r>
              <a:rPr lang="en-US" kern="0" dirty="0"/>
              <a:t>will take us to </a:t>
            </a:r>
            <a:r>
              <a:rPr lang="en-US" i="1" kern="0" dirty="0"/>
              <a:t>s</a:t>
            </a:r>
            <a:r>
              <a:rPr lang="en-US" kern="0" dirty="0"/>
              <a:t>′ from </a:t>
            </a:r>
            <a:r>
              <a:rPr lang="en-US" i="1" kern="0" dirty="0"/>
              <a:t>s</a:t>
            </a:r>
            <a:r>
              <a:rPr lang="en-US" kern="0" dirty="0"/>
              <a:t> </a:t>
            </a:r>
          </a:p>
          <a:p>
            <a:pPr lvl="1"/>
            <a:r>
              <a:rPr lang="en-US" kern="0" dirty="0" err="1"/>
              <a:t>Pr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′</a:t>
            </a:r>
            <a:r>
              <a:rPr lang="en-US" kern="0" baseline="30000" dirty="0"/>
              <a:t> </a:t>
            </a:r>
            <a:r>
              <a:rPr lang="en-US" kern="0" dirty="0"/>
              <a:t>|</a:t>
            </a:r>
            <a:r>
              <a:rPr lang="en-US" kern="0" baseline="30000" dirty="0"/>
              <a:t> </a:t>
            </a:r>
            <a:r>
              <a:rPr lang="en-US" i="1" kern="0" dirty="0"/>
              <a:t>s</a:t>
            </a:r>
            <a:r>
              <a:rPr lang="en-US" kern="0" dirty="0"/>
              <a:t>,</a:t>
            </a:r>
            <a:r>
              <a:rPr lang="en-US" kern="0" baseline="-25000" dirty="0"/>
              <a:t> </a:t>
            </a:r>
            <a:r>
              <a:rPr lang="en-US" i="1" kern="0" dirty="0"/>
              <a:t>a</a:t>
            </a:r>
            <a:r>
              <a:rPr lang="en-US" kern="0" dirty="0"/>
              <a:t>) ≠ 0 </a:t>
            </a:r>
            <a:r>
              <a:rPr lang="en-US" kern="0" dirty="0" err="1"/>
              <a:t>iff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kern="0" dirty="0"/>
              <a:t>′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kern="0" dirty="0"/>
              <a:t> </a:t>
            </a:r>
            <a:r>
              <a:rPr lang="it-IT" i="1" kern="0" dirty="0" err="1"/>
              <a:t>γ</a:t>
            </a:r>
            <a:r>
              <a:rPr lang="it-IT" kern="0" dirty="0"/>
              <a:t>(</a:t>
            </a:r>
            <a:r>
              <a:rPr lang="it-IT" i="1" kern="0" dirty="0" err="1"/>
              <a:t>s,a</a:t>
            </a:r>
            <a:r>
              <a:rPr lang="it-IT" kern="0" dirty="0"/>
              <a:t>)</a:t>
            </a:r>
            <a:br>
              <a:rPr lang="it-IT" kern="0" baseline="-25000" dirty="0"/>
            </a:br>
            <a:endParaRPr lang="en-US" kern="0" baseline="-25000" dirty="0"/>
          </a:p>
          <a:p>
            <a:r>
              <a:rPr lang="en-US" kern="0" dirty="0"/>
              <a:t>cost: </a:t>
            </a:r>
            <a:r>
              <a:rPr lang="el-GR" i="1" kern="0" dirty="0"/>
              <a:t>S</a:t>
            </a:r>
            <a:r>
              <a:rPr lang="el-GR" kern="0" dirty="0"/>
              <a:t> ×</a:t>
            </a:r>
            <a:r>
              <a:rPr lang="el-GR" i="1" kern="0" dirty="0"/>
              <a:t>A</a:t>
            </a:r>
            <a:r>
              <a:rPr lang="el-GR" kern="0" dirty="0"/>
              <a:t>×</a:t>
            </a:r>
            <a:r>
              <a:rPr lang="en-US" i="1" kern="0" dirty="0"/>
              <a:t>S</a:t>
            </a:r>
            <a:r>
              <a:rPr lang="el-GR" kern="0" dirty="0"/>
              <a:t> →</a:t>
            </a:r>
            <a:r>
              <a:rPr lang="en-US" kern="0" dirty="0"/>
              <a:t> </a:t>
            </a:r>
            <a:r>
              <a:rPr lang="en-US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Academy Engraved LET"/>
              </a:rPr>
              <a:t>R</a:t>
            </a:r>
            <a:endParaRPr lang="en-US" kern="0" baseline="-25000" dirty="0">
              <a:latin typeface="Times New Roman" panose="02020603050405020304" pitchFamily="18" charset="0"/>
              <a:cs typeface="Academy Engraved LET"/>
            </a:endParaRPr>
          </a:p>
          <a:p>
            <a:pPr lvl="1"/>
            <a:r>
              <a:rPr lang="en-US" kern="0" dirty="0">
                <a:cs typeface="Times New Roman"/>
              </a:rPr>
              <a:t>cost(</a:t>
            </a:r>
            <a:r>
              <a:rPr lang="en-US" i="1" kern="0" dirty="0" err="1">
                <a:cs typeface="Times New Roman"/>
              </a:rPr>
              <a:t>s,a,s′</a:t>
            </a:r>
            <a:r>
              <a:rPr lang="en-US" kern="0" dirty="0">
                <a:cs typeface="Times New Roman"/>
              </a:rPr>
              <a:t>) = cost if </a:t>
            </a:r>
            <a:r>
              <a:rPr lang="en-US" i="1" kern="0" dirty="0">
                <a:cs typeface="Times New Roman"/>
              </a:rPr>
              <a:t>a</a:t>
            </a:r>
            <a:r>
              <a:rPr lang="en-US" kern="0" dirty="0">
                <a:cs typeface="Times New Roman"/>
              </a:rPr>
              <a:t> takes us to </a:t>
            </a:r>
            <a:r>
              <a:rPr lang="en-US" i="1" kern="0" dirty="0">
                <a:cs typeface="Times New Roman"/>
              </a:rPr>
              <a:t>s′ </a:t>
            </a:r>
            <a:r>
              <a:rPr lang="en-US" kern="0" dirty="0">
                <a:cs typeface="Times New Roman"/>
              </a:rPr>
              <a:t>from </a:t>
            </a:r>
            <a:r>
              <a:rPr lang="en-US" i="1" kern="0" dirty="0">
                <a:cs typeface="Times New Roman"/>
              </a:rPr>
              <a:t>s</a:t>
            </a:r>
            <a:endParaRPr lang="en-US" kern="0" dirty="0">
              <a:cs typeface="Times New Roman"/>
            </a:endParaRPr>
          </a:p>
          <a:p>
            <a:pPr lvl="1"/>
            <a:r>
              <a:rPr lang="en-US" kern="0" dirty="0">
                <a:cs typeface="Times New Roman"/>
              </a:rPr>
              <a:t>may omit, default is cost(</a:t>
            </a:r>
            <a:r>
              <a:rPr lang="en-US" i="1" kern="0" dirty="0" err="1">
                <a:cs typeface="Times New Roman"/>
              </a:rPr>
              <a:t>s,a,s′</a:t>
            </a:r>
            <a:r>
              <a:rPr lang="en-US" kern="0" dirty="0">
                <a:cs typeface="Times New Roman"/>
              </a:rPr>
              <a:t>) = 1</a:t>
            </a:r>
            <a:br>
              <a:rPr lang="en-US" kern="0" baseline="-25000" dirty="0">
                <a:cs typeface="Times New Roman"/>
              </a:rPr>
            </a:br>
            <a:endParaRPr lang="en-US" baseline="-25000" dirty="0"/>
          </a:p>
          <a:p>
            <a:pPr>
              <a:tabLst>
                <a:tab pos="858838" algn="l"/>
                <a:tab pos="1487488" algn="l"/>
              </a:tabLst>
            </a:pPr>
            <a:r>
              <a:rPr lang="en-US" dirty="0"/>
              <a:t>Applicable(</a:t>
            </a:r>
            <a:r>
              <a:rPr lang="en-US" i="1" dirty="0"/>
              <a:t>s</a:t>
            </a:r>
            <a:r>
              <a:rPr lang="en-US" dirty="0"/>
              <a:t>) = {all actions applicable in </a:t>
            </a:r>
            <a:r>
              <a:rPr lang="en-US" i="1" dirty="0"/>
              <a:t>s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		   </a:t>
            </a:r>
            <a:r>
              <a:rPr lang="en-US" i="1" baseline="-25000" dirty="0"/>
              <a:t> </a:t>
            </a:r>
            <a:r>
              <a:rPr lang="el-GR" dirty="0"/>
              <a:t>= {</a:t>
            </a:r>
            <a:r>
              <a:rPr lang="el-GR" i="1" dirty="0"/>
              <a:t>a </a:t>
            </a:r>
            <a:r>
              <a:rPr lang="el-GR" dirty="0">
                <a:latin typeface="Symbol" charset="2"/>
                <a:cs typeface="Symbol" charset="2"/>
              </a:rPr>
              <a:t>∈</a:t>
            </a:r>
            <a:r>
              <a:rPr lang="el-GR" i="1" dirty="0"/>
              <a:t> A | </a:t>
            </a:r>
            <a:r>
              <a:rPr lang="el-GR" dirty="0"/>
              <a:t>γ(</a:t>
            </a:r>
            <a:r>
              <a:rPr lang="el-GR" i="1" dirty="0"/>
              <a:t>s,a</a:t>
            </a:r>
            <a:r>
              <a:rPr lang="el-GR" dirty="0"/>
              <a:t>)</a:t>
            </a:r>
            <a:r>
              <a:rPr lang="el-GR" i="1" dirty="0"/>
              <a:t> </a:t>
            </a:r>
            <a:r>
              <a:rPr lang="en-US" i="1" dirty="0"/>
              <a:t>≠</a:t>
            </a:r>
            <a:r>
              <a:rPr lang="el-GR" i="1" dirty="0"/>
              <a:t> </a:t>
            </a:r>
            <a:r>
              <a:rPr lang="el-GR" dirty="0">
                <a:latin typeface="Symbol" charset="2"/>
                <a:cs typeface="Symbol" charset="2"/>
              </a:rPr>
              <a:t>∅</a:t>
            </a:r>
            <a:r>
              <a:rPr lang="el-GR" dirty="0"/>
              <a:t>}</a:t>
            </a:r>
            <a:endParaRPr lang="en-US" dirty="0"/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F05A77E2-C547-7215-2A6B-1C9235C1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603" y="3682524"/>
            <a:ext cx="5166119" cy="304484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>
                <a:latin typeface="Times New Roman" charset="0"/>
                <a:cs typeface="Times New Roman"/>
              </a:rPr>
              <a:t>Start at </a:t>
            </a:r>
            <a:r>
              <a:rPr lang="en-US" dirty="0">
                <a:latin typeface="Calibri"/>
                <a:cs typeface="Times New Roman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, want to get to </a:t>
            </a:r>
            <a:r>
              <a:rPr lang="en-US" dirty="0">
                <a:latin typeface="Calibri"/>
                <a:cs typeface="Times New Roman"/>
              </a:rPr>
              <a:t>d4</a:t>
            </a:r>
            <a:endParaRPr lang="en-US" baseline="-25000" dirty="0">
              <a:ea typeface="Times New Roman"/>
              <a:cs typeface="Times New Roman"/>
            </a:endParaRPr>
          </a:p>
          <a:p>
            <a:pPr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Some roads are one-way, some are two-way</a:t>
            </a:r>
            <a:endParaRPr lang="en-US" baseline="-25000" dirty="0">
              <a:ea typeface="Times New Roman"/>
              <a:cs typeface="Times New Roman"/>
            </a:endParaRPr>
          </a:p>
          <a:p>
            <a:pPr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Unreliable steering when the road forks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may take the wrong fork</a:t>
            </a:r>
            <a:br>
              <a:rPr lang="en-US" dirty="0">
                <a:ea typeface="Times New Roman"/>
                <a:cs typeface="Times New Roman"/>
              </a:rPr>
            </a:br>
            <a:endParaRPr lang="en-US" baseline="-25000" dirty="0">
              <a:latin typeface="Calibri"/>
              <a:ea typeface="Times New Roman"/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Simplified state and action names: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  <a:cs typeface="Times New Roman"/>
              </a:rPr>
              <a:t>rite {</a:t>
            </a:r>
            <a:r>
              <a:rPr lang="en-US" dirty="0">
                <a:latin typeface="Calibri"/>
                <a:cs typeface="Calibri"/>
              </a:rPr>
              <a:t>loc(r1)</a:t>
            </a:r>
            <a:r>
              <a:rPr lang="en-US" dirty="0">
                <a:latin typeface="Times New Roman" charset="0"/>
                <a:cs typeface="Calibri"/>
              </a:rPr>
              <a:t>=</a:t>
            </a:r>
            <a:r>
              <a:rPr lang="en-US" dirty="0">
                <a:latin typeface="Calibri"/>
                <a:cs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} as </a:t>
            </a:r>
            <a:r>
              <a:rPr lang="en-US" dirty="0">
                <a:latin typeface="Calibri"/>
                <a:cs typeface="Calibri"/>
              </a:rPr>
              <a:t>d2 </a:t>
            </a:r>
            <a:endParaRPr lang="en-US" baseline="-25000" dirty="0">
              <a:cs typeface="Times New Roman"/>
            </a:endParaRPr>
          </a:p>
          <a:p>
            <a:pPr lvl="1"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  <a:cs typeface="Times New Roman"/>
              </a:rPr>
              <a:t>rite </a:t>
            </a:r>
            <a:r>
              <a:rPr lang="en-US" dirty="0">
                <a:latin typeface="Calibri"/>
                <a:cs typeface="Calibri"/>
              </a:rPr>
              <a:t>move(r1,d2,d3)</a:t>
            </a:r>
            <a:r>
              <a:rPr lang="en-US" dirty="0">
                <a:latin typeface="Times New Roman" charset="0"/>
                <a:cs typeface="Times New Roman"/>
              </a:rPr>
              <a:t> as </a:t>
            </a:r>
            <a:r>
              <a:rPr lang="en-US" dirty="0">
                <a:latin typeface="Calibri"/>
                <a:cs typeface="Calibri"/>
              </a:rPr>
              <a:t>m23 </a:t>
            </a:r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3B9DD9-EC1B-2537-6307-90A024739E63}"/>
              </a:ext>
            </a:extLst>
          </p:cNvPr>
          <p:cNvGrpSpPr/>
          <p:nvPr/>
        </p:nvGrpSpPr>
        <p:grpSpPr>
          <a:xfrm>
            <a:off x="6236532" y="811622"/>
            <a:ext cx="5955468" cy="2751840"/>
            <a:chOff x="4410705" y="526459"/>
            <a:chExt cx="5955468" cy="2751840"/>
          </a:xfrm>
        </p:grpSpPr>
        <p:sp>
          <p:nvSpPr>
            <p:cNvPr id="4" name="Line 853">
              <a:extLst>
                <a:ext uri="{FF2B5EF4-FFF2-40B4-BE49-F238E27FC236}">
                  <a16:creationId xmlns:a16="http://schemas.microsoft.com/office/drawing/2014/main" id="{0DB8F560-B92A-8F04-91D2-76030FF24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478" y="2502711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810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7" name="Rectangle 891">
              <a:extLst>
                <a:ext uri="{FF2B5EF4-FFF2-40B4-BE49-F238E27FC236}">
                  <a16:creationId xmlns:a16="http://schemas.microsoft.com/office/drawing/2014/main" id="{FE6A9AB7-1E2F-C95A-D513-10612F072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155" y="2256393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907A5C37-0909-3CCE-26B1-30349B3EB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6474" y="2634012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16658-82F7-7604-137C-7FBD82773DE3}"/>
                </a:ext>
              </a:extLst>
            </p:cNvPr>
            <p:cNvGrpSpPr/>
            <p:nvPr/>
          </p:nvGrpSpPr>
          <p:grpSpPr>
            <a:xfrm>
              <a:off x="6965454" y="844891"/>
              <a:ext cx="2728222" cy="413649"/>
              <a:chOff x="5441454" y="844888"/>
              <a:chExt cx="2728222" cy="413649"/>
            </a:xfrm>
          </p:grpSpPr>
          <p:sp>
            <p:nvSpPr>
              <p:cNvPr id="55" name="Line 853">
                <a:extLst>
                  <a:ext uri="{FF2B5EF4-FFF2-40B4-BE49-F238E27FC236}">
                    <a16:creationId xmlns:a16="http://schemas.microsoft.com/office/drawing/2014/main" id="{D4DD891D-EB2A-CEE8-C2E8-677ABEA64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1454" y="1214943"/>
                <a:ext cx="704088" cy="29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9652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tIns="182880" bIns="182880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    →</a:t>
                </a:r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6" name="Line 853">
                <a:extLst>
                  <a:ext uri="{FF2B5EF4-FFF2-40B4-BE49-F238E27FC236}">
                    <a16:creationId xmlns:a16="http://schemas.microsoft.com/office/drawing/2014/main" id="{C169989B-4E0F-E930-1070-3D1293469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0">
                <a:off x="6185838" y="1258537"/>
                <a:ext cx="64008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444500" contourW="6350" prstMaterial="legacyPlastic">
                <a:extrusionClr>
                  <a:srgbClr val="C5C1B8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bIns="27432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</a:t>
                </a:r>
                <a:r>
                  <a:rPr lang="en-US" dirty="0">
                    <a:latin typeface="Times New Roman" panose="02020603050405020304" pitchFamily="18" charset="0"/>
                    <a:sym typeface="Wingdings" pitchFamily="2" charset="2"/>
                  </a:rPr>
                  <a:t>→ 0.8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Parallelogram 56">
                <a:extLst>
                  <a:ext uri="{FF2B5EF4-FFF2-40B4-BE49-F238E27FC236}">
                    <a16:creationId xmlns:a16="http://schemas.microsoft.com/office/drawing/2014/main" id="{67A71439-E754-544E-F573-BA9E5DF70AA0}"/>
                  </a:ext>
                </a:extLst>
              </p:cNvPr>
              <p:cNvSpPr/>
              <p:nvPr/>
            </p:nvSpPr>
            <p:spPr>
              <a:xfrm>
                <a:off x="6340876" y="844888"/>
                <a:ext cx="1828800" cy="191978"/>
              </a:xfrm>
              <a:prstGeom prst="parallelogram">
                <a:avLst>
                  <a:gd name="adj" fmla="val 93218"/>
                </a:avLst>
              </a:prstGeom>
              <a:solidFill>
                <a:srgbClr val="CDC9B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bIns="91440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→ 0.2</a:t>
                </a:r>
                <a:r>
                  <a:rPr lang="en-US" dirty="0">
                    <a:solidFill>
                      <a:schemeClr val="tx1"/>
                    </a:solidFill>
                  </a:rPr>
                  <a:t>  </a:t>
                </a:r>
              </a:p>
            </p:txBody>
          </p:sp>
          <p:sp>
            <p:nvSpPr>
              <p:cNvPr id="58" name="Parallelogram 57">
                <a:extLst>
                  <a:ext uri="{FF2B5EF4-FFF2-40B4-BE49-F238E27FC236}">
                    <a16:creationId xmlns:a16="http://schemas.microsoft.com/office/drawing/2014/main" id="{B3F2A233-3873-43A7-0091-D93B56D4185E}"/>
                  </a:ext>
                </a:extLst>
              </p:cNvPr>
              <p:cNvSpPr/>
              <p:nvPr/>
            </p:nvSpPr>
            <p:spPr>
              <a:xfrm>
                <a:off x="6104257" y="855268"/>
                <a:ext cx="435198" cy="355601"/>
              </a:xfrm>
              <a:prstGeom prst="parallelogram">
                <a:avLst>
                  <a:gd name="adj" fmla="val 90781"/>
                </a:avLst>
              </a:prstGeom>
              <a:solidFill>
                <a:srgbClr val="CDC9B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DF801AE-888D-D926-28DA-6284C59861A2}"/>
                </a:ext>
              </a:extLst>
            </p:cNvPr>
            <p:cNvSpPr/>
            <p:nvPr/>
          </p:nvSpPr>
          <p:spPr>
            <a:xfrm>
              <a:off x="7012328" y="526459"/>
              <a:ext cx="3353845" cy="180347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←          </a:t>
              </a:r>
            </a:p>
          </p:txBody>
        </p:sp>
        <p:sp>
          <p:nvSpPr>
            <p:cNvPr id="11" name="Line 853">
              <a:extLst>
                <a:ext uri="{FF2B5EF4-FFF2-40B4-BE49-F238E27FC236}">
                  <a16:creationId xmlns:a16="http://schemas.microsoft.com/office/drawing/2014/main" id="{209649BA-9C2F-98B0-939A-B3C1C793F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0129" y="2149223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90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" name="Line 853">
              <a:extLst>
                <a:ext uri="{FF2B5EF4-FFF2-40B4-BE49-F238E27FC236}">
                  <a16:creationId xmlns:a16="http://schemas.microsoft.com/office/drawing/2014/main" id="{09B04190-7D05-BDE7-00D1-F0928909D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0877" y="2212590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17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B2A5B1E7-A1AB-61B4-36A6-4AE6B2315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9011" y="1034269"/>
              <a:ext cx="10058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397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d5</a:t>
              </a:r>
            </a:p>
          </p:txBody>
        </p:sp>
        <p:sp>
          <p:nvSpPr>
            <p:cNvPr id="14" name="Line 853">
              <a:extLst>
                <a:ext uri="{FF2B5EF4-FFF2-40B4-BE49-F238E27FC236}">
                  <a16:creationId xmlns:a16="http://schemas.microsoft.com/office/drawing/2014/main" id="{BAA7D131-A390-CF39-324C-8C575B98F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542" y="1208938"/>
              <a:ext cx="10972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907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d2</a:t>
              </a:r>
            </a:p>
          </p:txBody>
        </p:sp>
        <p:sp>
          <p:nvSpPr>
            <p:cNvPr id="15" name="Line 853">
              <a:extLst>
                <a:ext uri="{FF2B5EF4-FFF2-40B4-BE49-F238E27FC236}">
                  <a16:creationId xmlns:a16="http://schemas.microsoft.com/office/drawing/2014/main" id="{D9C28965-D771-1BD9-0E28-1093743EF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8749" y="2809168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668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182880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   →</a:t>
              </a:r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6" name="Line 853">
              <a:extLst>
                <a:ext uri="{FF2B5EF4-FFF2-40B4-BE49-F238E27FC236}">
                  <a16:creationId xmlns:a16="http://schemas.microsoft.com/office/drawing/2014/main" id="{DCC72941-1F17-5C76-F177-87901B1F2D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6572543" y="2929726"/>
              <a:ext cx="914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44500" contourW="6350" prstMaterial="legacyPlastic">
              <a:extrusionClr>
                <a:srgbClr val="C5C1B8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27432" anchor="b">
              <a:flatTx/>
            </a:bodyPr>
            <a:lstStyle/>
            <a:p>
              <a:r>
                <a:rPr lang="en-US" dirty="0">
                  <a:latin typeface="Times New Roman" panose="02020603050405020304" pitchFamily="18" charset="0"/>
                  <a:sym typeface="Wingdings" pitchFamily="2" charset="2"/>
                </a:rPr>
                <a:t>    → 0.5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1706AE00-7C94-AF29-61B0-EC8BE2DD9370}"/>
                </a:ext>
              </a:extLst>
            </p:cNvPr>
            <p:cNvSpPr/>
            <p:nvPr/>
          </p:nvSpPr>
          <p:spPr>
            <a:xfrm>
              <a:off x="5686107" y="3039095"/>
              <a:ext cx="1783080" cy="19857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←     </a:t>
              </a:r>
            </a:p>
          </p:txBody>
        </p: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CA37AE93-FC15-D4CD-0581-BC7530B0A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705" y="3232153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2352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d1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35DD8F-147E-F145-80B1-56BC7E556599}"/>
                </a:ext>
              </a:extLst>
            </p:cNvPr>
            <p:cNvGrpSpPr/>
            <p:nvPr/>
          </p:nvGrpSpPr>
          <p:grpSpPr>
            <a:xfrm>
              <a:off x="4882144" y="1937468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31" name="Oval 859">
                <a:extLst>
                  <a:ext uri="{FF2B5EF4-FFF2-40B4-BE49-F238E27FC236}">
                    <a16:creationId xmlns:a16="http://schemas.microsoft.com/office/drawing/2014/main" id="{44CD8061-8CAF-4717-57C0-4DFE277980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61">
                <a:extLst>
                  <a:ext uri="{FF2B5EF4-FFF2-40B4-BE49-F238E27FC236}">
                    <a16:creationId xmlns:a16="http://schemas.microsoft.com/office/drawing/2014/main" id="{9EF67603-39F2-C835-729D-A3D5A47394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Oval 862">
                <a:extLst>
                  <a:ext uri="{FF2B5EF4-FFF2-40B4-BE49-F238E27FC236}">
                    <a16:creationId xmlns:a16="http://schemas.microsoft.com/office/drawing/2014/main" id="{9488A63E-B261-FCE6-C074-6DE4BF1539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" name="Oval 863">
                <a:extLst>
                  <a:ext uri="{FF2B5EF4-FFF2-40B4-BE49-F238E27FC236}">
                    <a16:creationId xmlns:a16="http://schemas.microsoft.com/office/drawing/2014/main" id="{B8F367CA-6562-644E-C96D-53C63BF722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Oval 863">
                <a:extLst>
                  <a:ext uri="{FF2B5EF4-FFF2-40B4-BE49-F238E27FC236}">
                    <a16:creationId xmlns:a16="http://schemas.microsoft.com/office/drawing/2014/main" id="{0A10007A-11BA-718A-E291-D6E6DA4EA3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1B26B9C-F464-FFEE-E563-F921AF0CB8F5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51" name="Freeform 860">
                  <a:extLst>
                    <a:ext uri="{FF2B5EF4-FFF2-40B4-BE49-F238E27FC236}">
                      <a16:creationId xmlns:a16="http://schemas.microsoft.com/office/drawing/2014/main" id="{745F0696-12E6-E77F-A282-89738D6786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2" name="Rectangle 864">
                  <a:extLst>
                    <a:ext uri="{FF2B5EF4-FFF2-40B4-BE49-F238E27FC236}">
                      <a16:creationId xmlns:a16="http://schemas.microsoft.com/office/drawing/2014/main" id="{A49254BF-AE3B-6B2D-BE9E-C1FBAC6402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53" name="Freeform 865">
                  <a:extLst>
                    <a:ext uri="{FF2B5EF4-FFF2-40B4-BE49-F238E27FC236}">
                      <a16:creationId xmlns:a16="http://schemas.microsoft.com/office/drawing/2014/main" id="{4A8F4BE2-10FF-6AAD-3C27-243287A33A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4" name="Freeform 866">
                  <a:extLst>
                    <a:ext uri="{FF2B5EF4-FFF2-40B4-BE49-F238E27FC236}">
                      <a16:creationId xmlns:a16="http://schemas.microsoft.com/office/drawing/2014/main" id="{816DE137-1FE1-96B9-1792-99067D1416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DE7DE6D-5345-D644-2028-516654156C65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342FFD62-92DA-1B62-4FD7-AB04941E6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Rectangle 880">
                  <a:extLst>
                    <a:ext uri="{FF2B5EF4-FFF2-40B4-BE49-F238E27FC236}">
                      <a16:creationId xmlns:a16="http://schemas.microsoft.com/office/drawing/2014/main" id="{02D38B6A-142E-3594-5962-F0F5CB225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0" name="Oval 878">
                  <a:extLst>
                    <a:ext uri="{FF2B5EF4-FFF2-40B4-BE49-F238E27FC236}">
                      <a16:creationId xmlns:a16="http://schemas.microsoft.com/office/drawing/2014/main" id="{55318F49-15CD-94C7-C570-B86CE43D1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1" name="Line 881">
                  <a:extLst>
                    <a:ext uri="{FF2B5EF4-FFF2-40B4-BE49-F238E27FC236}">
                      <a16:creationId xmlns:a16="http://schemas.microsoft.com/office/drawing/2014/main" id="{6937FBD8-9234-8A7F-F724-E9EAF30E62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2" name="Line 882">
                  <a:extLst>
                    <a:ext uri="{FF2B5EF4-FFF2-40B4-BE49-F238E27FC236}">
                      <a16:creationId xmlns:a16="http://schemas.microsoft.com/office/drawing/2014/main" id="{61DEDFF6-A53B-63D5-9F7D-81A3B35ACE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80">
                  <a:extLst>
                    <a:ext uri="{FF2B5EF4-FFF2-40B4-BE49-F238E27FC236}">
                      <a16:creationId xmlns:a16="http://schemas.microsoft.com/office/drawing/2014/main" id="{1235FFEF-3E31-01CB-6745-F2F5A6CC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4" name="Oval 878">
                  <a:extLst>
                    <a:ext uri="{FF2B5EF4-FFF2-40B4-BE49-F238E27FC236}">
                      <a16:creationId xmlns:a16="http://schemas.microsoft.com/office/drawing/2014/main" id="{CA939051-7B06-0102-7319-16069BF7065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Line 882">
                  <a:extLst>
                    <a:ext uri="{FF2B5EF4-FFF2-40B4-BE49-F238E27FC236}">
                      <a16:creationId xmlns:a16="http://schemas.microsoft.com/office/drawing/2014/main" id="{1D53BFD2-08EC-897A-2AA7-D7C82D997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6" name="Line 882">
                  <a:extLst>
                    <a:ext uri="{FF2B5EF4-FFF2-40B4-BE49-F238E27FC236}">
                      <a16:creationId xmlns:a16="http://schemas.microsoft.com/office/drawing/2014/main" id="{2072F717-0E32-F61B-D82D-B764A3166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7" name="Line 884">
                  <a:extLst>
                    <a:ext uri="{FF2B5EF4-FFF2-40B4-BE49-F238E27FC236}">
                      <a16:creationId xmlns:a16="http://schemas.microsoft.com/office/drawing/2014/main" id="{A9B0D22D-2D5D-083C-8603-AF17CB8305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8" name="Oval 885">
                  <a:extLst>
                    <a:ext uri="{FF2B5EF4-FFF2-40B4-BE49-F238E27FC236}">
                      <a16:creationId xmlns:a16="http://schemas.microsoft.com/office/drawing/2014/main" id="{49962921-AE89-AFBE-9EC7-B68C57AE9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9" name="Line 881">
                  <a:extLst>
                    <a:ext uri="{FF2B5EF4-FFF2-40B4-BE49-F238E27FC236}">
                      <a16:creationId xmlns:a16="http://schemas.microsoft.com/office/drawing/2014/main" id="{9CE4336E-5106-A044-0FF6-71550805C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" name="Line 882">
                  <a:extLst>
                    <a:ext uri="{FF2B5EF4-FFF2-40B4-BE49-F238E27FC236}">
                      <a16:creationId xmlns:a16="http://schemas.microsoft.com/office/drawing/2014/main" id="{96B31E10-F1F1-789E-33D8-045637A54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0" name="Line 853">
              <a:extLst>
                <a:ext uri="{FF2B5EF4-FFF2-40B4-BE49-F238E27FC236}">
                  <a16:creationId xmlns:a16="http://schemas.microsoft.com/office/drawing/2014/main" id="{1E21320B-7005-18B9-7B34-5E1E401C24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6749364" y="2546462"/>
              <a:ext cx="73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635000" contourW="6350" prstMaterial="metal">
              <a:extrusionClr>
                <a:srgbClr val="E7E7E7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0" anchor="b">
              <a:flatTx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/>
                  <a:cs typeface="Calibri"/>
                </a:rPr>
                <a:t>    </a:t>
              </a:r>
              <a:r>
                <a:rPr lang="en-US" dirty="0">
                  <a:latin typeface="Times New Roman" panose="02020603050405020304" pitchFamily="18" charset="0"/>
                  <a:sym typeface="Wingdings" pitchFamily="2" charset="2"/>
                </a:rPr>
                <a:t>→</a:t>
              </a:r>
              <a:r>
                <a:rPr lang="en-US" dirty="0">
                  <a:latin typeface="Times New Roman" panose="02020603050405020304" pitchFamily="18" charset="0"/>
                </a:rPr>
                <a:t> 0.5</a:t>
              </a: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E8449495-AF3E-7B98-97A6-021682041517}"/>
                </a:ext>
              </a:extLst>
            </p:cNvPr>
            <p:cNvSpPr/>
            <p:nvPr/>
          </p:nvSpPr>
          <p:spPr>
            <a:xfrm>
              <a:off x="7322561" y="2551931"/>
              <a:ext cx="1022497" cy="686234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AC6B0E75-6A2A-54F7-5EB7-E1EBBBB337FB}"/>
                </a:ext>
              </a:extLst>
            </p:cNvPr>
            <p:cNvSpPr/>
            <p:nvPr/>
          </p:nvSpPr>
          <p:spPr>
            <a:xfrm>
              <a:off x="7284015" y="2877718"/>
              <a:ext cx="365760" cy="356616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04B7EFD4-26FB-7CC7-14D0-B345D8402778}"/>
                </a:ext>
              </a:extLst>
            </p:cNvPr>
            <p:cNvSpPr/>
            <p:nvPr/>
          </p:nvSpPr>
          <p:spPr>
            <a:xfrm>
              <a:off x="6547782" y="2405456"/>
              <a:ext cx="435198" cy="393192"/>
            </a:xfrm>
            <a:prstGeom prst="parallelogram">
              <a:avLst>
                <a:gd name="adj" fmla="val 90781"/>
              </a:avLst>
            </a:prstGeom>
            <a:solidFill>
              <a:srgbClr val="CDC9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5041090-7BBE-D3D0-026C-0533AAEEDAB3}"/>
                </a:ext>
              </a:extLst>
            </p:cNvPr>
            <p:cNvSpPr/>
            <p:nvPr/>
          </p:nvSpPr>
          <p:spPr>
            <a:xfrm rot="18647299" flipV="1">
              <a:off x="7477547" y="2744568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→</a:t>
              </a: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CB34CC8C-367A-23FB-95CB-4544AB392D0C}"/>
                </a:ext>
              </a:extLst>
            </p:cNvPr>
            <p:cNvSpPr/>
            <p:nvPr/>
          </p:nvSpPr>
          <p:spPr>
            <a:xfrm rot="18729454" flipV="1">
              <a:off x="9123784" y="1364773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B3CD25CD-2810-D92F-8542-8AB2F1C20353}"/>
                </a:ext>
              </a:extLst>
            </p:cNvPr>
            <p:cNvSpPr/>
            <p:nvPr/>
          </p:nvSpPr>
          <p:spPr>
            <a:xfrm rot="18729454" flipV="1">
              <a:off x="8036020" y="1629751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27" name="Line 853">
              <a:extLst>
                <a:ext uri="{FF2B5EF4-FFF2-40B4-BE49-F238E27FC236}">
                  <a16:creationId xmlns:a16="http://schemas.microsoft.com/office/drawing/2014/main" id="{7587B88C-24C3-26B4-91E9-57C0E9DBE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1881" y="1612089"/>
              <a:ext cx="9144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270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d3</a:t>
              </a:r>
            </a:p>
          </p:txBody>
        </p:sp>
        <p:sp>
          <p:nvSpPr>
            <p:cNvPr id="28" name="Line 853">
              <a:extLst>
                <a:ext uri="{FF2B5EF4-FFF2-40B4-BE49-F238E27FC236}">
                  <a16:creationId xmlns:a16="http://schemas.microsoft.com/office/drawing/2014/main" id="{8CAAD9FD-AF94-EEF8-8699-0A036F2F8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0789" y="2580105"/>
              <a:ext cx="14630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1778000" contourW="6350" prstMaterial="legacyPlastic">
              <a:extrusionClr>
                <a:srgbClr val="B3FF7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d4</a:t>
              </a: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FB86E1C-71B9-691E-98C1-489E0A0764FF}"/>
                </a:ext>
              </a:extLst>
            </p:cNvPr>
            <p:cNvSpPr/>
            <p:nvPr/>
          </p:nvSpPr>
          <p:spPr>
            <a:xfrm rot="18729454" flipV="1">
              <a:off x="5837228" y="1549053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74420F95-190C-3059-2570-0092959B9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402" y="181537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1313CC4-4089-661E-C8DC-9F965D285255}"/>
              </a:ext>
            </a:extLst>
          </p:cNvPr>
          <p:cNvSpPr txBox="1"/>
          <p:nvPr/>
        </p:nvSpPr>
        <p:spPr>
          <a:xfrm>
            <a:off x="9475602" y="894594"/>
            <a:ext cx="2012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sz="1400" dirty="0">
                <a:latin typeface="Times New Roman" charset="0"/>
                <a:ea typeface="Times New Roman"/>
                <a:cs typeface="Times New Roman"/>
              </a:rPr>
              <a:t>(no </a:t>
            </a:r>
            <a:r>
              <a:rPr lang="en-US" sz="1400" dirty="0">
                <a:latin typeface="Calibri" panose="020F0502020204030204" pitchFamily="34" charset="0"/>
                <a:ea typeface="Times New Roman"/>
                <a:cs typeface="Times New Roman"/>
              </a:rPr>
              <a:t>m25)</a:t>
            </a:r>
            <a:endParaRPr lang="en-US" sz="1400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7ECD60-78D5-A318-92A3-9337D214BA81}"/>
              </a:ext>
            </a:extLst>
          </p:cNvPr>
          <p:cNvSpPr txBox="1"/>
          <p:nvPr/>
        </p:nvSpPr>
        <p:spPr>
          <a:xfrm>
            <a:off x="8430864" y="1039637"/>
            <a:ext cx="201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m23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050BF1-13BE-59E1-B30B-795EAC6233F7}"/>
              </a:ext>
            </a:extLst>
          </p:cNvPr>
          <p:cNvSpPr txBox="1"/>
          <p:nvPr/>
        </p:nvSpPr>
        <p:spPr>
          <a:xfrm>
            <a:off x="9786230" y="694359"/>
            <a:ext cx="201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m52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4E4496-2C80-A420-60C5-03DAE7BF3F50}"/>
              </a:ext>
            </a:extLst>
          </p:cNvPr>
          <p:cNvSpPr txBox="1"/>
          <p:nvPr/>
        </p:nvSpPr>
        <p:spPr>
          <a:xfrm>
            <a:off x="7456180" y="2597379"/>
            <a:ext cx="201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m14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05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" y="228599"/>
            <a:ext cx="11785600" cy="555169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34646" y="1032617"/>
            <a:ext cx="4505670" cy="5836107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682625" algn="l"/>
              </a:tabLst>
            </a:pPr>
            <a:r>
              <a:rPr lang="en-US" dirty="0" err="1">
                <a:latin typeface="Times New Roman" panose="02020603050405020304" pitchFamily="18" charset="0"/>
                <a:cs typeface="Calibri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/>
              </a:rPr>
              <a:t>m12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)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}</a:t>
            </a:r>
            <a:endParaRPr lang="is-IS" dirty="0">
              <a:latin typeface="Calibri" charset="0"/>
              <a:cs typeface="Times New Roman"/>
            </a:endParaRPr>
          </a:p>
          <a:p>
            <a:pPr lvl="1">
              <a:spcBef>
                <a:spcPts val="5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d2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d1, </a:t>
            </a:r>
            <a:r>
              <a:rPr lang="is-IS" dirty="0">
                <a:latin typeface="Calibri" charset="0"/>
                <a:ea typeface="Times New Roman"/>
                <a:cs typeface="Times New Roman"/>
              </a:rPr>
              <a:t>m12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1</a:t>
            </a:r>
            <a:br>
              <a:rPr lang="en-US" baseline="-25000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>
              <a:spcBef>
                <a:spcPts val="5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m21, m34, m41, m43, m45, m52, m54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:</a:t>
            </a:r>
          </a:p>
          <a:p>
            <a:pPr lvl="1">
              <a:spcBef>
                <a:spcPts val="500"/>
              </a:spcBef>
              <a:tabLst>
                <a:tab pos="68262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deterministic like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m12</a:t>
            </a:r>
            <a:br>
              <a:rPr lang="en-US" baseline="-25000" dirty="0">
                <a:latin typeface="Calibri" panose="020F0502020204030204" pitchFamily="34" charset="0"/>
                <a:ea typeface="Times New Roman"/>
                <a:cs typeface="Times New Roman"/>
              </a:rPr>
            </a:br>
            <a:endParaRPr lang="en-US" baseline="-250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panose="02020603050405020304" pitchFamily="18" charset="0"/>
                <a:cs typeface="Calibri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/>
              </a:rPr>
              <a:t>m14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)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d1,d4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}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d4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d1, m14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0.5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d1, m14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0.5</a:t>
            </a:r>
            <a:br>
              <a:rPr lang="en-US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panose="02020603050405020304" pitchFamily="18" charset="0"/>
                <a:cs typeface="Calibri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/>
              </a:rPr>
              <a:t>m23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)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d3,d5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}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d3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d2, </a:t>
            </a:r>
            <a:r>
              <a:rPr lang="is-IS" dirty="0">
                <a:latin typeface="Calibri" charset="0"/>
                <a:ea typeface="Times New Roman"/>
                <a:cs typeface="Times New Roman"/>
              </a:rPr>
              <a:t>m23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0.8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d5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d2, </a:t>
            </a:r>
            <a:r>
              <a:rPr lang="is-IS" dirty="0">
                <a:latin typeface="Calibri" charset="0"/>
                <a:ea typeface="Times New Roman"/>
                <a:cs typeface="Times New Roman"/>
              </a:rPr>
              <a:t>m23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0.2</a:t>
            </a:r>
            <a:br>
              <a:rPr lang="en-US" baseline="-25000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</a:rPr>
              <a:t>there’s no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m25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F05A77E2-C547-7215-2A6B-1C9235C1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4881" y="3639338"/>
            <a:ext cx="5166119" cy="304484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>
                <a:latin typeface="Times New Roman" charset="0"/>
                <a:cs typeface="Times New Roman"/>
              </a:rPr>
              <a:t>Start at </a:t>
            </a:r>
            <a:r>
              <a:rPr lang="en-US" dirty="0">
                <a:latin typeface="Calibri"/>
                <a:cs typeface="Times New Roman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, want to get to </a:t>
            </a:r>
            <a:r>
              <a:rPr lang="en-US" dirty="0">
                <a:latin typeface="Calibri"/>
                <a:cs typeface="Times New Roman"/>
              </a:rPr>
              <a:t>d4</a:t>
            </a:r>
            <a:endParaRPr lang="en-US" baseline="-25000" dirty="0">
              <a:ea typeface="Times New Roman"/>
              <a:cs typeface="Times New Roman"/>
            </a:endParaRPr>
          </a:p>
          <a:p>
            <a:pPr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Some roads are one-way, some are two-way</a:t>
            </a:r>
            <a:endParaRPr lang="en-US" baseline="-25000" dirty="0">
              <a:ea typeface="Times New Roman"/>
              <a:cs typeface="Times New Roman"/>
            </a:endParaRPr>
          </a:p>
          <a:p>
            <a:pPr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Unreliable steering when the road forks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may take the wrong fork</a:t>
            </a:r>
            <a:br>
              <a:rPr lang="en-US" dirty="0">
                <a:ea typeface="Times New Roman"/>
                <a:cs typeface="Times New Roman"/>
              </a:rPr>
            </a:br>
            <a:endParaRPr lang="en-US" baseline="-25000" dirty="0">
              <a:latin typeface="Calibri"/>
              <a:ea typeface="Times New Roman"/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Simplified state and action names: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  <a:cs typeface="Times New Roman"/>
              </a:rPr>
              <a:t>rite {</a:t>
            </a:r>
            <a:r>
              <a:rPr lang="en-US" dirty="0">
                <a:latin typeface="Calibri"/>
                <a:cs typeface="Calibri"/>
              </a:rPr>
              <a:t>loc(r1)</a:t>
            </a:r>
            <a:r>
              <a:rPr lang="en-US" dirty="0">
                <a:latin typeface="Times New Roman" charset="0"/>
                <a:cs typeface="Calibri"/>
              </a:rPr>
              <a:t>=</a:t>
            </a:r>
            <a:r>
              <a:rPr lang="en-US" dirty="0">
                <a:latin typeface="Calibri"/>
                <a:cs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} as </a:t>
            </a:r>
            <a:r>
              <a:rPr lang="en-US" dirty="0">
                <a:latin typeface="Calibri"/>
                <a:cs typeface="Calibri"/>
              </a:rPr>
              <a:t>d2 </a:t>
            </a:r>
            <a:endParaRPr lang="en-US" baseline="-25000" dirty="0">
              <a:cs typeface="Times New Roman"/>
            </a:endParaRPr>
          </a:p>
          <a:p>
            <a:pPr lvl="1"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  <a:cs typeface="Times New Roman"/>
              </a:rPr>
              <a:t>rite </a:t>
            </a:r>
            <a:r>
              <a:rPr lang="en-US" dirty="0">
                <a:latin typeface="Calibri"/>
                <a:cs typeface="Calibri"/>
              </a:rPr>
              <a:t>move(r1,d2,d3)</a:t>
            </a:r>
            <a:r>
              <a:rPr lang="en-US" dirty="0">
                <a:latin typeface="Times New Roman" charset="0"/>
                <a:cs typeface="Times New Roman"/>
              </a:rPr>
              <a:t> as </a:t>
            </a:r>
            <a:r>
              <a:rPr lang="en-US" dirty="0">
                <a:latin typeface="Calibri"/>
                <a:cs typeface="Calibri"/>
              </a:rPr>
              <a:t>m23 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162D30-2B30-139D-5150-630EBB0F1736}"/>
              </a:ext>
            </a:extLst>
          </p:cNvPr>
          <p:cNvGrpSpPr/>
          <p:nvPr/>
        </p:nvGrpSpPr>
        <p:grpSpPr>
          <a:xfrm>
            <a:off x="6236532" y="811622"/>
            <a:ext cx="5955468" cy="2751840"/>
            <a:chOff x="4410705" y="526459"/>
            <a:chExt cx="5955468" cy="2751840"/>
          </a:xfrm>
        </p:grpSpPr>
        <p:sp>
          <p:nvSpPr>
            <p:cNvPr id="59" name="Line 853">
              <a:extLst>
                <a:ext uri="{FF2B5EF4-FFF2-40B4-BE49-F238E27FC236}">
                  <a16:creationId xmlns:a16="http://schemas.microsoft.com/office/drawing/2014/main" id="{5BF1A67D-24EF-FC1F-4E5D-C4C201EE7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478" y="2502711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810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60" name="Rectangle 891">
              <a:extLst>
                <a:ext uri="{FF2B5EF4-FFF2-40B4-BE49-F238E27FC236}">
                  <a16:creationId xmlns:a16="http://schemas.microsoft.com/office/drawing/2014/main" id="{ACC81562-C662-7B19-C546-1DEA96996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155" y="2256393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4C6777CE-CAEF-000E-F21B-1A64FA2A2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6474" y="2634012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3BCAD3D-8219-5BBD-334B-87641E4DC628}"/>
                </a:ext>
              </a:extLst>
            </p:cNvPr>
            <p:cNvGrpSpPr/>
            <p:nvPr/>
          </p:nvGrpSpPr>
          <p:grpSpPr>
            <a:xfrm>
              <a:off x="6965454" y="844891"/>
              <a:ext cx="2728222" cy="413649"/>
              <a:chOff x="5441454" y="844888"/>
              <a:chExt cx="2728222" cy="413649"/>
            </a:xfrm>
          </p:grpSpPr>
          <p:sp>
            <p:nvSpPr>
              <p:cNvPr id="109" name="Line 853">
                <a:extLst>
                  <a:ext uri="{FF2B5EF4-FFF2-40B4-BE49-F238E27FC236}">
                    <a16:creationId xmlns:a16="http://schemas.microsoft.com/office/drawing/2014/main" id="{789F4E32-CBEE-5A0A-A720-60C74989A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1454" y="1214943"/>
                <a:ext cx="704088" cy="29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9652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tIns="182880" bIns="182880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    →</a:t>
                </a:r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10" name="Line 853">
                <a:extLst>
                  <a:ext uri="{FF2B5EF4-FFF2-40B4-BE49-F238E27FC236}">
                    <a16:creationId xmlns:a16="http://schemas.microsoft.com/office/drawing/2014/main" id="{7D93C778-75DE-ED95-50F2-949F1A4AF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0">
                <a:off x="6185838" y="1258537"/>
                <a:ext cx="64008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444500" contourW="6350" prstMaterial="legacyPlastic">
                <a:extrusionClr>
                  <a:srgbClr val="C5C1B8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bIns="27432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</a:t>
                </a:r>
                <a:r>
                  <a:rPr lang="en-US" dirty="0">
                    <a:latin typeface="Times New Roman" panose="02020603050405020304" pitchFamily="18" charset="0"/>
                    <a:sym typeface="Wingdings" pitchFamily="2" charset="2"/>
                  </a:rPr>
                  <a:t>→ 0.8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Parallelogram 110">
                <a:extLst>
                  <a:ext uri="{FF2B5EF4-FFF2-40B4-BE49-F238E27FC236}">
                    <a16:creationId xmlns:a16="http://schemas.microsoft.com/office/drawing/2014/main" id="{C09AAB49-C558-715A-3552-B999D5AEFF71}"/>
                  </a:ext>
                </a:extLst>
              </p:cNvPr>
              <p:cNvSpPr/>
              <p:nvPr/>
            </p:nvSpPr>
            <p:spPr>
              <a:xfrm>
                <a:off x="6340876" y="844888"/>
                <a:ext cx="1828800" cy="191978"/>
              </a:xfrm>
              <a:prstGeom prst="parallelogram">
                <a:avLst>
                  <a:gd name="adj" fmla="val 93218"/>
                </a:avLst>
              </a:prstGeom>
              <a:solidFill>
                <a:srgbClr val="CDC9B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bIns="91440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→ 0.2</a:t>
                </a:r>
                <a:r>
                  <a:rPr lang="en-US" dirty="0">
                    <a:solidFill>
                      <a:schemeClr val="tx1"/>
                    </a:solidFill>
                  </a:rPr>
                  <a:t>  </a:t>
                </a:r>
              </a:p>
            </p:txBody>
          </p:sp>
          <p:sp>
            <p:nvSpPr>
              <p:cNvPr id="112" name="Parallelogram 111">
                <a:extLst>
                  <a:ext uri="{FF2B5EF4-FFF2-40B4-BE49-F238E27FC236}">
                    <a16:creationId xmlns:a16="http://schemas.microsoft.com/office/drawing/2014/main" id="{5BAC342C-5CFD-B34B-57B3-4E4F9B6AC6AB}"/>
                  </a:ext>
                </a:extLst>
              </p:cNvPr>
              <p:cNvSpPr/>
              <p:nvPr/>
            </p:nvSpPr>
            <p:spPr>
              <a:xfrm>
                <a:off x="6104257" y="855268"/>
                <a:ext cx="435198" cy="355601"/>
              </a:xfrm>
              <a:prstGeom prst="parallelogram">
                <a:avLst>
                  <a:gd name="adj" fmla="val 90781"/>
                </a:avLst>
              </a:prstGeom>
              <a:solidFill>
                <a:srgbClr val="CDC9B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E88C0439-E463-4547-D9D3-CFEBD5872C79}"/>
                </a:ext>
              </a:extLst>
            </p:cNvPr>
            <p:cNvSpPr/>
            <p:nvPr/>
          </p:nvSpPr>
          <p:spPr>
            <a:xfrm>
              <a:off x="7012328" y="526459"/>
              <a:ext cx="3353845" cy="180347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←          </a:t>
              </a:r>
            </a:p>
          </p:txBody>
        </p:sp>
        <p:sp>
          <p:nvSpPr>
            <p:cNvPr id="65" name="Line 853">
              <a:extLst>
                <a:ext uri="{FF2B5EF4-FFF2-40B4-BE49-F238E27FC236}">
                  <a16:creationId xmlns:a16="http://schemas.microsoft.com/office/drawing/2014/main" id="{A810D909-5F9B-C720-3AB5-D3FC1828F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0129" y="2149223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90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66" name="Line 853">
              <a:extLst>
                <a:ext uri="{FF2B5EF4-FFF2-40B4-BE49-F238E27FC236}">
                  <a16:creationId xmlns:a16="http://schemas.microsoft.com/office/drawing/2014/main" id="{ECFF8130-A392-6F2A-9741-6A0D36D5A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0877" y="2212590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17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67" name="Line 853">
              <a:extLst>
                <a:ext uri="{FF2B5EF4-FFF2-40B4-BE49-F238E27FC236}">
                  <a16:creationId xmlns:a16="http://schemas.microsoft.com/office/drawing/2014/main" id="{A18C2D5B-A12F-9C64-2A75-E6871C832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9011" y="1034269"/>
              <a:ext cx="10058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397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d5</a:t>
              </a:r>
            </a:p>
          </p:txBody>
        </p:sp>
        <p:sp>
          <p:nvSpPr>
            <p:cNvPr id="68" name="Line 853">
              <a:extLst>
                <a:ext uri="{FF2B5EF4-FFF2-40B4-BE49-F238E27FC236}">
                  <a16:creationId xmlns:a16="http://schemas.microsoft.com/office/drawing/2014/main" id="{B80CF3F3-4BF4-7DC8-ED7A-73A6831C8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542" y="1208938"/>
              <a:ext cx="10972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907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d2</a:t>
              </a:r>
            </a:p>
          </p:txBody>
        </p:sp>
        <p:sp>
          <p:nvSpPr>
            <p:cNvPr id="69" name="Line 853">
              <a:extLst>
                <a:ext uri="{FF2B5EF4-FFF2-40B4-BE49-F238E27FC236}">
                  <a16:creationId xmlns:a16="http://schemas.microsoft.com/office/drawing/2014/main" id="{7BAA1C2A-D7BC-CDC5-4397-E849C3C7A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8749" y="2809168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668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182880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   →</a:t>
              </a:r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70" name="Line 853">
              <a:extLst>
                <a:ext uri="{FF2B5EF4-FFF2-40B4-BE49-F238E27FC236}">
                  <a16:creationId xmlns:a16="http://schemas.microsoft.com/office/drawing/2014/main" id="{46122B49-64C0-8655-4084-324E8B9E26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6572543" y="2929726"/>
              <a:ext cx="914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44500" contourW="6350" prstMaterial="legacyPlastic">
              <a:extrusionClr>
                <a:srgbClr val="C5C1B8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27432" anchor="b">
              <a:flatTx/>
            </a:bodyPr>
            <a:lstStyle/>
            <a:p>
              <a:r>
                <a:rPr lang="en-US" dirty="0">
                  <a:latin typeface="Times New Roman" panose="02020603050405020304" pitchFamily="18" charset="0"/>
                  <a:sym typeface="Wingdings" pitchFamily="2" charset="2"/>
                </a:rPr>
                <a:t>    → 0.5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5815F1A-0C18-348D-0193-E6086C128A82}"/>
                </a:ext>
              </a:extLst>
            </p:cNvPr>
            <p:cNvSpPr/>
            <p:nvPr/>
          </p:nvSpPr>
          <p:spPr>
            <a:xfrm>
              <a:off x="5686107" y="3039095"/>
              <a:ext cx="1783080" cy="19857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←     </a:t>
              </a:r>
            </a:p>
          </p:txBody>
        </p:sp>
        <p:sp>
          <p:nvSpPr>
            <p:cNvPr id="72" name="Line 853">
              <a:extLst>
                <a:ext uri="{FF2B5EF4-FFF2-40B4-BE49-F238E27FC236}">
                  <a16:creationId xmlns:a16="http://schemas.microsoft.com/office/drawing/2014/main" id="{92BCD901-7653-FF71-F735-1B6BE5C1D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705" y="3232153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2352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d1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15CBBBE-604A-70DA-862F-F8686104F8A7}"/>
                </a:ext>
              </a:extLst>
            </p:cNvPr>
            <p:cNvGrpSpPr/>
            <p:nvPr/>
          </p:nvGrpSpPr>
          <p:grpSpPr>
            <a:xfrm>
              <a:off x="4882144" y="1937468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85" name="Oval 859">
                <a:extLst>
                  <a:ext uri="{FF2B5EF4-FFF2-40B4-BE49-F238E27FC236}">
                    <a16:creationId xmlns:a16="http://schemas.microsoft.com/office/drawing/2014/main" id="{725375E7-7372-40F8-6B77-5B606F9E23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6" name="Oval 861">
                <a:extLst>
                  <a:ext uri="{FF2B5EF4-FFF2-40B4-BE49-F238E27FC236}">
                    <a16:creationId xmlns:a16="http://schemas.microsoft.com/office/drawing/2014/main" id="{FBED8630-7AFC-2A76-5538-7AC3ED6D34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7" name="Oval 862">
                <a:extLst>
                  <a:ext uri="{FF2B5EF4-FFF2-40B4-BE49-F238E27FC236}">
                    <a16:creationId xmlns:a16="http://schemas.microsoft.com/office/drawing/2014/main" id="{94604A87-CBAE-B714-1974-E0EECA3932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Oval 863">
                <a:extLst>
                  <a:ext uri="{FF2B5EF4-FFF2-40B4-BE49-F238E27FC236}">
                    <a16:creationId xmlns:a16="http://schemas.microsoft.com/office/drawing/2014/main" id="{3873F903-9E65-51CD-C6FB-E448388029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Oval 863">
                <a:extLst>
                  <a:ext uri="{FF2B5EF4-FFF2-40B4-BE49-F238E27FC236}">
                    <a16:creationId xmlns:a16="http://schemas.microsoft.com/office/drawing/2014/main" id="{FDA8248E-8CE4-97CD-2923-FB9D6D06B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DC19EDE-E516-948B-C1D3-6536A919B024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05" name="Freeform 860">
                  <a:extLst>
                    <a:ext uri="{FF2B5EF4-FFF2-40B4-BE49-F238E27FC236}">
                      <a16:creationId xmlns:a16="http://schemas.microsoft.com/office/drawing/2014/main" id="{4A8F6574-8D84-4D95-9FDB-9C9B63BC3D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6" name="Rectangle 864">
                  <a:extLst>
                    <a:ext uri="{FF2B5EF4-FFF2-40B4-BE49-F238E27FC236}">
                      <a16:creationId xmlns:a16="http://schemas.microsoft.com/office/drawing/2014/main" id="{7BF4DC7B-8CE4-66C4-AA6D-2AAD368FBF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7" name="Freeform 865">
                  <a:extLst>
                    <a:ext uri="{FF2B5EF4-FFF2-40B4-BE49-F238E27FC236}">
                      <a16:creationId xmlns:a16="http://schemas.microsoft.com/office/drawing/2014/main" id="{9B04DC03-3EFF-8CE4-7BDD-3418058CFF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Freeform 866">
                  <a:extLst>
                    <a:ext uri="{FF2B5EF4-FFF2-40B4-BE49-F238E27FC236}">
                      <a16:creationId xmlns:a16="http://schemas.microsoft.com/office/drawing/2014/main" id="{05B8FB24-4845-94AD-3EF7-6D203CD0DB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6DAACE1-E8CB-10E8-93BE-54EA0C76A6D6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92" name="Oval 878">
                  <a:extLst>
                    <a:ext uri="{FF2B5EF4-FFF2-40B4-BE49-F238E27FC236}">
                      <a16:creationId xmlns:a16="http://schemas.microsoft.com/office/drawing/2014/main" id="{4A74AE48-2931-A1ED-4D0F-34A2DA41C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Rectangle 880">
                  <a:extLst>
                    <a:ext uri="{FF2B5EF4-FFF2-40B4-BE49-F238E27FC236}">
                      <a16:creationId xmlns:a16="http://schemas.microsoft.com/office/drawing/2014/main" id="{BB361AFD-762C-A4CD-2046-A2C8ED2DB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582C80D8-EFFD-6307-3C08-D602597C0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Line 881">
                  <a:extLst>
                    <a:ext uri="{FF2B5EF4-FFF2-40B4-BE49-F238E27FC236}">
                      <a16:creationId xmlns:a16="http://schemas.microsoft.com/office/drawing/2014/main" id="{6E52FEE0-8E3C-4AFD-925E-22F4F2380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Line 882">
                  <a:extLst>
                    <a:ext uri="{FF2B5EF4-FFF2-40B4-BE49-F238E27FC236}">
                      <a16:creationId xmlns:a16="http://schemas.microsoft.com/office/drawing/2014/main" id="{8DBEF53F-46D5-B7EC-1A41-E4C66C2F76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Rectangle 880">
                  <a:extLst>
                    <a:ext uri="{FF2B5EF4-FFF2-40B4-BE49-F238E27FC236}">
                      <a16:creationId xmlns:a16="http://schemas.microsoft.com/office/drawing/2014/main" id="{4FCF86E5-D909-B8B0-6D92-DD143BB02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Oval 878">
                  <a:extLst>
                    <a:ext uri="{FF2B5EF4-FFF2-40B4-BE49-F238E27FC236}">
                      <a16:creationId xmlns:a16="http://schemas.microsoft.com/office/drawing/2014/main" id="{62D33659-1366-975E-FCD7-55DEC4EBB8F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9" name="Line 882">
                  <a:extLst>
                    <a:ext uri="{FF2B5EF4-FFF2-40B4-BE49-F238E27FC236}">
                      <a16:creationId xmlns:a16="http://schemas.microsoft.com/office/drawing/2014/main" id="{7225B6D5-707D-A704-FDA1-41585AA6C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0" name="Line 882">
                  <a:extLst>
                    <a:ext uri="{FF2B5EF4-FFF2-40B4-BE49-F238E27FC236}">
                      <a16:creationId xmlns:a16="http://schemas.microsoft.com/office/drawing/2014/main" id="{1811068B-2341-586B-9DB5-5AE92F9F6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1" name="Line 884">
                  <a:extLst>
                    <a:ext uri="{FF2B5EF4-FFF2-40B4-BE49-F238E27FC236}">
                      <a16:creationId xmlns:a16="http://schemas.microsoft.com/office/drawing/2014/main" id="{FEDE760B-39F0-F26E-2413-4B3FA465B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Oval 885">
                  <a:extLst>
                    <a:ext uri="{FF2B5EF4-FFF2-40B4-BE49-F238E27FC236}">
                      <a16:creationId xmlns:a16="http://schemas.microsoft.com/office/drawing/2014/main" id="{076F73EB-0D30-23D5-2B3F-A67EAA29C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3" name="Line 881">
                  <a:extLst>
                    <a:ext uri="{FF2B5EF4-FFF2-40B4-BE49-F238E27FC236}">
                      <a16:creationId xmlns:a16="http://schemas.microsoft.com/office/drawing/2014/main" id="{01DA0AA6-34C2-BE5E-DCA0-C28073458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4" name="Line 882">
                  <a:extLst>
                    <a:ext uri="{FF2B5EF4-FFF2-40B4-BE49-F238E27FC236}">
                      <a16:creationId xmlns:a16="http://schemas.microsoft.com/office/drawing/2014/main" id="{67F24DC2-BDEE-D760-163B-E479E963DE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74" name="Line 853">
              <a:extLst>
                <a:ext uri="{FF2B5EF4-FFF2-40B4-BE49-F238E27FC236}">
                  <a16:creationId xmlns:a16="http://schemas.microsoft.com/office/drawing/2014/main" id="{2F1D1146-4214-7E63-0E36-D2D82AFB3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6749364" y="2546462"/>
              <a:ext cx="73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635000" contourW="6350" prstMaterial="metal">
              <a:extrusionClr>
                <a:srgbClr val="E7E7E7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0" anchor="b">
              <a:flatTx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/>
                  <a:cs typeface="Calibri"/>
                </a:rPr>
                <a:t>    </a:t>
              </a:r>
              <a:r>
                <a:rPr lang="en-US" dirty="0">
                  <a:latin typeface="Times New Roman" panose="02020603050405020304" pitchFamily="18" charset="0"/>
                  <a:sym typeface="Wingdings" pitchFamily="2" charset="2"/>
                </a:rPr>
                <a:t>→</a:t>
              </a:r>
              <a:r>
                <a:rPr lang="en-US" dirty="0">
                  <a:latin typeface="Times New Roman" panose="02020603050405020304" pitchFamily="18" charset="0"/>
                </a:rPr>
                <a:t> 0.5</a:t>
              </a:r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1A0862A4-7955-2BEF-4689-9D7842EA22DB}"/>
                </a:ext>
              </a:extLst>
            </p:cNvPr>
            <p:cNvSpPr/>
            <p:nvPr/>
          </p:nvSpPr>
          <p:spPr>
            <a:xfrm>
              <a:off x="7322561" y="2551931"/>
              <a:ext cx="1022497" cy="686234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D7652C28-070D-124A-8AF3-226E6F26EA19}"/>
                </a:ext>
              </a:extLst>
            </p:cNvPr>
            <p:cNvSpPr/>
            <p:nvPr/>
          </p:nvSpPr>
          <p:spPr>
            <a:xfrm>
              <a:off x="7284015" y="2877718"/>
              <a:ext cx="365760" cy="356616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66494DEF-EF1B-1F41-933A-A7BF4A921181}"/>
                </a:ext>
              </a:extLst>
            </p:cNvPr>
            <p:cNvSpPr/>
            <p:nvPr/>
          </p:nvSpPr>
          <p:spPr>
            <a:xfrm>
              <a:off x="6547782" y="2405456"/>
              <a:ext cx="435198" cy="393192"/>
            </a:xfrm>
            <a:prstGeom prst="parallelogram">
              <a:avLst>
                <a:gd name="adj" fmla="val 90781"/>
              </a:avLst>
            </a:prstGeom>
            <a:solidFill>
              <a:srgbClr val="CDC9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99DF7C7D-5B7A-2CA6-0497-A5EF29E4AB44}"/>
                </a:ext>
              </a:extLst>
            </p:cNvPr>
            <p:cNvSpPr/>
            <p:nvPr/>
          </p:nvSpPr>
          <p:spPr>
            <a:xfrm rot="18647299" flipV="1">
              <a:off x="7477547" y="2744568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→</a:t>
              </a:r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AFA4E06E-6B86-C2EA-F2A9-93570BECBBA3}"/>
                </a:ext>
              </a:extLst>
            </p:cNvPr>
            <p:cNvSpPr/>
            <p:nvPr/>
          </p:nvSpPr>
          <p:spPr>
            <a:xfrm rot="18729454" flipV="1">
              <a:off x="9123784" y="1364773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DFEAA8B5-4B46-9A3C-E19D-8D36C37C7CDD}"/>
                </a:ext>
              </a:extLst>
            </p:cNvPr>
            <p:cNvSpPr/>
            <p:nvPr/>
          </p:nvSpPr>
          <p:spPr>
            <a:xfrm rot="18729454" flipV="1">
              <a:off x="8036020" y="1629751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81" name="Line 853">
              <a:extLst>
                <a:ext uri="{FF2B5EF4-FFF2-40B4-BE49-F238E27FC236}">
                  <a16:creationId xmlns:a16="http://schemas.microsoft.com/office/drawing/2014/main" id="{9E1DD7C7-983B-CB86-9B39-669D23D93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1881" y="1612089"/>
              <a:ext cx="9144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270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d3</a:t>
              </a:r>
            </a:p>
          </p:txBody>
        </p:sp>
        <p:sp>
          <p:nvSpPr>
            <p:cNvPr id="82" name="Line 853">
              <a:extLst>
                <a:ext uri="{FF2B5EF4-FFF2-40B4-BE49-F238E27FC236}">
                  <a16:creationId xmlns:a16="http://schemas.microsoft.com/office/drawing/2014/main" id="{04EF2EF6-6B99-F56F-E15A-241DF0E13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0789" y="2580105"/>
              <a:ext cx="14630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1778000" contourW="6350" prstMaterial="legacyPlastic">
              <a:extrusionClr>
                <a:srgbClr val="B3FF7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d4</a:t>
              </a:r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59E20295-56C1-8AAE-B9ED-B0504B5B437C}"/>
                </a:ext>
              </a:extLst>
            </p:cNvPr>
            <p:cNvSpPr/>
            <p:nvPr/>
          </p:nvSpPr>
          <p:spPr>
            <a:xfrm rot="18729454" flipV="1">
              <a:off x="5837228" y="1549053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84" name="Text Box 13">
              <a:extLst>
                <a:ext uri="{FF2B5EF4-FFF2-40B4-BE49-F238E27FC236}">
                  <a16:creationId xmlns:a16="http://schemas.microsoft.com/office/drawing/2014/main" id="{14047D5F-5E82-0E0A-F38F-D7C2353DD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402" y="181537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2A5018BB-7540-A3CE-F737-5BF59D2D346B}"/>
              </a:ext>
            </a:extLst>
          </p:cNvPr>
          <p:cNvSpPr txBox="1"/>
          <p:nvPr/>
        </p:nvSpPr>
        <p:spPr>
          <a:xfrm>
            <a:off x="9475602" y="894594"/>
            <a:ext cx="2012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sz="1400" dirty="0">
                <a:latin typeface="Times New Roman" charset="0"/>
                <a:ea typeface="Times New Roman"/>
                <a:cs typeface="Times New Roman"/>
              </a:rPr>
              <a:t>(no </a:t>
            </a:r>
            <a:r>
              <a:rPr lang="en-US" sz="1400" dirty="0">
                <a:latin typeface="Calibri" panose="020F0502020204030204" pitchFamily="34" charset="0"/>
                <a:ea typeface="Times New Roman"/>
                <a:cs typeface="Times New Roman"/>
              </a:rPr>
              <a:t>m25)</a:t>
            </a:r>
            <a:endParaRPr lang="en-US" sz="1400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076669E-8A64-E878-DA9C-CA28FC6161A9}"/>
              </a:ext>
            </a:extLst>
          </p:cNvPr>
          <p:cNvSpPr txBox="1"/>
          <p:nvPr/>
        </p:nvSpPr>
        <p:spPr>
          <a:xfrm>
            <a:off x="8430864" y="1039637"/>
            <a:ext cx="201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m23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6BF0862-2C80-CC58-1DE1-B5A60E205B0C}"/>
              </a:ext>
            </a:extLst>
          </p:cNvPr>
          <p:cNvSpPr txBox="1"/>
          <p:nvPr/>
        </p:nvSpPr>
        <p:spPr>
          <a:xfrm>
            <a:off x="9786230" y="694359"/>
            <a:ext cx="201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m52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91367FA-2093-8BC4-4817-AFE305AF5686}"/>
              </a:ext>
            </a:extLst>
          </p:cNvPr>
          <p:cNvSpPr txBox="1"/>
          <p:nvPr/>
        </p:nvSpPr>
        <p:spPr>
          <a:xfrm>
            <a:off x="7456180" y="2597379"/>
            <a:ext cx="201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m14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58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" y="228599"/>
            <a:ext cx="11785600" cy="555169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51AB055-AB32-0835-7BC1-29D081BDE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46" y="1022167"/>
            <a:ext cx="4505670" cy="5836107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682625" algn="l"/>
              </a:tabLst>
            </a:pPr>
            <a:r>
              <a:rPr lang="en-US" dirty="0" err="1">
                <a:latin typeface="Times New Roman" panose="02020603050405020304" pitchFamily="18" charset="0"/>
                <a:cs typeface="Calibri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/>
              </a:rPr>
              <a:t>m12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)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}</a:t>
            </a:r>
            <a:endParaRPr lang="is-IS" dirty="0">
              <a:latin typeface="Calibri" charset="0"/>
              <a:cs typeface="Times New Roman"/>
            </a:endParaRPr>
          </a:p>
          <a:p>
            <a:pPr lvl="1">
              <a:spcBef>
                <a:spcPts val="5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d2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d1, </a:t>
            </a:r>
            <a:r>
              <a:rPr lang="is-IS" dirty="0">
                <a:latin typeface="Calibri" charset="0"/>
                <a:ea typeface="Times New Roman"/>
                <a:cs typeface="Times New Roman"/>
              </a:rPr>
              <a:t>m12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1</a:t>
            </a:r>
            <a:br>
              <a:rPr lang="en-US" baseline="-25000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>
              <a:spcBef>
                <a:spcPts val="500"/>
              </a:spcBef>
              <a:tabLst>
                <a:tab pos="682625" algn="l"/>
              </a:tabLst>
            </a:pP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m21, m34, m41, m43, m45, m52, m54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:</a:t>
            </a:r>
          </a:p>
          <a:p>
            <a:pPr lvl="1">
              <a:spcBef>
                <a:spcPts val="500"/>
              </a:spcBef>
              <a:tabLst>
                <a:tab pos="68262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deterministic like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m12</a:t>
            </a:r>
            <a:br>
              <a:rPr lang="en-US" baseline="-25000" dirty="0">
                <a:latin typeface="Calibri" panose="020F0502020204030204" pitchFamily="34" charset="0"/>
                <a:ea typeface="Times New Roman"/>
                <a:cs typeface="Times New Roman"/>
              </a:rPr>
            </a:br>
            <a:endParaRPr lang="en-US" baseline="-250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panose="02020603050405020304" pitchFamily="18" charset="0"/>
                <a:cs typeface="Calibri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/>
              </a:rPr>
              <a:t>m14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)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d1,d4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}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d4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d1, m14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0.5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d1, m14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0.5</a:t>
            </a:r>
            <a:br>
              <a:rPr lang="en-US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panose="02020603050405020304" pitchFamily="18" charset="0"/>
                <a:cs typeface="Calibri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/>
              </a:rPr>
              <a:t>m23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)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d3,d5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}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d3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d2, </a:t>
            </a:r>
            <a:r>
              <a:rPr lang="is-IS" dirty="0">
                <a:latin typeface="Calibri" charset="0"/>
                <a:ea typeface="Times New Roman"/>
                <a:cs typeface="Times New Roman"/>
              </a:rPr>
              <a:t>m23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0.8</a:t>
            </a:r>
          </a:p>
          <a:p>
            <a:pPr lvl="1">
              <a:spcBef>
                <a:spcPts val="300"/>
              </a:spcBef>
              <a:tabLst>
                <a:tab pos="682625" algn="l"/>
              </a:tabLst>
            </a:pP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Pr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d5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|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d2, </a:t>
            </a:r>
            <a:r>
              <a:rPr lang="is-IS" dirty="0">
                <a:latin typeface="Calibri" charset="0"/>
                <a:ea typeface="Times New Roman"/>
                <a:cs typeface="Times New Roman"/>
              </a:rPr>
              <a:t>m23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= 0.2</a:t>
            </a:r>
            <a:br>
              <a:rPr lang="en-US" baseline="-25000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Times New Roman" charset="0"/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tabLst>
                <a:tab pos="682625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</a:rPr>
              <a:t>there’s no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</a:rPr>
              <a:t>m25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9A20DCD-C073-6746-897E-338DAD932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725" y="4104375"/>
            <a:ext cx="6846945" cy="304484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>
                <a:latin typeface="Times New Roman" charset="0"/>
                <a:cs typeface="Times New Roman"/>
              </a:rPr>
              <a:t>We will represent these problems as a graph</a:t>
            </a:r>
            <a:endParaRPr lang="en-US" baseline="-25000" dirty="0">
              <a:ea typeface="Times New Roman"/>
              <a:cs typeface="Times New Roman"/>
            </a:endParaRPr>
          </a:p>
          <a:p>
            <a:pPr lvl="1"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Nodes are assignments to variables (i.e., states)</a:t>
            </a:r>
          </a:p>
          <a:p>
            <a:pPr lvl="1"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Weighted edges change the assignment (</a:t>
            </a:r>
            <a:r>
              <a:rPr lang="en-US" dirty="0" err="1">
                <a:ea typeface="Times New Roman"/>
                <a:cs typeface="Times New Roman"/>
              </a:rPr>
              <a:t>i.e</a:t>
            </a:r>
            <a:r>
              <a:rPr lang="en-US" dirty="0">
                <a:ea typeface="Times New Roman"/>
                <a:cs typeface="Times New Roman"/>
              </a:rPr>
              <a:t>, actions)</a:t>
            </a:r>
          </a:p>
          <a:p>
            <a:pPr lvl="2">
              <a:spcBef>
                <a:spcPts val="500"/>
              </a:spcBef>
            </a:pPr>
            <a:r>
              <a:rPr lang="en-US" dirty="0">
                <a:ea typeface="Times New Roman"/>
                <a:cs typeface="Times New Roman"/>
              </a:rPr>
              <a:t>Label is action instance; value indicates </a:t>
            </a:r>
            <a:r>
              <a:rPr lang="en-US" dirty="0" err="1">
                <a:ea typeface="Times New Roman"/>
                <a:cs typeface="Times New Roman"/>
              </a:rPr>
              <a:t>Pr</a:t>
            </a:r>
            <a:r>
              <a:rPr lang="en-US" dirty="0">
                <a:ea typeface="Times New Roman"/>
                <a:cs typeface="Times New Roman"/>
              </a:rPr>
              <a:t>(s’| </a:t>
            </a:r>
            <a:r>
              <a:rPr lang="en-US" dirty="0" err="1">
                <a:ea typeface="Times New Roman"/>
                <a:cs typeface="Times New Roman"/>
              </a:rPr>
              <a:t>s,a</a:t>
            </a:r>
            <a:r>
              <a:rPr lang="en-US" dirty="0">
                <a:ea typeface="Times New Roman"/>
                <a:cs typeface="Times New Roman"/>
              </a:rPr>
              <a:t>)</a:t>
            </a:r>
            <a:endParaRPr lang="en-US" baseline="-25000" dirty="0">
              <a:latin typeface="Calibri"/>
              <a:ea typeface="Times New Roman"/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Simplified state and action names: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  <a:cs typeface="Times New Roman"/>
              </a:rPr>
              <a:t>rite {</a:t>
            </a:r>
            <a:r>
              <a:rPr lang="en-US" dirty="0">
                <a:latin typeface="Calibri"/>
                <a:cs typeface="Calibri"/>
              </a:rPr>
              <a:t>loc(r1)</a:t>
            </a:r>
            <a:r>
              <a:rPr lang="en-US" dirty="0">
                <a:latin typeface="Times New Roman" charset="0"/>
                <a:cs typeface="Calibri"/>
              </a:rPr>
              <a:t>=</a:t>
            </a:r>
            <a:r>
              <a:rPr lang="en-US" dirty="0">
                <a:latin typeface="Calibri"/>
                <a:cs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} as </a:t>
            </a:r>
            <a:r>
              <a:rPr lang="en-US" dirty="0">
                <a:latin typeface="Calibri"/>
                <a:cs typeface="Calibri"/>
              </a:rPr>
              <a:t>d2 </a:t>
            </a:r>
            <a:endParaRPr lang="en-US" baseline="-25000" dirty="0">
              <a:cs typeface="Times New Roman"/>
            </a:endParaRPr>
          </a:p>
          <a:p>
            <a:pPr lvl="1">
              <a:spcBef>
                <a:spcPts val="500"/>
              </a:spcBef>
            </a:pPr>
            <a:r>
              <a:rPr lang="en-US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  <a:cs typeface="Times New Roman"/>
              </a:rPr>
              <a:t>rite </a:t>
            </a:r>
            <a:r>
              <a:rPr lang="en-US" dirty="0">
                <a:latin typeface="Calibri"/>
                <a:cs typeface="Calibri"/>
              </a:rPr>
              <a:t>move(r1,d2,d3)</a:t>
            </a:r>
            <a:r>
              <a:rPr lang="en-US" dirty="0">
                <a:latin typeface="Times New Roman" charset="0"/>
                <a:cs typeface="Times New Roman"/>
              </a:rPr>
              <a:t> as </a:t>
            </a:r>
            <a:r>
              <a:rPr lang="en-US" dirty="0">
                <a:latin typeface="Calibri"/>
                <a:cs typeface="Calibri"/>
              </a:rPr>
              <a:t>m23 </a:t>
            </a:r>
            <a:endParaRPr lang="en-US" sz="24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8BEDFC2-9BB9-1E0E-04F0-599222D9AB98}"/>
              </a:ext>
            </a:extLst>
          </p:cNvPr>
          <p:cNvGrpSpPr>
            <a:grpSpLocks noChangeAspect="1"/>
          </p:cNvGrpSpPr>
          <p:nvPr/>
        </p:nvGrpSpPr>
        <p:grpSpPr>
          <a:xfrm>
            <a:off x="6448397" y="501120"/>
            <a:ext cx="4750029" cy="3415448"/>
            <a:chOff x="319797" y="1518047"/>
            <a:chExt cx="4802315" cy="3453044"/>
          </a:xfrm>
        </p:grpSpPr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7D4BDEC2-04B0-568A-1F87-0BD9CE8DD478}"/>
                </a:ext>
              </a:extLst>
            </p:cNvPr>
            <p:cNvSpPr>
              <a:spLocks/>
            </p:cNvSpPr>
            <p:nvPr/>
          </p:nvSpPr>
          <p:spPr bwMode="auto">
            <a:xfrm rot="11049090" flipH="1" flipV="1">
              <a:off x="4148184" y="2190483"/>
              <a:ext cx="660198" cy="212627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A1A416E-D9CD-FAEA-07E0-19E2BDD8B87A}"/>
                </a:ext>
              </a:extLst>
            </p:cNvPr>
            <p:cNvSpPr/>
            <p:nvPr/>
          </p:nvSpPr>
          <p:spPr>
            <a:xfrm>
              <a:off x="4066674" y="2252723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E3D582-5091-F0E1-2FAF-7D526A31302F}"/>
                </a:ext>
              </a:extLst>
            </p:cNvPr>
            <p:cNvSpPr/>
            <p:nvPr/>
          </p:nvSpPr>
          <p:spPr>
            <a:xfrm>
              <a:off x="4441353" y="4403587"/>
              <a:ext cx="168088" cy="336058"/>
            </a:xfrm>
            <a:prstGeom prst="rect">
              <a:avLst/>
            </a:prstGeom>
            <a:noFill/>
          </p:spPr>
          <p:txBody>
            <a:bodyPr wrap="none" lIns="91440" tIns="0" rIns="91440" bIns="9144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BADFAFD-DB4B-2352-12A3-40A7CFEEE17D}"/>
                </a:ext>
              </a:extLst>
            </p:cNvPr>
            <p:cNvSpPr/>
            <p:nvPr/>
          </p:nvSpPr>
          <p:spPr>
            <a:xfrm>
              <a:off x="1149001" y="450676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107" name="Text Box 13">
              <a:extLst>
                <a:ext uri="{FF2B5EF4-FFF2-40B4-BE49-F238E27FC236}">
                  <a16:creationId xmlns:a16="http://schemas.microsoft.com/office/drawing/2014/main" id="{A44B9C02-82CB-39F8-5C25-30D865FE0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97" y="3940775"/>
              <a:ext cx="625570" cy="56009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423B73E-3C99-277F-0D6E-A382EBD88A26}"/>
                </a:ext>
              </a:extLst>
            </p:cNvPr>
            <p:cNvSpPr/>
            <p:nvPr/>
          </p:nvSpPr>
          <p:spPr>
            <a:xfrm>
              <a:off x="1028128" y="2019635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FCA2503E-B649-4F97-ED1F-C5750BB580C6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2510252" y="617061"/>
              <a:ext cx="776291" cy="2966339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918A4541-2D36-7F68-54E5-55EEB1E9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96" y="2381554"/>
              <a:ext cx="2527300" cy="239492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4AA08911-3E53-4DEA-253A-617618B3A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020" y="2103309"/>
              <a:ext cx="2176032" cy="281769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F426BCBF-EE75-261B-C6EE-31D13CF3F0E8}"/>
                </a:ext>
              </a:extLst>
            </p:cNvPr>
            <p:cNvSpPr/>
            <p:nvPr/>
          </p:nvSpPr>
          <p:spPr bwMode="auto">
            <a:xfrm>
              <a:off x="2953574" y="2286304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9F16EF5C-5D3C-E701-1987-BB17E32E47E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88744" y="2968900"/>
              <a:ext cx="114570" cy="1275335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7ECF5D18-3E56-FA72-5738-A305E3E1F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34" y="271875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6" name="Oval 11">
              <a:extLst>
                <a:ext uri="{FF2B5EF4-FFF2-40B4-BE49-F238E27FC236}">
                  <a16:creationId xmlns:a16="http://schemas.microsoft.com/office/drawing/2014/main" id="{9D1DB441-9B94-632D-9D2B-D303C1037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2271249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DD33AE56-BDAB-5B50-A0D6-12FE1E3B9C17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1497828" y="4422980"/>
              <a:ext cx="2154774" cy="270156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8" name="Oval 11">
              <a:extLst>
                <a:ext uri="{FF2B5EF4-FFF2-40B4-BE49-F238E27FC236}">
                  <a16:creationId xmlns:a16="http://schemas.microsoft.com/office/drawing/2014/main" id="{83B8B97C-BF68-7591-0A09-51B5522BE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794" y="1761046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19" name="Text Box 11">
              <a:extLst>
                <a:ext uri="{FF2B5EF4-FFF2-40B4-BE49-F238E27FC236}">
                  <a16:creationId xmlns:a16="http://schemas.microsoft.com/office/drawing/2014/main" id="{D377D3FA-436C-B0BF-FA67-32C8AD7CD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191" y="2064370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20" name="Text Box 11">
              <a:extLst>
                <a:ext uri="{FF2B5EF4-FFF2-40B4-BE49-F238E27FC236}">
                  <a16:creationId xmlns:a16="http://schemas.microsoft.com/office/drawing/2014/main" id="{F912AC7C-58D4-0DEF-FFED-FDCD8B767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701" y="2505406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21" name="Text Box 11">
              <a:extLst>
                <a:ext uri="{FF2B5EF4-FFF2-40B4-BE49-F238E27FC236}">
                  <a16:creationId xmlns:a16="http://schemas.microsoft.com/office/drawing/2014/main" id="{3EEDEEDC-5BD2-1614-2AF4-9A591EA90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636" y="4562021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22" name="Text Box 11">
              <a:extLst>
                <a:ext uri="{FF2B5EF4-FFF2-40B4-BE49-F238E27FC236}">
                  <a16:creationId xmlns:a16="http://schemas.microsoft.com/office/drawing/2014/main" id="{9584DF31-8EE7-0C70-688E-E582A21D5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117" y="4719048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23" name="Oval 12">
              <a:extLst>
                <a:ext uri="{FF2B5EF4-FFF2-40B4-BE49-F238E27FC236}">
                  <a16:creationId xmlns:a16="http://schemas.microsoft.com/office/drawing/2014/main" id="{0AFFBC3E-2346-C6FC-8960-6E50E1626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4090354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6E5D2461-3A3B-9E9E-9619-53E778572EB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288605" y="272572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E34A11E8-76C9-3973-D8F9-DA386884BC63}"/>
                </a:ext>
              </a:extLst>
            </p:cNvPr>
            <p:cNvCxnSpPr/>
            <p:nvPr/>
          </p:nvCxnSpPr>
          <p:spPr>
            <a:xfrm flipH="1">
              <a:off x="1215034" y="4318954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8837A89A-54C9-6805-0EB5-A2356F63C2B4}"/>
                </a:ext>
              </a:extLst>
            </p:cNvPr>
            <p:cNvSpPr/>
            <p:nvPr/>
          </p:nvSpPr>
          <p:spPr bwMode="auto">
            <a:xfrm rot="356928">
              <a:off x="1451974" y="421516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2C9F8042-4180-513B-734C-2834263286A2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1428940" y="4080105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8" name="Freeform 31">
              <a:extLst>
                <a:ext uri="{FF2B5EF4-FFF2-40B4-BE49-F238E27FC236}">
                  <a16:creationId xmlns:a16="http://schemas.microsoft.com/office/drawing/2014/main" id="{9B6F9F64-ACBB-4B56-0979-952871F085D3}"/>
                </a:ext>
              </a:extLst>
            </p:cNvPr>
            <p:cNvSpPr>
              <a:spLocks/>
            </p:cNvSpPr>
            <p:nvPr/>
          </p:nvSpPr>
          <p:spPr bwMode="auto">
            <a:xfrm rot="10623913" flipH="1" flipV="1">
              <a:off x="4056037" y="2163971"/>
              <a:ext cx="1066075" cy="218711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9" name="Freeform 40">
              <a:extLst>
                <a:ext uri="{FF2B5EF4-FFF2-40B4-BE49-F238E27FC236}">
                  <a16:creationId xmlns:a16="http://schemas.microsoft.com/office/drawing/2014/main" id="{E38D5386-813F-3332-1990-8E1F1BA6A8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5766" y="284062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0" name="Oval 11">
              <a:extLst>
                <a:ext uri="{FF2B5EF4-FFF2-40B4-BE49-F238E27FC236}">
                  <a16:creationId xmlns:a16="http://schemas.microsoft.com/office/drawing/2014/main" id="{55AB7E30-6C6D-7DC0-F701-08FD5BE03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253" y="2526517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630DAE24-0D16-5556-561B-247A5572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650" y="4199562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D0B90E3-6A18-1775-FB24-B6DA2F5966B2}"/>
                </a:ext>
              </a:extLst>
            </p:cNvPr>
            <p:cNvSpPr/>
            <p:nvPr/>
          </p:nvSpPr>
          <p:spPr>
            <a:xfrm>
              <a:off x="4486637" y="151804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11CBAF3-E3D1-96A0-3807-6E917A56A2E3}"/>
                </a:ext>
              </a:extLst>
            </p:cNvPr>
            <p:cNvSpPr/>
            <p:nvPr/>
          </p:nvSpPr>
          <p:spPr>
            <a:xfrm rot="16526702">
              <a:off x="585745" y="31803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m12</a:t>
              </a:r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D652765-0613-6782-7E37-C2FFBD78273A}"/>
                </a:ext>
              </a:extLst>
            </p:cNvPr>
            <p:cNvSpPr/>
            <p:nvPr/>
          </p:nvSpPr>
          <p:spPr>
            <a:xfrm rot="16500826">
              <a:off x="1482368" y="3243744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cs-CZ" dirty="0">
                  <a:latin typeface="Calibri"/>
                  <a:ea typeface="Times New Roman"/>
                  <a:cs typeface="Calibri"/>
                  <a:sym typeface="Symbol" charset="0"/>
                </a:rPr>
                <a:t>m21</a:t>
              </a:r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AFF1BA9-22F1-5407-D0BB-02FE238ABA5B}"/>
                </a:ext>
              </a:extLst>
            </p:cNvPr>
            <p:cNvSpPr/>
            <p:nvPr/>
          </p:nvSpPr>
          <p:spPr>
            <a:xfrm>
              <a:off x="2533982" y="4363025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/>
                  <a:ea typeface="Times New Roman"/>
                  <a:cs typeface="Calibri"/>
                  <a:sym typeface="Symbol" charset="0"/>
                </a:rPr>
                <a:t>m14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29CA7F6-12C5-B05E-C5DB-CE46F78645E4}"/>
                </a:ext>
              </a:extLst>
            </p:cNvPr>
            <p:cNvSpPr/>
            <p:nvPr/>
          </p:nvSpPr>
          <p:spPr>
            <a:xfrm>
              <a:off x="2403258" y="3811627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m41</a:t>
              </a:r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1778CEB-C8D9-10D0-E78F-8A1197F88F6A}"/>
                </a:ext>
              </a:extLst>
            </p:cNvPr>
            <p:cNvSpPr/>
            <p:nvPr/>
          </p:nvSpPr>
          <p:spPr>
            <a:xfrm>
              <a:off x="2184841" y="24040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solidFill>
                    <a:srgbClr val="FF0000"/>
                  </a:solidFill>
                  <a:latin typeface="Calibri"/>
                  <a:ea typeface="Times New Roman"/>
                  <a:cs typeface="Calibri"/>
                  <a:sym typeface="Symbol" charset="0"/>
                </a:rPr>
                <a:t>m23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3690161-DA36-DCAD-7B32-B18B6523058A}"/>
                </a:ext>
              </a:extLst>
            </p:cNvPr>
            <p:cNvSpPr/>
            <p:nvPr/>
          </p:nvSpPr>
          <p:spPr>
            <a:xfrm>
              <a:off x="2830692" y="1533163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m52</a:t>
              </a:r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31EF1B4-E0AD-DA6D-759C-1281B777B285}"/>
                </a:ext>
              </a:extLst>
            </p:cNvPr>
            <p:cNvSpPr/>
            <p:nvPr/>
          </p:nvSpPr>
          <p:spPr>
            <a:xfrm rot="16420757">
              <a:off x="3356500" y="3402929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m43</a:t>
              </a:r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06DAAED-E4C1-144D-B342-B41D29464DAD}"/>
                </a:ext>
              </a:extLst>
            </p:cNvPr>
            <p:cNvSpPr/>
            <p:nvPr/>
          </p:nvSpPr>
          <p:spPr>
            <a:xfrm rot="16727561">
              <a:off x="3881009" y="335308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dirty="0">
                  <a:latin typeface="Calibri"/>
                  <a:ea typeface="Times New Roman"/>
                  <a:cs typeface="Calibri"/>
                  <a:sym typeface="Symbol" charset="0"/>
                </a:rPr>
                <a:t>m34</a:t>
              </a:r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AFE8AC1-8FD9-F8C0-4643-8AD636EA74E4}"/>
                </a:ext>
              </a:extLst>
            </p:cNvPr>
            <p:cNvSpPr/>
            <p:nvPr/>
          </p:nvSpPr>
          <p:spPr>
            <a:xfrm rot="17298243">
              <a:off x="4289918" y="3159741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m54</a:t>
              </a:r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20C5EB7-05E0-E2E8-6151-09CFBF296BAB}"/>
                </a:ext>
              </a:extLst>
            </p:cNvPr>
            <p:cNvSpPr/>
            <p:nvPr/>
          </p:nvSpPr>
          <p:spPr>
            <a:xfrm rot="18776359">
              <a:off x="4593837" y="3735726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m45</a:t>
              </a:r>
              <a:endParaRPr lang="en-US" dirty="0"/>
            </a:p>
          </p:txBody>
        </p:sp>
      </p:grpSp>
      <p:sp>
        <p:nvSpPr>
          <p:cNvPr id="143" name="Text Box 11">
            <a:extLst>
              <a:ext uri="{FF2B5EF4-FFF2-40B4-BE49-F238E27FC236}">
                <a16:creationId xmlns:a16="http://schemas.microsoft.com/office/drawing/2014/main" id="{970E8E0B-E24D-BCF1-59C1-01823CE45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253" y="3672835"/>
            <a:ext cx="1492396" cy="276999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95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 3">
            <a:extLst>
              <a:ext uri="{FF2B5EF4-FFF2-40B4-BE49-F238E27FC236}">
                <a16:creationId xmlns:a16="http://schemas.microsoft.com/office/drawing/2014/main" id="{404A8B66-899A-7E4E-A748-22DBFF64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387" y="4888642"/>
            <a:ext cx="6067854" cy="1947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latin typeface="Times New Roman" charset="0"/>
                <a:cs typeface="Times New Roman"/>
              </a:rPr>
              <a:t>π</a:t>
            </a:r>
            <a:r>
              <a:rPr lang="en-US" sz="1800" baseline="-25000" dirty="0">
                <a:latin typeface="Times New Roman" charset="0"/>
                <a:cs typeface="Times New Roman"/>
              </a:rPr>
              <a:t>1 </a:t>
            </a:r>
            <a:r>
              <a:rPr lang="en-US" sz="1800" dirty="0">
                <a:latin typeface="Times New Roman" charset="0"/>
                <a:cs typeface="Times New Roman"/>
              </a:rPr>
              <a:t>=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{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sz="1800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</a:t>
            </a:r>
            <a:r>
              <a:rPr lang="en-US" sz="1800" dirty="0">
                <a:latin typeface="Times New Roman" charset="0"/>
                <a:cs typeface="Times New Roman"/>
              </a:rPr>
              <a:t>}</a:t>
            </a:r>
            <a:endParaRPr lang="en-US" sz="1800" baseline="-25000" dirty="0">
              <a:latin typeface="Times New Roman" charset="0"/>
              <a:cs typeface="Times New Roman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latin typeface="Times New Roman" charset="0"/>
                <a:cs typeface="Times New Roman"/>
              </a:rPr>
              <a:t>π</a:t>
            </a:r>
            <a:r>
              <a:rPr lang="en-US" sz="1800" baseline="-25000" dirty="0">
                <a:latin typeface="Times New Roman" charset="0"/>
                <a:cs typeface="Times New Roman"/>
              </a:rPr>
              <a:t>2 </a:t>
            </a:r>
            <a:r>
              <a:rPr lang="en-US" sz="1800" dirty="0">
                <a:latin typeface="Times New Roman" charset="0"/>
                <a:cs typeface="Times New Roman"/>
              </a:rPr>
              <a:t>=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{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sz="1800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Times New Roman"/>
              </a:rPr>
              <a:t> </a:t>
            </a:r>
            <a:r>
              <a:rPr lang="en-US" sz="1800" dirty="0">
                <a:solidFill>
                  <a:srgbClr val="FF9300"/>
                </a:solidFill>
                <a:latin typeface="Calibri"/>
                <a:cs typeface="Times New Roman"/>
              </a:rPr>
              <a:t>(d5,</a:t>
            </a:r>
            <a:r>
              <a:rPr lang="ru-RU" sz="1800" dirty="0" err="1">
                <a:solidFill>
                  <a:srgbClr val="FF9300"/>
                </a:solidFill>
                <a:latin typeface="Calibri"/>
                <a:cs typeface="Times New Roman"/>
              </a:rPr>
              <a:t>m</a:t>
            </a:r>
            <a:r>
              <a:rPr lang="en-US" sz="1800" dirty="0">
                <a:solidFill>
                  <a:srgbClr val="FF9300"/>
                </a:solidFill>
                <a:latin typeface="Calibri"/>
                <a:cs typeface="Times New Roman"/>
              </a:rPr>
              <a:t>5</a:t>
            </a:r>
            <a:r>
              <a:rPr lang="ru-RU" sz="1800" dirty="0">
                <a:solidFill>
                  <a:srgbClr val="FF9300"/>
                </a:solidFill>
                <a:latin typeface="Calibri"/>
                <a:cs typeface="Times New Roman"/>
              </a:rPr>
              <a:t>4</a:t>
            </a:r>
            <a:r>
              <a:rPr lang="en-US" sz="1800" dirty="0">
                <a:solidFill>
                  <a:srgbClr val="FF9300"/>
                </a:solidFill>
                <a:latin typeface="Calibri"/>
                <a:cs typeface="Times New Roman"/>
              </a:rPr>
              <a:t>)</a:t>
            </a:r>
            <a:r>
              <a:rPr lang="en-US" sz="1800" dirty="0">
                <a:latin typeface="Times New Roman" charset="0"/>
                <a:cs typeface="Times New Roman"/>
              </a:rPr>
              <a:t>}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latin typeface="Times New Roman" charset="0"/>
                <a:cs typeface="Times New Roman"/>
              </a:rPr>
              <a:t>π</a:t>
            </a:r>
            <a:r>
              <a:rPr lang="en-US" sz="1800" baseline="-25000" dirty="0">
                <a:latin typeface="Times New Roman" charset="0"/>
                <a:cs typeface="Times New Roman"/>
              </a:rPr>
              <a:t>3 </a:t>
            </a:r>
            <a:r>
              <a:rPr lang="en-US" sz="1800" dirty="0">
                <a:latin typeface="Times New Roman" charset="0"/>
                <a:cs typeface="Times New Roman"/>
              </a:rPr>
              <a:t>=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{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sz="1800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</a:t>
            </a:r>
            <a:r>
              <a:rPr lang="en-US" sz="1800" dirty="0">
                <a:solidFill>
                  <a:srgbClr val="800080"/>
                </a:solidFill>
                <a:latin typeface="Calibri"/>
                <a:cs typeface="Times New Roman"/>
              </a:rPr>
              <a:t> </a:t>
            </a:r>
            <a:r>
              <a:rPr lang="en-US" sz="1800" kern="0" dirty="0">
                <a:solidFill>
                  <a:srgbClr val="C800C8"/>
                </a:solidFill>
                <a:latin typeface="Calibri"/>
                <a:cs typeface="Times New Roman"/>
              </a:rPr>
              <a:t>(d5,m56)</a:t>
            </a:r>
            <a:r>
              <a:rPr lang="en-US" sz="1800" dirty="0">
                <a:latin typeface="Times New Roman" charset="0"/>
                <a:cs typeface="Times New Roman"/>
              </a:rPr>
              <a:t>}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latin typeface="Times New Roman" charset="0"/>
                <a:cs typeface="Times New Roman"/>
              </a:rPr>
              <a:t>π</a:t>
            </a:r>
            <a:r>
              <a:rPr lang="en-US" sz="1800" baseline="-25000" dirty="0">
                <a:latin typeface="Times New Roman" charset="0"/>
                <a:cs typeface="Times New Roman"/>
              </a:rPr>
              <a:t>4 </a:t>
            </a:r>
            <a:r>
              <a:rPr lang="en-US" sz="1800" dirty="0">
                <a:latin typeface="Times New Roman" charset="0"/>
                <a:cs typeface="Times New Roman"/>
              </a:rPr>
              <a:t>=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{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sz="1800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sz="1800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sz="1800" dirty="0">
                <a:solidFill>
                  <a:srgbClr val="0091E9"/>
                </a:solidFill>
                <a:latin typeface="Calibri"/>
                <a:cs typeface="Times New Roman"/>
              </a:rPr>
              <a:t>),</a:t>
            </a:r>
            <a:r>
              <a:rPr lang="en-US" sz="1800" dirty="0">
                <a:solidFill>
                  <a:schemeClr val="accent2">
                    <a:lumMod val="2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(d5,m57)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,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(d7,m75)</a:t>
            </a:r>
            <a:r>
              <a:rPr lang="en-US" sz="1800" dirty="0">
                <a:latin typeface="Times New Roman" charset="0"/>
                <a:cs typeface="Times New Roman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661" y="739314"/>
                <a:ext cx="6029645" cy="5753405"/>
              </a:xfrm>
            </p:spPr>
            <p:txBody>
              <a:bodyPr/>
              <a:lstStyle/>
              <a:p>
                <a:r>
                  <a:rPr lang="en-US" sz="1800" i="1" dirty="0">
                    <a:latin typeface="Times New Roman" panose="02020603050405020304" pitchFamily="18" charset="0"/>
                  </a:rPr>
                  <a:t>Policy</a:t>
                </a:r>
                <a:r>
                  <a:rPr lang="en-US" sz="1800" dirty="0">
                    <a:latin typeface="Times New Roman" panose="02020603050405020304" pitchFamily="18" charset="0"/>
                  </a:rPr>
                  <a:t>: function 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π</a:t>
                </a:r>
                <a:r>
                  <a:rPr lang="en-US" sz="1800" dirty="0">
                    <a:latin typeface="Times New Roman" panose="02020603050405020304" pitchFamily="18" charset="0"/>
                  </a:rPr>
                  <a:t> : 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S′</a:t>
                </a:r>
                <a:r>
                  <a:rPr lang="en-US" sz="1800" dirty="0">
                    <a:latin typeface="Times New Roman" panose="02020603050405020304" pitchFamily="18" charset="0"/>
                  </a:rPr>
                  <a:t> → 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A</a:t>
                </a:r>
                <a:r>
                  <a:rPr lang="en-US" sz="1800" dirty="0">
                    <a:latin typeface="Times New Roman" panose="02020603050405020304" pitchFamily="18" charset="0"/>
                  </a:rPr>
                  <a:t> where 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S′ </a:t>
                </a:r>
                <a:r>
                  <a:rPr lang="en-US" sz="1800" dirty="0">
                    <a:latin typeface="Times New Roman" panose="02020603050405020304" pitchFamily="18" charset="0"/>
                  </a:rPr>
                  <a:t>⊆ 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S</a:t>
                </a:r>
                <a:endParaRPr lang="en-US" sz="1800" dirty="0">
                  <a:latin typeface="Times New Roman" panose="02020603050405020304" pitchFamily="18" charset="0"/>
                </a:endParaRPr>
              </a:p>
              <a:p>
                <a:pPr lvl="2"/>
                <a:r>
                  <a:rPr lang="en-US" sz="1800" dirty="0">
                    <a:latin typeface="Times New Roman" panose="02020603050405020304" pitchFamily="18" charset="0"/>
                  </a:rPr>
                  <a:t>require π(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s</a:t>
                </a:r>
                <a:r>
                  <a:rPr lang="en-US" sz="1800" dirty="0">
                    <a:latin typeface="Times New Roman" panose="02020603050405020304" pitchFamily="18" charset="0"/>
                  </a:rPr>
                  <a:t>)</a:t>
                </a:r>
                <a:r>
                  <a:rPr lang="en-US" sz="1800" baseline="-25000" dirty="0">
                    <a:latin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baseline="-25000" dirty="0">
                    <a:latin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</a:rPr>
                  <a:t>Applicable(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s</a:t>
                </a:r>
                <a:r>
                  <a:rPr lang="en-US" sz="1800" dirty="0">
                    <a:latin typeface="Times New Roman" panose="02020603050405020304" pitchFamily="18" charset="0"/>
                  </a:rPr>
                  <a:t>) for every 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s</a:t>
                </a:r>
                <a:r>
                  <a:rPr lang="en-US" sz="1800" dirty="0">
                    <a:latin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>
                    <a:latin typeface="Times New Roman" panose="02020603050405020304" pitchFamily="18" charset="0"/>
                  </a:rPr>
                  <a:t>S′</a:t>
                </a:r>
                <a:endParaRPr lang="en-US" sz="1800" baseline="-25000" dirty="0">
                  <a:latin typeface="Times New Roman" panose="02020603050405020304" pitchFamily="18" charset="0"/>
                </a:endParaRPr>
              </a:p>
              <a:p>
                <a:pPr lvl="1"/>
                <a:r>
                  <a:rPr lang="en-US" sz="1800" i="1" dirty="0"/>
                  <a:t>Domain</a:t>
                </a:r>
                <a:r>
                  <a:rPr lang="en-US" sz="1800" dirty="0"/>
                  <a:t>(π) = </a:t>
                </a:r>
                <a:r>
                  <a:rPr lang="en-US" sz="1800" i="1" dirty="0"/>
                  <a:t>S′</a:t>
                </a:r>
              </a:p>
              <a:p>
                <a:r>
                  <a:rPr lang="en-US" sz="1800" i="1" dirty="0"/>
                  <a:t>Transitive closure</a:t>
                </a:r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i="1" dirty="0"/>
                  <a:t>,</a:t>
                </a:r>
                <a:r>
                  <a:rPr lang="en-US" sz="1800" dirty="0"/>
                  <a:t>π) = {all states reachable from 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 using π} </a:t>
                </a:r>
                <a:br>
                  <a:rPr lang="en-US" sz="1800" dirty="0"/>
                </a:br>
                <a:r>
                  <a:rPr lang="en-US" sz="1800" dirty="0"/>
                  <a:t>           = union of the following sets </a:t>
                </a:r>
                <a:endParaRPr lang="is-IS" sz="1800" dirty="0"/>
              </a:p>
              <a:p>
                <a:pPr marL="690562" lvl="2" indent="0">
                  <a:buNone/>
                </a:pP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 =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690562" lvl="2" indent="0">
                  <a:buNone/>
                </a:pPr>
                <a:r>
                  <a:rPr lang="en-US" sz="1800" i="1" dirty="0"/>
                  <a:t>S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= {states reachable from 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 = ⋃{</a:t>
                </a:r>
                <a:r>
                  <a:rPr lang="el-GR" sz="1800" dirty="0"/>
                  <a:t>γ(</a:t>
                </a:r>
                <a:r>
                  <a:rPr lang="el-GR" sz="1800" i="1" dirty="0"/>
                  <a:t>s,</a:t>
                </a:r>
                <a:r>
                  <a:rPr lang="en-US" sz="1800" dirty="0"/>
                  <a:t>π(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r>
                  <a:rPr lang="el-GR" sz="1800" dirty="0"/>
                  <a:t>)</a:t>
                </a:r>
                <a:r>
                  <a:rPr lang="en-US" sz="1800" dirty="0"/>
                  <a:t> | </a:t>
                </a:r>
                <a:r>
                  <a:rPr lang="en-US" sz="1800" i="1" dirty="0"/>
                  <a:t>s</a:t>
                </a:r>
                <a:r>
                  <a:rPr lang="en-US" sz="1800" dirty="0"/>
                  <a:t> ∈ 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690562" lvl="2" indent="0">
                  <a:buNone/>
                </a:pPr>
                <a:r>
                  <a:rPr lang="en-US" sz="1800" i="1" dirty="0"/>
                  <a:t>S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{states reachable from 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} = ⋃{</a:t>
                </a:r>
                <a:r>
                  <a:rPr lang="el-GR" sz="1800" dirty="0"/>
                  <a:t>γ(</a:t>
                </a:r>
                <a:r>
                  <a:rPr lang="el-GR" sz="1800" i="1" dirty="0"/>
                  <a:t>s,</a:t>
                </a:r>
                <a:r>
                  <a:rPr lang="en-US" sz="1800" dirty="0"/>
                  <a:t>π(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r>
                  <a:rPr lang="el-GR" sz="1800" dirty="0"/>
                  <a:t>)</a:t>
                </a:r>
                <a:r>
                  <a:rPr lang="en-US" sz="1800" dirty="0"/>
                  <a:t> | </a:t>
                </a:r>
                <a:r>
                  <a:rPr lang="en-US" sz="1800" i="1" dirty="0"/>
                  <a:t>s</a:t>
                </a:r>
                <a:r>
                  <a:rPr lang="en-US" sz="1800" dirty="0"/>
                  <a:t> ∈ 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}</a:t>
                </a:r>
              </a:p>
              <a:p>
                <a:pPr marL="690562" lvl="2" indent="0">
                  <a:buNone/>
                </a:pPr>
                <a:r>
                  <a:rPr lang="en-US" sz="1800" i="1" dirty="0"/>
                  <a:t>…</a:t>
                </a:r>
                <a:br>
                  <a:rPr lang="en-US" sz="1800" i="1" baseline="-25000" dirty="0"/>
                </a:br>
                <a:endParaRPr lang="en-US" sz="1800" i="1" baseline="-25000" dirty="0"/>
              </a:p>
              <a:p>
                <a:r>
                  <a:rPr lang="en-US" sz="1800" i="1" dirty="0"/>
                  <a:t>Reachability graph</a:t>
                </a:r>
                <a:r>
                  <a:rPr lang="en-US" sz="1800" dirty="0"/>
                  <a:t>:</a:t>
                </a:r>
                <a:r>
                  <a:rPr lang="en-US" sz="1800" b="1" dirty="0"/>
                  <a:t> </a:t>
                </a:r>
                <a:r>
                  <a:rPr lang="en-US" sz="1800" i="1" dirty="0"/>
                  <a:t>Graph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,π) = (</a:t>
                </a:r>
                <a:r>
                  <a:rPr lang="en-US" sz="1800" i="1" dirty="0"/>
                  <a:t>V,E</a:t>
                </a:r>
                <a:r>
                  <a:rPr lang="en-US" sz="1800" dirty="0"/>
                  <a:t>)</a:t>
                </a:r>
              </a:p>
              <a:p>
                <a:pPr lvl="1"/>
                <a:r>
                  <a:rPr lang="en-US" sz="1800" i="1" dirty="0"/>
                  <a:t>V</a:t>
                </a:r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n-US" sz="1800" dirty="0"/>
                  <a:t>(</a:t>
                </a:r>
                <a:r>
                  <a:rPr lang="en-US" sz="1800" i="1" dirty="0"/>
                  <a:t>s,</a:t>
                </a:r>
                <a:r>
                  <a:rPr lang="en-US" sz="1800" dirty="0"/>
                  <a:t>π)</a:t>
                </a:r>
              </a:p>
              <a:p>
                <a:pPr lvl="1"/>
                <a:r>
                  <a:rPr lang="en-US" sz="1800" i="1" dirty="0"/>
                  <a:t>E =</a:t>
                </a:r>
                <a:r>
                  <a:rPr lang="en-US" sz="1800" dirty="0"/>
                  <a:t> {(</a:t>
                </a:r>
                <a:r>
                  <a:rPr lang="en-US" sz="1800" i="1" dirty="0"/>
                  <a:t>s</a:t>
                </a:r>
                <a:r>
                  <a:rPr lang="en-US" sz="1800" dirty="0"/>
                  <a:t>,</a:t>
                </a:r>
                <a:r>
                  <a:rPr lang="en-US" sz="1800" i="1" dirty="0"/>
                  <a:t>s′</a:t>
                </a:r>
                <a:r>
                  <a:rPr lang="en-US" sz="1800" dirty="0"/>
                  <a:t>) | 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 </a:t>
                </a:r>
                <a:r>
                  <a:rPr lang="en-US" sz="1800" dirty="0">
                    <a:latin typeface="Symbol" charset="2"/>
                    <a:cs typeface="Symbol" charset="2"/>
                  </a:rPr>
                  <a:t>∈</a:t>
                </a:r>
                <a:r>
                  <a:rPr lang="en-US" sz="1800" baseline="-25000" dirty="0">
                    <a:latin typeface="Symbol" charset="2"/>
                    <a:cs typeface="Symbol" charset="2"/>
                  </a:rPr>
                  <a:t> </a:t>
                </a:r>
                <a:r>
                  <a:rPr lang="en-US" sz="1800" i="1" dirty="0"/>
                  <a:t>V, s′</a:t>
                </a:r>
                <a:r>
                  <a:rPr lang="en-US" sz="1800" i="1" baseline="-25000" dirty="0"/>
                  <a:t> </a:t>
                </a:r>
                <a:r>
                  <a:rPr lang="en-US" sz="1800" dirty="0">
                    <a:latin typeface="Symbol" charset="2"/>
                    <a:cs typeface="Symbol" charset="2"/>
                  </a:rPr>
                  <a:t>∈</a:t>
                </a:r>
                <a:r>
                  <a:rPr lang="en-US" sz="1800" baseline="-25000" dirty="0">
                    <a:latin typeface="Symbol" charset="2"/>
                    <a:cs typeface="Symbol" charset="2"/>
                  </a:rPr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,π(</a:t>
                </a:r>
                <a:r>
                  <a:rPr lang="en-US" sz="1800" i="1" dirty="0"/>
                  <a:t>s</a:t>
                </a:r>
                <a:r>
                  <a:rPr lang="en-US" sz="1800" dirty="0"/>
                  <a:t>))}</a:t>
                </a:r>
                <a:br>
                  <a:rPr lang="en-US" sz="1800" dirty="0"/>
                </a:br>
                <a:endParaRPr lang="en-US" sz="1800" baseline="-25000" dirty="0"/>
              </a:p>
              <a:p>
                <a:r>
                  <a:rPr lang="en-US" sz="1800" i="1" dirty="0"/>
                  <a:t>leaves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,</a:t>
                </a:r>
                <a:r>
                  <a:rPr lang="en-US" sz="1800" i="1" dirty="0"/>
                  <a:t>π</a:t>
                </a:r>
                <a:r>
                  <a:rPr lang="en-US" sz="1800" dirty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 i="1"/>
                          <m:t>γ</m:t>
                        </m:r>
                      </m:e>
                    </m:acc>
                  </m:oMath>
                </a14:m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, </a:t>
                </a:r>
                <a:r>
                  <a:rPr lang="en-US" sz="1800" i="1" dirty="0"/>
                  <a:t>π</a:t>
                </a:r>
                <a:r>
                  <a:rPr lang="en-US" sz="1800" dirty="0"/>
                  <a:t>) ∖ Domain(</a:t>
                </a:r>
                <a:r>
                  <a:rPr lang="en-US" sz="1800" i="1" dirty="0"/>
                  <a:t>π</a:t>
                </a:r>
                <a:r>
                  <a:rPr lang="en-US" sz="1800" dirty="0"/>
                  <a:t>)</a:t>
                </a:r>
              </a:p>
              <a:p>
                <a:pPr lvl="1"/>
                <a:r>
                  <a:rPr lang="en-US" sz="1800" dirty="0"/>
                  <a:t>may be empty</a:t>
                </a:r>
                <a:endParaRPr lang="en-US" sz="1800" b="1" dirty="0"/>
              </a:p>
              <a:p>
                <a:pPr lvl="2"/>
                <a:endParaRPr lang="en-US" sz="1800" b="1" dirty="0"/>
              </a:p>
              <a:p>
                <a:pPr lvl="2"/>
                <a:endParaRPr lang="en-US" sz="1800" b="1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661" y="739314"/>
                <a:ext cx="6029645" cy="5753405"/>
              </a:xfrm>
              <a:blipFill>
                <a:blip r:embed="rId2"/>
                <a:stretch>
                  <a:fillRect l="-1053" t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C35EC7D-26B0-5942-B484-549F5A43F7A3}"/>
              </a:ext>
            </a:extLst>
          </p:cNvPr>
          <p:cNvGrpSpPr>
            <a:grpSpLocks noChangeAspect="1"/>
          </p:cNvGrpSpPr>
          <p:nvPr/>
        </p:nvGrpSpPr>
        <p:grpSpPr>
          <a:xfrm>
            <a:off x="6448397" y="348715"/>
            <a:ext cx="5270130" cy="3601119"/>
            <a:chOff x="6282824" y="77779"/>
            <a:chExt cx="5855697" cy="4001242"/>
          </a:xfrm>
        </p:grpSpPr>
        <p:sp>
          <p:nvSpPr>
            <p:cNvPr id="257" name="Oval 30">
              <a:extLst>
                <a:ext uri="{FF2B5EF4-FFF2-40B4-BE49-F238E27FC236}">
                  <a16:creationId xmlns:a16="http://schemas.microsoft.com/office/drawing/2014/main" id="{4AB3B63C-D99B-C245-8AC9-6D7A7460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252" y="77779"/>
              <a:ext cx="484632" cy="484632"/>
            </a:xfrm>
            <a:prstGeom prst="ellipse">
              <a:avLst/>
            </a:prstGeom>
            <a:noFill/>
            <a:ln w="9525">
              <a:solidFill>
                <a:srgbClr val="8001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800080"/>
                  </a:solidFill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C3739E73-3564-C044-BD96-4BC059A81215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11162051" y="195273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28575">
              <a:solidFill>
                <a:srgbClr val="8001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80008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6D7CC5BE-B87A-0F41-822C-E949D1DAC7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2821" y="206427"/>
              <a:ext cx="5277807" cy="3872592"/>
              <a:chOff x="319797" y="1480503"/>
              <a:chExt cx="4802315" cy="3523700"/>
            </a:xfrm>
          </p:grpSpPr>
          <p:sp>
            <p:nvSpPr>
              <p:cNvPr id="352" name="Freeform 31">
                <a:extLst>
                  <a:ext uri="{FF2B5EF4-FFF2-40B4-BE49-F238E27FC236}">
                    <a16:creationId xmlns:a16="http://schemas.microsoft.com/office/drawing/2014/main" id="{E665928C-E689-DC4F-8340-D1C31F64E883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6" name="Freeform 31">
                <a:extLst>
                  <a:ext uri="{FF2B5EF4-FFF2-40B4-BE49-F238E27FC236}">
                    <a16:creationId xmlns:a16="http://schemas.microsoft.com/office/drawing/2014/main" id="{F8B021D2-E8FF-8342-BB6E-F492AFDD94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31750" cmpd="sng">
                <a:solidFill>
                  <a:srgbClr val="FF9300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14E10D18-EF3D-EB44-A7BB-5BA7F345044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C9C46D82-BBD1-4E45-8728-5A0BAEA5B3DD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7B76CA13-C293-E240-8D07-265E7F9B4635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350" name="Text Box 13">
                <a:extLst>
                  <a:ext uri="{FF2B5EF4-FFF2-40B4-BE49-F238E27FC236}">
                    <a16:creationId xmlns:a16="http://schemas.microsoft.com/office/drawing/2014/main" id="{9E678490-DDF1-474F-B747-2F62A0683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797" y="3940775"/>
                <a:ext cx="625570" cy="56009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2D4CA554-DEC6-274A-81FC-9B9CBCEC3BCE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3" name="Text Box 11">
                <a:extLst>
                  <a:ext uri="{FF2B5EF4-FFF2-40B4-BE49-F238E27FC236}">
                    <a16:creationId xmlns:a16="http://schemas.microsoft.com/office/drawing/2014/main" id="{E8EE5897-0292-3742-B839-CF240511A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6668" y="4724155"/>
                <a:ext cx="1508823" cy="280048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4" name="Freeform 37">
                <a:extLst>
                  <a:ext uri="{FF2B5EF4-FFF2-40B4-BE49-F238E27FC236}">
                    <a16:creationId xmlns:a16="http://schemas.microsoft.com/office/drawing/2014/main" id="{1FFC50ED-76F7-7544-87D8-2E602F94C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5" name="Freeform 38">
                <a:extLst>
                  <a:ext uri="{FF2B5EF4-FFF2-40B4-BE49-F238E27FC236}">
                    <a16:creationId xmlns:a16="http://schemas.microsoft.com/office/drawing/2014/main" id="{19CB936A-11D7-6248-9C31-104538E0D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6" name="Arc 355">
                <a:extLst>
                  <a:ext uri="{FF2B5EF4-FFF2-40B4-BE49-F238E27FC236}">
                    <a16:creationId xmlns:a16="http://schemas.microsoft.com/office/drawing/2014/main" id="{5291B4F6-F1A0-2A41-AE07-4A61F1565D1C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7" name="Freeform 40">
                <a:extLst>
                  <a:ext uri="{FF2B5EF4-FFF2-40B4-BE49-F238E27FC236}">
                    <a16:creationId xmlns:a16="http://schemas.microsoft.com/office/drawing/2014/main" id="{1EA1CEB3-B507-464E-BEC4-EA7D2D44F1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8" name="Freeform 6">
                <a:extLst>
                  <a:ext uri="{FF2B5EF4-FFF2-40B4-BE49-F238E27FC236}">
                    <a16:creationId xmlns:a16="http://schemas.microsoft.com/office/drawing/2014/main" id="{ED625C19-AACF-4E4E-B704-FA8CF063B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9" name="Oval 11">
                <a:extLst>
                  <a:ext uri="{FF2B5EF4-FFF2-40B4-BE49-F238E27FC236}">
                    <a16:creationId xmlns:a16="http://schemas.microsoft.com/office/drawing/2014/main" id="{1AD2FE1F-C3E6-AF47-8625-60FBE565F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0" name="Freeform 18">
                <a:extLst>
                  <a:ext uri="{FF2B5EF4-FFF2-40B4-BE49-F238E27FC236}">
                    <a16:creationId xmlns:a16="http://schemas.microsoft.com/office/drawing/2014/main" id="{2B5029DF-DC6F-6242-83D0-F4E63D3EDC3C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1" name="Oval 11">
                <a:extLst>
                  <a:ext uri="{FF2B5EF4-FFF2-40B4-BE49-F238E27FC236}">
                    <a16:creationId xmlns:a16="http://schemas.microsoft.com/office/drawing/2014/main" id="{C300730C-38BF-8B43-9820-FF1F35306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291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362" name="Text Box 11">
                <a:extLst>
                  <a:ext uri="{FF2B5EF4-FFF2-40B4-BE49-F238E27FC236}">
                    <a16:creationId xmlns:a16="http://schemas.microsoft.com/office/drawing/2014/main" id="{2AFAE495-1234-1542-976E-FC3842B79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363" name="Text Box 11">
                <a:extLst>
                  <a:ext uri="{FF2B5EF4-FFF2-40B4-BE49-F238E27FC236}">
                    <a16:creationId xmlns:a16="http://schemas.microsoft.com/office/drawing/2014/main" id="{77CB7856-4386-924B-9FC1-8AB38522F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364" name="Text Box 11">
                <a:extLst>
                  <a:ext uri="{FF2B5EF4-FFF2-40B4-BE49-F238E27FC236}">
                    <a16:creationId xmlns:a16="http://schemas.microsoft.com/office/drawing/2014/main" id="{1F44A335-C552-814A-9ED5-A324948B86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7701" y="457103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65" name="Text Box 11">
                <a:extLst>
                  <a:ext uri="{FF2B5EF4-FFF2-40B4-BE49-F238E27FC236}">
                    <a16:creationId xmlns:a16="http://schemas.microsoft.com/office/drawing/2014/main" id="{750E4485-C09E-9640-BD82-AA034A6B8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1182" y="469798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66" name="Oval 12">
                <a:extLst>
                  <a:ext uri="{FF2B5EF4-FFF2-40B4-BE49-F238E27FC236}">
                    <a16:creationId xmlns:a16="http://schemas.microsoft.com/office/drawing/2014/main" id="{B53C1A6B-D36C-DE42-9824-8CA7A947D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67" name="Freeform 6">
                <a:extLst>
                  <a:ext uri="{FF2B5EF4-FFF2-40B4-BE49-F238E27FC236}">
                    <a16:creationId xmlns:a16="http://schemas.microsoft.com/office/drawing/2014/main" id="{BA2A1D83-682A-174A-A2CF-D4D76A9B80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68" name="Curved Connector 367">
                <a:extLst>
                  <a:ext uri="{FF2B5EF4-FFF2-40B4-BE49-F238E27FC236}">
                    <a16:creationId xmlns:a16="http://schemas.microsoft.com/office/drawing/2014/main" id="{A813CE05-A030-2546-AEC9-542B482F4079}"/>
                  </a:ext>
                </a:extLst>
              </p:cNvPr>
              <p:cNvCxnSpPr>
                <a:cxnSpLocks/>
                <a:stCxn id="366" idx="6"/>
                <a:endCxn id="366" idx="4"/>
              </p:cNvCxnSpPr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Arc 368">
                <a:extLst>
                  <a:ext uri="{FF2B5EF4-FFF2-40B4-BE49-F238E27FC236}">
                    <a16:creationId xmlns:a16="http://schemas.microsoft.com/office/drawing/2014/main" id="{1DA12594-CFC1-8646-8EDA-92187969AD65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0" name="Freeform 18">
                <a:extLst>
                  <a:ext uri="{FF2B5EF4-FFF2-40B4-BE49-F238E27FC236}">
                    <a16:creationId xmlns:a16="http://schemas.microsoft.com/office/drawing/2014/main" id="{7789B95E-71F5-C041-A837-0F5F9AC36A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1" name="Freeform 31">
                <a:extLst>
                  <a:ext uri="{FF2B5EF4-FFF2-40B4-BE49-F238E27FC236}">
                    <a16:creationId xmlns:a16="http://schemas.microsoft.com/office/drawing/2014/main" id="{C900F651-0E97-3C4D-852A-B0C81E5779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2" name="Freeform 40">
                <a:extLst>
                  <a:ext uri="{FF2B5EF4-FFF2-40B4-BE49-F238E27FC236}">
                    <a16:creationId xmlns:a16="http://schemas.microsoft.com/office/drawing/2014/main" id="{A10DC1A1-320B-D943-92F7-B17A02B4B32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3" name="Oval 11">
                <a:extLst>
                  <a:ext uri="{FF2B5EF4-FFF2-40B4-BE49-F238E27FC236}">
                    <a16:creationId xmlns:a16="http://schemas.microsoft.com/office/drawing/2014/main" id="{2A12B0CC-7A1B-754B-B97F-E3A9990E2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74" name="Oval 12">
                <a:extLst>
                  <a:ext uri="{FF2B5EF4-FFF2-40B4-BE49-F238E27FC236}">
                    <a16:creationId xmlns:a16="http://schemas.microsoft.com/office/drawing/2014/main" id="{8EE216C3-B1D9-4F45-98E4-78B8761BE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50CC043C-DE3A-034B-B7F3-D11B25702720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3FA2EEEE-E1C4-2C40-9B2B-9EE55B1319D0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131DD5DA-3530-3F4E-A06E-5C9E288796AB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E94A57A4-92AF-D447-B96D-C410E131FF72}"/>
                  </a:ext>
                </a:extLst>
              </p:cNvPr>
              <p:cNvSpPr/>
              <p:nvPr/>
            </p:nvSpPr>
            <p:spPr>
              <a:xfrm>
                <a:off x="2533982" y="436302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/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425F44C1-DDBC-E247-B80C-DEEECBAEB81B}"/>
                  </a:ext>
                </a:extLst>
              </p:cNvPr>
              <p:cNvSpPr/>
              <p:nvPr/>
            </p:nvSpPr>
            <p:spPr>
              <a:xfrm>
                <a:off x="2403258" y="3811627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9903A4A6-23D8-7D43-A323-AEC35E37FA72}"/>
                  </a:ext>
                </a:extLst>
              </p:cNvPr>
              <p:cNvSpPr/>
              <p:nvPr/>
            </p:nvSpPr>
            <p:spPr>
              <a:xfrm>
                <a:off x="2184841" y="24040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0D179ED-02E6-0C41-881B-ABB2B0E0F4BC}"/>
                  </a:ext>
                </a:extLst>
              </p:cNvPr>
              <p:cNvSpPr/>
              <p:nvPr/>
            </p:nvSpPr>
            <p:spPr>
              <a:xfrm>
                <a:off x="2830692" y="1480503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067B7009-2819-7944-B97E-0BB2938B681B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D1714090-293F-7C41-B40D-9AEA25287A1E}"/>
                  </a:ext>
                </a:extLst>
              </p:cNvPr>
              <p:cNvSpPr/>
              <p:nvPr/>
            </p:nvSpPr>
            <p:spPr>
              <a:xfrm rot="16727561">
                <a:off x="3881010" y="335308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94F9DFD7-B9F0-2C42-8E07-D79FF505EFC6}"/>
                  </a:ext>
                </a:extLst>
              </p:cNvPr>
              <p:cNvSpPr/>
              <p:nvPr/>
            </p:nvSpPr>
            <p:spPr>
              <a:xfrm rot="17298243">
                <a:off x="4289918" y="31597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66AB39E7-CBC3-3644-8297-3FF9A4912581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390" name="Oval 30">
              <a:extLst>
                <a:ext uri="{FF2B5EF4-FFF2-40B4-BE49-F238E27FC236}">
                  <a16:creationId xmlns:a16="http://schemas.microsoft.com/office/drawing/2014/main" id="{33B3FF34-D277-AE48-96E0-FDCC6151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3881" y="570145"/>
              <a:ext cx="484632" cy="484632"/>
            </a:xfrm>
            <a:prstGeom prst="ellips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d7</a:t>
              </a:r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AAAFCE8A-ED61-904E-AC81-AEE1F30F23EF}"/>
                </a:ext>
              </a:extLst>
            </p:cNvPr>
            <p:cNvSpPr>
              <a:spLocks/>
            </p:cNvSpPr>
            <p:nvPr/>
          </p:nvSpPr>
          <p:spPr bwMode="auto">
            <a:xfrm rot="5583101">
              <a:off x="11419957" y="535240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DA43D72A-89CE-B54B-B737-28AE347DDF14}"/>
                </a:ext>
              </a:extLst>
            </p:cNvPr>
            <p:cNvSpPr>
              <a:spLocks/>
            </p:cNvSpPr>
            <p:nvPr/>
          </p:nvSpPr>
          <p:spPr bwMode="auto">
            <a:xfrm rot="15934278">
              <a:off x="11411731" y="728515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8E4FFD9-8AB6-C89F-FDBB-B5125BA251D5}"/>
              </a:ext>
            </a:extLst>
          </p:cNvPr>
          <p:cNvSpPr txBox="1"/>
          <p:nvPr/>
        </p:nvSpPr>
        <p:spPr>
          <a:xfrm>
            <a:off x="8931951" y="4146661"/>
            <a:ext cx="3056849" cy="1200329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: Can we use a plan (sequence of actions) instead?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 A. yes     B. no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 C. don’t know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6A3B8E-920F-388C-EC30-D4B96EE6E9FF}"/>
                  </a:ext>
                </a:extLst>
              </p:cNvPr>
              <p:cNvSpPr txBox="1"/>
              <p:nvPr/>
            </p:nvSpPr>
            <p:spPr>
              <a:xfrm>
                <a:off x="9466436" y="5463030"/>
                <a:ext cx="2502602" cy="646331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Poll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 What are the leaves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6A3B8E-920F-388C-EC30-D4B96EE6E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436" y="5463030"/>
                <a:ext cx="2502602" cy="646331"/>
              </a:xfrm>
              <a:prstGeom prst="rect">
                <a:avLst/>
              </a:prstGeom>
              <a:blipFill>
                <a:blip r:embed="rId3"/>
                <a:stretch>
                  <a:fillRect l="-1508" t="-1887" r="-3015" b="-13208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3419FD6-BFE4-B7EE-A551-9F0819D2BC1E}"/>
              </a:ext>
            </a:extLst>
          </p:cNvPr>
          <p:cNvSpPr/>
          <p:nvPr/>
        </p:nvSpPr>
        <p:spPr>
          <a:xfrm>
            <a:off x="2536997" y="6196967"/>
            <a:ext cx="1245597" cy="29575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minus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827B2A-BCCD-4FD5-24FA-202C31D12BB7}"/>
              </a:ext>
            </a:extLst>
          </p:cNvPr>
          <p:cNvCxnSpPr>
            <a:cxnSpLocks/>
          </p:cNvCxnSpPr>
          <p:nvPr/>
        </p:nvCxnSpPr>
        <p:spPr>
          <a:xfrm flipH="1" flipV="1">
            <a:off x="2607733" y="5933919"/>
            <a:ext cx="244187" cy="263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Problems,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801" y="935262"/>
                <a:ext cx="6293371" cy="5457653"/>
              </a:xfrm>
            </p:spPr>
            <p:txBody>
              <a:bodyPr/>
              <a:lstStyle/>
              <a:p>
                <a:r>
                  <a:rPr lang="en-US" sz="2000" dirty="0"/>
                  <a:t>MDP problem: </a:t>
                </a:r>
                <a:r>
                  <a:rPr lang="en-US" sz="2000" i="1" dirty="0"/>
                  <a:t>P</a:t>
                </a:r>
                <a:r>
                  <a:rPr lang="en-US" sz="2000" dirty="0"/>
                  <a:t> = (Σ, </a:t>
                </a:r>
                <a:r>
                  <a:rPr lang="en-US" sz="2000" i="1" dirty="0"/>
                  <a:t>s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, </a:t>
                </a:r>
                <a:r>
                  <a:rPr lang="en-US" sz="2000" i="1" dirty="0"/>
                  <a:t>S</a:t>
                </a:r>
                <a:r>
                  <a:rPr lang="en-US" sz="2000" i="1" baseline="-25000" dirty="0"/>
                  <a:t>g</a:t>
                </a:r>
                <a:r>
                  <a:rPr lang="en-US" sz="2000" dirty="0"/>
                  <a:t>), </a:t>
                </a:r>
                <a:r>
                  <a:rPr lang="en-US" dirty="0"/>
                  <a:t>require 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 ∉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</a:t>
                </a:r>
              </a:p>
              <a:p>
                <a:pPr lvl="1"/>
                <a:r>
                  <a:rPr lang="en-US" dirty="0"/>
                  <a:t>This is a specific type of MDP problem called a    </a:t>
                </a:r>
                <a:r>
                  <a:rPr lang="en-US" i="1" dirty="0"/>
                  <a:t>goal reachability</a:t>
                </a:r>
                <a:r>
                  <a:rPr lang="en-US" dirty="0"/>
                  <a:t> problem</a:t>
                </a:r>
              </a:p>
              <a:p>
                <a:pPr lvl="1"/>
                <a:r>
                  <a:rPr lang="en-US" dirty="0"/>
                  <a:t>More generally, MDPs specify a set of terminal states</a:t>
                </a:r>
                <a:br>
                  <a:rPr lang="en-US" baseline="-25000" dirty="0"/>
                </a:br>
                <a:endParaRPr lang="en-US" i="1" baseline="-25000" dirty="0"/>
              </a:p>
              <a:p>
                <a:pPr>
                  <a:spcBef>
                    <a:spcPts val="300"/>
                  </a:spcBef>
                </a:pP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Solution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for (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  <a:sym typeface="Symbol" charset="0"/>
                  </a:rPr>
                  <a:t>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,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,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): 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A policy π such that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leaves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,π)</a:t>
                </a:r>
                <a:r>
                  <a:rPr lang="en-US" baseline="-25000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baseline="-25000" dirty="0">
                    <a:latin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</a:rPr>
                  <a:t>S</a:t>
                </a:r>
                <a:r>
                  <a:rPr lang="en-US" i="1" baseline="-25000" dirty="0">
                    <a:latin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≠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b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baseline="-25000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A solution policy π is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closed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if it doesn’t stop at </a:t>
                </a:r>
                <a:br>
                  <a:rPr lang="en-US" dirty="0">
                    <a:latin typeface="Times New Roman" panose="02020603050405020304" pitchFamily="18" charset="0"/>
                    <a:cs typeface="Times New Roman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non-goal states unless there’s no way to continue</a:t>
                </a:r>
                <a:endParaRPr lang="en-US" baseline="-25000" dirty="0">
                  <a:latin typeface="Times New Roman" panose="02020603050405020304" pitchFamily="18" charset="0"/>
                  <a:cs typeface="Times New Roman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for every state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 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it-IT" dirty="0">
                    <a:latin typeface="Times New Roman" panose="02020603050405020304" pitchFamily="18" charset="0"/>
                  </a:rPr>
                  <a:t>(</a:t>
                </a:r>
                <a:r>
                  <a:rPr lang="it-IT" i="1" dirty="0" err="1">
                    <a:latin typeface="Times New Roman" panose="02020603050405020304" pitchFamily="18" charset="0"/>
                  </a:rPr>
                  <a:t>s</a:t>
                </a:r>
                <a:r>
                  <a:rPr lang="it-IT" baseline="-25000" dirty="0" err="1">
                    <a:latin typeface="Times New Roman" panose="02020603050405020304" pitchFamily="18" charset="0"/>
                  </a:rPr>
                  <a:t>0</a:t>
                </a:r>
                <a:r>
                  <a:rPr lang="it-IT" dirty="0">
                    <a:latin typeface="Times New Roman" panose="02020603050405020304" pitchFamily="18" charset="0"/>
                  </a:rPr>
                  <a:t>,</a:t>
                </a:r>
                <a:r>
                  <a:rPr lang="it-IT" i="1" dirty="0">
                    <a:latin typeface="Times New Roman" panose="02020603050405020304" pitchFamily="18" charset="0"/>
                  </a:rPr>
                  <a:t>π</a:t>
                </a:r>
                <a:r>
                  <a:rPr lang="it-IT" dirty="0">
                    <a:latin typeface="Times New Roman" panose="02020603050405020304" pitchFamily="18" charset="0"/>
                  </a:rPr>
                  <a:t>), </a:t>
                </a:r>
                <a:r>
                  <a:rPr lang="it-IT" dirty="0" err="1">
                    <a:latin typeface="Times New Roman" panose="02020603050405020304" pitchFamily="18" charset="0"/>
                  </a:rPr>
                  <a:t>either</a:t>
                </a:r>
                <a:br>
                  <a:rPr lang="it-IT" dirty="0">
                    <a:latin typeface="Times New Roman" panose="02020603050405020304" pitchFamily="18" charset="0"/>
                  </a:rPr>
                </a:br>
                <a:r>
                  <a:rPr lang="it-IT" dirty="0">
                    <a:latin typeface="Times New Roman" panose="02020603050405020304" pitchFamily="18" charset="0"/>
                  </a:rPr>
                  <a:t>	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r>
                  <a:rPr lang="it-IT" dirty="0">
                    <a:latin typeface="Times New Roman" panose="02020603050405020304" pitchFamily="18" charset="0"/>
                  </a:rPr>
                  <a:t>∈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r>
                  <a:rPr lang="hr-HR" i="1" dirty="0">
                    <a:latin typeface="Times New Roman" panose="02020603050405020304" pitchFamily="18" charset="0"/>
                    <a:cs typeface="Times New Roman"/>
                  </a:rPr>
                  <a:t>Domain</a:t>
                </a:r>
                <a:r>
                  <a:rPr lang="hr-HR" dirty="0">
                    <a:latin typeface="Times New Roman" panose="02020603050405020304" pitchFamily="18" charset="0"/>
                    <a:cs typeface="Times New Roman"/>
                  </a:rPr>
                  <a:t>(</a:t>
                </a:r>
                <a:r>
                  <a:rPr lang="hr-HR" i="1" dirty="0">
                    <a:latin typeface="Times New Roman" panose="02020603050405020304" pitchFamily="18" charset="0"/>
                    <a:cs typeface="Times New Roman"/>
                  </a:rPr>
                  <a:t>π</a:t>
                </a:r>
                <a:r>
                  <a:rPr lang="hr-HR" dirty="0">
                    <a:latin typeface="Times New Roman" panose="02020603050405020304" pitchFamily="18" charset="0"/>
                    <a:cs typeface="Times New Roman"/>
                  </a:rPr>
                  <a:t>)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 (i.e., π(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) is defined)</a:t>
                </a:r>
                <a:br>
                  <a:rPr lang="it-IT" i="1" dirty="0">
                    <a:latin typeface="Times New Roman" panose="02020603050405020304" pitchFamily="18" charset="0"/>
                    <a:cs typeface="Times New Roman"/>
                  </a:rPr>
                </a:br>
                <a:r>
                  <a:rPr lang="it-IT" i="1" dirty="0">
                    <a:latin typeface="Times New Roman" panose="02020603050405020304" pitchFamily="18" charset="0"/>
                    <a:cs typeface="Times New Roman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or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r>
                  <a:rPr lang="it-IT" dirty="0">
                    <a:latin typeface="Times New Roman" panose="02020603050405020304" pitchFamily="18" charset="0"/>
                  </a:rPr>
                  <a:t>∈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/>
                  </a:rPr>
                  <a:t>g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br>
                  <a:rPr lang="en-US" i="1" dirty="0">
                    <a:latin typeface="Times New Roman" panose="02020603050405020304" pitchFamily="18" charset="0"/>
                    <a:cs typeface="Times New Roman"/>
                  </a:rPr>
                </a:b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or Applicable(</a:t>
                </a:r>
                <a:r>
                  <a:rPr lang="en-US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) =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b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baseline="-25000" dirty="0">
                  <a:latin typeface="Times New Roman" panose="020206030504050203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01" y="935262"/>
                <a:ext cx="6293371" cy="5457653"/>
              </a:xfrm>
              <a:blipFill>
                <a:blip r:embed="rId2"/>
                <a:stretch>
                  <a:fillRect l="-1066" t="-670" r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C35EC7D-26B0-5942-B484-549F5A43F7A3}"/>
              </a:ext>
            </a:extLst>
          </p:cNvPr>
          <p:cNvGrpSpPr>
            <a:grpSpLocks noChangeAspect="1"/>
          </p:cNvGrpSpPr>
          <p:nvPr/>
        </p:nvGrpSpPr>
        <p:grpSpPr>
          <a:xfrm>
            <a:off x="6448397" y="348715"/>
            <a:ext cx="5270130" cy="3601119"/>
            <a:chOff x="6282824" y="77779"/>
            <a:chExt cx="5855697" cy="4001242"/>
          </a:xfrm>
        </p:grpSpPr>
        <p:sp>
          <p:nvSpPr>
            <p:cNvPr id="257" name="Oval 30">
              <a:extLst>
                <a:ext uri="{FF2B5EF4-FFF2-40B4-BE49-F238E27FC236}">
                  <a16:creationId xmlns:a16="http://schemas.microsoft.com/office/drawing/2014/main" id="{4AB3B63C-D99B-C245-8AC9-6D7A7460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252" y="77779"/>
              <a:ext cx="484632" cy="484632"/>
            </a:xfrm>
            <a:prstGeom prst="ellipse">
              <a:avLst/>
            </a:prstGeom>
            <a:noFill/>
            <a:ln w="9525">
              <a:solidFill>
                <a:srgbClr val="8001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800080"/>
                  </a:solidFill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C3739E73-3564-C044-BD96-4BC059A81215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11162051" y="195273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28575">
              <a:solidFill>
                <a:srgbClr val="8001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80008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6D7CC5BE-B87A-0F41-822C-E949D1DAC7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2821" y="206427"/>
              <a:ext cx="5277807" cy="3872592"/>
              <a:chOff x="319797" y="1480503"/>
              <a:chExt cx="4802315" cy="3523700"/>
            </a:xfrm>
          </p:grpSpPr>
          <p:sp>
            <p:nvSpPr>
              <p:cNvPr id="352" name="Freeform 31">
                <a:extLst>
                  <a:ext uri="{FF2B5EF4-FFF2-40B4-BE49-F238E27FC236}">
                    <a16:creationId xmlns:a16="http://schemas.microsoft.com/office/drawing/2014/main" id="{E665928C-E689-DC4F-8340-D1C31F64E883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6" name="Freeform 31">
                <a:extLst>
                  <a:ext uri="{FF2B5EF4-FFF2-40B4-BE49-F238E27FC236}">
                    <a16:creationId xmlns:a16="http://schemas.microsoft.com/office/drawing/2014/main" id="{F8B021D2-E8FF-8342-BB6E-F492AFDD94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31750" cmpd="sng">
                <a:solidFill>
                  <a:srgbClr val="FF9300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14E10D18-EF3D-EB44-A7BB-5BA7F345044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C9C46D82-BBD1-4E45-8728-5A0BAEA5B3DD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7B76CA13-C293-E240-8D07-265E7F9B4635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350" name="Text Box 13">
                <a:extLst>
                  <a:ext uri="{FF2B5EF4-FFF2-40B4-BE49-F238E27FC236}">
                    <a16:creationId xmlns:a16="http://schemas.microsoft.com/office/drawing/2014/main" id="{9E678490-DDF1-474F-B747-2F62A0683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797" y="3940775"/>
                <a:ext cx="625570" cy="56009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2D4CA554-DEC6-274A-81FC-9B9CBCEC3BCE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3" name="Text Box 11">
                <a:extLst>
                  <a:ext uri="{FF2B5EF4-FFF2-40B4-BE49-F238E27FC236}">
                    <a16:creationId xmlns:a16="http://schemas.microsoft.com/office/drawing/2014/main" id="{E8EE5897-0292-3742-B839-CF240511A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6668" y="4724155"/>
                <a:ext cx="1508823" cy="280048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4" name="Freeform 37">
                <a:extLst>
                  <a:ext uri="{FF2B5EF4-FFF2-40B4-BE49-F238E27FC236}">
                    <a16:creationId xmlns:a16="http://schemas.microsoft.com/office/drawing/2014/main" id="{1FFC50ED-76F7-7544-87D8-2E602F94C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5" name="Freeform 38">
                <a:extLst>
                  <a:ext uri="{FF2B5EF4-FFF2-40B4-BE49-F238E27FC236}">
                    <a16:creationId xmlns:a16="http://schemas.microsoft.com/office/drawing/2014/main" id="{19CB936A-11D7-6248-9C31-104538E0D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6" name="Arc 355">
                <a:extLst>
                  <a:ext uri="{FF2B5EF4-FFF2-40B4-BE49-F238E27FC236}">
                    <a16:creationId xmlns:a16="http://schemas.microsoft.com/office/drawing/2014/main" id="{5291B4F6-F1A0-2A41-AE07-4A61F1565D1C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7" name="Freeform 40">
                <a:extLst>
                  <a:ext uri="{FF2B5EF4-FFF2-40B4-BE49-F238E27FC236}">
                    <a16:creationId xmlns:a16="http://schemas.microsoft.com/office/drawing/2014/main" id="{1EA1CEB3-B507-464E-BEC4-EA7D2D44F1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8" name="Freeform 6">
                <a:extLst>
                  <a:ext uri="{FF2B5EF4-FFF2-40B4-BE49-F238E27FC236}">
                    <a16:creationId xmlns:a16="http://schemas.microsoft.com/office/drawing/2014/main" id="{ED625C19-AACF-4E4E-B704-FA8CF063B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9" name="Oval 11">
                <a:extLst>
                  <a:ext uri="{FF2B5EF4-FFF2-40B4-BE49-F238E27FC236}">
                    <a16:creationId xmlns:a16="http://schemas.microsoft.com/office/drawing/2014/main" id="{1AD2FE1F-C3E6-AF47-8625-60FBE565F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0" name="Freeform 18">
                <a:extLst>
                  <a:ext uri="{FF2B5EF4-FFF2-40B4-BE49-F238E27FC236}">
                    <a16:creationId xmlns:a16="http://schemas.microsoft.com/office/drawing/2014/main" id="{2B5029DF-DC6F-6242-83D0-F4E63D3EDC3C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1" name="Oval 11">
                <a:extLst>
                  <a:ext uri="{FF2B5EF4-FFF2-40B4-BE49-F238E27FC236}">
                    <a16:creationId xmlns:a16="http://schemas.microsoft.com/office/drawing/2014/main" id="{C300730C-38BF-8B43-9820-FF1F35306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291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362" name="Text Box 11">
                <a:extLst>
                  <a:ext uri="{FF2B5EF4-FFF2-40B4-BE49-F238E27FC236}">
                    <a16:creationId xmlns:a16="http://schemas.microsoft.com/office/drawing/2014/main" id="{2AFAE495-1234-1542-976E-FC3842B79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363" name="Text Box 11">
                <a:extLst>
                  <a:ext uri="{FF2B5EF4-FFF2-40B4-BE49-F238E27FC236}">
                    <a16:creationId xmlns:a16="http://schemas.microsoft.com/office/drawing/2014/main" id="{77CB7856-4386-924B-9FC1-8AB38522F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364" name="Text Box 11">
                <a:extLst>
                  <a:ext uri="{FF2B5EF4-FFF2-40B4-BE49-F238E27FC236}">
                    <a16:creationId xmlns:a16="http://schemas.microsoft.com/office/drawing/2014/main" id="{1F44A335-C552-814A-9ED5-A324948B86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7701" y="457103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65" name="Text Box 11">
                <a:extLst>
                  <a:ext uri="{FF2B5EF4-FFF2-40B4-BE49-F238E27FC236}">
                    <a16:creationId xmlns:a16="http://schemas.microsoft.com/office/drawing/2014/main" id="{750E4485-C09E-9640-BD82-AA034A6B8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1182" y="469798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66" name="Oval 12">
                <a:extLst>
                  <a:ext uri="{FF2B5EF4-FFF2-40B4-BE49-F238E27FC236}">
                    <a16:creationId xmlns:a16="http://schemas.microsoft.com/office/drawing/2014/main" id="{B53C1A6B-D36C-DE42-9824-8CA7A947D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67" name="Freeform 6">
                <a:extLst>
                  <a:ext uri="{FF2B5EF4-FFF2-40B4-BE49-F238E27FC236}">
                    <a16:creationId xmlns:a16="http://schemas.microsoft.com/office/drawing/2014/main" id="{BA2A1D83-682A-174A-A2CF-D4D76A9B80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68" name="Curved Connector 367">
                <a:extLst>
                  <a:ext uri="{FF2B5EF4-FFF2-40B4-BE49-F238E27FC236}">
                    <a16:creationId xmlns:a16="http://schemas.microsoft.com/office/drawing/2014/main" id="{A813CE05-A030-2546-AEC9-542B482F4079}"/>
                  </a:ext>
                </a:extLst>
              </p:cNvPr>
              <p:cNvCxnSpPr>
                <a:cxnSpLocks/>
                <a:stCxn id="366" idx="6"/>
                <a:endCxn id="366" idx="4"/>
              </p:cNvCxnSpPr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Arc 368">
                <a:extLst>
                  <a:ext uri="{FF2B5EF4-FFF2-40B4-BE49-F238E27FC236}">
                    <a16:creationId xmlns:a16="http://schemas.microsoft.com/office/drawing/2014/main" id="{1DA12594-CFC1-8646-8EDA-92187969AD65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0" name="Freeform 18">
                <a:extLst>
                  <a:ext uri="{FF2B5EF4-FFF2-40B4-BE49-F238E27FC236}">
                    <a16:creationId xmlns:a16="http://schemas.microsoft.com/office/drawing/2014/main" id="{7789B95E-71F5-C041-A837-0F5F9AC36A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1" name="Freeform 31">
                <a:extLst>
                  <a:ext uri="{FF2B5EF4-FFF2-40B4-BE49-F238E27FC236}">
                    <a16:creationId xmlns:a16="http://schemas.microsoft.com/office/drawing/2014/main" id="{C900F651-0E97-3C4D-852A-B0C81E5779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2" name="Freeform 40">
                <a:extLst>
                  <a:ext uri="{FF2B5EF4-FFF2-40B4-BE49-F238E27FC236}">
                    <a16:creationId xmlns:a16="http://schemas.microsoft.com/office/drawing/2014/main" id="{A10DC1A1-320B-D943-92F7-B17A02B4B32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3" name="Oval 11">
                <a:extLst>
                  <a:ext uri="{FF2B5EF4-FFF2-40B4-BE49-F238E27FC236}">
                    <a16:creationId xmlns:a16="http://schemas.microsoft.com/office/drawing/2014/main" id="{2A12B0CC-7A1B-754B-B97F-E3A9990E2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74" name="Oval 12">
                <a:extLst>
                  <a:ext uri="{FF2B5EF4-FFF2-40B4-BE49-F238E27FC236}">
                    <a16:creationId xmlns:a16="http://schemas.microsoft.com/office/drawing/2014/main" id="{8EE216C3-B1D9-4F45-98E4-78B8761BE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50CC043C-DE3A-034B-B7F3-D11B25702720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3FA2EEEE-E1C4-2C40-9B2B-9EE55B1319D0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131DD5DA-3530-3F4E-A06E-5C9E288796AB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E94A57A4-92AF-D447-B96D-C410E131FF72}"/>
                  </a:ext>
                </a:extLst>
              </p:cNvPr>
              <p:cNvSpPr/>
              <p:nvPr/>
            </p:nvSpPr>
            <p:spPr>
              <a:xfrm>
                <a:off x="2533982" y="436302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/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425F44C1-DDBC-E247-B80C-DEEECBAEB81B}"/>
                  </a:ext>
                </a:extLst>
              </p:cNvPr>
              <p:cNvSpPr/>
              <p:nvPr/>
            </p:nvSpPr>
            <p:spPr>
              <a:xfrm>
                <a:off x="2403258" y="3811627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9903A4A6-23D8-7D43-A323-AEC35E37FA72}"/>
                  </a:ext>
                </a:extLst>
              </p:cNvPr>
              <p:cNvSpPr/>
              <p:nvPr/>
            </p:nvSpPr>
            <p:spPr>
              <a:xfrm>
                <a:off x="2184841" y="24040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0D179ED-02E6-0C41-881B-ABB2B0E0F4BC}"/>
                  </a:ext>
                </a:extLst>
              </p:cNvPr>
              <p:cNvSpPr/>
              <p:nvPr/>
            </p:nvSpPr>
            <p:spPr>
              <a:xfrm>
                <a:off x="2830692" y="1480503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067B7009-2819-7944-B97E-0BB2938B681B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D1714090-293F-7C41-B40D-9AEA25287A1E}"/>
                  </a:ext>
                </a:extLst>
              </p:cNvPr>
              <p:cNvSpPr/>
              <p:nvPr/>
            </p:nvSpPr>
            <p:spPr>
              <a:xfrm rot="16727561">
                <a:off x="3881010" y="335308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94F9DFD7-B9F0-2C42-8E07-D79FF505EFC6}"/>
                  </a:ext>
                </a:extLst>
              </p:cNvPr>
              <p:cNvSpPr/>
              <p:nvPr/>
            </p:nvSpPr>
            <p:spPr>
              <a:xfrm rot="17298243">
                <a:off x="4289918" y="31597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66AB39E7-CBC3-3644-8297-3FF9A4912581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390" name="Oval 30">
              <a:extLst>
                <a:ext uri="{FF2B5EF4-FFF2-40B4-BE49-F238E27FC236}">
                  <a16:creationId xmlns:a16="http://schemas.microsoft.com/office/drawing/2014/main" id="{33B3FF34-D277-AE48-96E0-FDCC6151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3881" y="570145"/>
              <a:ext cx="484632" cy="484632"/>
            </a:xfrm>
            <a:prstGeom prst="ellips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d7</a:t>
              </a:r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AAAFCE8A-ED61-904E-AC81-AEE1F30F23EF}"/>
                </a:ext>
              </a:extLst>
            </p:cNvPr>
            <p:cNvSpPr>
              <a:spLocks/>
            </p:cNvSpPr>
            <p:nvPr/>
          </p:nvSpPr>
          <p:spPr bwMode="auto">
            <a:xfrm rot="5583101">
              <a:off x="11419957" y="535240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DA43D72A-89CE-B54B-B737-28AE347DDF14}"/>
                </a:ext>
              </a:extLst>
            </p:cNvPr>
            <p:cNvSpPr>
              <a:spLocks/>
            </p:cNvSpPr>
            <p:nvPr/>
          </p:nvSpPr>
          <p:spPr bwMode="auto">
            <a:xfrm rot="15934278">
              <a:off x="11411731" y="728515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0D1E22-5AFE-4427-82A1-40C834187464}"/>
              </a:ext>
            </a:extLst>
          </p:cNvPr>
          <p:cNvSpPr txBox="1"/>
          <p:nvPr/>
        </p:nvSpPr>
        <p:spPr>
          <a:xfrm>
            <a:off x="608207" y="5530463"/>
            <a:ext cx="3048000" cy="110799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. Is π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a solution?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A. yes   B. no   C. don’t know</a:t>
            </a:r>
            <a:b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baseline="-25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Is π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a closed solution?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FE468FA-23F3-16EF-19A6-98BAB411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552" y="4801132"/>
            <a:ext cx="6067854" cy="1947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1 </a:t>
            </a:r>
            <a:r>
              <a:rPr lang="en-US" dirty="0">
                <a:latin typeface="Times New Roman" charset="0"/>
                <a:cs typeface="Times New Roman"/>
              </a:rPr>
              <a:t>=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</a:t>
            </a:r>
            <a:r>
              <a:rPr lang="en-US" dirty="0">
                <a:latin typeface="Times New Roman" charset="0"/>
                <a:cs typeface="Times New Roman"/>
              </a:rPr>
              <a:t>}</a:t>
            </a:r>
            <a:endParaRPr lang="en-US" baseline="-25000" dirty="0">
              <a:latin typeface="Times New Roman" charset="0"/>
              <a:cs typeface="Times New Roman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2 </a:t>
            </a:r>
            <a:r>
              <a:rPr lang="en-US" dirty="0">
                <a:latin typeface="Times New Roman" charset="0"/>
                <a:cs typeface="Times New Roman"/>
              </a:rPr>
              <a:t>=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</a:t>
            </a:r>
            <a:r>
              <a:rPr lang="en-US" dirty="0">
                <a:solidFill>
                  <a:srgbClr val="C00000"/>
                </a:solidFill>
                <a:latin typeface="Calibri"/>
                <a:cs typeface="Times New Roman"/>
              </a:rPr>
              <a:t> </a:t>
            </a:r>
            <a:r>
              <a:rPr lang="en-US" dirty="0">
                <a:solidFill>
                  <a:srgbClr val="FF9300"/>
                </a:solidFill>
                <a:latin typeface="Calibri"/>
                <a:cs typeface="Times New Roman"/>
              </a:rPr>
              <a:t>(d5,</a:t>
            </a:r>
            <a:r>
              <a:rPr lang="ru-RU" dirty="0" err="1">
                <a:solidFill>
                  <a:srgbClr val="FF9300"/>
                </a:solidFill>
                <a:latin typeface="Calibri"/>
                <a:cs typeface="Times New Roman"/>
              </a:rPr>
              <a:t>m</a:t>
            </a:r>
            <a:r>
              <a:rPr lang="en-US" dirty="0">
                <a:solidFill>
                  <a:srgbClr val="FF9300"/>
                </a:solidFill>
                <a:latin typeface="Calibri"/>
                <a:cs typeface="Times New Roman"/>
              </a:rPr>
              <a:t>5</a:t>
            </a:r>
            <a:r>
              <a:rPr lang="ru-RU" dirty="0">
                <a:solidFill>
                  <a:srgbClr val="FF9300"/>
                </a:solidFill>
                <a:latin typeface="Calibri"/>
                <a:cs typeface="Times New Roman"/>
              </a:rPr>
              <a:t>4</a:t>
            </a:r>
            <a:r>
              <a:rPr lang="en-US" dirty="0">
                <a:solidFill>
                  <a:srgbClr val="FF9300"/>
                </a:solidFill>
                <a:latin typeface="Calibri"/>
                <a:cs typeface="Times New Roman"/>
              </a:rPr>
              <a:t>)</a:t>
            </a:r>
            <a:r>
              <a:rPr lang="en-US" dirty="0">
                <a:latin typeface="Times New Roman" charset="0"/>
                <a:cs typeface="Times New Roman"/>
              </a:rPr>
              <a:t>}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 </a:t>
            </a:r>
            <a:r>
              <a:rPr lang="en-US" dirty="0">
                <a:latin typeface="Times New Roman" charset="0"/>
                <a:cs typeface="Times New Roman"/>
              </a:rPr>
              <a:t>=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</a:t>
            </a:r>
            <a:r>
              <a:rPr lang="en-US" dirty="0">
                <a:solidFill>
                  <a:srgbClr val="800080"/>
                </a:solidFill>
                <a:latin typeface="Calibri"/>
                <a:cs typeface="Times New Roman"/>
              </a:rPr>
              <a:t> </a:t>
            </a:r>
            <a:r>
              <a:rPr lang="en-US" kern="0" dirty="0">
                <a:solidFill>
                  <a:srgbClr val="C800C8"/>
                </a:solidFill>
                <a:latin typeface="Calibri"/>
                <a:cs typeface="Times New Roman"/>
              </a:rPr>
              <a:t>(d5,m56)</a:t>
            </a:r>
            <a:r>
              <a:rPr lang="en-US" dirty="0">
                <a:latin typeface="Times New Roman" charset="0"/>
                <a:cs typeface="Times New Roman"/>
              </a:rPr>
              <a:t>}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4 </a:t>
            </a:r>
            <a:r>
              <a:rPr lang="en-US" dirty="0">
                <a:latin typeface="Times New Roman" charset="0"/>
                <a:cs typeface="Times New Roman"/>
              </a:rPr>
              <a:t>=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(d5,m57)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,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/>
              </a:rPr>
              <a:t>(d7,m75)</a:t>
            </a:r>
            <a:r>
              <a:rPr lang="en-US" dirty="0">
                <a:latin typeface="Times New Roman" charset="0"/>
                <a:cs typeface="Times New Roman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E0AB0-BA1E-09E2-6BEA-989879B1CEAC}"/>
              </a:ext>
            </a:extLst>
          </p:cNvPr>
          <p:cNvSpPr txBox="1"/>
          <p:nvPr/>
        </p:nvSpPr>
        <p:spPr>
          <a:xfrm>
            <a:off x="9045867" y="4193731"/>
            <a:ext cx="3048000" cy="923330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. Suppose d3 was the goal instead.  Which policies are closed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wrt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. d3?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69FD3D6-CA3D-A570-1B63-2A32A91449EB}"/>
              </a:ext>
            </a:extLst>
          </p:cNvPr>
          <p:cNvSpPr/>
          <p:nvPr/>
        </p:nvSpPr>
        <p:spPr>
          <a:xfrm>
            <a:off x="203200" y="228599"/>
            <a:ext cx="533400" cy="46576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AA1F5ED-B9D6-BD41-93E1-FA3AE18B80C7}"/>
              </a:ext>
            </a:extLst>
          </p:cNvPr>
          <p:cNvGrpSpPr>
            <a:grpSpLocks noChangeAspect="1"/>
          </p:cNvGrpSpPr>
          <p:nvPr/>
        </p:nvGrpSpPr>
        <p:grpSpPr>
          <a:xfrm>
            <a:off x="6448398" y="348715"/>
            <a:ext cx="5270129" cy="3601119"/>
            <a:chOff x="6282821" y="77779"/>
            <a:chExt cx="5855692" cy="4001240"/>
          </a:xfrm>
        </p:grpSpPr>
        <p:sp>
          <p:nvSpPr>
            <p:cNvPr id="52" name="Oval 30">
              <a:extLst>
                <a:ext uri="{FF2B5EF4-FFF2-40B4-BE49-F238E27FC236}">
                  <a16:creationId xmlns:a16="http://schemas.microsoft.com/office/drawing/2014/main" id="{6256BDE3-E462-7B4E-8F05-66FF08EB4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252" y="77779"/>
              <a:ext cx="484632" cy="484632"/>
            </a:xfrm>
            <a:prstGeom prst="ellipse">
              <a:avLst/>
            </a:prstGeom>
            <a:noFill/>
            <a:ln w="9525">
              <a:solidFill>
                <a:srgbClr val="8001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800080"/>
                  </a:solidFill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BCC4BA6-4BB6-2B44-BDC1-D2694E578246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11162051" y="195273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rgbClr val="8001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80008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8B94DA-A7D6-CC4C-9544-BE9D04378D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2821" y="206427"/>
              <a:ext cx="5277807" cy="3872592"/>
              <a:chOff x="319797" y="1480503"/>
              <a:chExt cx="4802315" cy="3523700"/>
            </a:xfrm>
          </p:grpSpPr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595BD21A-4F21-344A-BAC7-1C5857C9F12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73B736D3-B565-5944-80AB-75D8159D7F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4429FD1-7C0E-CF41-B780-4584121F775F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8AC669E-941F-C440-8463-FF8D9CFD606A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D7D26D0-0762-7442-8F0D-C0871CBB65BE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63" name="Text Box 13">
                <a:extLst>
                  <a:ext uri="{FF2B5EF4-FFF2-40B4-BE49-F238E27FC236}">
                    <a16:creationId xmlns:a16="http://schemas.microsoft.com/office/drawing/2014/main" id="{BBD23826-1115-8C4F-9D78-86F1E9553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797" y="3940775"/>
                <a:ext cx="625570" cy="56009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EA0AA3-0485-B24A-ACB6-E40613CF2967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 Box 11">
                <a:extLst>
                  <a:ext uri="{FF2B5EF4-FFF2-40B4-BE49-F238E27FC236}">
                    <a16:creationId xmlns:a16="http://schemas.microsoft.com/office/drawing/2014/main" id="{15C531D1-B8ED-BB44-8AF1-A025466341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6668" y="4724155"/>
                <a:ext cx="1508823" cy="280048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id="{E7D61601-1D97-1249-AC7A-6FF8D361D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7148053B-3845-0042-920D-D94594CAC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2ECD112D-ACF1-0149-B45F-DE19947B7ACE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E5CF92D2-54D0-FE4C-9A7A-22C66B7298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3420D120-3447-D747-B414-2FAEC1556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C6DF84C7-1728-F948-A1AF-40EF8C1AB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2" name="Freeform 18">
                <a:extLst>
                  <a:ext uri="{FF2B5EF4-FFF2-40B4-BE49-F238E27FC236}">
                    <a16:creationId xmlns:a16="http://schemas.microsoft.com/office/drawing/2014/main" id="{FBC52371-3974-244E-9970-999564EFF1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795766C-D3B0-8447-AD80-38B32862D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91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74" name="Text Box 11">
                <a:extLst>
                  <a:ext uri="{FF2B5EF4-FFF2-40B4-BE49-F238E27FC236}">
                    <a16:creationId xmlns:a16="http://schemas.microsoft.com/office/drawing/2014/main" id="{AEE10E03-970A-FA46-B4C1-674474152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75" name="Text Box 11">
                <a:extLst>
                  <a:ext uri="{FF2B5EF4-FFF2-40B4-BE49-F238E27FC236}">
                    <a16:creationId xmlns:a16="http://schemas.microsoft.com/office/drawing/2014/main" id="{EFF14E81-6BBD-AD40-B011-0772A8DC7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76" name="Text Box 11">
                <a:extLst>
                  <a:ext uri="{FF2B5EF4-FFF2-40B4-BE49-F238E27FC236}">
                    <a16:creationId xmlns:a16="http://schemas.microsoft.com/office/drawing/2014/main" id="{724289ED-25DC-4345-8E01-DD4A8D8BF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7701" y="457103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77" name="Text Box 11">
                <a:extLst>
                  <a:ext uri="{FF2B5EF4-FFF2-40B4-BE49-F238E27FC236}">
                    <a16:creationId xmlns:a16="http://schemas.microsoft.com/office/drawing/2014/main" id="{4C04E3CC-1234-C949-A02F-ADBACB8AD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1182" y="469798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78" name="Oval 12">
                <a:extLst>
                  <a:ext uri="{FF2B5EF4-FFF2-40B4-BE49-F238E27FC236}">
                    <a16:creationId xmlns:a16="http://schemas.microsoft.com/office/drawing/2014/main" id="{7F91CD4D-1C5D-9A4D-90E2-8216512D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AFFF68C7-F7F9-F543-AA02-8B1522CB684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61A52075-8850-7F4F-A61B-7AFD5DA200D0}"/>
                  </a:ext>
                </a:extLst>
              </p:cNvPr>
              <p:cNvCxnSpPr>
                <a:cxnSpLocks/>
                <a:stCxn id="78" idx="6"/>
                <a:endCxn id="78" idx="4"/>
              </p:cNvCxnSpPr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E3E9D01A-8316-E84A-A98F-233931DBF7DB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4EB6219A-D27F-4840-A491-D3F9AFB07C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3" name="Freeform 31">
                <a:extLst>
                  <a:ext uri="{FF2B5EF4-FFF2-40B4-BE49-F238E27FC236}">
                    <a16:creationId xmlns:a16="http://schemas.microsoft.com/office/drawing/2014/main" id="{F7412034-CCD7-6545-A7E2-A83DAC00C8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4" name="Freeform 40">
                <a:extLst>
                  <a:ext uri="{FF2B5EF4-FFF2-40B4-BE49-F238E27FC236}">
                    <a16:creationId xmlns:a16="http://schemas.microsoft.com/office/drawing/2014/main" id="{DB14BEA8-9F8A-F640-8A0D-E0836C3C4CB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5" name="Oval 11">
                <a:extLst>
                  <a:ext uri="{FF2B5EF4-FFF2-40B4-BE49-F238E27FC236}">
                    <a16:creationId xmlns:a16="http://schemas.microsoft.com/office/drawing/2014/main" id="{764B4853-85E6-B944-82DE-180D4130C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86" name="Oval 12">
                <a:extLst>
                  <a:ext uri="{FF2B5EF4-FFF2-40B4-BE49-F238E27FC236}">
                    <a16:creationId xmlns:a16="http://schemas.microsoft.com/office/drawing/2014/main" id="{08C18997-1FF7-F64C-A9EB-1B9882C67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20497-F1EF-8746-9678-9EDF9C3F1825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94B47BC-90E2-5546-BD90-0166FB398A70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B4FF59F-E1BC-064C-8897-77D93DD9BC88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0661B4C-3DB2-D240-B189-5FF99B4B0CB5}"/>
                  </a:ext>
                </a:extLst>
              </p:cNvPr>
              <p:cNvSpPr/>
              <p:nvPr/>
            </p:nvSpPr>
            <p:spPr>
              <a:xfrm>
                <a:off x="2533982" y="436302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C3E085-D655-7540-B519-D5A9361A2934}"/>
                  </a:ext>
                </a:extLst>
              </p:cNvPr>
              <p:cNvSpPr/>
              <p:nvPr/>
            </p:nvSpPr>
            <p:spPr>
              <a:xfrm>
                <a:off x="2403258" y="3811627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9B2B06-D3E6-1847-AFAA-C703BA7336AF}"/>
                  </a:ext>
                </a:extLst>
              </p:cNvPr>
              <p:cNvSpPr/>
              <p:nvPr/>
            </p:nvSpPr>
            <p:spPr>
              <a:xfrm>
                <a:off x="2184841" y="24040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9A0CABE-B975-1545-9965-2B1A21967EEB}"/>
                  </a:ext>
                </a:extLst>
              </p:cNvPr>
              <p:cNvSpPr/>
              <p:nvPr/>
            </p:nvSpPr>
            <p:spPr>
              <a:xfrm>
                <a:off x="2830692" y="1480503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0A3FFD5-6A06-104B-B4A4-60D58EA9D7EC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12DBC45-35F0-2B4E-9451-15CEFF79807D}"/>
                  </a:ext>
                </a:extLst>
              </p:cNvPr>
              <p:cNvSpPr/>
              <p:nvPr/>
            </p:nvSpPr>
            <p:spPr>
              <a:xfrm rot="16727561">
                <a:off x="3881010" y="335308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40047CD-1C35-184F-B749-C383155DDCD8}"/>
                  </a:ext>
                </a:extLst>
              </p:cNvPr>
              <p:cNvSpPr/>
              <p:nvPr/>
            </p:nvSpPr>
            <p:spPr>
              <a:xfrm rot="17298243">
                <a:off x="4289918" y="31597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7F450D-8052-9240-B822-9E5FD2517B6A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55" name="Oval 30">
              <a:extLst>
                <a:ext uri="{FF2B5EF4-FFF2-40B4-BE49-F238E27FC236}">
                  <a16:creationId xmlns:a16="http://schemas.microsoft.com/office/drawing/2014/main" id="{2BB69698-C4AC-6846-A0F6-F4751FDB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3881" y="570145"/>
              <a:ext cx="484632" cy="484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d7</a:t>
              </a: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78526C4-D712-B54D-A5BA-D94D6A1F6820}"/>
                </a:ext>
              </a:extLst>
            </p:cNvPr>
            <p:cNvSpPr>
              <a:spLocks/>
            </p:cNvSpPr>
            <p:nvPr/>
          </p:nvSpPr>
          <p:spPr bwMode="auto">
            <a:xfrm rot="5583101">
              <a:off x="11419957" y="535240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43C160-9A78-574F-B917-9D9D0C29CBCC}"/>
                </a:ext>
              </a:extLst>
            </p:cNvPr>
            <p:cNvSpPr>
              <a:spLocks/>
            </p:cNvSpPr>
            <p:nvPr/>
          </p:nvSpPr>
          <p:spPr bwMode="auto">
            <a:xfrm rot="15934278">
              <a:off x="11411731" y="728515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1600"/>
            <a:ext cx="7721600" cy="6604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Histories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83412" y="2134745"/>
            <a:ext cx="5701758" cy="4440784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i="1" dirty="0">
                <a:latin typeface="Times New Roman" charset="0"/>
                <a:cs typeface="Times New Roman"/>
              </a:rPr>
              <a:t>History</a:t>
            </a:r>
            <a:r>
              <a:rPr lang="en-US" dirty="0">
                <a:latin typeface="Times New Roman" charset="0"/>
                <a:cs typeface="Times New Roman"/>
              </a:rPr>
              <a:t>: sequence of states </a:t>
            </a: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dirty="0">
                <a:latin typeface="Times New Roman" charset="0"/>
                <a:cs typeface="Times New Roman"/>
              </a:rPr>
              <a:t> = 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⟨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0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 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1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 </a:t>
            </a:r>
            <a:r>
              <a:rPr lang="en-US" i="1" dirty="0">
                <a:latin typeface="Times New Roman" charset="0"/>
                <a:cs typeface="Times New Roman"/>
                <a:sym typeface="Symbol" charset="0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  <a:sym typeface="Symbol" charset="0"/>
              </a:rPr>
              <a:t>2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, …⟩ produced by </a:t>
            </a:r>
            <a:r>
              <a:rPr lang="en-US" dirty="0">
                <a:latin typeface="Calibri" panose="020F0502020204030204" pitchFamily="34" charset="0"/>
                <a:cs typeface="Times New Roman"/>
                <a:sym typeface="Symbol" charset="0"/>
              </a:rPr>
              <a:t>Run-Policy</a:t>
            </a: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lvl="1">
              <a:spcBef>
                <a:spcPts val="400"/>
              </a:spcBef>
            </a:pPr>
            <a:r>
              <a:rPr lang="en-US" dirty="0">
                <a:latin typeface="Times New Roman" charset="0"/>
                <a:cs typeface="Times New Roman"/>
              </a:rPr>
              <a:t>May be finite or infinite</a:t>
            </a:r>
            <a:br>
              <a:rPr lang="en-US" baseline="-25000" dirty="0">
                <a:latin typeface="Times New Roman" charset="0"/>
                <a:cs typeface="Times New Roman"/>
                <a:sym typeface="Symbol" charset="0"/>
              </a:rPr>
            </a:br>
            <a:endParaRPr lang="en-US" baseline="-25000" dirty="0"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Times New Roman" charset="0"/>
                <a:cs typeface="Times New Roman"/>
              </a:rPr>
              <a:t>Let </a:t>
            </a:r>
            <a:r>
              <a:rPr lang="en-US" i="1" dirty="0">
                <a:latin typeface="Times New Roman" charset="0"/>
                <a:cs typeface="Times New Roman"/>
              </a:rPr>
              <a:t>H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) = {all possible histories from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 using π}</a:t>
            </a:r>
          </a:p>
          <a:p>
            <a:pPr>
              <a:spcBef>
                <a:spcPts val="400"/>
              </a:spcBef>
              <a:tabLst>
                <a:tab pos="3311525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If </a:t>
            </a:r>
            <a:r>
              <a:rPr lang="el-GR" i="1" dirty="0">
                <a:latin typeface="Times New Roman" charset="0"/>
                <a:cs typeface="Times New Roman"/>
              </a:rPr>
              <a:t>σ</a:t>
            </a:r>
            <a:r>
              <a:rPr lang="en-US" i="1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H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)</a:t>
            </a:r>
            <a:r>
              <a:rPr lang="en-US" i="1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 then </a:t>
            </a:r>
          </a:p>
          <a:p>
            <a:pPr lvl="1">
              <a:spcBef>
                <a:spcPts val="400"/>
              </a:spcBef>
              <a:tabLst>
                <a:tab pos="3311525" algn="l"/>
              </a:tabLst>
            </a:pP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l-GR" i="1" dirty="0">
                <a:latin typeface="Times New Roman" charset="0"/>
                <a:ea typeface="Times New Roman"/>
              </a:rPr>
              <a:t>σ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=   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     </a:t>
            </a:r>
            <a:r>
              <a:rPr lang="en-US" dirty="0" err="1">
                <a:latin typeface="Times New Roman" charset="0"/>
                <a:ea typeface="Times New Roman"/>
                <a:sym typeface="Symbol" charset="0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  <a:sym typeface="Symbol" charset="0"/>
              </a:rPr>
              <a:t>i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+1 </a:t>
            </a:r>
            <a:r>
              <a:rPr lang="en-US" i="1" dirty="0">
                <a:latin typeface="Times New Roman" charset="0"/>
                <a:ea typeface="Times New Roman"/>
                <a:sym typeface="Symbol" charset="0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 err="1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i="1" baseline="-25000" dirty="0" err="1">
                <a:latin typeface="Times New Roman" charset="0"/>
                <a:ea typeface="Times New Roman"/>
                <a:sym typeface="Symbol" charset="0"/>
              </a:rPr>
              <a:t>i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(</a:t>
            </a:r>
            <a:r>
              <a:rPr lang="en-US" i="1" dirty="0" err="1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i="1" baseline="-25000" dirty="0" err="1">
                <a:latin typeface="Times New Roman" charset="0"/>
                <a:ea typeface="Times New Roman"/>
                <a:sym typeface="Symbol" charset="0"/>
              </a:rPr>
              <a:t>i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))</a:t>
            </a:r>
          </a:p>
          <a:p>
            <a:pPr marL="341313" lvl="1" indent="0">
              <a:lnSpc>
                <a:spcPts val="1100"/>
              </a:lnSpc>
              <a:spcBef>
                <a:spcPts val="0"/>
              </a:spcBef>
              <a:buNone/>
              <a:tabLst>
                <a:tab pos="3311525" algn="l"/>
              </a:tabLst>
            </a:pP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                               </a:t>
            </a:r>
            <a:r>
              <a:rPr lang="en-US" sz="1600" i="1" dirty="0" err="1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 err="1">
                <a:latin typeface="Times New Roman" charset="0"/>
                <a:ea typeface="Times New Roman"/>
                <a:sym typeface="Symbol" charset="0"/>
              </a:rPr>
              <a:t>i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,s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i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+1</a:t>
            </a:r>
            <a:r>
              <a:rPr lang="en-US" sz="1400" dirty="0">
                <a:latin typeface="Times New Roman" charset="0"/>
                <a:ea typeface="Times New Roman"/>
                <a:sym typeface="Symbol" charset="0"/>
              </a:rPr>
              <a:t>∈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σ</a:t>
            </a:r>
            <a:endParaRPr lang="en-US" sz="1600" dirty="0">
              <a:latin typeface="Times New Roman" charset="0"/>
              <a:ea typeface="Times New Roman"/>
              <a:sym typeface="Symbol" charset="0"/>
            </a:endParaRPr>
          </a:p>
          <a:p>
            <a:pPr marL="690562" lvl="2" indent="0">
              <a:spcBef>
                <a:spcPts val="400"/>
              </a:spcBef>
              <a:buNone/>
            </a:pP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    = product of probabilities of state transitions</a:t>
            </a:r>
            <a:endParaRPr lang="en-US" i="1" baseline="-25000" dirty="0">
              <a:latin typeface="Times New Roman" charset="0"/>
              <a:ea typeface="Times New Roman"/>
              <a:sym typeface="Symbol" charset="0"/>
            </a:endParaRPr>
          </a:p>
          <a:p>
            <a:pPr>
              <a:spcBef>
                <a:spcPts val="400"/>
              </a:spcBef>
            </a:pPr>
            <a:r>
              <a:rPr lang="en-US" dirty="0"/>
              <a:t>∑</a:t>
            </a:r>
            <a:r>
              <a:rPr lang="el-GR" i="1" baseline="-25000" dirty="0">
                <a:latin typeface="Times New Roman" charset="0"/>
                <a:cs typeface="Times New Roman"/>
              </a:rPr>
              <a:t>σ</a:t>
            </a:r>
            <a:r>
              <a:rPr lang="en-US" i="1" baseline="-25000" dirty="0">
                <a:latin typeface="Times New Roman" charset="0"/>
                <a:cs typeface="Times New Roman"/>
              </a:rPr>
              <a:t> 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i="1" baseline="-25000" dirty="0">
                <a:latin typeface="Times New Roman" charset="0"/>
                <a:cs typeface="Times New Roman"/>
              </a:rPr>
              <a:t>H</a:t>
            </a:r>
            <a:r>
              <a:rPr lang="en-US" baseline="-25000" dirty="0">
                <a:latin typeface="Times New Roman" charset="0"/>
                <a:cs typeface="Times New Roman"/>
              </a:rPr>
              <a:t>(</a:t>
            </a:r>
            <a:r>
              <a:rPr lang="en-US" i="1" baseline="-25000" dirty="0">
                <a:latin typeface="Times New Roman" charset="0"/>
                <a:cs typeface="Times New Roman"/>
              </a:rPr>
              <a:t>s,</a:t>
            </a:r>
            <a:r>
              <a:rPr lang="en-US" baseline="-25000" dirty="0">
                <a:latin typeface="Times New Roman" charset="0"/>
                <a:cs typeface="Times New Roman"/>
              </a:rPr>
              <a:t>π)</a:t>
            </a:r>
            <a:r>
              <a:rPr lang="en-US" baseline="-25000" dirty="0"/>
              <a:t>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l-GR" i="1" dirty="0">
                <a:latin typeface="Times New Roman" charset="0"/>
                <a:ea typeface="Times New Roman"/>
              </a:rPr>
              <a:t>σ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π) =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1</a:t>
            </a:r>
            <a:endParaRPr lang="en-US" baseline="-25000" dirty="0">
              <a:latin typeface="Times New Roman" charset="0"/>
              <a:ea typeface="Times New Roman"/>
              <a:sym typeface="Symbol" charset="0"/>
            </a:endParaRPr>
          </a:p>
          <a:p>
            <a:pPr>
              <a:spcBef>
                <a:spcPts val="400"/>
              </a:spcBef>
            </a:pPr>
            <a:endParaRPr lang="en-US" baseline="-25000" dirty="0">
              <a:solidFill>
                <a:srgbClr val="FF0000"/>
              </a:solidFill>
              <a:latin typeface="Times New Roman" charset="0"/>
              <a:ea typeface="Times New Roman"/>
              <a:sym typeface="Symbol" charset="0"/>
            </a:endParaRPr>
          </a:p>
        </p:txBody>
      </p:sp>
      <p:sp>
        <p:nvSpPr>
          <p:cNvPr id="185" name="Rectangle 3">
            <a:extLst>
              <a:ext uri="{FF2B5EF4-FFF2-40B4-BE49-F238E27FC236}">
                <a16:creationId xmlns:a16="http://schemas.microsoft.com/office/drawing/2014/main" id="{5B21309E-0685-7445-901E-09DC6C0E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953" y="4339861"/>
            <a:ext cx="5371944" cy="2235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</a:pP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 </a:t>
            </a:r>
            <a:r>
              <a:rPr lang="en-US" dirty="0">
                <a:latin typeface="Times New Roman" charset="0"/>
                <a:cs typeface="Times New Roman"/>
              </a:rPr>
              <a:t>=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</a:t>
            </a:r>
            <a:r>
              <a:rPr lang="en-US" kern="0" dirty="0">
                <a:solidFill>
                  <a:srgbClr val="C800C8"/>
                </a:solidFill>
                <a:latin typeface="Calibri"/>
                <a:cs typeface="Times New Roman"/>
              </a:rPr>
              <a:t>(d5,m56)</a:t>
            </a:r>
            <a:r>
              <a:rPr lang="en-US" dirty="0">
                <a:latin typeface="Times New Roman" charset="0"/>
                <a:cs typeface="Times New Roman"/>
              </a:rPr>
              <a:t>}</a:t>
            </a:r>
          </a:p>
          <a:p>
            <a:pPr>
              <a:spcBef>
                <a:spcPts val="400"/>
              </a:spcBef>
            </a:pPr>
            <a:r>
              <a:rPr lang="en-US" i="1" kern="0" dirty="0">
                <a:latin typeface="Times New Roman" charset="0"/>
                <a:cs typeface="Times New Roman"/>
              </a:rPr>
              <a:t>H</a:t>
            </a:r>
            <a:r>
              <a:rPr lang="en-US" kern="0" dirty="0">
                <a:latin typeface="Times New Roman" charset="0"/>
                <a:cs typeface="Times New Roman"/>
              </a:rPr>
              <a:t>(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i="1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cs typeface="Times New Roman"/>
              </a:rPr>
              <a:t>3</a:t>
            </a:r>
            <a:r>
              <a:rPr lang="en-US" kern="0" dirty="0">
                <a:latin typeface="Times New Roman" charset="0"/>
                <a:cs typeface="Times New Roman"/>
              </a:rPr>
              <a:t>) = {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</a:rPr>
              <a:t>}, where:</a:t>
            </a:r>
          </a:p>
          <a:p>
            <a:pPr marL="684213" lvl="1" indent="-342900">
              <a:spcBef>
                <a:spcPts val="400"/>
              </a:spcBef>
            </a:pP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 = ⟨</a:t>
            </a:r>
            <a:r>
              <a:rPr lang="en-US" kern="0" dirty="0">
                <a:latin typeface="Calibri" panose="020F0502020204030204" pitchFamily="34" charset="0"/>
                <a:cs typeface="Times New Roman"/>
              </a:rPr>
              <a:t>d1,d2,d3,d4</a:t>
            </a:r>
            <a:r>
              <a:rPr lang="en-US" kern="0" dirty="0">
                <a:latin typeface="Times New Roman" charset="0"/>
                <a:cs typeface="Times New Roman"/>
              </a:rPr>
              <a:t>⟩</a:t>
            </a:r>
          </a:p>
          <a:p>
            <a:pPr marL="684213" lvl="1" indent="-342900">
              <a:spcBef>
                <a:spcPts val="400"/>
              </a:spcBef>
            </a:pP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</a:rPr>
              <a:t> = ⟨</a:t>
            </a:r>
            <a:r>
              <a:rPr lang="en-US" kern="0" dirty="0">
                <a:latin typeface="Calibri" panose="020F0502020204030204" pitchFamily="34" charset="0"/>
                <a:cs typeface="Times New Roman"/>
              </a:rPr>
              <a:t>d1,d2,d5,d6</a:t>
            </a:r>
            <a:r>
              <a:rPr lang="en-US" kern="0" dirty="0">
                <a:latin typeface="Times New Roman" charset="0"/>
                <a:cs typeface="Times New Roman"/>
              </a:rPr>
              <a:t>⟩</a:t>
            </a:r>
            <a:endParaRPr lang="en-US" dirty="0">
              <a:latin typeface="Times New Roman" charset="0"/>
              <a:cs typeface="Times New Roman"/>
            </a:endParaRPr>
          </a:p>
          <a:p>
            <a:pPr marL="342900" indent="-342900">
              <a:spcBef>
                <a:spcPts val="400"/>
              </a:spcBef>
            </a:pP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1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</a:t>
            </a:r>
            <a:r>
              <a:rPr lang="en-US" dirty="0">
                <a:latin typeface="Times New Roman" charset="0"/>
                <a:cs typeface="Times New Roman"/>
              </a:rPr>
              <a:t>) = 1×0.8×1 = 0.8</a:t>
            </a:r>
            <a:endParaRPr lang="en-US" kern="0" dirty="0">
              <a:latin typeface="Times New Roman" charset="0"/>
              <a:cs typeface="Times New Roman"/>
            </a:endParaRPr>
          </a:p>
          <a:p>
            <a:pPr marL="342900" indent="-342900">
              <a:spcBef>
                <a:spcPts val="400"/>
              </a:spcBef>
            </a:pP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2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</a:t>
            </a:r>
            <a:r>
              <a:rPr lang="en-US" dirty="0">
                <a:latin typeface="Times New Roman" charset="0"/>
                <a:cs typeface="Times New Roman"/>
              </a:rPr>
              <a:t>) = 1×0.2×1 = 0.2</a:t>
            </a:r>
            <a:endParaRPr lang="en-US" kern="0" baseline="-25000" dirty="0">
              <a:latin typeface="Times New Roman" charset="0"/>
              <a:cs typeface="Times New Roman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7B39DDB-589B-18A9-8B35-B1AE3E331615}"/>
              </a:ext>
            </a:extLst>
          </p:cNvPr>
          <p:cNvSpPr txBox="1">
            <a:spLocks/>
          </p:cNvSpPr>
          <p:nvPr/>
        </p:nvSpPr>
        <p:spPr bwMode="auto">
          <a:xfrm>
            <a:off x="409459" y="287083"/>
            <a:ext cx="4183837" cy="173124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kern="0" dirty="0">
                <a:latin typeface="Calibri"/>
              </a:rPr>
              <a:t>Run-Policy</a:t>
            </a:r>
            <a:r>
              <a:rPr lang="en-US" kern="0" dirty="0"/>
              <a:t>(Σ, 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, π) 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i="1" kern="0" dirty="0"/>
              <a:t>s</a:t>
            </a:r>
            <a:r>
              <a:rPr lang="en-US" kern="0" dirty="0"/>
              <a:t> ← 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endParaRPr lang="en-US" i="1" kern="0" baseline="-25000" dirty="0"/>
          </a:p>
          <a:p>
            <a:pPr marL="396875" lvl="1" indent="0">
              <a:spcBef>
                <a:spcPts val="200"/>
              </a:spcBef>
              <a:buNone/>
            </a:pPr>
            <a:r>
              <a:rPr lang="en-US" b="1" kern="0" dirty="0"/>
              <a:t>while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kern="0" dirty="0"/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 and </a:t>
            </a:r>
            <a:r>
              <a:rPr lang="en-US" i="1" kern="0" dirty="0"/>
              <a:t>s</a:t>
            </a:r>
            <a:r>
              <a:rPr lang="en-US" kern="0" dirty="0"/>
              <a:t> ∈ </a:t>
            </a:r>
            <a:r>
              <a:rPr lang="en-US" i="1" kern="0" dirty="0"/>
              <a:t>Domain</a:t>
            </a:r>
            <a:r>
              <a:rPr lang="en-US" kern="0" dirty="0"/>
              <a:t>(π) </a:t>
            </a:r>
            <a:r>
              <a:rPr lang="en-US" b="1" kern="0" dirty="0"/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kern="0" dirty="0"/>
              <a:t>perform action </a:t>
            </a:r>
            <a:r>
              <a:rPr lang="en-US" i="1" kern="0" dirty="0"/>
              <a:t>π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)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i="1" kern="0" dirty="0"/>
              <a:t>s</a:t>
            </a:r>
            <a:r>
              <a:rPr lang="en-US" kern="0" dirty="0"/>
              <a:t> ← observe resulting state </a:t>
            </a:r>
            <a:endParaRPr lang="en-US" kern="0" baseline="-2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D473B-5C17-B949-0B2E-4C6FD4BCEE49}"/>
              </a:ext>
            </a:extLst>
          </p:cNvPr>
          <p:cNvSpPr/>
          <p:nvPr/>
        </p:nvSpPr>
        <p:spPr>
          <a:xfrm>
            <a:off x="607634" y="5504098"/>
            <a:ext cx="5185532" cy="961595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0" lvl="1" indent="0">
              <a:spcBef>
                <a:spcPts val="400"/>
              </a:spcBef>
              <a:buNone/>
            </a:pPr>
            <a:r>
              <a:rPr lang="en-US" b="1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Poll. 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If </a:t>
            </a:r>
            <a:r>
              <a:rPr lang="en-US" i="1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s 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∉ </a:t>
            </a:r>
            <a:r>
              <a:rPr lang="en-US" i="1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Domain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(π) then what is </a:t>
            </a:r>
            <a:r>
              <a:rPr lang="en-US" i="1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H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(</a:t>
            </a:r>
            <a:r>
              <a:rPr lang="en-US" i="1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s,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π)?</a:t>
            </a:r>
            <a:br>
              <a:rPr lang="en-US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</a:br>
            <a:r>
              <a:rPr lang="en-US">
                <a:solidFill>
                  <a:schemeClr val="tx1"/>
                </a:solidFill>
                <a:latin typeface="Times New Roman" charset="0"/>
                <a:ea typeface="Times New Roman"/>
                <a:sym typeface="Symbol" charset="0"/>
              </a:rPr>
              <a:t>  </a:t>
            </a:r>
            <a:r>
              <a:rPr lang="en-US">
                <a:solidFill>
                  <a:schemeClr val="tx1"/>
                </a:solidFill>
                <a:latin typeface="Times New Roman" charset="0"/>
                <a:sym typeface="Symbol" charset="0"/>
              </a:rPr>
              <a:t>A. undefined    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sym typeface="Symbol" charset="0"/>
              </a:rPr>
              <a:t> </a:t>
            </a:r>
            <a:r>
              <a:rPr lang="en-US">
                <a:solidFill>
                  <a:schemeClr val="tx1"/>
                </a:solidFill>
                <a:latin typeface="Times New Roman" charset="0"/>
                <a:sym typeface="Symbol" charset="0"/>
              </a:rPr>
              <a:t>B. ∅          C. {⟨⟩}        D. {</a:t>
            </a:r>
            <a:r>
              <a:rPr lang="en-US" i="1">
                <a:solidFill>
                  <a:schemeClr val="tx1"/>
                </a:solidFill>
                <a:latin typeface="Times New Roman" charset="0"/>
                <a:sym typeface="Symbol" charset="0"/>
              </a:rPr>
              <a:t>s</a:t>
            </a:r>
            <a:r>
              <a:rPr lang="en-US">
                <a:solidFill>
                  <a:schemeClr val="tx1"/>
                </a:solidFill>
                <a:latin typeface="Times New Roman" charset="0"/>
                <a:sym typeface="Symbol" charset="0"/>
              </a:rPr>
              <a:t>}</a:t>
            </a:r>
            <a:br>
              <a:rPr lang="en-US">
                <a:solidFill>
                  <a:schemeClr val="tx1"/>
                </a:solidFill>
                <a:latin typeface="Times New Roman" charset="0"/>
                <a:sym typeface="Symbol" charset="0"/>
              </a:rPr>
            </a:br>
            <a:r>
              <a:rPr lang="en-US">
                <a:solidFill>
                  <a:schemeClr val="tx1"/>
                </a:solidFill>
                <a:latin typeface="Times New Roman" charset="0"/>
                <a:sym typeface="Symbol" charset="0"/>
              </a:rPr>
              <a:t>  E. {⟨</a:t>
            </a:r>
            <a:r>
              <a:rPr lang="en-US" i="1">
                <a:solidFill>
                  <a:schemeClr val="tx1"/>
                </a:solidFill>
                <a:latin typeface="Times New Roman" charset="0"/>
                <a:sym typeface="Symbol" charset="0"/>
              </a:rPr>
              <a:t>s</a:t>
            </a:r>
            <a:r>
              <a:rPr lang="en-US">
                <a:solidFill>
                  <a:schemeClr val="tx1"/>
                </a:solidFill>
                <a:latin typeface="Times New Roman" charset="0"/>
                <a:sym typeface="Symbol" charset="0"/>
              </a:rPr>
              <a:t>⟩}    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sym typeface="Symbol" charset="0"/>
              </a:rPr>
              <a:t>             </a:t>
            </a:r>
            <a:r>
              <a:rPr lang="en-US">
                <a:solidFill>
                  <a:schemeClr val="tx1"/>
                </a:solidFill>
                <a:latin typeface="Times New Roman" charset="0"/>
                <a:sym typeface="Symbol" charset="0"/>
              </a:rPr>
              <a:t>F. other     G. unsure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3">
            <a:extLst>
              <a:ext uri="{FF2B5EF4-FFF2-40B4-BE49-F238E27FC236}">
                <a16:creationId xmlns:a16="http://schemas.microsoft.com/office/drawing/2014/main" id="{5AD196AC-F45B-6A49-BCFB-D6775D268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90" y="4102833"/>
            <a:ext cx="8916594" cy="23703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</a:pPr>
            <a:r>
              <a:rPr lang="en-US" dirty="0">
                <a:latin typeface="Times New Roman" charset="0"/>
                <a:cs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 </a:t>
            </a:r>
            <a:r>
              <a:rPr lang="en-US" dirty="0">
                <a:latin typeface="Times New Roman" charset="0"/>
                <a:cs typeface="Times New Roman"/>
              </a:rPr>
              <a:t>=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{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(d1,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m12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d2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,</a:t>
            </a:r>
            <a:r>
              <a:rPr lang="is-IS" dirty="0">
                <a:solidFill>
                  <a:srgbClr val="0091E9"/>
                </a:solidFill>
                <a:latin typeface="Calibri"/>
                <a:cs typeface="Times New Roman"/>
              </a:rPr>
              <a:t>m23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(d3,</a:t>
            </a:r>
            <a:r>
              <a:rPr lang="ru-RU" dirty="0">
                <a:solidFill>
                  <a:srgbClr val="0091E9"/>
                </a:solidFill>
                <a:latin typeface="Calibri"/>
                <a:cs typeface="Times New Roman"/>
              </a:rPr>
              <a:t>m34</a:t>
            </a:r>
            <a:r>
              <a:rPr lang="en-US" dirty="0">
                <a:solidFill>
                  <a:srgbClr val="0091E9"/>
                </a:solidFill>
                <a:latin typeface="Calibri"/>
                <a:cs typeface="Times New Roman"/>
              </a:rPr>
              <a:t>), </a:t>
            </a:r>
            <a:r>
              <a:rPr lang="en-US" kern="0" dirty="0">
                <a:solidFill>
                  <a:srgbClr val="C800C8"/>
                </a:solidFill>
                <a:latin typeface="Calibri"/>
                <a:cs typeface="Times New Roman"/>
              </a:rPr>
              <a:t>(d5,m56)</a:t>
            </a:r>
            <a:r>
              <a:rPr lang="en-US" dirty="0">
                <a:latin typeface="Times New Roman" charset="0"/>
                <a:cs typeface="Times New Roman"/>
              </a:rPr>
              <a:t>}</a:t>
            </a:r>
            <a:br>
              <a:rPr lang="en-US" baseline="-25000" dirty="0">
                <a:latin typeface="Times New Roman" charset="0"/>
                <a:cs typeface="Times New Roman"/>
              </a:rPr>
            </a:br>
            <a:endParaRPr lang="en-US" baseline="-25000" dirty="0"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i="1" kern="0" dirty="0">
                <a:latin typeface="Times New Roman" charset="0"/>
                <a:cs typeface="Times New Roman"/>
              </a:rPr>
              <a:t>H</a:t>
            </a:r>
            <a:r>
              <a:rPr lang="en-US" kern="0" dirty="0">
                <a:latin typeface="Times New Roman" charset="0"/>
                <a:cs typeface="Times New Roman"/>
              </a:rPr>
              <a:t>(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baseline="-25000" dirty="0">
                <a:latin typeface="Times New Roman" charset="0"/>
                <a:cs typeface="Times New Roman"/>
              </a:rPr>
              <a:t>0</a:t>
            </a:r>
            <a:r>
              <a:rPr lang="en-US" i="1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kern="0" dirty="0">
                <a:latin typeface="Times New Roman" charset="0"/>
                <a:ea typeface="Times New Roman"/>
              </a:rPr>
              <a:t>π</a:t>
            </a:r>
            <a:r>
              <a:rPr lang="en-US" kern="0" baseline="-25000" dirty="0">
                <a:latin typeface="Times New Roman" charset="0"/>
                <a:cs typeface="Times New Roman"/>
              </a:rPr>
              <a:t>3</a:t>
            </a:r>
            <a:r>
              <a:rPr lang="en-US" kern="0" dirty="0">
                <a:latin typeface="Times New Roman" charset="0"/>
                <a:cs typeface="Times New Roman"/>
              </a:rPr>
              <a:t>) = {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,</a:t>
            </a:r>
            <a:r>
              <a:rPr lang="en-US" kern="0" baseline="-25000" dirty="0">
                <a:latin typeface="Times New Roman" charset="0"/>
                <a:cs typeface="Times New Roman"/>
              </a:rPr>
              <a:t> </a:t>
            </a: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</a:rPr>
              <a:t>}:</a:t>
            </a:r>
          </a:p>
          <a:p>
            <a:pPr lvl="1">
              <a:spcBef>
                <a:spcPts val="400"/>
              </a:spcBef>
              <a:tabLst>
                <a:tab pos="4675188" algn="l"/>
              </a:tabLst>
            </a:pP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1</a:t>
            </a:r>
            <a:r>
              <a:rPr lang="en-US" kern="0" dirty="0">
                <a:latin typeface="Times New Roman" charset="0"/>
                <a:cs typeface="Times New Roman"/>
              </a:rPr>
              <a:t> = ⟨</a:t>
            </a:r>
            <a:r>
              <a:rPr lang="en-US" kern="0" dirty="0">
                <a:latin typeface="Calibri" panose="020F0502020204030204" pitchFamily="34" charset="0"/>
                <a:cs typeface="Times New Roman"/>
              </a:rPr>
              <a:t>d1,d2,d3,d4</a:t>
            </a:r>
            <a:r>
              <a:rPr lang="en-US" kern="0" dirty="0">
                <a:latin typeface="Times New Roman" charset="0"/>
                <a:cs typeface="Times New Roman"/>
              </a:rPr>
              <a:t>⟩ ends at a goal state;	</a:t>
            </a: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1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</a:t>
            </a:r>
            <a:r>
              <a:rPr lang="en-US" dirty="0">
                <a:latin typeface="Times New Roman" charset="0"/>
                <a:cs typeface="Times New Roman"/>
              </a:rPr>
              <a:t>) = 1×0.8×1 = 0.8</a:t>
            </a:r>
            <a:endParaRPr lang="en-US" kern="0" dirty="0">
              <a:latin typeface="Times New Roman" charset="0"/>
              <a:cs typeface="Times New Roman"/>
            </a:endParaRPr>
          </a:p>
          <a:p>
            <a:pPr lvl="1">
              <a:spcBef>
                <a:spcPts val="400"/>
              </a:spcBef>
              <a:tabLst>
                <a:tab pos="4675188" algn="l"/>
              </a:tabLst>
            </a:pPr>
            <a:r>
              <a:rPr lang="en-US" i="1" kern="0" dirty="0">
                <a:latin typeface="Times New Roman" charset="0"/>
                <a:cs typeface="Times New Roman"/>
              </a:rPr>
              <a:t>σ</a:t>
            </a:r>
            <a:r>
              <a:rPr lang="en-US" kern="0" baseline="-25000" dirty="0">
                <a:latin typeface="Times New Roman" charset="0"/>
                <a:cs typeface="Times New Roman"/>
              </a:rPr>
              <a:t>2</a:t>
            </a:r>
            <a:r>
              <a:rPr lang="en-US" kern="0" dirty="0">
                <a:latin typeface="Times New Roman" charset="0"/>
                <a:cs typeface="Times New Roman"/>
              </a:rPr>
              <a:t> = ⟨</a:t>
            </a:r>
            <a:r>
              <a:rPr lang="en-US" kern="0" dirty="0">
                <a:latin typeface="Calibri" panose="020F0502020204030204" pitchFamily="34" charset="0"/>
                <a:cs typeface="Times New Roman"/>
              </a:rPr>
              <a:t>d1,d2,d5,d6</a:t>
            </a:r>
            <a:r>
              <a:rPr lang="en-US" kern="0" dirty="0">
                <a:latin typeface="Times New Roman" charset="0"/>
                <a:cs typeface="Times New Roman"/>
              </a:rPr>
              <a:t>⟩ doesn’t;	</a:t>
            </a: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2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</a:t>
            </a:r>
            <a:r>
              <a:rPr lang="en-US" dirty="0">
                <a:latin typeface="Times New Roman" charset="0"/>
                <a:cs typeface="Times New Roman"/>
              </a:rPr>
              <a:t>) = 1×0.2×1 = 0.2</a:t>
            </a:r>
            <a:br>
              <a:rPr lang="en-US" baseline="-25000" dirty="0">
                <a:latin typeface="Times New Roman" charset="0"/>
                <a:cs typeface="Times New Roman"/>
              </a:rPr>
            </a:br>
            <a:endParaRPr lang="en-US" baseline="-25000" dirty="0"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4675188" algn="l"/>
              </a:tabLst>
            </a:pP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i="1" baseline="-25000" dirty="0">
                <a:latin typeface="Times New Roman" charset="0"/>
                <a:cs typeface="Times New Roman"/>
              </a:rPr>
              <a:t>g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 err="1">
                <a:latin typeface="Times New Roman" charset="0"/>
                <a:cs typeface="Times New Roman"/>
              </a:rPr>
              <a:t>Pr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σ</a:t>
            </a:r>
            <a:r>
              <a:rPr lang="en-US" baseline="-25000" dirty="0">
                <a:latin typeface="Times New Roman" charset="0"/>
                <a:cs typeface="Times New Roman"/>
              </a:rPr>
              <a:t>1 </a:t>
            </a:r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π</a:t>
            </a:r>
            <a:r>
              <a:rPr lang="en-US" baseline="-25000" dirty="0">
                <a:latin typeface="Times New Roman" charset="0"/>
                <a:cs typeface="Times New Roman"/>
              </a:rPr>
              <a:t>3</a:t>
            </a:r>
            <a:r>
              <a:rPr lang="en-US" dirty="0">
                <a:latin typeface="Times New Roman" charset="0"/>
                <a:cs typeface="Times New Roman"/>
              </a:rPr>
              <a:t>) = 0.8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7DB4EF-294E-D243-B339-C76221475CE7}"/>
              </a:ext>
            </a:extLst>
          </p:cNvPr>
          <p:cNvGrpSpPr>
            <a:grpSpLocks noChangeAspect="1"/>
          </p:cNvGrpSpPr>
          <p:nvPr/>
        </p:nvGrpSpPr>
        <p:grpSpPr>
          <a:xfrm>
            <a:off x="6448397" y="348715"/>
            <a:ext cx="5270130" cy="3601119"/>
            <a:chOff x="6282824" y="77779"/>
            <a:chExt cx="5855697" cy="4001242"/>
          </a:xfrm>
        </p:grpSpPr>
        <p:sp>
          <p:nvSpPr>
            <p:cNvPr id="53" name="Oval 30">
              <a:extLst>
                <a:ext uri="{FF2B5EF4-FFF2-40B4-BE49-F238E27FC236}">
                  <a16:creationId xmlns:a16="http://schemas.microsoft.com/office/drawing/2014/main" id="{A06F51D1-EC28-CF4B-BD5D-06771CE25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252" y="77779"/>
              <a:ext cx="484632" cy="484632"/>
            </a:xfrm>
            <a:prstGeom prst="ellipse">
              <a:avLst/>
            </a:prstGeom>
            <a:noFill/>
            <a:ln w="9525">
              <a:solidFill>
                <a:srgbClr val="8001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800080"/>
                  </a:solidFill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4BE1CF8-F3E2-8F49-9CDA-31B392E851FD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11162051" y="195273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rgbClr val="8001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80008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06ABB21-F256-5B44-8BB1-5AF8647588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2821" y="206427"/>
              <a:ext cx="5277807" cy="3872592"/>
              <a:chOff x="319797" y="1480503"/>
              <a:chExt cx="4802315" cy="3523700"/>
            </a:xfrm>
          </p:grpSpPr>
          <p:sp>
            <p:nvSpPr>
              <p:cNvPr id="92" name="Freeform 31">
                <a:extLst>
                  <a:ext uri="{FF2B5EF4-FFF2-40B4-BE49-F238E27FC236}">
                    <a16:creationId xmlns:a16="http://schemas.microsoft.com/office/drawing/2014/main" id="{B341E6CA-6426-AE40-A463-64204DE3CA59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B9FA21CB-6C46-5144-82DE-B70D5A7188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7EB6108-6E23-864B-916F-E8959FEA8B1D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DDAE9DC-4A4E-AB46-A217-03D518BF3B6E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AB89850-ABCD-8446-966D-CA512F714311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98" name="Text Box 13">
                <a:extLst>
                  <a:ext uri="{FF2B5EF4-FFF2-40B4-BE49-F238E27FC236}">
                    <a16:creationId xmlns:a16="http://schemas.microsoft.com/office/drawing/2014/main" id="{7B375FF5-62ED-8D43-98CB-491F46A76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797" y="3940775"/>
                <a:ext cx="625570" cy="56009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7BF82D2-9EB3-364E-A147-035163F92C34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 Box 11">
                <a:extLst>
                  <a:ext uri="{FF2B5EF4-FFF2-40B4-BE49-F238E27FC236}">
                    <a16:creationId xmlns:a16="http://schemas.microsoft.com/office/drawing/2014/main" id="{D3363545-CF35-4747-A1BA-9A28CAB45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6668" y="4724155"/>
                <a:ext cx="1508823" cy="280048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1" name="Freeform 37">
                <a:extLst>
                  <a:ext uri="{FF2B5EF4-FFF2-40B4-BE49-F238E27FC236}">
                    <a16:creationId xmlns:a16="http://schemas.microsoft.com/office/drawing/2014/main" id="{2636DA18-6407-D843-B96B-DFB2A6DB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2" name="Freeform 38">
                <a:extLst>
                  <a:ext uri="{FF2B5EF4-FFF2-40B4-BE49-F238E27FC236}">
                    <a16:creationId xmlns:a16="http://schemas.microsoft.com/office/drawing/2014/main" id="{F7376038-3E1D-A44C-A56A-A337FCEE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Arc 102">
                <a:extLst>
                  <a:ext uri="{FF2B5EF4-FFF2-40B4-BE49-F238E27FC236}">
                    <a16:creationId xmlns:a16="http://schemas.microsoft.com/office/drawing/2014/main" id="{102D5DE1-DC1E-714F-A20B-7C40F7EC4CBB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Freeform 40">
                <a:extLst>
                  <a:ext uri="{FF2B5EF4-FFF2-40B4-BE49-F238E27FC236}">
                    <a16:creationId xmlns:a16="http://schemas.microsoft.com/office/drawing/2014/main" id="{1F8974C6-0FD0-964E-94FE-5B9D1C2A1D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5" name="Freeform 6">
                <a:extLst>
                  <a:ext uri="{FF2B5EF4-FFF2-40B4-BE49-F238E27FC236}">
                    <a16:creationId xmlns:a16="http://schemas.microsoft.com/office/drawing/2014/main" id="{F99461BE-C0F4-7846-8CF3-699DCDDF9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Oval 11">
                <a:extLst>
                  <a:ext uri="{FF2B5EF4-FFF2-40B4-BE49-F238E27FC236}">
                    <a16:creationId xmlns:a16="http://schemas.microsoft.com/office/drawing/2014/main" id="{CD818326-319B-2B49-BDD3-5D968DDBA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F47C5D89-5434-974D-8095-7B5373F5C439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8B6926B0-6427-9145-9DE8-BFAAEDA8A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91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09" name="Text Box 11">
                <a:extLst>
                  <a:ext uri="{FF2B5EF4-FFF2-40B4-BE49-F238E27FC236}">
                    <a16:creationId xmlns:a16="http://schemas.microsoft.com/office/drawing/2014/main" id="{FFCE2A10-3D1D-FF45-9FC4-BE786E233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0" name="Text Box 11">
                <a:extLst>
                  <a:ext uri="{FF2B5EF4-FFF2-40B4-BE49-F238E27FC236}">
                    <a16:creationId xmlns:a16="http://schemas.microsoft.com/office/drawing/2014/main" id="{93A4AEFC-8469-2D49-A3D3-3C41935F66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1" name="Text Box 11">
                <a:extLst>
                  <a:ext uri="{FF2B5EF4-FFF2-40B4-BE49-F238E27FC236}">
                    <a16:creationId xmlns:a16="http://schemas.microsoft.com/office/drawing/2014/main" id="{ABE0A0E9-343E-414D-9218-7CD8CB3DE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7701" y="457103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2" name="Text Box 11">
                <a:extLst>
                  <a:ext uri="{FF2B5EF4-FFF2-40B4-BE49-F238E27FC236}">
                    <a16:creationId xmlns:a16="http://schemas.microsoft.com/office/drawing/2014/main" id="{A1389AA3-38C6-FC4D-A6EA-CA87D3A082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1182" y="469798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3" name="Oval 12">
                <a:extLst>
                  <a:ext uri="{FF2B5EF4-FFF2-40B4-BE49-F238E27FC236}">
                    <a16:creationId xmlns:a16="http://schemas.microsoft.com/office/drawing/2014/main" id="{1F5145E9-4442-4348-9053-5F42F19BD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14" name="Freeform 6">
                <a:extLst>
                  <a:ext uri="{FF2B5EF4-FFF2-40B4-BE49-F238E27FC236}">
                    <a16:creationId xmlns:a16="http://schemas.microsoft.com/office/drawing/2014/main" id="{18BB28EF-666B-B148-AC96-C12DFF489A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15" name="Curved Connector 114">
                <a:extLst>
                  <a:ext uri="{FF2B5EF4-FFF2-40B4-BE49-F238E27FC236}">
                    <a16:creationId xmlns:a16="http://schemas.microsoft.com/office/drawing/2014/main" id="{E6D36A62-E033-8B45-90C0-548DAFF79A86}"/>
                  </a:ext>
                </a:extLst>
              </p:cNvPr>
              <p:cNvCxnSpPr>
                <a:cxnSpLocks/>
                <a:stCxn id="113" idx="6"/>
                <a:endCxn id="113" idx="4"/>
              </p:cNvCxnSpPr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4ADB2DA4-C2B8-634A-81F9-9942FE0FF243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7" name="Freeform 18">
                <a:extLst>
                  <a:ext uri="{FF2B5EF4-FFF2-40B4-BE49-F238E27FC236}">
                    <a16:creationId xmlns:a16="http://schemas.microsoft.com/office/drawing/2014/main" id="{B18AAEA0-ADFC-174C-AC88-5CF4047170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8" name="Freeform 31">
                <a:extLst>
                  <a:ext uri="{FF2B5EF4-FFF2-40B4-BE49-F238E27FC236}">
                    <a16:creationId xmlns:a16="http://schemas.microsoft.com/office/drawing/2014/main" id="{361714D6-7F6B-CD42-914A-80D0968514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Freeform 40">
                <a:extLst>
                  <a:ext uri="{FF2B5EF4-FFF2-40B4-BE49-F238E27FC236}">
                    <a16:creationId xmlns:a16="http://schemas.microsoft.com/office/drawing/2014/main" id="{9FC465B9-4579-D141-BE63-21190E3C6A3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Oval 11">
                <a:extLst>
                  <a:ext uri="{FF2B5EF4-FFF2-40B4-BE49-F238E27FC236}">
                    <a16:creationId xmlns:a16="http://schemas.microsoft.com/office/drawing/2014/main" id="{2EBC0D69-4CE9-7A42-88D0-E68E6C623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1" name="Oval 12">
                <a:extLst>
                  <a:ext uri="{FF2B5EF4-FFF2-40B4-BE49-F238E27FC236}">
                    <a16:creationId xmlns:a16="http://schemas.microsoft.com/office/drawing/2014/main" id="{B8F19182-166E-B045-B9DA-6B7EE8E4F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0060736-0A60-F14C-AB39-BDDF9D219E50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68F5EE5-0B6E-494E-9521-281B11AFF658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D1A5E07-009B-9949-8AF4-1334838BBDDE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2EBD8736-560B-984A-9EC4-8A1D55600E81}"/>
                  </a:ext>
                </a:extLst>
              </p:cNvPr>
              <p:cNvSpPr/>
              <p:nvPr/>
            </p:nvSpPr>
            <p:spPr>
              <a:xfrm>
                <a:off x="2533982" y="436302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259678D-B461-A447-804A-EB8806B6C54B}"/>
                  </a:ext>
                </a:extLst>
              </p:cNvPr>
              <p:cNvSpPr/>
              <p:nvPr/>
            </p:nvSpPr>
            <p:spPr>
              <a:xfrm>
                <a:off x="2403258" y="3811627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F6CC88E-4354-324D-9E61-EFC22E726F14}"/>
                  </a:ext>
                </a:extLst>
              </p:cNvPr>
              <p:cNvSpPr/>
              <p:nvPr/>
            </p:nvSpPr>
            <p:spPr>
              <a:xfrm>
                <a:off x="2184841" y="24040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CD01890-CABC-C44D-BC3B-5A814C60ECFE}"/>
                  </a:ext>
                </a:extLst>
              </p:cNvPr>
              <p:cNvSpPr/>
              <p:nvPr/>
            </p:nvSpPr>
            <p:spPr>
              <a:xfrm>
                <a:off x="2830692" y="1480503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B7565EB-45F3-1D40-863D-7C90CC5EAE3A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859C00C-D01E-5A4F-BEAF-A6613C9CC12E}"/>
                  </a:ext>
                </a:extLst>
              </p:cNvPr>
              <p:cNvSpPr/>
              <p:nvPr/>
            </p:nvSpPr>
            <p:spPr>
              <a:xfrm rot="16727561">
                <a:off x="3881010" y="335308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56BDFA4-4F28-1848-AFB3-310A6F0D65FC}"/>
                  </a:ext>
                </a:extLst>
              </p:cNvPr>
              <p:cNvSpPr/>
              <p:nvPr/>
            </p:nvSpPr>
            <p:spPr>
              <a:xfrm rot="17298243">
                <a:off x="4289918" y="31597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8909755-4EF8-4D44-9CEC-86399612323F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56" name="Oval 30">
              <a:extLst>
                <a:ext uri="{FF2B5EF4-FFF2-40B4-BE49-F238E27FC236}">
                  <a16:creationId xmlns:a16="http://schemas.microsoft.com/office/drawing/2014/main" id="{069F8E92-066A-634E-8D85-0E1431F4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3881" y="570145"/>
              <a:ext cx="484632" cy="484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d7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C409EDE-19E7-2149-8D3C-AEC66EF4DFFD}"/>
                </a:ext>
              </a:extLst>
            </p:cNvPr>
            <p:cNvSpPr>
              <a:spLocks/>
            </p:cNvSpPr>
            <p:nvPr/>
          </p:nvSpPr>
          <p:spPr bwMode="auto">
            <a:xfrm rot="5583101">
              <a:off x="11419957" y="535240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C804E21-6DD6-6843-84CF-C189207ABDB9}"/>
                </a:ext>
              </a:extLst>
            </p:cNvPr>
            <p:cNvSpPr>
              <a:spLocks/>
            </p:cNvSpPr>
            <p:nvPr/>
          </p:nvSpPr>
          <p:spPr bwMode="auto">
            <a:xfrm rot="15934278">
              <a:off x="11411731" y="728515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1600"/>
            <a:ext cx="7721600" cy="6604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Unsafe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802" y="887515"/>
                <a:ext cx="6443059" cy="3160727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dirty="0">
                    <a:latin typeface="Times New Roman" charset="0"/>
                    <a:ea typeface="Times New Roman"/>
                    <a:sym typeface="Symbol" charset="0"/>
                  </a:rPr>
                  <a:t>Probability of reaching a goal state:</a:t>
                </a:r>
                <a:endParaRPr lang="en-US" baseline="-25000" dirty="0">
                  <a:latin typeface="Times New Roman" charset="0"/>
                  <a:ea typeface="Times New Roman"/>
                  <a:sym typeface="Symbol" charset="0"/>
                </a:endParaRPr>
              </a:p>
              <a:p>
                <a:pPr marL="349250" lvl="1" indent="0">
                  <a:spcBef>
                    <a:spcPts val="400"/>
                  </a:spcBef>
                  <a:buNone/>
                </a:pP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s</a:t>
                </a:r>
                <a:r>
                  <a:rPr lang="en-US" dirty="0">
                    <a:latin typeface="Times New Roman" charset="0"/>
                    <a:cs typeface="Times New Roman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= </a:t>
                </a:r>
                <a:r>
                  <a:rPr lang="en-US" dirty="0"/>
                  <a:t>∑</a:t>
                </a:r>
                <a:r>
                  <a:rPr lang="el-GR" i="1" baseline="-25000" dirty="0">
                    <a:latin typeface="Times New Roman" charset="0"/>
                    <a:cs typeface="Times New Roman"/>
                  </a:rPr>
                  <a:t>σ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i="1" baseline="-25000" dirty="0">
                    <a:latin typeface="Times New Roman" charset="0"/>
                    <a:cs typeface="Times New Roman"/>
                  </a:rPr>
                  <a:t>H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i="1" baseline="-25000" dirty="0">
                    <a:latin typeface="Times New Roman" charset="0"/>
                    <a:cs typeface="Times New Roman"/>
                  </a:rPr>
                  <a:t>s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,π)</a:t>
                </a:r>
                <a:r>
                  <a:rPr lang="en-US" baseline="-25000" dirty="0"/>
                  <a:t> </a:t>
                </a:r>
                <a:r>
                  <a:rPr lang="en-US" dirty="0"/>
                  <a:t>{</a:t>
                </a: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l-GR" i="1" dirty="0">
                    <a:latin typeface="Times New Roman" charset="0"/>
                    <a:ea typeface="Times New Roman"/>
                  </a:rPr>
                  <a:t>σ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s</a:t>
                </a:r>
                <a:r>
                  <a:rPr lang="en-US" dirty="0">
                    <a:latin typeface="Times New Roman" charset="0"/>
                    <a:cs typeface="Times New Roman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| </a:t>
                </a:r>
                <a:r>
                  <a:rPr lang="el-GR" i="1" dirty="0">
                    <a:latin typeface="Times New Roman" charset="0"/>
                    <a:cs typeface="Times New Roman"/>
                  </a:rPr>
                  <a:t>σ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/>
                  <a:t>ends at a state in 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dirty="0">
                    <a:latin typeface="Times New Roman" charset="0"/>
                    <a:ea typeface="Times New Roman"/>
                  </a:rPr>
                  <a:t>}</a:t>
                </a:r>
                <a:br>
                  <a:rPr lang="en-US" baseline="-25000" dirty="0">
                    <a:latin typeface="Times New Roman" charset="0"/>
                    <a:ea typeface="Times New Roman"/>
                  </a:rPr>
                </a:br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latin typeface="Times New Roman" charset="0"/>
                    <a:ea typeface="Times New Roman"/>
                  </a:rPr>
                  <a:t>Equivalently:</a:t>
                </a:r>
              </a:p>
              <a:p>
                <a:pPr marL="349250" lvl="1" indent="0">
                  <a:spcBef>
                    <a:spcPts val="400"/>
                  </a:spcBef>
                  <a:buNone/>
                </a:pP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cs typeface="Times New Roman"/>
                  </a:rPr>
                  <a:t>s</a:t>
                </a:r>
                <a:r>
                  <a:rPr lang="en-US" dirty="0">
                    <a:latin typeface="Times New Roman" charset="0"/>
                    <a:cs typeface="Times New Roman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	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 ∈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ea typeface="Times New Roman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ea typeface="Times New Roman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baseline="-25000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∑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))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err="1">
                                  <a:latin typeface="Times New Roman" charset="0"/>
                                  <a:ea typeface="Times New Roman"/>
                                </a:rPr>
                                <m:t>Pr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ea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imes New Roman" charset="0"/>
                                  <a:ea typeface="Times New Roman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charset="0"/>
                                  <a:cs typeface="Times New Roman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imes New Roman" charset="0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),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charset="0"/>
                                  <a:ea typeface="Times New Roman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Times New Roman" charset="0"/>
                  <a:ea typeface="Times New Roman"/>
                </a:endParaRPr>
              </a:p>
              <a:p>
                <a:pPr marL="349250" lvl="1" indent="0">
                  <a:spcBef>
                    <a:spcPts val="400"/>
                  </a:spcBef>
                  <a:buNone/>
                </a:pPr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charset="0"/>
                  </a:rPr>
                  <a:t>A solution is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charset="0"/>
                  </a:rPr>
                  <a:t>unsafe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charset="0"/>
                  </a:rPr>
                  <a:t> if </a:t>
                </a:r>
                <a:r>
                  <a:rPr lang="en-US" dirty="0">
                    <a:latin typeface="Times New Roman" charset="0"/>
                    <a:ea typeface="Times New Roman"/>
                  </a:rPr>
                  <a:t>0 &lt; </a:t>
                </a:r>
                <a:r>
                  <a:rPr lang="en-US" dirty="0" err="1">
                    <a:latin typeface="Times New Roman" charset="0"/>
                    <a:ea typeface="Times New Roman"/>
                  </a:rPr>
                  <a:t>Pr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(</a:t>
                </a:r>
                <a:r>
                  <a:rPr lang="en-US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i="1" baseline="-25000" dirty="0">
                    <a:latin typeface="Times New Roman" charset="0"/>
                    <a:ea typeface="Times New Roman"/>
                  </a:rPr>
                  <a:t>g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|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 </a:t>
                </a:r>
                <a:r>
                  <a:rPr lang="en-US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dirty="0">
                    <a:latin typeface="Times New Roman" charset="0"/>
                    <a:ea typeface="Times New Roman"/>
                    <a:sym typeface="Symbol" charset="0"/>
                  </a:rPr>
                  <a:t>,</a:t>
                </a:r>
                <a:r>
                  <a:rPr lang="en-US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dirty="0">
                    <a:latin typeface="Times New Roman" charset="0"/>
                    <a:ea typeface="Times New Roman"/>
                  </a:rPr>
                  <a:t>π) &lt; 1</a:t>
                </a:r>
                <a:br>
                  <a:rPr lang="en-US" dirty="0">
                    <a:latin typeface="Times New Roman" charset="0"/>
                    <a:cs typeface="Times New Roman" panose="02020603050405020304" pitchFamily="18" charset="0"/>
                    <a:sym typeface="Symbol" charset="0"/>
                  </a:rPr>
                </a:br>
                <a:endParaRPr lang="en-US" dirty="0">
                  <a:latin typeface="Times New Roman" charset="0"/>
                  <a:ea typeface="Times New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802" y="887515"/>
                <a:ext cx="6443059" cy="3160727"/>
              </a:xfrm>
              <a:blipFill>
                <a:blip r:embed="rId3"/>
                <a:stretch>
                  <a:fillRect l="-786" t="-16466" b="-49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538643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85C42-B676-4D6A-80B4-D46A14FC83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78BE0-77FF-48B3-AC97-5A6E799C9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41990</TotalTime>
  <Pages>32</Pages>
  <Words>4589</Words>
  <Application>Microsoft Macintosh PowerPoint</Application>
  <PresentationFormat>Widescreen</PresentationFormat>
  <Paragraphs>667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System Font Regular</vt:lpstr>
      <vt:lpstr>Times</vt:lpstr>
      <vt:lpstr>Times New Roman</vt:lpstr>
      <vt:lpstr>Wingdings</vt:lpstr>
      <vt:lpstr>10_Nau - reasoning about adversaries</vt:lpstr>
      <vt:lpstr>Chapter 8  Probabilistic Representation and Acting</vt:lpstr>
      <vt:lpstr>Motivation</vt:lpstr>
      <vt:lpstr>Definitions and Example</vt:lpstr>
      <vt:lpstr>Example</vt:lpstr>
      <vt:lpstr>Example</vt:lpstr>
      <vt:lpstr>Policies</vt:lpstr>
      <vt:lpstr>Problems, Solutions</vt:lpstr>
      <vt:lpstr>Histories</vt:lpstr>
      <vt:lpstr>Unsafe Solutions</vt:lpstr>
      <vt:lpstr>Unsafe Solutions</vt:lpstr>
      <vt:lpstr>Safe Solutions</vt:lpstr>
      <vt:lpstr>Safe Solutions</vt:lpstr>
      <vt:lpstr>Safe and Unsafe States</vt:lpstr>
      <vt:lpstr>Expected Cost</vt:lpstr>
      <vt:lpstr>Example</vt:lpstr>
      <vt:lpstr>Example</vt:lpstr>
      <vt:lpstr>Dominance and Optimality</vt:lpstr>
      <vt:lpstr>Optimality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722 - Chapter 8</dc:title>
  <dc:subject/>
  <dc:creator>Dana Nau</dc:creator>
  <cp:keywords/>
  <dc:description/>
  <cp:lastModifiedBy>Dana Nau</cp:lastModifiedBy>
  <cp:revision>3545</cp:revision>
  <cp:lastPrinted>2022-04-05T16:51:37Z</cp:lastPrinted>
  <dcterms:created xsi:type="dcterms:W3CDTF">2009-09-30T15:56:59Z</dcterms:created>
  <dcterms:modified xsi:type="dcterms:W3CDTF">2025-03-08T04:06:50Z</dcterms:modified>
</cp:coreProperties>
</file>