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87" r:id="rId2"/>
    <p:sldId id="554" r:id="rId3"/>
    <p:sldId id="557" r:id="rId4"/>
    <p:sldId id="534" r:id="rId5"/>
    <p:sldId id="536" r:id="rId6"/>
    <p:sldId id="574" r:id="rId7"/>
    <p:sldId id="553" r:id="rId8"/>
    <p:sldId id="521" r:id="rId9"/>
    <p:sldId id="446" r:id="rId10"/>
    <p:sldId id="373" r:id="rId11"/>
    <p:sldId id="524" r:id="rId12"/>
    <p:sldId id="634" r:id="rId13"/>
    <p:sldId id="559" r:id="rId14"/>
    <p:sldId id="578" r:id="rId15"/>
    <p:sldId id="560" r:id="rId16"/>
    <p:sldId id="540" r:id="rId17"/>
    <p:sldId id="541" r:id="rId18"/>
    <p:sldId id="299" r:id="rId19"/>
    <p:sldId id="580" r:id="rId20"/>
    <p:sldId id="581" r:id="rId21"/>
    <p:sldId id="582" r:id="rId22"/>
    <p:sldId id="583" r:id="rId23"/>
    <p:sldId id="584" r:id="rId24"/>
    <p:sldId id="585" r:id="rId25"/>
    <p:sldId id="586" r:id="rId26"/>
    <p:sldId id="588" r:id="rId27"/>
    <p:sldId id="590" r:id="rId28"/>
    <p:sldId id="620" r:id="rId29"/>
    <p:sldId id="543" r:id="rId30"/>
    <p:sldId id="462" r:id="rId31"/>
    <p:sldId id="601" r:id="rId32"/>
    <p:sldId id="593" r:id="rId33"/>
    <p:sldId id="595" r:id="rId34"/>
    <p:sldId id="596" r:id="rId35"/>
    <p:sldId id="602" r:id="rId36"/>
    <p:sldId id="603" r:id="rId37"/>
    <p:sldId id="544" r:id="rId38"/>
    <p:sldId id="606" r:id="rId39"/>
    <p:sldId id="607" r:id="rId40"/>
    <p:sldId id="619" r:id="rId41"/>
    <p:sldId id="565" r:id="rId42"/>
    <p:sldId id="568" r:id="rId43"/>
    <p:sldId id="494" r:id="rId44"/>
    <p:sldId id="545" r:id="rId45"/>
    <p:sldId id="612" r:id="rId46"/>
    <p:sldId id="390" r:id="rId47"/>
    <p:sldId id="614" r:id="rId48"/>
    <p:sldId id="629" r:id="rId49"/>
    <p:sldId id="632" r:id="rId50"/>
    <p:sldId id="633" r:id="rId51"/>
    <p:sldId id="638" r:id="rId52"/>
    <p:sldId id="639" r:id="rId53"/>
    <p:sldId id="641" r:id="rId54"/>
    <p:sldId id="640" r:id="rId55"/>
    <p:sldId id="642" r:id="rId56"/>
    <p:sldId id="636" r:id="rId57"/>
    <p:sldId id="551" r:id="rId58"/>
    <p:sldId id="552" r:id="rId59"/>
    <p:sldId id="427" r:id="rId60"/>
    <p:sldId id="644" r:id="rId61"/>
    <p:sldId id="643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919392C-8190-7146-B42C-B36F86CB2698}">
          <p14:sldIdLst>
            <p14:sldId id="287"/>
            <p14:sldId id="554"/>
            <p14:sldId id="557"/>
            <p14:sldId id="534"/>
            <p14:sldId id="536"/>
            <p14:sldId id="574"/>
            <p14:sldId id="553"/>
            <p14:sldId id="521"/>
            <p14:sldId id="446"/>
            <p14:sldId id="373"/>
          </p14:sldIdLst>
        </p14:section>
        <p14:section name="Application" id="{C416E64F-2612-B840-950B-2A089E9A065B}">
          <p14:sldIdLst>
            <p14:sldId id="524"/>
            <p14:sldId id="634"/>
            <p14:sldId id="559"/>
            <p14:sldId id="578"/>
            <p14:sldId id="560"/>
            <p14:sldId id="540"/>
          </p14:sldIdLst>
        </p14:section>
        <p14:section name="Microphone 101" id="{20204ED6-4134-3248-972E-D7B9B7012A49}">
          <p14:sldIdLst>
            <p14:sldId id="541"/>
            <p14:sldId id="299"/>
            <p14:sldId id="580"/>
            <p14:sldId id="581"/>
            <p14:sldId id="582"/>
            <p14:sldId id="583"/>
            <p14:sldId id="584"/>
            <p14:sldId id="585"/>
            <p14:sldId id="586"/>
            <p14:sldId id="588"/>
            <p14:sldId id="590"/>
            <p14:sldId id="620"/>
          </p14:sldIdLst>
        </p14:section>
        <p14:section name="Design" id="{D38B8205-77FC-CB48-982A-160C651CF38A}">
          <p14:sldIdLst>
            <p14:sldId id="543"/>
            <p14:sldId id="462"/>
            <p14:sldId id="601"/>
            <p14:sldId id="593"/>
            <p14:sldId id="595"/>
            <p14:sldId id="596"/>
            <p14:sldId id="602"/>
            <p14:sldId id="603"/>
          </p14:sldIdLst>
        </p14:section>
        <p14:section name="Challenges" id="{871DA805-394D-1E4F-B621-DB99D51DA603}">
          <p14:sldIdLst>
            <p14:sldId id="544"/>
            <p14:sldId id="606"/>
            <p14:sldId id="607"/>
            <p14:sldId id="619"/>
            <p14:sldId id="565"/>
            <p14:sldId id="568"/>
            <p14:sldId id="494"/>
          </p14:sldIdLst>
        </p14:section>
        <p14:section name="Evaluation" id="{C3870AEF-7719-6649-B34E-8B454A178A32}">
          <p14:sldIdLst>
            <p14:sldId id="545"/>
            <p14:sldId id="612"/>
            <p14:sldId id="390"/>
            <p14:sldId id="614"/>
            <p14:sldId id="629"/>
            <p14:sldId id="632"/>
            <p14:sldId id="633"/>
            <p14:sldId id="638"/>
            <p14:sldId id="639"/>
            <p14:sldId id="641"/>
            <p14:sldId id="640"/>
            <p14:sldId id="642"/>
            <p14:sldId id="636"/>
            <p14:sldId id="551"/>
            <p14:sldId id="552"/>
            <p14:sldId id="427"/>
            <p14:sldId id="644"/>
            <p14:sldId id="64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D6608"/>
    <a:srgbClr val="FC2025"/>
    <a:srgbClr val="DC0305"/>
    <a:srgbClr val="D3F1F6"/>
    <a:srgbClr val="FEFACA"/>
    <a:srgbClr val="FEF3B5"/>
    <a:srgbClr val="FFF0B5"/>
    <a:srgbClr val="FEF9C7"/>
    <a:srgbClr val="FDEFAE"/>
    <a:srgbClr val="FDA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09" autoAdjust="0"/>
  </p:normalViewPr>
  <p:slideViewPr>
    <p:cSldViewPr snapToGrid="0" snapToObjects="1">
      <p:cViewPr varScale="1">
        <p:scale>
          <a:sx n="87" d="100"/>
          <a:sy n="87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87480-6156-8D47-AFC4-3A0A80469856}" type="datetimeFigureOut">
              <a:rPr lang="en-US" smtClean="0"/>
              <a:t>6/18/17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08676-374B-D243-B3A6-258F33809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69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EE814-26AA-C847-99E1-2F15B4D857DA}" type="datetimeFigureOut">
              <a:rPr lang="en-US" smtClean="0"/>
              <a:t>6/18/17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57596-EF66-1F44-A8C8-6028B751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93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Good morning, I am Nirupam Roy and today I want to talk to you about our work … on how sounds can be designed such that … microphones hear what they are NOT supposed to hear.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joint work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Haitham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and we are all from the University of Illinois at Urbana Champaign.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9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we do with this BACKDOOR capability?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an important meeting is going on and someone is sneakily recording it …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now, its not easy to prevent it ...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 BACKDOOR we can build a jammer that can send jamming sounds to block all the microphones ... but remains completely inaudible to humans … and hence, doesn’t interfere the meeting at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completely different use-case is in acoustic communication … … where data can be TRANSMITTED over high ultrasound frequencies but RECEIVED through regular microphones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 … a shopping mall or museum can offer location based information from acoustic beacons … without making it audible to users.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Near ultrasound can be used in this context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very limited bandwidth … around 2KHz … while backdoor can use the entire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bandwidth of the microphone.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1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BACKDOOR may also be abused through evil applications … … including new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Service attacks</a:t>
            </a:r>
            <a:r>
              <a:rPr lang="en-US" dirty="0" smtClean="0">
                <a:effectLst/>
              </a:rPr>
              <a:t> </a:t>
            </a:r>
            <a:r>
              <a:rPr lang="en-US" dirty="0" smtClean="0">
                <a:effectLst/>
              </a:rPr>
              <a:t>on acoustic devices..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 … an attacker can play extremely loud deafening sounds inside the hearing aid … without getting caught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can even jam all the 911 phone calls before a bank robbery. 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various applications are possible … this paper focuses on enabling the core capability … and understanding what is, or is not, possible … 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rest of my talk ... I will first present a quick overview on microphones … followed by design … implementation … and evaluation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lets get started 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Microphones in today’s devices sense air vibrations and process them in 4 main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stage is a diaphragm that converts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vibration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electrical voltage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We all know that hundreds of devices and applications are designed to record and process audible sounds … 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9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…This voltage, contain all the information of the sound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however, is too weak for further processing … and so 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an amplifier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 … let’s focus a bit more on the amplifier 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INPUT OUTPUT relation of an amplifier can be modeled by a straight line … that is … … if the INPUT signal is Vin … after passing through the amplifier it will be multiplied by a constant gain A1 … to produce the amplified OUTPUT signal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simple equation captures this behavior … … HOWEVER …this behavior is frequency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dependent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linear equation is true ONLY when Vin is in the low audible frequency regime …</a:t>
            </a:r>
            <a:r>
              <a:rPr lang="en-US" dirty="0" smtClean="0">
                <a:effectLst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same amplifier is fed with a high frequency Vin … … the input output relation becomes non-linear … as shown by a curve.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 …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higher order polynomial of Vin … that is … a1 Vin + a2 Vin squared + a3 Vin cubed and so on … Now, since the third and higher order coefficients are weak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… they can be ignored for practical purposes …</a:t>
            </a:r>
            <a:r>
              <a:rPr lang="en-US" dirty="0" smtClean="0">
                <a:effectLst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 … … the second order term is reasonably strong … and more IMPORTANTLY … it is fundamental to all amplifiers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far more expensive amplifier may be linear over a larger frequency range … but it will always exhibit non-linearity above some frequency threshold …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BACKDOOR will exploit this hardware non-linearity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force microphones into listening frequencies what it is not designed to 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now explain our key design idea 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and all these systems obviously rely on the microphone embedded in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9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simple case where we are playing two high frequencies … F1 = 50kHz … and F2 = 40kHz … through a speaker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frequencies will appear in the received spectrum 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will pass through the amplifier … meaning that the signals will get SQUARED … due to the non-linearity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simple trigonometry … sin F1 + sin F2 SQUARED will result in a signal with 4 frequency components … namely 2F1 … 2F2 … F1+F2 … and F1—F2.</a:t>
            </a:r>
            <a:r>
              <a:rPr lang="en-US" dirty="0" smtClean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that the first 3 components are at EVEN HIGHER frequencies … 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will all be removed by the low pass filter.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fourth component is much lower … since it is the DIFFERENCE of the 2 frequencies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F1 and F2 are chosen correctly … this 4th component can survive the filter … and actually get recorded by the microphone.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generalization … a whole set of frequencies can be TRANSLATED into the lower frequency band by using an appropriate frequency F2 … at a slightly lower value.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other words … we can modulate F1 with data bits … or even with jamming signals … depending on the application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clearly, the microphone would record it.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 … this core idea is clean in theory … but faces many hurdles in practice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interest of time … let me quickly skim over some major challenges.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 we learned the following</a:t>
            </a:r>
            <a:r>
              <a:rPr lang="mr-IN" dirty="0" smtClean="0"/>
              <a:t>…</a:t>
            </a:r>
            <a:r>
              <a:rPr lang="en-US" dirty="0" smtClean="0"/>
              <a:t> if we play multiple high frequency tones</a:t>
            </a:r>
            <a:r>
              <a:rPr lang="mr-IN" baseline="0" dirty="0" smtClean="0"/>
              <a:t>…</a:t>
            </a:r>
            <a:r>
              <a:rPr lang="en-US" baseline="0" dirty="0" smtClean="0"/>
              <a:t>the microphone non-linearity will create multiple frequencies</a:t>
            </a:r>
            <a:r>
              <a:rPr lang="mr-IN" baseline="0" dirty="0" smtClean="0"/>
              <a:t>…</a:t>
            </a:r>
            <a:r>
              <a:rPr lang="en-US" baseline="0" dirty="0" smtClean="0"/>
              <a:t> including recordable components.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what if the speaker itself is nonlinear</a:t>
            </a:r>
            <a:r>
              <a:rPr lang="mr-IN" baseline="0" dirty="0" smtClean="0"/>
              <a:t>…</a:t>
            </a:r>
            <a:r>
              <a:rPr lang="en-US" baseline="0" dirty="0" smtClean="0"/>
              <a:t> in fact the ultrasonic speakers have some level of non-linearity</a:t>
            </a:r>
            <a:r>
              <a:rPr lang="mr-IN" baseline="0" dirty="0" smtClean="0"/>
              <a:t>…</a:t>
            </a:r>
            <a:r>
              <a:rPr lang="en-US" baseline="0" dirty="0" smtClean="0"/>
              <a:t>which means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signal get shifted to the audible range inside</a:t>
            </a:r>
            <a:r>
              <a:rPr lang="en-US" baseline="0" dirty="0" smtClean="0"/>
              <a:t> the speaker and makes audible noise</a:t>
            </a:r>
            <a:r>
              <a:rPr lang="mr-IN" baseline="0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know, microphones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just like human ears … if we play an audible sound … both microphones and humans can hear them ...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Actually it</a:t>
            </a:r>
            <a:r>
              <a:rPr lang="en-US" baseline="0" dirty="0" smtClean="0"/>
              <a:t> is not the most difficult problem </a:t>
            </a:r>
            <a:r>
              <a:rPr lang="mr-IN" baseline="0" dirty="0" smtClean="0"/>
              <a:t>…</a:t>
            </a:r>
            <a:r>
              <a:rPr lang="en-US" baseline="0" dirty="0" smtClean="0"/>
              <a:t>we can use multiple speaker to send these tones separately and prevent them from mixing at the source</a:t>
            </a:r>
            <a:r>
              <a:rPr lang="mr-IN" baseline="0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but it is challenging when</a:t>
            </a:r>
            <a:r>
              <a:rPr lang="en-US" baseline="0" dirty="0" smtClean="0"/>
              <a:t> we try to modulate the input signal</a:t>
            </a:r>
            <a:r>
              <a:rPr lang="mr-IN" baseline="0" dirty="0" smtClean="0"/>
              <a:t>…</a:t>
            </a:r>
            <a:r>
              <a:rPr lang="en-US" baseline="0" dirty="0" smtClean="0"/>
              <a:t>for example if we use amplitude modulation to encode our </a:t>
            </a:r>
            <a:r>
              <a:rPr lang="en-US" baseline="0" dirty="0" err="1" smtClean="0"/>
              <a:t>databits</a:t>
            </a:r>
            <a:r>
              <a:rPr lang="mr-IN" baseline="0" dirty="0" smtClean="0"/>
              <a:t>…</a:t>
            </a:r>
            <a:r>
              <a:rPr lang="en-US" baseline="0" dirty="0" smtClean="0"/>
              <a:t>because of the nonlinearity of speaker the signal gets SELF_DEMODULATED and starts generating audible sound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So we can not use any modulation that changes the envelop of the signal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aseline="0" dirty="0" smtClean="0"/>
              <a:t>So, we can adapt a variation of frequency modulation...which does not change the amplitude of the signal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Even frequency modulation does not work right away, because  the ringing effect piezoelectric speaker kicks in </a:t>
            </a:r>
            <a:r>
              <a:rPr lang="mr-IN" baseline="0" dirty="0" smtClean="0"/>
              <a:t>…</a:t>
            </a:r>
            <a:r>
              <a:rPr lang="en-US" baseline="0" dirty="0" smtClean="0"/>
              <a:t> COLVOLVES with this signal create audible sounds</a:t>
            </a:r>
            <a:r>
              <a:rPr lang="mr-IN" baseline="0" dirty="0" smtClean="0"/>
              <a:t>…</a:t>
            </a:r>
            <a:r>
              <a:rPr lang="en-US" baseline="0" dirty="0" smtClean="0"/>
              <a:t>we need to properly </a:t>
            </a:r>
            <a:r>
              <a:rPr lang="en-US" baseline="0" dirty="0" err="1" smtClean="0"/>
              <a:t>precode</a:t>
            </a:r>
            <a:r>
              <a:rPr lang="en-US" baseline="0" dirty="0" smtClean="0"/>
              <a:t> the input to prevent this</a:t>
            </a:r>
            <a:r>
              <a:rPr lang="mr-IN" baseline="0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aseline="0" dirty="0" smtClean="0"/>
              <a:t>Not only that</a:t>
            </a:r>
            <a:r>
              <a:rPr lang="mr-IN" baseline="0" dirty="0" smtClean="0"/>
              <a:t>…</a:t>
            </a:r>
            <a:r>
              <a:rPr lang="en-US" baseline="0" dirty="0" smtClean="0"/>
              <a:t>there are other challenges </a:t>
            </a:r>
            <a:r>
              <a:rPr lang="mr-IN" baseline="0" dirty="0" smtClean="0"/>
              <a:t>…</a:t>
            </a:r>
            <a:r>
              <a:rPr lang="en-US" baseline="0" dirty="0" smtClean="0"/>
              <a:t> like the carrier signals gets intermixed with each other...the spectrum of the transmitted signal gets inversed and overlapped</a:t>
            </a:r>
            <a:r>
              <a:rPr lang="mr-IN" baseline="0" dirty="0" smtClean="0"/>
              <a:t>…</a:t>
            </a:r>
            <a:r>
              <a:rPr lang="en-US" baseline="0" dirty="0" smtClean="0"/>
              <a:t>also we need to properly allocate the power to different frequencies to keep the third and higher order terms under control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have to take </a:t>
            </a:r>
            <a:r>
              <a:rPr lang="en-US" baseline="0" dirty="0" smtClean="0"/>
              <a:t>care of all these challenges to be able to make sound which is inaudible, yet recordable by microphone. Please refer to our paper for a systematic discussion of these challenges and the solutions.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Now I will move to evaluation</a:t>
            </a:r>
            <a:r>
              <a:rPr lang="en-US" baseline="0" dirty="0" smtClean="0"/>
              <a:t> of our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First we verified if the </a:t>
            </a:r>
            <a:r>
              <a:rPr lang="en-US" dirty="0" smtClean="0"/>
              <a:t>basic</a:t>
            </a:r>
            <a:r>
              <a:rPr lang="en-US" baseline="0" dirty="0" smtClean="0"/>
              <a:t> </a:t>
            </a:r>
            <a:r>
              <a:rPr lang="en-US" dirty="0" smtClean="0"/>
              <a:t>concept</a:t>
            </a:r>
            <a:r>
              <a:rPr lang="en-US" baseline="0" dirty="0" smtClean="0"/>
              <a:t> </a:t>
            </a:r>
            <a:r>
              <a:rPr lang="en-US" baseline="0" dirty="0" smtClean="0"/>
              <a:t>works for common microphone enabled devices</a:t>
            </a:r>
            <a:r>
              <a:rPr lang="mr-IN" baseline="0" dirty="0" smtClean="0"/>
              <a:t>…</a:t>
            </a:r>
            <a:r>
              <a:rPr lang="en-US" baseline="0" dirty="0" smtClean="0"/>
              <a:t>SO we played two simple tones from the speakers</a:t>
            </a:r>
            <a:r>
              <a:rPr lang="mr-IN" baseline="0" dirty="0" smtClean="0"/>
              <a:t>…</a:t>
            </a:r>
            <a:r>
              <a:rPr lang="en-US" baseline="0" dirty="0" smtClean="0"/>
              <a:t>and recorded the shifted frequency with devices like hearing aid </a:t>
            </a:r>
            <a:r>
              <a:rPr lang="mr-IN" baseline="0" dirty="0" smtClean="0"/>
              <a:t>…</a:t>
            </a:r>
            <a:r>
              <a:rPr lang="en-US" baseline="0" dirty="0" smtClean="0"/>
              <a:t>camera </a:t>
            </a:r>
            <a:r>
              <a:rPr lang="mr-IN" baseline="0" dirty="0" smtClean="0"/>
              <a:t>…</a:t>
            </a:r>
            <a:r>
              <a:rPr lang="en-US" baseline="0" dirty="0" smtClean="0"/>
              <a:t>smartphones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graph shows that the shifted frequency has similar SNR in all these devices</a:t>
            </a:r>
            <a:r>
              <a:rPr lang="mr-IN" baseline="0" dirty="0" smtClean="0"/>
              <a:t>…</a:t>
            </a:r>
            <a:r>
              <a:rPr lang="en-US" baseline="0" dirty="0" smtClean="0"/>
              <a:t>therefore can be used for BackDoor </a:t>
            </a:r>
            <a:r>
              <a:rPr lang="en-US" baseline="0" dirty="0" smtClean="0"/>
              <a:t>applications</a:t>
            </a:r>
            <a:r>
              <a:rPr lang="mr-IN" baseline="0" dirty="0" smtClean="0"/>
              <a:t>…</a:t>
            </a:r>
            <a:r>
              <a:rPr lang="en-US" baseline="0" dirty="0" smtClean="0"/>
              <a:t>without any modification.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Now</a:t>
            </a:r>
            <a:r>
              <a:rPr lang="en-US" baseline="0" dirty="0" smtClean="0"/>
              <a:t> although we don’t need to change anything on the microphone devices., we need to build special speaker system for backdoor.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 smtClean="0"/>
              <a:t>implemented</a:t>
            </a:r>
            <a:r>
              <a:rPr lang="en-US" baseline="0" dirty="0" smtClean="0"/>
              <a:t> the BackDoor </a:t>
            </a:r>
            <a:r>
              <a:rPr lang="en-US" baseline="0" dirty="0" smtClean="0"/>
              <a:t> in </a:t>
            </a:r>
            <a:r>
              <a:rPr lang="en-US" baseline="0" dirty="0" smtClean="0"/>
              <a:t>two prototypes</a:t>
            </a:r>
            <a:r>
              <a:rPr lang="mr-IN" baseline="0" dirty="0" smtClean="0"/>
              <a:t>…</a:t>
            </a:r>
            <a:r>
              <a:rPr lang="en-US" baseline="0" dirty="0" smtClean="0"/>
              <a:t>the first one is the communication system that emulates acoustic beacon.</a:t>
            </a:r>
          </a:p>
          <a:p>
            <a:r>
              <a:rPr lang="en-US" baseline="0" dirty="0" smtClean="0"/>
              <a:t>The other one is a jammer prototype with an array of speakers.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mr-IN" dirty="0" smtClean="0"/>
              <a:t>…</a:t>
            </a:r>
            <a:r>
              <a:rPr lang="en-US" dirty="0" smtClean="0"/>
              <a:t>evaluated</a:t>
            </a:r>
            <a:r>
              <a:rPr lang="en-US" baseline="0" dirty="0" smtClean="0"/>
              <a:t> the performance of our communication prototype by sending </a:t>
            </a:r>
            <a:r>
              <a:rPr lang="en-US" baseline="0" dirty="0" err="1" smtClean="0"/>
              <a:t>datapacket</a:t>
            </a:r>
            <a:r>
              <a:rPr lang="en-US" baseline="0" dirty="0" smtClean="0"/>
              <a:t> to a smartphone</a:t>
            </a:r>
            <a:r>
              <a:rPr lang="mr-IN" baseline="0" dirty="0" smtClean="0"/>
              <a:t>…</a:t>
            </a:r>
            <a:r>
              <a:rPr lang="en-US" baseline="0" dirty="0" smtClean="0"/>
              <a:t>the result shows that it can achieve 4kbps of </a:t>
            </a:r>
            <a:r>
              <a:rPr lang="en-US" baseline="0" dirty="0" err="1" smtClean="0"/>
              <a:t>datarate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upto</a:t>
            </a:r>
            <a:r>
              <a:rPr lang="en-US" baseline="0" dirty="0" smtClean="0"/>
              <a:t> a distance of 1 meter. Of course we can vary the signal power  to increase or decrease the distance of coverage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5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Finally we tested</a:t>
            </a:r>
            <a:r>
              <a:rPr lang="en-US" baseline="0" dirty="0" smtClean="0"/>
              <a:t> the performance of the jammer. Here we assume that there is a spy microphone somewhere in the room and a backdoor jammer in the center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are interested in the maximum</a:t>
            </a:r>
            <a:r>
              <a:rPr lang="en-US" baseline="0" dirty="0" smtClean="0"/>
              <a:t> jamming radius of our prototype</a:t>
            </a:r>
            <a:r>
              <a:rPr lang="mr-IN" baseline="0" dirty="0" smtClean="0"/>
              <a:t>…</a:t>
            </a:r>
            <a:r>
              <a:rPr lang="en-US" baseline="0" dirty="0" smtClean="0"/>
              <a:t>of course this does not fully define the experiment</a:t>
            </a:r>
            <a:r>
              <a:rPr lang="mr-IN" baseline="0" dirty="0" smtClean="0"/>
              <a:t>…</a:t>
            </a:r>
            <a:r>
              <a:rPr lang="en-US" baseline="0" dirty="0" smtClean="0"/>
              <a:t>the result will depend on the location of the sound source the spy is trying to record.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In this project … … we design sound…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Obviously</a:t>
            </a:r>
            <a:r>
              <a:rPr lang="en-US" baseline="0" dirty="0" smtClean="0"/>
              <a:t> i</a:t>
            </a:r>
            <a:r>
              <a:rPr lang="en-US" dirty="0" smtClean="0"/>
              <a:t>f</a:t>
            </a:r>
            <a:r>
              <a:rPr lang="en-US" baseline="0" dirty="0" smtClean="0"/>
              <a:t> the sound source is far away fro the spy microphone</a:t>
            </a:r>
            <a:r>
              <a:rPr lang="mr-IN" baseline="0" dirty="0" smtClean="0"/>
              <a:t>…</a:t>
            </a:r>
            <a:r>
              <a:rPr lang="en-US" baseline="0" dirty="0" smtClean="0"/>
              <a:t>then it is easier to jam..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test the worst case </a:t>
            </a:r>
            <a:r>
              <a:rPr lang="en-US" baseline="0" dirty="0" smtClean="0"/>
              <a:t>performance of the jammer </a:t>
            </a:r>
            <a:r>
              <a:rPr lang="en-US" baseline="0" dirty="0" smtClean="0"/>
              <a:t>we assumed the </a:t>
            </a:r>
            <a:r>
              <a:rPr lang="en-US" baseline="0" dirty="0" smtClean="0"/>
              <a:t>source </a:t>
            </a:r>
            <a:r>
              <a:rPr lang="en-US" baseline="0" dirty="0" smtClean="0"/>
              <a:t>is right next to the spy microphone</a:t>
            </a:r>
            <a:r>
              <a:rPr lang="mr-IN" baseline="0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And repeated this experiment for various distances.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each experiment we recorded 2000 spoken words with the spy microphone and collected the jammed recording.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Then we played it</a:t>
            </a:r>
            <a:r>
              <a:rPr lang="en-US" baseline="0" dirty="0" smtClean="0"/>
              <a:t> to both human users and automatic speech recognition software to decode the words</a:t>
            </a:r>
            <a:r>
              <a:rPr lang="mr-IN" baseline="0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percentage of the correctly</a:t>
            </a:r>
            <a:r>
              <a:rPr lang="en-US" baseline="0" dirty="0" smtClean="0"/>
              <a:t> decoded word is the metric for the jammer performance</a:t>
            </a:r>
            <a:r>
              <a:rPr lang="mr-IN" baseline="0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graph</a:t>
            </a:r>
            <a:r>
              <a:rPr lang="en-US" baseline="0" dirty="0" smtClean="0"/>
              <a:t> plots this percentage for various distances</a:t>
            </a:r>
            <a:r>
              <a:rPr lang="mr-IN" baseline="0" dirty="0" smtClean="0"/>
              <a:t>…</a:t>
            </a:r>
            <a:r>
              <a:rPr lang="en-US" baseline="0" dirty="0" smtClean="0"/>
              <a:t>observe that the prototype can effectively jam up to 3 meters. If we attempt to achieve similar performance with audible </a:t>
            </a:r>
            <a:r>
              <a:rPr lang="en-US" baseline="0" dirty="0" err="1" smtClean="0"/>
              <a:t>sound..its</a:t>
            </a:r>
            <a:r>
              <a:rPr lang="en-US" baseline="0" dirty="0" smtClean="0"/>
              <a:t> loudness will be like..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66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Running a </a:t>
            </a:r>
            <a:r>
              <a:rPr lang="en-US" dirty="0" smtClean="0"/>
              <a:t>jackhammer </a:t>
            </a:r>
            <a:r>
              <a:rPr lang="en-US" dirty="0" smtClean="0"/>
              <a:t>in the</a:t>
            </a:r>
            <a:r>
              <a:rPr lang="en-US" baseline="0" dirty="0" smtClean="0"/>
              <a:t>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99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 err="1" smtClean="0"/>
              <a:t>summarize..we</a:t>
            </a:r>
            <a:r>
              <a:rPr lang="en-US" dirty="0" smtClean="0"/>
              <a:t> have shown that ultrasonic frequencies can be designed to be recordable by microphone</a:t>
            </a:r>
            <a:r>
              <a:rPr lang="mr-IN" dirty="0" smtClean="0"/>
              <a:t>…</a:t>
            </a:r>
            <a:r>
              <a:rPr lang="en-US" dirty="0" smtClean="0"/>
              <a:t>enabling application</a:t>
            </a:r>
            <a:r>
              <a:rPr lang="en-US" baseline="0" dirty="0" smtClean="0"/>
              <a:t>s like acoustic jammer and </a:t>
            </a:r>
            <a:r>
              <a:rPr lang="en-US" baseline="0" dirty="0" smtClean="0"/>
              <a:t>beacons</a:t>
            </a:r>
            <a:r>
              <a:rPr lang="mr-IN" baseline="0" dirty="0" smtClean="0"/>
              <a:t>…</a:t>
            </a:r>
            <a:r>
              <a:rPr lang="en-US" baseline="0" dirty="0" smtClean="0"/>
              <a:t>also it uncovers a threat of acoustic denial of service </a:t>
            </a:r>
            <a:r>
              <a:rPr lang="en-US" baseline="0" dirty="0" smtClean="0"/>
              <a:t>attacks.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99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inaudible to human ears … …  but still recordable by microphones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do that we don’t need to change anything in the microphone hardware ...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For example at</a:t>
            </a:r>
            <a:r>
              <a:rPr lang="en-US" baseline="0" dirty="0" smtClean="0"/>
              <a:t> 4 meter from the jammer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which means our ideas are immediately applicable to all off-the-shelf devices that have microphones in them … … including smartphones,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smartwatches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cameras, Amazon Echo, hearing aids,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when I say this to people, they often think we are using NEAR ultrasound frequencies … which a small frequency band … just ABOVE human hearing range … but WITHIN the microphone’s processing range ...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 lot of past work have leveraged this difference to enable creative products and applications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system has NOTHING to do with near  ultrasound … 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 is it about sending very soft sounds that humans cannot hear ...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... our idea is the following … … 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use loud sounds at HIGH ultrasound frequencies … … WAY ABOVE the human AND microphone hearing range … but design them in a way such that … … when it passes through the microphone hardware, it automatically gets SHIFTED to the recordable range … … … …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some sense … … the higher frequencies have found a BACKDOOR into the lower frequencies … and hence they become recordable …</a:t>
            </a:r>
            <a:r>
              <a:rPr lang="en-US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 if they should not have been …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explain the technical details in a few slides … … but before that let’s ask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79D2-D375-BE47-A2DC-17A1D92C1BCF}" type="datetime1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2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DFF5-A3DF-FB49-8A38-9094B28F6D59}" type="datetime1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2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8DE-79DD-4F4F-8681-D5A93C9E15A4}" type="datetime1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4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6C8B-69FE-7E49-B94A-13A6110C0909}" type="datetime1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ADF-644D-7D45-8A57-DB73E31FB88A}" type="datetime1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BEB-4353-504F-A772-6B0E5194816E}" type="datetime1">
              <a:rPr lang="en-US" smtClean="0"/>
              <a:t>6/18/17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4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382E-A034-AB47-9C5A-7DF5887D13CB}" type="datetime1">
              <a:rPr lang="en-US" smtClean="0"/>
              <a:t>6/18/17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C7BD-B240-264C-8C56-15BAAF21594C}" type="datetime1">
              <a:rPr lang="en-US" smtClean="0"/>
              <a:t>6/18/17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5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9C9D-44D2-8F4E-8A7F-8582BB07720A}" type="datetime1">
              <a:rPr lang="en-US" smtClean="0"/>
              <a:t>6/18/17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2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69FE-10F5-7A4D-8E56-4E474DD572C3}" type="datetime1">
              <a:rPr lang="en-US" smtClean="0"/>
              <a:t>6/18/17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2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A4-E579-EC45-BE33-A6FC98011A49}" type="datetime1">
              <a:rPr lang="en-US" smtClean="0"/>
              <a:t>6/18/17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6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84CE5-8787-3244-A4BC-D690AE40AF24}" type="datetime1">
              <a:rPr lang="en-US" smtClean="0"/>
              <a:t>6/18/17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13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g"/><Relationship Id="rId9" Type="http://schemas.openxmlformats.org/officeDocument/2006/relationships/image" Target="../media/image34.jpe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14.png"/><Relationship Id="rId6" Type="http://schemas.openxmlformats.org/officeDocument/2006/relationships/image" Target="../media/image38.png"/><Relationship Id="rId7" Type="http://schemas.openxmlformats.org/officeDocument/2006/relationships/image" Target="../media/image39.jpg"/><Relationship Id="rId8" Type="http://schemas.openxmlformats.org/officeDocument/2006/relationships/image" Target="../media/image40.png"/><Relationship Id="rId9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41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11.jpg"/><Relationship Id="rId5" Type="http://schemas.openxmlformats.org/officeDocument/2006/relationships/image" Target="../media/image41.jp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2.pn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2.pn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jpg"/><Relationship Id="rId11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3.pn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21.jpg"/><Relationship Id="rId5" Type="http://schemas.openxmlformats.org/officeDocument/2006/relationships/image" Target="../media/image18.jpg"/><Relationship Id="rId6" Type="http://schemas.openxmlformats.org/officeDocument/2006/relationships/image" Target="../media/image47.jpg"/><Relationship Id="rId7" Type="http://schemas.openxmlformats.org/officeDocument/2006/relationships/image" Target="../media/image48.pn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6.jp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1.jpg"/><Relationship Id="rId5" Type="http://schemas.openxmlformats.org/officeDocument/2006/relationships/image" Target="../media/image13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6.jpg"/><Relationship Id="rId6" Type="http://schemas.openxmlformats.org/officeDocument/2006/relationships/image" Target="../media/image14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3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1665856"/>
            <a:ext cx="9144001" cy="2034529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55251" y="4085106"/>
            <a:ext cx="1083556" cy="1083556"/>
            <a:chOff x="2801925" y="3316535"/>
            <a:chExt cx="1586434" cy="1586434"/>
          </a:xfrm>
        </p:grpSpPr>
        <p:sp>
          <p:nvSpPr>
            <p:cNvPr id="5" name="Oval 4"/>
            <p:cNvSpPr/>
            <p:nvPr/>
          </p:nvSpPr>
          <p:spPr>
            <a:xfrm>
              <a:off x="2801925" y="331653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romi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83" y="3395847"/>
              <a:ext cx="1453178" cy="1453178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21080" y="4085106"/>
            <a:ext cx="1083556" cy="1083556"/>
            <a:chOff x="174866" y="1118605"/>
            <a:chExt cx="1586434" cy="1586434"/>
          </a:xfrm>
        </p:grpSpPr>
        <p:sp>
          <p:nvSpPr>
            <p:cNvPr id="9" name="Oval 8"/>
            <p:cNvSpPr/>
            <p:nvPr/>
          </p:nvSpPr>
          <p:spPr>
            <a:xfrm>
              <a:off x="174866" y="111860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Roy, Nirupam_2157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" t="5955" r="6029" b="27912"/>
            <a:stretch/>
          </p:blipFill>
          <p:spPr>
            <a:xfrm>
              <a:off x="248718" y="1192718"/>
              <a:ext cx="1453178" cy="1457070"/>
            </a:xfrm>
            <a:prstGeom prst="ellipse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006236" y="4085106"/>
            <a:ext cx="1083556" cy="1083556"/>
            <a:chOff x="1465676" y="2264752"/>
            <a:chExt cx="1586434" cy="1586434"/>
          </a:xfrm>
        </p:grpSpPr>
        <p:sp>
          <p:nvSpPr>
            <p:cNvPr id="13" name="Oval 12"/>
            <p:cNvSpPr/>
            <p:nvPr/>
          </p:nvSpPr>
          <p:spPr>
            <a:xfrm>
              <a:off x="1465676" y="2264752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Prof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2" t="10075" r="24569" b="19030"/>
            <a:stretch/>
          </p:blipFill>
          <p:spPr>
            <a:xfrm>
              <a:off x="1531027" y="2345658"/>
              <a:ext cx="1457069" cy="1457070"/>
            </a:xfrm>
            <a:prstGeom prst="ellipse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64564" y="1999778"/>
            <a:ext cx="8664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venir Book"/>
                <a:cs typeface="Avenir Book"/>
              </a:rPr>
              <a:t>BackDoor: Making Microphones Hear Inaudible Sounds </a:t>
            </a:r>
            <a:r>
              <a:rPr lang="en-US" sz="4000" dirty="0" smtClean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endParaRPr lang="en-US" sz="4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4424" y="6031443"/>
            <a:ext cx="531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University of Illinois at Urbana-Champaign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0825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Nirupam Roy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7531" y="5143352"/>
            <a:ext cx="261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Haitham Hassanieh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081" y="5143352"/>
            <a:ext cx="28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Romit Roy </a:t>
            </a:r>
            <a:r>
              <a:rPr lang="en-US" sz="2000" dirty="0" smtClean="0">
                <a:latin typeface="Avenir Book"/>
                <a:cs typeface="Avenir Book"/>
              </a:rPr>
              <a:t>Choudhury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9180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36365"/>
            <a:ext cx="9144000" cy="21577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8645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venir Book"/>
                <a:cs typeface="Avenir Book"/>
              </a:rPr>
              <a:t>What can we do with it?</a:t>
            </a:r>
          </a:p>
        </p:txBody>
      </p:sp>
    </p:spTree>
    <p:extLst>
      <p:ext uri="{BB962C8B-B14F-4D97-AF65-F5344CB8AC3E}">
        <p14:creationId xmlns:p14="http://schemas.microsoft.com/office/powerpoint/2010/main" val="414066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-OG-0213_2_zps368de55c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78" y="2578205"/>
            <a:ext cx="1990435" cy="19904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48720" y="4353624"/>
            <a:ext cx="3528079" cy="3113791"/>
            <a:chOff x="5948720" y="4353624"/>
            <a:chExt cx="3528079" cy="3113791"/>
          </a:xfrm>
        </p:grpSpPr>
        <p:grpSp>
          <p:nvGrpSpPr>
            <p:cNvPr id="5" name="Group 4"/>
            <p:cNvGrpSpPr/>
            <p:nvPr/>
          </p:nvGrpSpPr>
          <p:grpSpPr>
            <a:xfrm>
              <a:off x="5948720" y="4568640"/>
              <a:ext cx="2431644" cy="2898775"/>
              <a:chOff x="6965164" y="2539999"/>
              <a:chExt cx="2210585" cy="2635250"/>
            </a:xfrm>
          </p:grpSpPr>
          <p:pic>
            <p:nvPicPr>
              <p:cNvPr id="6" name="Picture 5" descr="smartphone_PNG8509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65164" y="2539999"/>
                <a:ext cx="2210585" cy="2635250"/>
              </a:xfrm>
              <a:prstGeom prst="rect">
                <a:avLst/>
              </a:prstGeom>
            </p:spPr>
          </p:pic>
          <p:pic>
            <p:nvPicPr>
              <p:cNvPr id="7" name="Picture 6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8251" y="3047999"/>
                <a:ext cx="486834" cy="486834"/>
              </a:xfrm>
              <a:prstGeom prst="rect">
                <a:avLst/>
              </a:prstGeom>
            </p:spPr>
          </p:pic>
        </p:grpSp>
        <p:pic>
          <p:nvPicPr>
            <p:cNvPr id="10" name="Picture 9" descr="uiO3iUd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1" t="4531" r="46061" b="27242"/>
            <a:stretch/>
          </p:blipFill>
          <p:spPr>
            <a:xfrm>
              <a:off x="8487952" y="4353624"/>
              <a:ext cx="988847" cy="264118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8701">
            <a:off x="6384407" y="1342623"/>
            <a:ext cx="1628319" cy="1443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985" y="792088"/>
            <a:ext cx="6088608" cy="6065911"/>
          </a:xfrm>
          <a:prstGeom prst="rect">
            <a:avLst/>
          </a:prstGeom>
        </p:spPr>
      </p:pic>
      <p:pic>
        <p:nvPicPr>
          <p:cNvPr id="3" name="Picture 2" descr="images-4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23" y="792089"/>
            <a:ext cx="619245" cy="36743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Application</a:t>
            </a:r>
            <a:r>
              <a:rPr lang="en-US" dirty="0"/>
              <a:t>: Acoustic jammer</a:t>
            </a:r>
          </a:p>
        </p:txBody>
      </p:sp>
      <p:pic>
        <p:nvPicPr>
          <p:cNvPr id="4" name="Picture 3" descr="images-4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23" y="3164215"/>
            <a:ext cx="619245" cy="369378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-1363803" y="4128290"/>
            <a:ext cx="6586942" cy="1752695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-2426930" y="3916048"/>
            <a:ext cx="9116607" cy="2440301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3878890" y="3522544"/>
            <a:ext cx="11983370" cy="3198931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OmniPowerSoundSource_Type4292 L_600x600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95" y="4500668"/>
            <a:ext cx="926725" cy="9267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31616" y="4498501"/>
            <a:ext cx="2147083" cy="628939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120809" y="4305228"/>
            <a:ext cx="4089973" cy="1107093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28384" y="4650128"/>
            <a:ext cx="1000144" cy="339620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4" grpId="0" animBg="1"/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1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1"/>
          <a:stretch/>
        </p:blipFill>
        <p:spPr>
          <a:xfrm>
            <a:off x="0" y="560408"/>
            <a:ext cx="5101859" cy="6297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Application</a:t>
            </a:r>
            <a:r>
              <a:rPr lang="en-US" dirty="0"/>
              <a:t>: Acoustic communication</a:t>
            </a:r>
          </a:p>
        </p:txBody>
      </p:sp>
      <p:pic>
        <p:nvPicPr>
          <p:cNvPr id="2" name="Picture 1" descr="john-singer-sargeant-metropolitan-museum-of-ar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16393"/>
          <a:stretch/>
        </p:blipFill>
        <p:spPr>
          <a:xfrm>
            <a:off x="4601870" y="790194"/>
            <a:ext cx="4542130" cy="6067806"/>
          </a:xfrm>
          <a:prstGeom prst="rect">
            <a:avLst/>
          </a:prstGeom>
        </p:spPr>
      </p:pic>
      <p:pic>
        <p:nvPicPr>
          <p:cNvPr id="39" name="Picture 38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5387">
            <a:off x="5678131" y="791950"/>
            <a:ext cx="530427" cy="530427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-210860" y="2123619"/>
            <a:ext cx="740834" cy="740605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382770" y="1951761"/>
            <a:ext cx="1084655" cy="108432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557893" y="1776731"/>
            <a:ext cx="1443676" cy="144323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-796821" y="1531531"/>
            <a:ext cx="1921533" cy="1920940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9909">
            <a:off x="-27767" y="2315590"/>
            <a:ext cx="383425" cy="383425"/>
          </a:xfrm>
          <a:prstGeom prst="rect">
            <a:avLst/>
          </a:prstGeom>
          <a:ln>
            <a:noFill/>
          </a:ln>
        </p:spPr>
      </p:pic>
      <p:grpSp>
        <p:nvGrpSpPr>
          <p:cNvPr id="51" name="Group 50"/>
          <p:cNvGrpSpPr/>
          <p:nvPr/>
        </p:nvGrpSpPr>
        <p:grpSpPr>
          <a:xfrm rot="20115694">
            <a:off x="1827948" y="2382839"/>
            <a:ext cx="1586549" cy="2727670"/>
            <a:chOff x="5454294" y="2782302"/>
            <a:chExt cx="1953158" cy="3372891"/>
          </a:xfrm>
        </p:grpSpPr>
        <p:pic>
          <p:nvPicPr>
            <p:cNvPr id="52" name="Picture 51" descr="Nexus-5-Press-Image-001-1280x87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294" y="2782302"/>
              <a:ext cx="1953158" cy="337289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710611" y="3467026"/>
              <a:ext cx="1439334" cy="1714500"/>
            </a:xfrm>
            <a:prstGeom prst="rect">
              <a:avLst/>
            </a:prstGeom>
            <a:solidFill>
              <a:srgbClr val="DACFAE"/>
            </a:solidFill>
            <a:ln>
              <a:solidFill>
                <a:srgbClr val="BAB29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20062536">
            <a:off x="2012689" y="3012456"/>
            <a:ext cx="1112604" cy="1161798"/>
            <a:chOff x="5275192" y="1957007"/>
            <a:chExt cx="1480876" cy="1546346"/>
          </a:xfrm>
        </p:grpSpPr>
        <p:sp>
          <p:nvSpPr>
            <p:cNvPr id="55" name="TextBox 54"/>
            <p:cNvSpPr txBox="1"/>
            <p:nvPr/>
          </p:nvSpPr>
          <p:spPr>
            <a:xfrm>
              <a:off x="5275192" y="2888878"/>
              <a:ext cx="1480876" cy="614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75000"/>
                    </a:schemeClr>
                  </a:solidFill>
                </a:rPr>
                <a:t>$ 5.00</a:t>
              </a:r>
              <a:endParaRPr lang="en-US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6" name="Picture 55" descr="Timing is key when putting your product on the shelf  EliteBusinessMagazine.co.uk_423dc545febee590af127a056213945b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6" t="39311" r="8492" b="50933"/>
            <a:stretch/>
          </p:blipFill>
          <p:spPr>
            <a:xfrm>
              <a:off x="5652353" y="1957007"/>
              <a:ext cx="801096" cy="903353"/>
            </a:xfrm>
            <a:prstGeom prst="rect">
              <a:avLst/>
            </a:prstGeom>
          </p:spPr>
        </p:pic>
      </p:grpSp>
      <p:pic>
        <p:nvPicPr>
          <p:cNvPr id="3" name="Picture 2" descr="manWithPhone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6" b="98366" l="10000" r="96917">
                        <a14:backgroundMark x1="29083" y1="23853" x2="29083" y2="23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4282" y="3487367"/>
            <a:ext cx="1954425" cy="46841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3925552">
            <a:off x="3666493" y="1100017"/>
            <a:ext cx="4475757" cy="2710812"/>
            <a:chOff x="486834" y="10626"/>
            <a:chExt cx="5547791" cy="3280780"/>
          </a:xfrm>
          <a:effectLst/>
        </p:grpSpPr>
        <p:sp>
          <p:nvSpPr>
            <p:cNvPr id="8" name="Arc 7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33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Threat: Acoustic DOS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2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883_1_Zo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70700" y="848058"/>
            <a:ext cx="2206904" cy="26472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2977799">
            <a:off x="-515582" y="2703876"/>
            <a:ext cx="4570083" cy="2780491"/>
            <a:chOff x="486834" y="10626"/>
            <a:chExt cx="5027090" cy="3058537"/>
          </a:xfrm>
          <a:effectLst/>
        </p:grpSpPr>
        <p:sp>
          <p:nvSpPr>
            <p:cNvPr id="5" name="Arc 4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 descr="robber-with-eyes-mask-icon-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9" y="5341309"/>
            <a:ext cx="1492500" cy="1492500"/>
          </a:xfrm>
          <a:prstGeom prst="rect">
            <a:avLst/>
          </a:prstGeom>
        </p:spPr>
      </p:pic>
      <p:pic>
        <p:nvPicPr>
          <p:cNvPr id="62" name="Picture 61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985" flipH="1">
            <a:off x="2142601" y="5155981"/>
            <a:ext cx="877303" cy="87730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57057" y="2620993"/>
            <a:ext cx="2374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J</a:t>
            </a:r>
            <a:r>
              <a:rPr lang="en-US" sz="2800" dirty="0" smtClean="0">
                <a:latin typeface="Helvetica Neue"/>
                <a:cs typeface="Helvetica Neue"/>
              </a:rPr>
              <a:t>amming</a:t>
            </a:r>
          </a:p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hearing aids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Threat: Acoustic DOS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2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uspects-Lobby-(1)-(2)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2" b="14492"/>
          <a:stretch/>
        </p:blipFill>
        <p:spPr>
          <a:xfrm flipH="1">
            <a:off x="5158910" y="904600"/>
            <a:ext cx="3790725" cy="2656340"/>
          </a:xfrm>
          <a:prstGeom prst="rect">
            <a:avLst/>
          </a:prstGeom>
        </p:spPr>
      </p:pic>
      <p:pic>
        <p:nvPicPr>
          <p:cNvPr id="3" name="Picture 2" descr="AF883_1_Zoo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70700" y="848058"/>
            <a:ext cx="2206904" cy="26472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2977799">
            <a:off x="-515582" y="2703876"/>
            <a:ext cx="4570083" cy="2780491"/>
            <a:chOff x="486834" y="10626"/>
            <a:chExt cx="5027090" cy="3058537"/>
          </a:xfrm>
          <a:effectLst/>
        </p:grpSpPr>
        <p:sp>
          <p:nvSpPr>
            <p:cNvPr id="5" name="Arc 4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 descr="robber-with-eyes-mask-icon-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9" y="5341309"/>
            <a:ext cx="1492500" cy="1492500"/>
          </a:xfrm>
          <a:prstGeom prst="rect">
            <a:avLst/>
          </a:prstGeom>
        </p:spPr>
      </p:pic>
      <p:pic>
        <p:nvPicPr>
          <p:cNvPr id="61" name="Picture 60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015">
            <a:off x="3804270" y="5155981"/>
            <a:ext cx="877303" cy="877303"/>
          </a:xfrm>
          <a:prstGeom prst="rect">
            <a:avLst/>
          </a:prstGeom>
        </p:spPr>
      </p:pic>
      <p:pic>
        <p:nvPicPr>
          <p:cNvPr id="62" name="Picture 61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985" flipH="1">
            <a:off x="2142601" y="5155981"/>
            <a:ext cx="877303" cy="87730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57057" y="2620993"/>
            <a:ext cx="2374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J</a:t>
            </a:r>
            <a:r>
              <a:rPr lang="en-US" sz="2800" dirty="0" smtClean="0">
                <a:latin typeface="Helvetica Neue"/>
                <a:cs typeface="Helvetica Neue"/>
              </a:rPr>
              <a:t>amming</a:t>
            </a:r>
          </a:p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hearing aids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Threat: Acoustic DOS attack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 rot="17004856">
            <a:off x="2967913" y="2856286"/>
            <a:ext cx="4570083" cy="2780491"/>
            <a:chOff x="486834" y="10626"/>
            <a:chExt cx="5027090" cy="3058537"/>
          </a:xfrm>
          <a:effectLst/>
        </p:grpSpPr>
        <p:sp>
          <p:nvSpPr>
            <p:cNvPr id="36" name="Arc 35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290251" y="3596827"/>
            <a:ext cx="2374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Blocking</a:t>
            </a:r>
          </a:p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911 calls</a:t>
            </a: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384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Talk outline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Microphone Overview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1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System Design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Challenges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3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Evaluation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422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89378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D6608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Talk outline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Helvetica Neue"/>
                  <a:cs typeface="Helvetica Neue"/>
                </a:rPr>
                <a:t>Microphone Overview</a:t>
              </a:r>
              <a:endParaRPr lang="en-US" sz="3200" dirty="0">
                <a:solidFill>
                  <a:schemeClr val="bg1"/>
                </a:solidFill>
                <a:latin typeface="Helvetica Neue"/>
                <a:cs typeface="Helvetica Neue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Helvetica Neue"/>
                    <a:cs typeface="Helvetica Neue"/>
                  </a:rPr>
                  <a:t>1</a:t>
                </a:r>
                <a:endParaRPr lang="en-US" sz="3200" dirty="0">
                  <a:solidFill>
                    <a:schemeClr val="bg1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System Design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Challenges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3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Evaluation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932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992">
            <a:off x="3782095" y="1103022"/>
            <a:ext cx="1574574" cy="157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85" y="1349759"/>
            <a:ext cx="1936399" cy="114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918">
            <a:off x="2906370" y="1201977"/>
            <a:ext cx="1445840" cy="1282161"/>
          </a:xfrm>
          <a:prstGeom prst="rect">
            <a:avLst/>
          </a:prstGeom>
        </p:spPr>
      </p:pic>
      <p:pic>
        <p:nvPicPr>
          <p:cNvPr id="2" name="Picture 1" descr="41-v1fozy0L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4000" r="33111" b="3112"/>
          <a:stretch/>
        </p:blipFill>
        <p:spPr>
          <a:xfrm>
            <a:off x="2110923" y="1055569"/>
            <a:ext cx="718384" cy="1426202"/>
          </a:xfrm>
          <a:prstGeom prst="rect">
            <a:avLst/>
          </a:prstGeom>
        </p:spPr>
      </p:pic>
      <p:sp>
        <p:nvSpPr>
          <p:cNvPr id="170" name="Rectangle 169"/>
          <p:cNvSpPr/>
          <p:nvPr/>
        </p:nvSpPr>
        <p:spPr>
          <a:xfrm>
            <a:off x="1922213" y="999492"/>
            <a:ext cx="5305261" cy="176216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7365208" y="1513908"/>
            <a:ext cx="1484731" cy="707400"/>
            <a:chOff x="5531153" y="2435356"/>
            <a:chExt cx="1484731" cy="707400"/>
          </a:xfrm>
        </p:grpSpPr>
        <p:grpSp>
          <p:nvGrpSpPr>
            <p:cNvPr id="175" name="Group 174"/>
            <p:cNvGrpSpPr/>
            <p:nvPr/>
          </p:nvGrpSpPr>
          <p:grpSpPr>
            <a:xfrm>
              <a:off x="6071835" y="2435356"/>
              <a:ext cx="944049" cy="707400"/>
              <a:chOff x="3260507" y="4878083"/>
              <a:chExt cx="1142299" cy="584628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3374650" y="4878083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19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8" name="Group 177"/>
              <p:cNvGrpSpPr/>
              <p:nvPr/>
            </p:nvGrpSpPr>
            <p:grpSpPr>
              <a:xfrm flipV="1">
                <a:off x="3846260" y="5170397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9" name="Straight Connector 178"/>
              <p:cNvCxnSpPr/>
              <p:nvPr/>
            </p:nvCxnSpPr>
            <p:spPr>
              <a:xfrm flipV="1">
                <a:off x="3260507" y="5173130"/>
                <a:ext cx="1142299" cy="1"/>
              </a:xfrm>
              <a:prstGeom prst="line">
                <a:avLst/>
              </a:prstGeom>
              <a:ln w="9525" cmpd="sng">
                <a:solidFill>
                  <a:schemeClr val="accent2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Straight Arrow Connector 175"/>
            <p:cNvCxnSpPr/>
            <p:nvPr/>
          </p:nvCxnSpPr>
          <p:spPr>
            <a:xfrm>
              <a:off x="5531153" y="2789056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25781" y="1510427"/>
            <a:ext cx="1275889" cy="753665"/>
            <a:chOff x="625781" y="1510427"/>
            <a:chExt cx="1275889" cy="753665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440968" y="1904525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625781" y="1510427"/>
              <a:ext cx="672355" cy="753665"/>
              <a:chOff x="89338" y="3908684"/>
              <a:chExt cx="672355" cy="753665"/>
            </a:xfrm>
          </p:grpSpPr>
          <p:sp>
            <p:nvSpPr>
              <p:cNvPr id="201" name="Freeform 200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8" name="Group 217"/>
          <p:cNvGrpSpPr/>
          <p:nvPr/>
        </p:nvGrpSpPr>
        <p:grpSpPr>
          <a:xfrm>
            <a:off x="78555" y="2761658"/>
            <a:ext cx="9050875" cy="3035365"/>
            <a:chOff x="78555" y="2761658"/>
            <a:chExt cx="9050875" cy="3035365"/>
          </a:xfrm>
        </p:grpSpPr>
        <p:grpSp>
          <p:nvGrpSpPr>
            <p:cNvPr id="216" name="Group 215"/>
            <p:cNvGrpSpPr/>
            <p:nvPr/>
          </p:nvGrpSpPr>
          <p:grpSpPr>
            <a:xfrm>
              <a:off x="89338" y="2761658"/>
              <a:ext cx="9040092" cy="3035365"/>
              <a:chOff x="89338" y="2761658"/>
              <a:chExt cx="9040092" cy="3035365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666844" y="4590933"/>
                <a:ext cx="631292" cy="722222"/>
                <a:chOff x="950036" y="1905174"/>
                <a:chExt cx="631292" cy="722222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983661" y="1979886"/>
                  <a:ext cx="597667" cy="56034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950036" y="1917626"/>
                  <a:ext cx="177045" cy="7097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133078" y="1905174"/>
                  <a:ext cx="0" cy="709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/>
              <p:cNvGrpSpPr/>
              <p:nvPr/>
            </p:nvGrpSpPr>
            <p:grpSpPr>
              <a:xfrm>
                <a:off x="4579409" y="4630337"/>
                <a:ext cx="859147" cy="635058"/>
                <a:chOff x="3859935" y="1979886"/>
                <a:chExt cx="859147" cy="635058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859935" y="1979886"/>
                  <a:ext cx="859147" cy="635058"/>
                </a:xfrm>
                <a:prstGeom prst="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987435" y="2080036"/>
                  <a:ext cx="0" cy="440711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4314149" y="2179977"/>
                  <a:ext cx="0" cy="64524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Freeform 85"/>
                <p:cNvSpPr/>
                <p:nvPr/>
              </p:nvSpPr>
              <p:spPr>
                <a:xfrm rot="397662">
                  <a:off x="3984450" y="2183655"/>
                  <a:ext cx="585216" cy="294315"/>
                </a:xfrm>
                <a:custGeom>
                  <a:avLst/>
                  <a:gdLst>
                    <a:gd name="connsiteX0" fmla="*/ 0 w 585216"/>
                    <a:gd name="connsiteY0" fmla="*/ 20369 h 294315"/>
                    <a:gd name="connsiteX1" fmla="*/ 323736 w 585216"/>
                    <a:gd name="connsiteY1" fmla="*/ 20369 h 294315"/>
                    <a:gd name="connsiteX2" fmla="*/ 435799 w 585216"/>
                    <a:gd name="connsiteY2" fmla="*/ 232055 h 294315"/>
                    <a:gd name="connsiteX3" fmla="*/ 585216 w 585216"/>
                    <a:gd name="connsiteY3" fmla="*/ 294315 h 294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5216" h="294315">
                      <a:moveTo>
                        <a:pt x="0" y="20369"/>
                      </a:moveTo>
                      <a:cubicBezTo>
                        <a:pt x="125551" y="2728"/>
                        <a:pt x="251103" y="-14912"/>
                        <a:pt x="323736" y="20369"/>
                      </a:cubicBezTo>
                      <a:cubicBezTo>
                        <a:pt x="396369" y="55650"/>
                        <a:pt x="392219" y="186397"/>
                        <a:pt x="435799" y="232055"/>
                      </a:cubicBezTo>
                      <a:cubicBezTo>
                        <a:pt x="479379" y="277713"/>
                        <a:pt x="585216" y="294315"/>
                        <a:pt x="585216" y="294315"/>
                      </a:cubicBezTo>
                    </a:path>
                  </a:pathLst>
                </a:cu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Isosceles Triangle 86"/>
              <p:cNvSpPr/>
              <p:nvPr/>
            </p:nvSpPr>
            <p:spPr>
              <a:xfrm rot="5400000">
                <a:off x="2359655" y="4609229"/>
                <a:ext cx="635061" cy="683049"/>
              </a:xfrm>
              <a:prstGeom prst="triangl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6721662" y="4603385"/>
                <a:ext cx="1081494" cy="731320"/>
                <a:chOff x="6141478" y="1992334"/>
                <a:chExt cx="1081494" cy="731320"/>
              </a:xfrm>
            </p:grpSpPr>
            <p:sp>
              <p:nvSpPr>
                <p:cNvPr id="89" name="Isosceles Triangle 6"/>
                <p:cNvSpPr/>
                <p:nvPr/>
              </p:nvSpPr>
              <p:spPr>
                <a:xfrm rot="5400000">
                  <a:off x="6364694" y="1769118"/>
                  <a:ext cx="635062" cy="108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62" h="1081494">
                      <a:moveTo>
                        <a:pt x="0" y="1081494"/>
                      </a:moveTo>
                      <a:lnTo>
                        <a:pt x="0" y="382470"/>
                      </a:lnTo>
                      <a:lnTo>
                        <a:pt x="1440" y="382470"/>
                      </a:lnTo>
                      <a:lnTo>
                        <a:pt x="317532" y="0"/>
                      </a:lnTo>
                      <a:lnTo>
                        <a:pt x="633624" y="382470"/>
                      </a:lnTo>
                      <a:lnTo>
                        <a:pt x="635059" y="382470"/>
                      </a:lnTo>
                      <a:lnTo>
                        <a:pt x="635059" y="384206"/>
                      </a:lnTo>
                      <a:lnTo>
                        <a:pt x="635062" y="384210"/>
                      </a:lnTo>
                      <a:lnTo>
                        <a:pt x="635059" y="384210"/>
                      </a:lnTo>
                      <a:lnTo>
                        <a:pt x="635059" y="1081494"/>
                      </a:lnTo>
                      <a:close/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339560" y="2195490"/>
                  <a:ext cx="0" cy="248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803235" y="2195490"/>
                  <a:ext cx="0" cy="248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6463945" y="2150866"/>
                  <a:ext cx="214905" cy="16900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Arc 92"/>
                <p:cNvSpPr/>
                <p:nvPr/>
              </p:nvSpPr>
              <p:spPr>
                <a:xfrm rot="15821177">
                  <a:off x="6469761" y="2188229"/>
                  <a:ext cx="585216" cy="485633"/>
                </a:xfrm>
                <a:prstGeom prst="arc">
                  <a:avLst>
                    <a:gd name="adj1" fmla="val 15494356"/>
                    <a:gd name="adj2" fmla="val 0"/>
                  </a:avLst>
                </a:prstGeom>
                <a:ln>
                  <a:solidFill>
                    <a:srgbClr val="000000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8090976" y="4609380"/>
                <a:ext cx="1038454" cy="643091"/>
                <a:chOff x="3260507" y="4878083"/>
                <a:chExt cx="1142299" cy="584628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3374650" y="4878083"/>
                  <a:ext cx="424155" cy="292314"/>
                  <a:chOff x="3374650" y="4878083"/>
                  <a:chExt cx="424155" cy="292314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3374650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 flipH="1">
                    <a:off x="3616702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" name="Group 95"/>
                <p:cNvGrpSpPr/>
                <p:nvPr/>
              </p:nvGrpSpPr>
              <p:grpSpPr>
                <a:xfrm flipV="1">
                  <a:off x="3846260" y="5170397"/>
                  <a:ext cx="424155" cy="292314"/>
                  <a:chOff x="3374650" y="4878083"/>
                  <a:chExt cx="424155" cy="292314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3374650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 flipH="1">
                    <a:off x="3616702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3260507" y="5173130"/>
                  <a:ext cx="1142299" cy="1"/>
                </a:xfrm>
                <a:prstGeom prst="line">
                  <a:avLst/>
                </a:prstGeom>
                <a:ln w="9525" cmpd="sng">
                  <a:solidFill>
                    <a:srgbClr val="953735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/>
              <p:cNvCxnSpPr>
                <a:endCxn id="87" idx="3"/>
              </p:cNvCxnSpPr>
              <p:nvPr/>
            </p:nvCxnSpPr>
            <p:spPr>
              <a:xfrm flipV="1">
                <a:off x="1303747" y="4950754"/>
                <a:ext cx="1031914" cy="440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1856748" y="5273803"/>
                <a:ext cx="16637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cs typeface="Arial Black"/>
                  </a:rPr>
                  <a:t>Amplifier</a:t>
                </a:r>
                <a:endParaRPr lang="en-US" sz="2800" dirty="0">
                  <a:cs typeface="Arial Black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936289" y="5273803"/>
                <a:ext cx="2096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cs typeface="Arial Black"/>
                  </a:rPr>
                  <a:t>Filter</a:t>
                </a:r>
                <a:endParaRPr lang="en-US" sz="2800" dirty="0">
                  <a:cs typeface="Arial Black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6646689" y="5273803"/>
                <a:ext cx="10175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cs typeface="Arial Black"/>
                  </a:rPr>
                  <a:t>ADC</a:t>
                </a:r>
                <a:endParaRPr lang="en-US" sz="2800" dirty="0">
                  <a:cs typeface="Arial Black"/>
                </a:endParaRPr>
              </a:p>
            </p:txBody>
          </p:sp>
          <p:cxnSp>
            <p:nvCxnSpPr>
              <p:cNvPr id="124" name="Straight Connector 123"/>
              <p:cNvCxnSpPr>
                <a:endCxn id="83" idx="1"/>
              </p:cNvCxnSpPr>
              <p:nvPr/>
            </p:nvCxnSpPr>
            <p:spPr>
              <a:xfrm>
                <a:off x="3013468" y="4947830"/>
                <a:ext cx="1565941" cy="36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5438556" y="4950121"/>
                <a:ext cx="1283106" cy="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7803156" y="4912685"/>
                <a:ext cx="242046" cy="4585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6" name="Group 205"/>
              <p:cNvGrpSpPr/>
              <p:nvPr/>
            </p:nvGrpSpPr>
            <p:grpSpPr>
              <a:xfrm>
                <a:off x="89338" y="4523652"/>
                <a:ext cx="672355" cy="753665"/>
                <a:chOff x="89338" y="3908684"/>
                <a:chExt cx="672355" cy="753665"/>
              </a:xfrm>
            </p:grpSpPr>
            <p:sp>
              <p:nvSpPr>
                <p:cNvPr id="207" name="Freeform 206"/>
                <p:cNvSpPr/>
                <p:nvPr/>
              </p:nvSpPr>
              <p:spPr>
                <a:xfrm>
                  <a:off x="89338" y="44613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Freeform 207"/>
                <p:cNvSpPr/>
                <p:nvPr/>
              </p:nvSpPr>
              <p:spPr>
                <a:xfrm>
                  <a:off x="91533" y="432320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Freeform 208"/>
                <p:cNvSpPr/>
                <p:nvPr/>
              </p:nvSpPr>
              <p:spPr>
                <a:xfrm>
                  <a:off x="93728" y="418503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Freeform 209"/>
                <p:cNvSpPr/>
                <p:nvPr/>
              </p:nvSpPr>
              <p:spPr>
                <a:xfrm>
                  <a:off x="95923" y="404685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Freeform 210"/>
                <p:cNvSpPr/>
                <p:nvPr/>
              </p:nvSpPr>
              <p:spPr>
                <a:xfrm>
                  <a:off x="98118" y="39086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>
                <a:off x="968901" y="2761658"/>
                <a:ext cx="6647175" cy="1761994"/>
                <a:chOff x="968901" y="2761658"/>
                <a:chExt cx="6647175" cy="1761994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968901" y="2761658"/>
                  <a:ext cx="3378060" cy="17619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4346960" y="2761658"/>
                  <a:ext cx="3269116" cy="17619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7" name="TextBox 216"/>
            <p:cNvSpPr txBox="1"/>
            <p:nvPr/>
          </p:nvSpPr>
          <p:spPr>
            <a:xfrm>
              <a:off x="78555" y="5273803"/>
              <a:ext cx="1916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cs typeface="Arial Black"/>
                </a:rPr>
                <a:t>Diaphragm</a:t>
              </a:r>
              <a:endParaRPr lang="en-US" sz="2800" dirty="0"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37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992">
            <a:off x="3782095" y="1103022"/>
            <a:ext cx="1574574" cy="157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85" y="1349759"/>
            <a:ext cx="1936399" cy="114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918">
            <a:off x="2906370" y="1201977"/>
            <a:ext cx="1445840" cy="1282161"/>
          </a:xfrm>
          <a:prstGeom prst="rect">
            <a:avLst/>
          </a:prstGeom>
        </p:spPr>
      </p:pic>
      <p:pic>
        <p:nvPicPr>
          <p:cNvPr id="2" name="Picture 1" descr="41-v1fozy0L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4000" r="33111" b="3112"/>
          <a:stretch/>
        </p:blipFill>
        <p:spPr>
          <a:xfrm>
            <a:off x="2110923" y="1055569"/>
            <a:ext cx="718384" cy="1426202"/>
          </a:xfrm>
          <a:prstGeom prst="rect">
            <a:avLst/>
          </a:prstGeom>
        </p:spPr>
      </p:pic>
      <p:sp>
        <p:nvSpPr>
          <p:cNvPr id="170" name="Rectangle 169"/>
          <p:cNvSpPr/>
          <p:nvPr/>
        </p:nvSpPr>
        <p:spPr>
          <a:xfrm>
            <a:off x="1922213" y="999492"/>
            <a:ext cx="5305261" cy="176216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7365208" y="1513908"/>
            <a:ext cx="1484731" cy="707400"/>
            <a:chOff x="5531153" y="2435356"/>
            <a:chExt cx="1484731" cy="707400"/>
          </a:xfrm>
        </p:grpSpPr>
        <p:grpSp>
          <p:nvGrpSpPr>
            <p:cNvPr id="175" name="Group 174"/>
            <p:cNvGrpSpPr/>
            <p:nvPr/>
          </p:nvGrpSpPr>
          <p:grpSpPr>
            <a:xfrm>
              <a:off x="6071835" y="2435356"/>
              <a:ext cx="944049" cy="707400"/>
              <a:chOff x="3260507" y="4878083"/>
              <a:chExt cx="1142299" cy="584628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3374650" y="4878083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19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8" name="Group 177"/>
              <p:cNvGrpSpPr/>
              <p:nvPr/>
            </p:nvGrpSpPr>
            <p:grpSpPr>
              <a:xfrm flipV="1">
                <a:off x="3846260" y="5170397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9" name="Straight Connector 178"/>
              <p:cNvCxnSpPr/>
              <p:nvPr/>
            </p:nvCxnSpPr>
            <p:spPr>
              <a:xfrm flipV="1">
                <a:off x="3260507" y="5173130"/>
                <a:ext cx="1142299" cy="1"/>
              </a:xfrm>
              <a:prstGeom prst="line">
                <a:avLst/>
              </a:prstGeom>
              <a:ln w="9525" cmpd="sng">
                <a:solidFill>
                  <a:schemeClr val="accent2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Straight Arrow Connector 175"/>
            <p:cNvCxnSpPr/>
            <p:nvPr/>
          </p:nvCxnSpPr>
          <p:spPr>
            <a:xfrm>
              <a:off x="5531153" y="2789056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25781" y="1510427"/>
            <a:ext cx="1275889" cy="753665"/>
            <a:chOff x="625781" y="1510427"/>
            <a:chExt cx="1275889" cy="753665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440968" y="1904525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625781" y="1510427"/>
              <a:ext cx="672355" cy="753665"/>
              <a:chOff x="89338" y="3908684"/>
              <a:chExt cx="672355" cy="753665"/>
            </a:xfrm>
          </p:grpSpPr>
          <p:sp>
            <p:nvSpPr>
              <p:cNvPr id="201" name="Freeform 200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Diaphragm</a:t>
            </a:r>
            <a:endParaRPr lang="en-US" sz="2800" dirty="0">
              <a:cs typeface="Arial Blac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Filter</a:t>
            </a:r>
            <a:endParaRPr lang="en-US" sz="2800" dirty="0"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ADC</a:t>
            </a:r>
            <a:endParaRPr lang="en-US" sz="2800" dirty="0">
              <a:cs typeface="Arial Black"/>
            </a:endParaRPr>
          </a:p>
        </p:txBody>
      </p:sp>
      <p:cxnSp>
        <p:nvCxnSpPr>
          <p:cNvPr id="124" name="Straight Connector 123"/>
          <p:cNvCxnSpPr>
            <a:endCxn id="83" idx="1"/>
          </p:cNvCxnSpPr>
          <p:nvPr/>
        </p:nvCxnSpPr>
        <p:spPr>
          <a:xfrm>
            <a:off x="3013468" y="4947830"/>
            <a:ext cx="1565941" cy="3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968901" y="2761658"/>
            <a:ext cx="6647175" cy="1761994"/>
            <a:chOff x="968901" y="2761658"/>
            <a:chExt cx="6647175" cy="1761994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968901" y="2761658"/>
              <a:ext cx="3378060" cy="1761994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4346960" y="2761658"/>
              <a:ext cx="3269116" cy="1761994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18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0267"/>
            <a:ext cx="9155441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Book"/>
                <a:cs typeface="Avenir Book"/>
              </a:rPr>
              <a:t>Microphones are everywhere</a:t>
            </a:r>
            <a:endParaRPr lang="en-US" sz="4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11" name="Picture 10" descr="b09ba2091571144a4aa244fc67899b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" y="883031"/>
            <a:ext cx="2612444" cy="3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mazon-echo-dot-review-0-980x4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2875677" y="3115651"/>
            <a:ext cx="3646283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amazon-echo-her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/>
          <a:stretch/>
        </p:blipFill>
        <p:spPr>
          <a:xfrm>
            <a:off x="7215815" y="4843779"/>
            <a:ext cx="1560925" cy="1895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jibocompanyp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6" y="4847004"/>
            <a:ext cx="3617907" cy="18822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maxresdefault-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r="29335" b="29355"/>
          <a:stretch/>
        </p:blipFill>
        <p:spPr>
          <a:xfrm>
            <a:off x="6606450" y="883031"/>
            <a:ext cx="2170289" cy="2157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22164-7ee672020ad5412c815072a8b1c5ccc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9015" r="18553"/>
          <a:stretch/>
        </p:blipFill>
        <p:spPr>
          <a:xfrm>
            <a:off x="6606450" y="3115651"/>
            <a:ext cx="2178015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skype-overview-08052013-en_img35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2875677" y="883030"/>
            <a:ext cx="3646284" cy="2169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F883_1_Zoom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183866" y="4847004"/>
            <a:ext cx="1577556" cy="189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anasonic-kx-tg2722eb-twin-dect-cordless-telephone-set-with-answer-machine-[2]-400-p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823" r="23565"/>
          <a:stretch/>
        </p:blipFill>
        <p:spPr>
          <a:xfrm>
            <a:off x="1832642" y="4847005"/>
            <a:ext cx="1609531" cy="19160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081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Filter</a:t>
            </a:r>
            <a:endParaRPr lang="en-US" sz="2800" dirty="0"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ADC</a:t>
            </a:r>
            <a:endParaRPr lang="en-US" sz="2800" dirty="0">
              <a:cs typeface="Arial Black"/>
            </a:endParaRPr>
          </a:p>
        </p:txBody>
      </p:sp>
      <p:cxnSp>
        <p:nvCxnSpPr>
          <p:cNvPr id="124" name="Straight Connector 123"/>
          <p:cNvCxnSpPr>
            <a:endCxn id="83" idx="1"/>
          </p:cNvCxnSpPr>
          <p:nvPr/>
        </p:nvCxnSpPr>
        <p:spPr>
          <a:xfrm>
            <a:off x="3013468" y="4947830"/>
            <a:ext cx="1565941" cy="3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-103755" y="898086"/>
            <a:ext cx="9425621" cy="2439875"/>
            <a:chOff x="-103755" y="898086"/>
            <a:chExt cx="9425621" cy="2439875"/>
          </a:xfrm>
        </p:grpSpPr>
        <p:grpSp>
          <p:nvGrpSpPr>
            <p:cNvPr id="134" name="Group 133"/>
            <p:cNvGrpSpPr/>
            <p:nvPr/>
          </p:nvGrpSpPr>
          <p:grpSpPr>
            <a:xfrm>
              <a:off x="-103755" y="898086"/>
              <a:ext cx="412030" cy="1951847"/>
              <a:chOff x="150235" y="300204"/>
              <a:chExt cx="412030" cy="2597909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 rot="16200000">
                <a:off x="-491404" y="1619586"/>
                <a:ext cx="1683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Amplitude</a:t>
                </a:r>
                <a:endParaRPr lang="en-US" sz="2000" dirty="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94620" y="2805341"/>
              <a:ext cx="9027246" cy="532620"/>
              <a:chOff x="294620" y="2805341"/>
              <a:chExt cx="9027246" cy="532620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929564" y="2805341"/>
                <a:ext cx="848721" cy="27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10k</a:t>
                </a:r>
                <a:endParaRPr lang="en-US" dirty="0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4028762" y="3089524"/>
                <a:ext cx="1406505" cy="2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Frequency</a:t>
                </a:r>
                <a:endParaRPr lang="en-US" sz="2000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78496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662840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630629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564701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538638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24178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08594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862668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8473145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100k</a:t>
                </a:r>
                <a:endParaRPr lang="en-US" dirty="0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18479" y="2353064"/>
              <a:ext cx="7121469" cy="465675"/>
              <a:chOff x="318479" y="1231424"/>
              <a:chExt cx="7121469" cy="1607631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2832781" y="1597515"/>
                <a:ext cx="1446637" cy="1232084"/>
              </a:xfrm>
              <a:custGeom>
                <a:avLst/>
                <a:gdLst>
                  <a:gd name="connsiteX0" fmla="*/ 0 w 1750431"/>
                  <a:gd name="connsiteY0" fmla="*/ 1490820 h 1490820"/>
                  <a:gd name="connsiteX1" fmla="*/ 34322 w 1750431"/>
                  <a:gd name="connsiteY1" fmla="*/ 552582 h 1490820"/>
                  <a:gd name="connsiteX2" fmla="*/ 148729 w 1750431"/>
                  <a:gd name="connsiteY2" fmla="*/ 1445052 h 1490820"/>
                  <a:gd name="connsiteX3" fmla="*/ 205933 w 1750431"/>
                  <a:gd name="connsiteY3" fmla="*/ 72022 h 1490820"/>
                  <a:gd name="connsiteX4" fmla="*/ 354662 w 1750431"/>
                  <a:gd name="connsiteY4" fmla="*/ 1399284 h 1490820"/>
                  <a:gd name="connsiteX5" fmla="*/ 503392 w 1750431"/>
                  <a:gd name="connsiteY5" fmla="*/ 1067469 h 1490820"/>
                  <a:gd name="connsiteX6" fmla="*/ 697884 w 1750431"/>
                  <a:gd name="connsiteY6" fmla="*/ 1399284 h 1490820"/>
                  <a:gd name="connsiteX7" fmla="*/ 869495 w 1750431"/>
                  <a:gd name="connsiteY7" fmla="*/ 1044585 h 1490820"/>
                  <a:gd name="connsiteX8" fmla="*/ 1052547 w 1750431"/>
                  <a:gd name="connsiteY8" fmla="*/ 1353517 h 1490820"/>
                  <a:gd name="connsiteX9" fmla="*/ 1086869 w 1750431"/>
                  <a:gd name="connsiteY9" fmla="*/ 3370 h 1490820"/>
                  <a:gd name="connsiteX10" fmla="*/ 1212717 w 1750431"/>
                  <a:gd name="connsiteY10" fmla="*/ 953049 h 1490820"/>
                  <a:gd name="connsiteX11" fmla="*/ 1304243 w 1750431"/>
                  <a:gd name="connsiteY11" fmla="*/ 426721 h 1490820"/>
                  <a:gd name="connsiteX12" fmla="*/ 1384328 w 1750431"/>
                  <a:gd name="connsiteY12" fmla="*/ 1353517 h 1490820"/>
                  <a:gd name="connsiteX13" fmla="*/ 1498735 w 1750431"/>
                  <a:gd name="connsiteY13" fmla="*/ 1181888 h 1490820"/>
                  <a:gd name="connsiteX14" fmla="*/ 1567379 w 1750431"/>
                  <a:gd name="connsiteY14" fmla="*/ 1422168 h 1490820"/>
                  <a:gd name="connsiteX15" fmla="*/ 1647465 w 1750431"/>
                  <a:gd name="connsiteY15" fmla="*/ 1342075 h 1490820"/>
                  <a:gd name="connsiteX16" fmla="*/ 1750431 w 1750431"/>
                  <a:gd name="connsiteY16" fmla="*/ 1467936 h 149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50431" h="1490820">
                    <a:moveTo>
                      <a:pt x="0" y="1490820"/>
                    </a:moveTo>
                    <a:cubicBezTo>
                      <a:pt x="4767" y="1025515"/>
                      <a:pt x="9534" y="560210"/>
                      <a:pt x="34322" y="552582"/>
                    </a:cubicBezTo>
                    <a:cubicBezTo>
                      <a:pt x="59110" y="544954"/>
                      <a:pt x="120127" y="1525145"/>
                      <a:pt x="148729" y="1445052"/>
                    </a:cubicBezTo>
                    <a:cubicBezTo>
                      <a:pt x="177331" y="1364959"/>
                      <a:pt x="171611" y="79650"/>
                      <a:pt x="205933" y="72022"/>
                    </a:cubicBezTo>
                    <a:cubicBezTo>
                      <a:pt x="240255" y="64394"/>
                      <a:pt x="305086" y="1233376"/>
                      <a:pt x="354662" y="1399284"/>
                    </a:cubicBezTo>
                    <a:cubicBezTo>
                      <a:pt x="404239" y="1565192"/>
                      <a:pt x="446188" y="1067469"/>
                      <a:pt x="503392" y="1067469"/>
                    </a:cubicBezTo>
                    <a:cubicBezTo>
                      <a:pt x="560596" y="1067469"/>
                      <a:pt x="636867" y="1403098"/>
                      <a:pt x="697884" y="1399284"/>
                    </a:cubicBezTo>
                    <a:cubicBezTo>
                      <a:pt x="758901" y="1395470"/>
                      <a:pt x="810385" y="1052213"/>
                      <a:pt x="869495" y="1044585"/>
                    </a:cubicBezTo>
                    <a:cubicBezTo>
                      <a:pt x="928605" y="1036957"/>
                      <a:pt x="1016318" y="1527053"/>
                      <a:pt x="1052547" y="1353517"/>
                    </a:cubicBezTo>
                    <a:cubicBezTo>
                      <a:pt x="1088776" y="1179981"/>
                      <a:pt x="1060174" y="70115"/>
                      <a:pt x="1086869" y="3370"/>
                    </a:cubicBezTo>
                    <a:cubicBezTo>
                      <a:pt x="1113564" y="-63375"/>
                      <a:pt x="1176488" y="882490"/>
                      <a:pt x="1212717" y="953049"/>
                    </a:cubicBezTo>
                    <a:cubicBezTo>
                      <a:pt x="1248946" y="1023607"/>
                      <a:pt x="1275641" y="359976"/>
                      <a:pt x="1304243" y="426721"/>
                    </a:cubicBezTo>
                    <a:cubicBezTo>
                      <a:pt x="1332845" y="493466"/>
                      <a:pt x="1351913" y="1227656"/>
                      <a:pt x="1384328" y="1353517"/>
                    </a:cubicBezTo>
                    <a:cubicBezTo>
                      <a:pt x="1416743" y="1479378"/>
                      <a:pt x="1468227" y="1170446"/>
                      <a:pt x="1498735" y="1181888"/>
                    </a:cubicBezTo>
                    <a:cubicBezTo>
                      <a:pt x="1529243" y="1193330"/>
                      <a:pt x="1542591" y="1395470"/>
                      <a:pt x="1567379" y="1422168"/>
                    </a:cubicBezTo>
                    <a:cubicBezTo>
                      <a:pt x="1592167" y="1448866"/>
                      <a:pt x="1616956" y="1334447"/>
                      <a:pt x="1647465" y="1342075"/>
                    </a:cubicBezTo>
                    <a:cubicBezTo>
                      <a:pt x="1677974" y="1349703"/>
                      <a:pt x="1750431" y="1467936"/>
                      <a:pt x="1750431" y="146793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318479" y="1231424"/>
                <a:ext cx="2495349" cy="1607631"/>
              </a:xfrm>
              <a:custGeom>
                <a:avLst/>
                <a:gdLst>
                  <a:gd name="connsiteX0" fmla="*/ 1271 w 2495349"/>
                  <a:gd name="connsiteY0" fmla="*/ 1945233 h 1945233"/>
                  <a:gd name="connsiteX1" fmla="*/ 12712 w 2495349"/>
                  <a:gd name="connsiteY1" fmla="*/ 881134 h 1945233"/>
                  <a:gd name="connsiteX2" fmla="*/ 92797 w 2495349"/>
                  <a:gd name="connsiteY2" fmla="*/ 1396020 h 1945233"/>
                  <a:gd name="connsiteX3" fmla="*/ 127119 w 2495349"/>
                  <a:gd name="connsiteY3" fmla="*/ 560760 h 1945233"/>
                  <a:gd name="connsiteX4" fmla="*/ 218645 w 2495349"/>
                  <a:gd name="connsiteY4" fmla="*/ 1258717 h 1945233"/>
                  <a:gd name="connsiteX5" fmla="*/ 287289 w 2495349"/>
                  <a:gd name="connsiteY5" fmla="*/ 171735 h 1945233"/>
                  <a:gd name="connsiteX6" fmla="*/ 458900 w 2495349"/>
                  <a:gd name="connsiteY6" fmla="*/ 1190066 h 1945233"/>
                  <a:gd name="connsiteX7" fmla="*/ 584748 w 2495349"/>
                  <a:gd name="connsiteY7" fmla="*/ 858250 h 1945233"/>
                  <a:gd name="connsiteX8" fmla="*/ 813562 w 2495349"/>
                  <a:gd name="connsiteY8" fmla="*/ 1430346 h 1945233"/>
                  <a:gd name="connsiteX9" fmla="*/ 950851 w 2495349"/>
                  <a:gd name="connsiteY9" fmla="*/ 766715 h 1945233"/>
                  <a:gd name="connsiteX10" fmla="*/ 1145343 w 2495349"/>
                  <a:gd name="connsiteY10" fmla="*/ 1407462 h 1945233"/>
                  <a:gd name="connsiteX11" fmla="*/ 1179666 w 2495349"/>
                  <a:gd name="connsiteY11" fmla="*/ 106 h 1945233"/>
                  <a:gd name="connsiteX12" fmla="*/ 1408480 w 2495349"/>
                  <a:gd name="connsiteY12" fmla="*/ 1327369 h 1945233"/>
                  <a:gd name="connsiteX13" fmla="*/ 1545769 w 2495349"/>
                  <a:gd name="connsiteY13" fmla="*/ 572202 h 1945233"/>
                  <a:gd name="connsiteX14" fmla="*/ 1786024 w 2495349"/>
                  <a:gd name="connsiteY14" fmla="*/ 1647743 h 1945233"/>
                  <a:gd name="connsiteX15" fmla="*/ 1866109 w 2495349"/>
                  <a:gd name="connsiteY15" fmla="*/ 1384579 h 1945233"/>
                  <a:gd name="connsiteX16" fmla="*/ 2014839 w 2495349"/>
                  <a:gd name="connsiteY16" fmla="*/ 1716394 h 1945233"/>
                  <a:gd name="connsiteX17" fmla="*/ 2094924 w 2495349"/>
                  <a:gd name="connsiteY17" fmla="*/ 549318 h 1945233"/>
                  <a:gd name="connsiteX18" fmla="*/ 2300857 w 2495349"/>
                  <a:gd name="connsiteY18" fmla="*/ 1876581 h 1945233"/>
                  <a:gd name="connsiteX19" fmla="*/ 2392383 w 2495349"/>
                  <a:gd name="connsiteY19" fmla="*/ 1739278 h 1945233"/>
                  <a:gd name="connsiteX20" fmla="*/ 2495349 w 2495349"/>
                  <a:gd name="connsiteY20" fmla="*/ 1922349 h 194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5349" h="1945233">
                    <a:moveTo>
                      <a:pt x="1271" y="1945233"/>
                    </a:moveTo>
                    <a:cubicBezTo>
                      <a:pt x="-636" y="1458951"/>
                      <a:pt x="-2542" y="972669"/>
                      <a:pt x="12712" y="881134"/>
                    </a:cubicBezTo>
                    <a:cubicBezTo>
                      <a:pt x="27966" y="789598"/>
                      <a:pt x="73729" y="1449416"/>
                      <a:pt x="92797" y="1396020"/>
                    </a:cubicBezTo>
                    <a:cubicBezTo>
                      <a:pt x="111865" y="1342624"/>
                      <a:pt x="106144" y="583644"/>
                      <a:pt x="127119" y="560760"/>
                    </a:cubicBezTo>
                    <a:cubicBezTo>
                      <a:pt x="148094" y="537876"/>
                      <a:pt x="191950" y="1323554"/>
                      <a:pt x="218645" y="1258717"/>
                    </a:cubicBezTo>
                    <a:cubicBezTo>
                      <a:pt x="245340" y="1193880"/>
                      <a:pt x="247247" y="183177"/>
                      <a:pt x="287289" y="171735"/>
                    </a:cubicBezTo>
                    <a:cubicBezTo>
                      <a:pt x="327331" y="160293"/>
                      <a:pt x="409324" y="1075647"/>
                      <a:pt x="458900" y="1190066"/>
                    </a:cubicBezTo>
                    <a:cubicBezTo>
                      <a:pt x="508476" y="1304485"/>
                      <a:pt x="525638" y="818203"/>
                      <a:pt x="584748" y="858250"/>
                    </a:cubicBezTo>
                    <a:cubicBezTo>
                      <a:pt x="643858" y="898297"/>
                      <a:pt x="752545" y="1445602"/>
                      <a:pt x="813562" y="1430346"/>
                    </a:cubicBezTo>
                    <a:cubicBezTo>
                      <a:pt x="874579" y="1415090"/>
                      <a:pt x="895554" y="770529"/>
                      <a:pt x="950851" y="766715"/>
                    </a:cubicBezTo>
                    <a:cubicBezTo>
                      <a:pt x="1006148" y="762901"/>
                      <a:pt x="1107207" y="1535230"/>
                      <a:pt x="1145343" y="1407462"/>
                    </a:cubicBezTo>
                    <a:cubicBezTo>
                      <a:pt x="1183479" y="1279694"/>
                      <a:pt x="1135810" y="13455"/>
                      <a:pt x="1179666" y="106"/>
                    </a:cubicBezTo>
                    <a:cubicBezTo>
                      <a:pt x="1223522" y="-13243"/>
                      <a:pt x="1347463" y="1232020"/>
                      <a:pt x="1408480" y="1327369"/>
                    </a:cubicBezTo>
                    <a:cubicBezTo>
                      <a:pt x="1469497" y="1422718"/>
                      <a:pt x="1482845" y="518806"/>
                      <a:pt x="1545769" y="572202"/>
                    </a:cubicBezTo>
                    <a:cubicBezTo>
                      <a:pt x="1608693" y="625598"/>
                      <a:pt x="1732634" y="1512347"/>
                      <a:pt x="1786024" y="1647743"/>
                    </a:cubicBezTo>
                    <a:cubicBezTo>
                      <a:pt x="1839414" y="1783139"/>
                      <a:pt x="1827973" y="1373137"/>
                      <a:pt x="1866109" y="1384579"/>
                    </a:cubicBezTo>
                    <a:cubicBezTo>
                      <a:pt x="1904245" y="1396021"/>
                      <a:pt x="1976703" y="1855604"/>
                      <a:pt x="2014839" y="1716394"/>
                    </a:cubicBezTo>
                    <a:cubicBezTo>
                      <a:pt x="2052975" y="1577184"/>
                      <a:pt x="2047254" y="522620"/>
                      <a:pt x="2094924" y="549318"/>
                    </a:cubicBezTo>
                    <a:cubicBezTo>
                      <a:pt x="2142594" y="576016"/>
                      <a:pt x="2251281" y="1678254"/>
                      <a:pt x="2300857" y="1876581"/>
                    </a:cubicBezTo>
                    <a:cubicBezTo>
                      <a:pt x="2350434" y="2074908"/>
                      <a:pt x="2359968" y="1731650"/>
                      <a:pt x="2392383" y="1739278"/>
                    </a:cubicBezTo>
                    <a:cubicBezTo>
                      <a:pt x="2424798" y="1746906"/>
                      <a:pt x="2495349" y="1922349"/>
                      <a:pt x="2495349" y="19223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4281904" y="2093876"/>
                <a:ext cx="3158044" cy="726866"/>
              </a:xfrm>
              <a:custGeom>
                <a:avLst/>
                <a:gdLst>
                  <a:gd name="connsiteX0" fmla="*/ 0 w 3158044"/>
                  <a:gd name="connsiteY0" fmla="*/ 715628 h 726866"/>
                  <a:gd name="connsiteX1" fmla="*/ 78670 w 3158044"/>
                  <a:gd name="connsiteY1" fmla="*/ 356012 h 726866"/>
                  <a:gd name="connsiteX2" fmla="*/ 213533 w 3158044"/>
                  <a:gd name="connsiteY2" fmla="*/ 7633 h 726866"/>
                  <a:gd name="connsiteX3" fmla="*/ 415828 w 3158044"/>
                  <a:gd name="connsiteY3" fmla="*/ 704390 h 726866"/>
                  <a:gd name="connsiteX4" fmla="*/ 561929 w 3158044"/>
                  <a:gd name="connsiteY4" fmla="*/ 378488 h 726866"/>
                  <a:gd name="connsiteX5" fmla="*/ 730508 w 3158044"/>
                  <a:gd name="connsiteY5" fmla="*/ 580772 h 726866"/>
                  <a:gd name="connsiteX6" fmla="*/ 876610 w 3158044"/>
                  <a:gd name="connsiteY6" fmla="*/ 468392 h 726866"/>
                  <a:gd name="connsiteX7" fmla="*/ 1112621 w 3158044"/>
                  <a:gd name="connsiteY7" fmla="*/ 592010 h 726866"/>
                  <a:gd name="connsiteX8" fmla="*/ 1348631 w 3158044"/>
                  <a:gd name="connsiteY8" fmla="*/ 558296 h 726866"/>
                  <a:gd name="connsiteX9" fmla="*/ 1505971 w 3158044"/>
                  <a:gd name="connsiteY9" fmla="*/ 636962 h 726866"/>
                  <a:gd name="connsiteX10" fmla="*/ 1753220 w 3158044"/>
                  <a:gd name="connsiteY10" fmla="*/ 569534 h 726866"/>
                  <a:gd name="connsiteX11" fmla="*/ 1989231 w 3158044"/>
                  <a:gd name="connsiteY11" fmla="*/ 648200 h 726866"/>
                  <a:gd name="connsiteX12" fmla="*/ 2292673 w 3158044"/>
                  <a:gd name="connsiteY12" fmla="*/ 614486 h 726866"/>
                  <a:gd name="connsiteX13" fmla="*/ 2652308 w 3158044"/>
                  <a:gd name="connsiteY13" fmla="*/ 681914 h 726866"/>
                  <a:gd name="connsiteX14" fmla="*/ 3158044 w 3158044"/>
                  <a:gd name="connsiteY14" fmla="*/ 726866 h 72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58044" h="726866">
                    <a:moveTo>
                      <a:pt x="0" y="715628"/>
                    </a:moveTo>
                    <a:cubicBezTo>
                      <a:pt x="21540" y="594819"/>
                      <a:pt x="43081" y="474011"/>
                      <a:pt x="78670" y="356012"/>
                    </a:cubicBezTo>
                    <a:cubicBezTo>
                      <a:pt x="114259" y="238013"/>
                      <a:pt x="157340" y="-50430"/>
                      <a:pt x="213533" y="7633"/>
                    </a:cubicBezTo>
                    <a:cubicBezTo>
                      <a:pt x="269726" y="65696"/>
                      <a:pt x="357762" y="642581"/>
                      <a:pt x="415828" y="704390"/>
                    </a:cubicBezTo>
                    <a:cubicBezTo>
                      <a:pt x="473894" y="766199"/>
                      <a:pt x="509482" y="399091"/>
                      <a:pt x="561929" y="378488"/>
                    </a:cubicBezTo>
                    <a:cubicBezTo>
                      <a:pt x="614376" y="357885"/>
                      <a:pt x="678061" y="565788"/>
                      <a:pt x="730508" y="580772"/>
                    </a:cubicBezTo>
                    <a:cubicBezTo>
                      <a:pt x="782955" y="595756"/>
                      <a:pt x="812925" y="466519"/>
                      <a:pt x="876610" y="468392"/>
                    </a:cubicBezTo>
                    <a:cubicBezTo>
                      <a:pt x="940295" y="470265"/>
                      <a:pt x="1033951" y="577026"/>
                      <a:pt x="1112621" y="592010"/>
                    </a:cubicBezTo>
                    <a:cubicBezTo>
                      <a:pt x="1191291" y="606994"/>
                      <a:pt x="1283073" y="550804"/>
                      <a:pt x="1348631" y="558296"/>
                    </a:cubicBezTo>
                    <a:cubicBezTo>
                      <a:pt x="1414189" y="565788"/>
                      <a:pt x="1438540" y="635089"/>
                      <a:pt x="1505971" y="636962"/>
                    </a:cubicBezTo>
                    <a:cubicBezTo>
                      <a:pt x="1573402" y="638835"/>
                      <a:pt x="1672677" y="567661"/>
                      <a:pt x="1753220" y="569534"/>
                    </a:cubicBezTo>
                    <a:cubicBezTo>
                      <a:pt x="1833763" y="571407"/>
                      <a:pt x="1899322" y="640708"/>
                      <a:pt x="1989231" y="648200"/>
                    </a:cubicBezTo>
                    <a:cubicBezTo>
                      <a:pt x="2079140" y="655692"/>
                      <a:pt x="2182160" y="608867"/>
                      <a:pt x="2292673" y="614486"/>
                    </a:cubicBezTo>
                    <a:cubicBezTo>
                      <a:pt x="2403186" y="620105"/>
                      <a:pt x="2508080" y="663184"/>
                      <a:pt x="2652308" y="681914"/>
                    </a:cubicBezTo>
                    <a:cubicBezTo>
                      <a:pt x="2796536" y="700644"/>
                      <a:pt x="3158044" y="726866"/>
                      <a:pt x="3158044" y="72686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Diaphragm</a:t>
            </a:r>
            <a:endParaRPr lang="en-US" sz="2800" dirty="0"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2833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Filter</a:t>
            </a:r>
            <a:endParaRPr lang="en-US" sz="2800" dirty="0"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ADC</a:t>
            </a:r>
            <a:endParaRPr lang="en-US" sz="2800" dirty="0">
              <a:cs typeface="Arial Black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-103755" y="898086"/>
            <a:ext cx="9425621" cy="2439875"/>
            <a:chOff x="-103755" y="898086"/>
            <a:chExt cx="9425621" cy="2439875"/>
          </a:xfrm>
        </p:grpSpPr>
        <p:grpSp>
          <p:nvGrpSpPr>
            <p:cNvPr id="134" name="Group 133"/>
            <p:cNvGrpSpPr/>
            <p:nvPr/>
          </p:nvGrpSpPr>
          <p:grpSpPr>
            <a:xfrm>
              <a:off x="-103755" y="898086"/>
              <a:ext cx="412030" cy="1951847"/>
              <a:chOff x="150235" y="300204"/>
              <a:chExt cx="412030" cy="2597909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 rot="16200000">
                <a:off x="-491404" y="1619586"/>
                <a:ext cx="1683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Amplitude</a:t>
                </a:r>
                <a:endParaRPr lang="en-US" sz="2000" dirty="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94620" y="2805341"/>
              <a:ext cx="9027246" cy="532620"/>
              <a:chOff x="294620" y="2805341"/>
              <a:chExt cx="9027246" cy="532620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929564" y="2805341"/>
                <a:ext cx="848721" cy="27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10k</a:t>
                </a:r>
                <a:endParaRPr lang="en-US" dirty="0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4028762" y="3089524"/>
                <a:ext cx="1406505" cy="2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Frequency</a:t>
                </a:r>
                <a:endParaRPr lang="en-US" sz="2000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78496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662840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630629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564701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538638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24178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08594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862668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  <a:r>
                  <a:rPr lang="en-US" dirty="0" smtClean="0"/>
                  <a:t>0k</a:t>
                </a:r>
                <a:endParaRPr lang="en-US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8473145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100k</a:t>
                </a:r>
                <a:endParaRPr lang="en-US" dirty="0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18479" y="2353064"/>
              <a:ext cx="7121469" cy="465675"/>
              <a:chOff x="318479" y="1231424"/>
              <a:chExt cx="7121469" cy="1607631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2832781" y="1597515"/>
                <a:ext cx="1446637" cy="1232084"/>
              </a:xfrm>
              <a:custGeom>
                <a:avLst/>
                <a:gdLst>
                  <a:gd name="connsiteX0" fmla="*/ 0 w 1750431"/>
                  <a:gd name="connsiteY0" fmla="*/ 1490820 h 1490820"/>
                  <a:gd name="connsiteX1" fmla="*/ 34322 w 1750431"/>
                  <a:gd name="connsiteY1" fmla="*/ 552582 h 1490820"/>
                  <a:gd name="connsiteX2" fmla="*/ 148729 w 1750431"/>
                  <a:gd name="connsiteY2" fmla="*/ 1445052 h 1490820"/>
                  <a:gd name="connsiteX3" fmla="*/ 205933 w 1750431"/>
                  <a:gd name="connsiteY3" fmla="*/ 72022 h 1490820"/>
                  <a:gd name="connsiteX4" fmla="*/ 354662 w 1750431"/>
                  <a:gd name="connsiteY4" fmla="*/ 1399284 h 1490820"/>
                  <a:gd name="connsiteX5" fmla="*/ 503392 w 1750431"/>
                  <a:gd name="connsiteY5" fmla="*/ 1067469 h 1490820"/>
                  <a:gd name="connsiteX6" fmla="*/ 697884 w 1750431"/>
                  <a:gd name="connsiteY6" fmla="*/ 1399284 h 1490820"/>
                  <a:gd name="connsiteX7" fmla="*/ 869495 w 1750431"/>
                  <a:gd name="connsiteY7" fmla="*/ 1044585 h 1490820"/>
                  <a:gd name="connsiteX8" fmla="*/ 1052547 w 1750431"/>
                  <a:gd name="connsiteY8" fmla="*/ 1353517 h 1490820"/>
                  <a:gd name="connsiteX9" fmla="*/ 1086869 w 1750431"/>
                  <a:gd name="connsiteY9" fmla="*/ 3370 h 1490820"/>
                  <a:gd name="connsiteX10" fmla="*/ 1212717 w 1750431"/>
                  <a:gd name="connsiteY10" fmla="*/ 953049 h 1490820"/>
                  <a:gd name="connsiteX11" fmla="*/ 1304243 w 1750431"/>
                  <a:gd name="connsiteY11" fmla="*/ 426721 h 1490820"/>
                  <a:gd name="connsiteX12" fmla="*/ 1384328 w 1750431"/>
                  <a:gd name="connsiteY12" fmla="*/ 1353517 h 1490820"/>
                  <a:gd name="connsiteX13" fmla="*/ 1498735 w 1750431"/>
                  <a:gd name="connsiteY13" fmla="*/ 1181888 h 1490820"/>
                  <a:gd name="connsiteX14" fmla="*/ 1567379 w 1750431"/>
                  <a:gd name="connsiteY14" fmla="*/ 1422168 h 1490820"/>
                  <a:gd name="connsiteX15" fmla="*/ 1647465 w 1750431"/>
                  <a:gd name="connsiteY15" fmla="*/ 1342075 h 1490820"/>
                  <a:gd name="connsiteX16" fmla="*/ 1750431 w 1750431"/>
                  <a:gd name="connsiteY16" fmla="*/ 1467936 h 149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50431" h="1490820">
                    <a:moveTo>
                      <a:pt x="0" y="1490820"/>
                    </a:moveTo>
                    <a:cubicBezTo>
                      <a:pt x="4767" y="1025515"/>
                      <a:pt x="9534" y="560210"/>
                      <a:pt x="34322" y="552582"/>
                    </a:cubicBezTo>
                    <a:cubicBezTo>
                      <a:pt x="59110" y="544954"/>
                      <a:pt x="120127" y="1525145"/>
                      <a:pt x="148729" y="1445052"/>
                    </a:cubicBezTo>
                    <a:cubicBezTo>
                      <a:pt x="177331" y="1364959"/>
                      <a:pt x="171611" y="79650"/>
                      <a:pt x="205933" y="72022"/>
                    </a:cubicBezTo>
                    <a:cubicBezTo>
                      <a:pt x="240255" y="64394"/>
                      <a:pt x="305086" y="1233376"/>
                      <a:pt x="354662" y="1399284"/>
                    </a:cubicBezTo>
                    <a:cubicBezTo>
                      <a:pt x="404239" y="1565192"/>
                      <a:pt x="446188" y="1067469"/>
                      <a:pt x="503392" y="1067469"/>
                    </a:cubicBezTo>
                    <a:cubicBezTo>
                      <a:pt x="560596" y="1067469"/>
                      <a:pt x="636867" y="1403098"/>
                      <a:pt x="697884" y="1399284"/>
                    </a:cubicBezTo>
                    <a:cubicBezTo>
                      <a:pt x="758901" y="1395470"/>
                      <a:pt x="810385" y="1052213"/>
                      <a:pt x="869495" y="1044585"/>
                    </a:cubicBezTo>
                    <a:cubicBezTo>
                      <a:pt x="928605" y="1036957"/>
                      <a:pt x="1016318" y="1527053"/>
                      <a:pt x="1052547" y="1353517"/>
                    </a:cubicBezTo>
                    <a:cubicBezTo>
                      <a:pt x="1088776" y="1179981"/>
                      <a:pt x="1060174" y="70115"/>
                      <a:pt x="1086869" y="3370"/>
                    </a:cubicBezTo>
                    <a:cubicBezTo>
                      <a:pt x="1113564" y="-63375"/>
                      <a:pt x="1176488" y="882490"/>
                      <a:pt x="1212717" y="953049"/>
                    </a:cubicBezTo>
                    <a:cubicBezTo>
                      <a:pt x="1248946" y="1023607"/>
                      <a:pt x="1275641" y="359976"/>
                      <a:pt x="1304243" y="426721"/>
                    </a:cubicBezTo>
                    <a:cubicBezTo>
                      <a:pt x="1332845" y="493466"/>
                      <a:pt x="1351913" y="1227656"/>
                      <a:pt x="1384328" y="1353517"/>
                    </a:cubicBezTo>
                    <a:cubicBezTo>
                      <a:pt x="1416743" y="1479378"/>
                      <a:pt x="1468227" y="1170446"/>
                      <a:pt x="1498735" y="1181888"/>
                    </a:cubicBezTo>
                    <a:cubicBezTo>
                      <a:pt x="1529243" y="1193330"/>
                      <a:pt x="1542591" y="1395470"/>
                      <a:pt x="1567379" y="1422168"/>
                    </a:cubicBezTo>
                    <a:cubicBezTo>
                      <a:pt x="1592167" y="1448866"/>
                      <a:pt x="1616956" y="1334447"/>
                      <a:pt x="1647465" y="1342075"/>
                    </a:cubicBezTo>
                    <a:cubicBezTo>
                      <a:pt x="1677974" y="1349703"/>
                      <a:pt x="1750431" y="1467936"/>
                      <a:pt x="1750431" y="146793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318479" y="1231424"/>
                <a:ext cx="2495349" cy="1607631"/>
              </a:xfrm>
              <a:custGeom>
                <a:avLst/>
                <a:gdLst>
                  <a:gd name="connsiteX0" fmla="*/ 1271 w 2495349"/>
                  <a:gd name="connsiteY0" fmla="*/ 1945233 h 1945233"/>
                  <a:gd name="connsiteX1" fmla="*/ 12712 w 2495349"/>
                  <a:gd name="connsiteY1" fmla="*/ 881134 h 1945233"/>
                  <a:gd name="connsiteX2" fmla="*/ 92797 w 2495349"/>
                  <a:gd name="connsiteY2" fmla="*/ 1396020 h 1945233"/>
                  <a:gd name="connsiteX3" fmla="*/ 127119 w 2495349"/>
                  <a:gd name="connsiteY3" fmla="*/ 560760 h 1945233"/>
                  <a:gd name="connsiteX4" fmla="*/ 218645 w 2495349"/>
                  <a:gd name="connsiteY4" fmla="*/ 1258717 h 1945233"/>
                  <a:gd name="connsiteX5" fmla="*/ 287289 w 2495349"/>
                  <a:gd name="connsiteY5" fmla="*/ 171735 h 1945233"/>
                  <a:gd name="connsiteX6" fmla="*/ 458900 w 2495349"/>
                  <a:gd name="connsiteY6" fmla="*/ 1190066 h 1945233"/>
                  <a:gd name="connsiteX7" fmla="*/ 584748 w 2495349"/>
                  <a:gd name="connsiteY7" fmla="*/ 858250 h 1945233"/>
                  <a:gd name="connsiteX8" fmla="*/ 813562 w 2495349"/>
                  <a:gd name="connsiteY8" fmla="*/ 1430346 h 1945233"/>
                  <a:gd name="connsiteX9" fmla="*/ 950851 w 2495349"/>
                  <a:gd name="connsiteY9" fmla="*/ 766715 h 1945233"/>
                  <a:gd name="connsiteX10" fmla="*/ 1145343 w 2495349"/>
                  <a:gd name="connsiteY10" fmla="*/ 1407462 h 1945233"/>
                  <a:gd name="connsiteX11" fmla="*/ 1179666 w 2495349"/>
                  <a:gd name="connsiteY11" fmla="*/ 106 h 1945233"/>
                  <a:gd name="connsiteX12" fmla="*/ 1408480 w 2495349"/>
                  <a:gd name="connsiteY12" fmla="*/ 1327369 h 1945233"/>
                  <a:gd name="connsiteX13" fmla="*/ 1545769 w 2495349"/>
                  <a:gd name="connsiteY13" fmla="*/ 572202 h 1945233"/>
                  <a:gd name="connsiteX14" fmla="*/ 1786024 w 2495349"/>
                  <a:gd name="connsiteY14" fmla="*/ 1647743 h 1945233"/>
                  <a:gd name="connsiteX15" fmla="*/ 1866109 w 2495349"/>
                  <a:gd name="connsiteY15" fmla="*/ 1384579 h 1945233"/>
                  <a:gd name="connsiteX16" fmla="*/ 2014839 w 2495349"/>
                  <a:gd name="connsiteY16" fmla="*/ 1716394 h 1945233"/>
                  <a:gd name="connsiteX17" fmla="*/ 2094924 w 2495349"/>
                  <a:gd name="connsiteY17" fmla="*/ 549318 h 1945233"/>
                  <a:gd name="connsiteX18" fmla="*/ 2300857 w 2495349"/>
                  <a:gd name="connsiteY18" fmla="*/ 1876581 h 1945233"/>
                  <a:gd name="connsiteX19" fmla="*/ 2392383 w 2495349"/>
                  <a:gd name="connsiteY19" fmla="*/ 1739278 h 1945233"/>
                  <a:gd name="connsiteX20" fmla="*/ 2495349 w 2495349"/>
                  <a:gd name="connsiteY20" fmla="*/ 1922349 h 194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5349" h="1945233">
                    <a:moveTo>
                      <a:pt x="1271" y="1945233"/>
                    </a:moveTo>
                    <a:cubicBezTo>
                      <a:pt x="-636" y="1458951"/>
                      <a:pt x="-2542" y="972669"/>
                      <a:pt x="12712" y="881134"/>
                    </a:cubicBezTo>
                    <a:cubicBezTo>
                      <a:pt x="27966" y="789598"/>
                      <a:pt x="73729" y="1449416"/>
                      <a:pt x="92797" y="1396020"/>
                    </a:cubicBezTo>
                    <a:cubicBezTo>
                      <a:pt x="111865" y="1342624"/>
                      <a:pt x="106144" y="583644"/>
                      <a:pt x="127119" y="560760"/>
                    </a:cubicBezTo>
                    <a:cubicBezTo>
                      <a:pt x="148094" y="537876"/>
                      <a:pt x="191950" y="1323554"/>
                      <a:pt x="218645" y="1258717"/>
                    </a:cubicBezTo>
                    <a:cubicBezTo>
                      <a:pt x="245340" y="1193880"/>
                      <a:pt x="247247" y="183177"/>
                      <a:pt x="287289" y="171735"/>
                    </a:cubicBezTo>
                    <a:cubicBezTo>
                      <a:pt x="327331" y="160293"/>
                      <a:pt x="409324" y="1075647"/>
                      <a:pt x="458900" y="1190066"/>
                    </a:cubicBezTo>
                    <a:cubicBezTo>
                      <a:pt x="508476" y="1304485"/>
                      <a:pt x="525638" y="818203"/>
                      <a:pt x="584748" y="858250"/>
                    </a:cubicBezTo>
                    <a:cubicBezTo>
                      <a:pt x="643858" y="898297"/>
                      <a:pt x="752545" y="1445602"/>
                      <a:pt x="813562" y="1430346"/>
                    </a:cubicBezTo>
                    <a:cubicBezTo>
                      <a:pt x="874579" y="1415090"/>
                      <a:pt x="895554" y="770529"/>
                      <a:pt x="950851" y="766715"/>
                    </a:cubicBezTo>
                    <a:cubicBezTo>
                      <a:pt x="1006148" y="762901"/>
                      <a:pt x="1107207" y="1535230"/>
                      <a:pt x="1145343" y="1407462"/>
                    </a:cubicBezTo>
                    <a:cubicBezTo>
                      <a:pt x="1183479" y="1279694"/>
                      <a:pt x="1135810" y="13455"/>
                      <a:pt x="1179666" y="106"/>
                    </a:cubicBezTo>
                    <a:cubicBezTo>
                      <a:pt x="1223522" y="-13243"/>
                      <a:pt x="1347463" y="1232020"/>
                      <a:pt x="1408480" y="1327369"/>
                    </a:cubicBezTo>
                    <a:cubicBezTo>
                      <a:pt x="1469497" y="1422718"/>
                      <a:pt x="1482845" y="518806"/>
                      <a:pt x="1545769" y="572202"/>
                    </a:cubicBezTo>
                    <a:cubicBezTo>
                      <a:pt x="1608693" y="625598"/>
                      <a:pt x="1732634" y="1512347"/>
                      <a:pt x="1786024" y="1647743"/>
                    </a:cubicBezTo>
                    <a:cubicBezTo>
                      <a:pt x="1839414" y="1783139"/>
                      <a:pt x="1827973" y="1373137"/>
                      <a:pt x="1866109" y="1384579"/>
                    </a:cubicBezTo>
                    <a:cubicBezTo>
                      <a:pt x="1904245" y="1396021"/>
                      <a:pt x="1976703" y="1855604"/>
                      <a:pt x="2014839" y="1716394"/>
                    </a:cubicBezTo>
                    <a:cubicBezTo>
                      <a:pt x="2052975" y="1577184"/>
                      <a:pt x="2047254" y="522620"/>
                      <a:pt x="2094924" y="549318"/>
                    </a:cubicBezTo>
                    <a:cubicBezTo>
                      <a:pt x="2142594" y="576016"/>
                      <a:pt x="2251281" y="1678254"/>
                      <a:pt x="2300857" y="1876581"/>
                    </a:cubicBezTo>
                    <a:cubicBezTo>
                      <a:pt x="2350434" y="2074908"/>
                      <a:pt x="2359968" y="1731650"/>
                      <a:pt x="2392383" y="1739278"/>
                    </a:cubicBezTo>
                    <a:cubicBezTo>
                      <a:pt x="2424798" y="1746906"/>
                      <a:pt x="2495349" y="1922349"/>
                      <a:pt x="2495349" y="19223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4281904" y="2093876"/>
                <a:ext cx="3158044" cy="726866"/>
              </a:xfrm>
              <a:custGeom>
                <a:avLst/>
                <a:gdLst>
                  <a:gd name="connsiteX0" fmla="*/ 0 w 3158044"/>
                  <a:gd name="connsiteY0" fmla="*/ 715628 h 726866"/>
                  <a:gd name="connsiteX1" fmla="*/ 78670 w 3158044"/>
                  <a:gd name="connsiteY1" fmla="*/ 356012 h 726866"/>
                  <a:gd name="connsiteX2" fmla="*/ 213533 w 3158044"/>
                  <a:gd name="connsiteY2" fmla="*/ 7633 h 726866"/>
                  <a:gd name="connsiteX3" fmla="*/ 415828 w 3158044"/>
                  <a:gd name="connsiteY3" fmla="*/ 704390 h 726866"/>
                  <a:gd name="connsiteX4" fmla="*/ 561929 w 3158044"/>
                  <a:gd name="connsiteY4" fmla="*/ 378488 h 726866"/>
                  <a:gd name="connsiteX5" fmla="*/ 730508 w 3158044"/>
                  <a:gd name="connsiteY5" fmla="*/ 580772 h 726866"/>
                  <a:gd name="connsiteX6" fmla="*/ 876610 w 3158044"/>
                  <a:gd name="connsiteY6" fmla="*/ 468392 h 726866"/>
                  <a:gd name="connsiteX7" fmla="*/ 1112621 w 3158044"/>
                  <a:gd name="connsiteY7" fmla="*/ 592010 h 726866"/>
                  <a:gd name="connsiteX8" fmla="*/ 1348631 w 3158044"/>
                  <a:gd name="connsiteY8" fmla="*/ 558296 h 726866"/>
                  <a:gd name="connsiteX9" fmla="*/ 1505971 w 3158044"/>
                  <a:gd name="connsiteY9" fmla="*/ 636962 h 726866"/>
                  <a:gd name="connsiteX10" fmla="*/ 1753220 w 3158044"/>
                  <a:gd name="connsiteY10" fmla="*/ 569534 h 726866"/>
                  <a:gd name="connsiteX11" fmla="*/ 1989231 w 3158044"/>
                  <a:gd name="connsiteY11" fmla="*/ 648200 h 726866"/>
                  <a:gd name="connsiteX12" fmla="*/ 2292673 w 3158044"/>
                  <a:gd name="connsiteY12" fmla="*/ 614486 h 726866"/>
                  <a:gd name="connsiteX13" fmla="*/ 2652308 w 3158044"/>
                  <a:gd name="connsiteY13" fmla="*/ 681914 h 726866"/>
                  <a:gd name="connsiteX14" fmla="*/ 3158044 w 3158044"/>
                  <a:gd name="connsiteY14" fmla="*/ 726866 h 72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58044" h="726866">
                    <a:moveTo>
                      <a:pt x="0" y="715628"/>
                    </a:moveTo>
                    <a:cubicBezTo>
                      <a:pt x="21540" y="594819"/>
                      <a:pt x="43081" y="474011"/>
                      <a:pt x="78670" y="356012"/>
                    </a:cubicBezTo>
                    <a:cubicBezTo>
                      <a:pt x="114259" y="238013"/>
                      <a:pt x="157340" y="-50430"/>
                      <a:pt x="213533" y="7633"/>
                    </a:cubicBezTo>
                    <a:cubicBezTo>
                      <a:pt x="269726" y="65696"/>
                      <a:pt x="357762" y="642581"/>
                      <a:pt x="415828" y="704390"/>
                    </a:cubicBezTo>
                    <a:cubicBezTo>
                      <a:pt x="473894" y="766199"/>
                      <a:pt x="509482" y="399091"/>
                      <a:pt x="561929" y="378488"/>
                    </a:cubicBezTo>
                    <a:cubicBezTo>
                      <a:pt x="614376" y="357885"/>
                      <a:pt x="678061" y="565788"/>
                      <a:pt x="730508" y="580772"/>
                    </a:cubicBezTo>
                    <a:cubicBezTo>
                      <a:pt x="782955" y="595756"/>
                      <a:pt x="812925" y="466519"/>
                      <a:pt x="876610" y="468392"/>
                    </a:cubicBezTo>
                    <a:cubicBezTo>
                      <a:pt x="940295" y="470265"/>
                      <a:pt x="1033951" y="577026"/>
                      <a:pt x="1112621" y="592010"/>
                    </a:cubicBezTo>
                    <a:cubicBezTo>
                      <a:pt x="1191291" y="606994"/>
                      <a:pt x="1283073" y="550804"/>
                      <a:pt x="1348631" y="558296"/>
                    </a:cubicBezTo>
                    <a:cubicBezTo>
                      <a:pt x="1414189" y="565788"/>
                      <a:pt x="1438540" y="635089"/>
                      <a:pt x="1505971" y="636962"/>
                    </a:cubicBezTo>
                    <a:cubicBezTo>
                      <a:pt x="1573402" y="638835"/>
                      <a:pt x="1672677" y="567661"/>
                      <a:pt x="1753220" y="569534"/>
                    </a:cubicBezTo>
                    <a:cubicBezTo>
                      <a:pt x="1833763" y="571407"/>
                      <a:pt x="1899322" y="640708"/>
                      <a:pt x="1989231" y="648200"/>
                    </a:cubicBezTo>
                    <a:cubicBezTo>
                      <a:pt x="2079140" y="655692"/>
                      <a:pt x="2182160" y="608867"/>
                      <a:pt x="2292673" y="614486"/>
                    </a:cubicBezTo>
                    <a:cubicBezTo>
                      <a:pt x="2403186" y="620105"/>
                      <a:pt x="2508080" y="663184"/>
                      <a:pt x="2652308" y="681914"/>
                    </a:cubicBezTo>
                    <a:cubicBezTo>
                      <a:pt x="2796536" y="700644"/>
                      <a:pt x="3158044" y="726866"/>
                      <a:pt x="3158044" y="72686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Diaphragm</a:t>
            </a:r>
            <a:endParaRPr lang="en-US" sz="2800" dirty="0"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9339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Filter</a:t>
            </a:r>
            <a:endParaRPr lang="en-US" sz="2800" dirty="0"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ADC</a:t>
            </a:r>
            <a:endParaRPr lang="en-US" sz="2800" dirty="0">
              <a:cs typeface="Arial Black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Diaphragm</a:t>
            </a:r>
            <a:endParaRPr lang="en-US" sz="2800" dirty="0"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3219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Filter</a:t>
            </a:r>
            <a:endParaRPr lang="en-US" sz="2800" dirty="0"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ADC</a:t>
            </a:r>
            <a:endParaRPr lang="en-US" sz="2800" dirty="0">
              <a:cs typeface="Arial Black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Diaphragm</a:t>
            </a:r>
            <a:endParaRPr lang="en-US" sz="2800" dirty="0"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5798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Filter</a:t>
            </a:r>
            <a:endParaRPr lang="en-US" sz="2800" dirty="0"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ADC</a:t>
            </a:r>
            <a:endParaRPr lang="en-US" sz="2800" dirty="0">
              <a:cs typeface="Arial Black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Microphone</a:t>
              </a:r>
            </a:p>
            <a:p>
              <a:pPr algn="ctr"/>
              <a:r>
                <a:rPr lang="en-US" dirty="0" smtClean="0"/>
                <a:t>filter</a:t>
              </a:r>
              <a:endParaRPr lang="en-US" dirty="0"/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Diaphragm</a:t>
            </a:r>
            <a:endParaRPr lang="en-US" sz="2800" dirty="0">
              <a:cs typeface="Arial Black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470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 Black"/>
              </a:rPr>
              <a:t>Diaphragm</a:t>
            </a:r>
            <a:endParaRPr lang="en-US" sz="2800" dirty="0">
              <a:solidFill>
                <a:schemeClr val="bg1">
                  <a:lumMod val="85000"/>
                </a:schemeClr>
              </a:solidFill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chemeClr val="bg1">
                  <a:lumMod val="8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Arial Black"/>
              </a:rPr>
              <a:t>Amplifier</a:t>
            </a:r>
            <a:endParaRPr lang="en-US" sz="2800" dirty="0">
              <a:cs typeface="Arial Black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 Black"/>
              </a:rPr>
              <a:t>Filter</a:t>
            </a:r>
            <a:endParaRPr lang="en-US" sz="2800" dirty="0">
              <a:solidFill>
                <a:schemeClr val="bg1">
                  <a:lumMod val="85000"/>
                </a:schemeClr>
              </a:solidFill>
              <a:cs typeface="Arial Black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 Black"/>
              </a:rPr>
              <a:t>ADC</a:t>
            </a:r>
            <a:endParaRPr lang="en-US" sz="2800" dirty="0">
              <a:solidFill>
                <a:schemeClr val="bg1">
                  <a:lumMod val="85000"/>
                </a:schemeClr>
              </a:solidFill>
              <a:cs typeface="Arial Black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Microphone</a:t>
              </a:r>
            </a:p>
            <a:p>
              <a:pPr algn="ctr"/>
              <a:r>
                <a:rPr lang="en-US" dirty="0" smtClean="0"/>
                <a:t>filter</a:t>
              </a:r>
              <a:endParaRPr lang="en-US" dirty="0"/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79539" y="4167473"/>
            <a:ext cx="2892398" cy="164270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629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8654" y="867882"/>
            <a:ext cx="2210636" cy="2532959"/>
            <a:chOff x="488654" y="867882"/>
            <a:chExt cx="2210636" cy="2532959"/>
          </a:xfrm>
        </p:grpSpPr>
        <p:cxnSp>
          <p:nvCxnSpPr>
            <p:cNvPr id="182" name="Straight Connector 181"/>
            <p:cNvCxnSpPr/>
            <p:nvPr/>
          </p:nvCxnSpPr>
          <p:spPr>
            <a:xfrm flipV="1">
              <a:off x="870287" y="867882"/>
              <a:ext cx="693737" cy="1867401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88654" y="880976"/>
              <a:ext cx="2210636" cy="2519865"/>
              <a:chOff x="488654" y="880976"/>
              <a:chExt cx="2210636" cy="2519865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 flipV="1">
                <a:off x="839884" y="880976"/>
                <a:ext cx="0" cy="188012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488654" y="2008473"/>
                <a:ext cx="2210636" cy="1392368"/>
                <a:chOff x="488654" y="2008473"/>
                <a:chExt cx="2210636" cy="1392368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843097" y="2749469"/>
                  <a:ext cx="1742007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85" name="TextBox 184"/>
                <p:cNvSpPr txBox="1"/>
                <p:nvPr/>
              </p:nvSpPr>
              <p:spPr>
                <a:xfrm>
                  <a:off x="1524745" y="2400643"/>
                  <a:ext cx="11745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smtClean="0">
                      <a:latin typeface="Helvetica Neue"/>
                      <a:cs typeface="Helvetica Neue"/>
                    </a:rPr>
                    <a:t>Input</a:t>
                  </a:r>
                  <a:endParaRPr lang="en-US" sz="2000" dirty="0">
                    <a:latin typeface="Helvetica Neue"/>
                    <a:cs typeface="Helvetica Neue"/>
                  </a:endParaRP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 rot="16200000">
                  <a:off x="-22864" y="2519991"/>
                  <a:ext cx="139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Helvetica Neue"/>
                      <a:cs typeface="Helvetica Neue"/>
                    </a:rPr>
                    <a:t>Output</a:t>
                  </a:r>
                  <a:endParaRPr lang="en-US" dirty="0">
                    <a:latin typeface="Helvetica Neue"/>
                    <a:cs typeface="Helvetica Neue"/>
                  </a:endParaRPr>
                </a:p>
              </p:txBody>
            </p:sp>
          </p:grpSp>
        </p:grpSp>
      </p:grp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222" name="Straight Connector 221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 Neue"/>
                    <a:cs typeface="Helvetica Neue"/>
                  </a:rPr>
                  <a:t>Input</a:t>
                </a:r>
                <a:endParaRPr lang="en-US" sz="2000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Helvetica Neue"/>
                    <a:cs typeface="Helvetica Neue"/>
                  </a:rPr>
                  <a:t>Output</a:t>
                </a:r>
                <a:endParaRPr lang="en-US" dirty="0">
                  <a:latin typeface="Helvetica Neue"/>
                  <a:cs typeface="Helvetica Neue"/>
                </a:endParaRPr>
              </a:p>
            </p:txBody>
          </p:sp>
        </p:grpSp>
      </p:grp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36301" y="3545357"/>
            <a:ext cx="6123622" cy="659425"/>
            <a:chOff x="3036301" y="3545357"/>
            <a:chExt cx="6123622" cy="659425"/>
          </a:xfrm>
        </p:grpSpPr>
        <p:sp>
          <p:nvSpPr>
            <p:cNvPr id="228" name="Rectangle 227"/>
            <p:cNvSpPr/>
            <p:nvPr/>
          </p:nvSpPr>
          <p:spPr>
            <a:xfrm>
              <a:off x="3036301" y="3558451"/>
              <a:ext cx="5885277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064082" y="3545357"/>
              <a:ext cx="43492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err="1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7106100" y="3548754"/>
              <a:ext cx="205382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3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3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</a:t>
              </a:r>
              <a:r>
                <a:rPr lang="mr-IN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…</a:t>
              </a:r>
              <a:r>
                <a:rPr lang="en-US" sz="32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</a:t>
              </a:r>
              <a:endParaRPr lang="en-US" sz="32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68429" y="5375508"/>
            <a:ext cx="2420959" cy="1362182"/>
            <a:chOff x="68429" y="5375508"/>
            <a:chExt cx="2420959" cy="1362182"/>
          </a:xfrm>
        </p:grpSpPr>
        <p:sp>
          <p:nvSpPr>
            <p:cNvPr id="232" name="Isosceles Triangle 231"/>
            <p:cNvSpPr/>
            <p:nvPr/>
          </p:nvSpPr>
          <p:spPr>
            <a:xfrm rot="5400000">
              <a:off x="741599" y="5782973"/>
              <a:ext cx="477131" cy="466532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8429" y="6214470"/>
              <a:ext cx="164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cs typeface="Arial Black"/>
                </a:rPr>
                <a:t>Amplifier</a:t>
              </a:r>
              <a:endParaRPr lang="en-US" sz="2800" dirty="0">
                <a:cs typeface="Arial Black"/>
              </a:endParaRPr>
            </a:p>
          </p:txBody>
        </p:sp>
        <p:cxnSp>
          <p:nvCxnSpPr>
            <p:cNvPr id="234" name="Straight Connector 233"/>
            <p:cNvCxnSpPr/>
            <p:nvPr/>
          </p:nvCxnSpPr>
          <p:spPr>
            <a:xfrm>
              <a:off x="1220023" y="6013316"/>
              <a:ext cx="203927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/>
            <p:cNvGrpSpPr/>
            <p:nvPr/>
          </p:nvGrpSpPr>
          <p:grpSpPr>
            <a:xfrm>
              <a:off x="174977" y="5852189"/>
              <a:ext cx="345970" cy="297204"/>
              <a:chOff x="1568068" y="4004346"/>
              <a:chExt cx="557189" cy="579167"/>
            </a:xfrm>
          </p:grpSpPr>
          <p:sp>
            <p:nvSpPr>
              <p:cNvPr id="244" name="Freeform 243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 244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6" name="Straight Connector 235"/>
            <p:cNvCxnSpPr/>
            <p:nvPr/>
          </p:nvCxnSpPr>
          <p:spPr>
            <a:xfrm flipV="1">
              <a:off x="549188" y="6021524"/>
              <a:ext cx="199386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/>
            <p:cNvGrpSpPr/>
            <p:nvPr/>
          </p:nvGrpSpPr>
          <p:grpSpPr>
            <a:xfrm>
              <a:off x="1478963" y="5603056"/>
              <a:ext cx="729933" cy="862831"/>
              <a:chOff x="3290854" y="3597955"/>
              <a:chExt cx="971541" cy="1389597"/>
            </a:xfrm>
          </p:grpSpPr>
          <p:sp>
            <p:nvSpPr>
              <p:cNvPr id="239" name="Freeform 238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reeform 239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Rectangle 237"/>
            <p:cNvSpPr/>
            <p:nvPr/>
          </p:nvSpPr>
          <p:spPr>
            <a:xfrm>
              <a:off x="98976" y="5375508"/>
              <a:ext cx="2390412" cy="1357608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50" name="TextBox 24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51" name="Straight Connector 25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52" name="TextBox 251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823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19" grpId="0" animBg="1"/>
      <p:bldP spid="220" grpId="0" animBg="1"/>
      <p:bldP spid="2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870287" y="867882"/>
            <a:ext cx="693737" cy="1867401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839884" y="867882"/>
            <a:ext cx="0" cy="188012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3097" y="2749469"/>
            <a:ext cx="174200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1524745" y="2400643"/>
            <a:ext cx="11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Neue"/>
                <a:cs typeface="Helvetica Neue"/>
              </a:rPr>
              <a:t>Input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22864" y="2519991"/>
            <a:ext cx="13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"/>
                <a:cs typeface="Helvetica Neue"/>
              </a:rPr>
              <a:t>Output</a:t>
            </a:r>
            <a:endParaRPr lang="en-US" dirty="0">
              <a:latin typeface="Helvetica Neue"/>
              <a:cs typeface="Helvetica Neue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222" name="Straight Connector 221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 Neue"/>
                    <a:cs typeface="Helvetica Neue"/>
                  </a:rPr>
                  <a:t>Input</a:t>
                </a:r>
                <a:endParaRPr lang="en-US" sz="2000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Helvetica Neue"/>
                    <a:cs typeface="Helvetica Neue"/>
                  </a:rPr>
                  <a:t>Output</a:t>
                </a:r>
                <a:endParaRPr lang="en-US" dirty="0">
                  <a:latin typeface="Helvetica Neue"/>
                  <a:cs typeface="Helvetica Neue"/>
                </a:endParaRPr>
              </a:p>
            </p:txBody>
          </p:sp>
        </p:grpSp>
      </p:grp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36301" y="3545357"/>
            <a:ext cx="5885277" cy="659425"/>
            <a:chOff x="3036301" y="3545357"/>
            <a:chExt cx="5885277" cy="659425"/>
          </a:xfrm>
        </p:grpSpPr>
        <p:sp>
          <p:nvSpPr>
            <p:cNvPr id="228" name="Rectangle 227"/>
            <p:cNvSpPr/>
            <p:nvPr/>
          </p:nvSpPr>
          <p:spPr>
            <a:xfrm>
              <a:off x="3036301" y="3558451"/>
              <a:ext cx="5885277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064082" y="3545357"/>
              <a:ext cx="43492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err="1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429" y="5375508"/>
            <a:ext cx="2420959" cy="1362182"/>
            <a:chOff x="68429" y="5375508"/>
            <a:chExt cx="2420959" cy="1362182"/>
          </a:xfrm>
        </p:grpSpPr>
        <p:sp>
          <p:nvSpPr>
            <p:cNvPr id="66" name="Isosceles Triangle 65"/>
            <p:cNvSpPr/>
            <p:nvPr/>
          </p:nvSpPr>
          <p:spPr>
            <a:xfrm rot="5400000">
              <a:off x="741599" y="5782973"/>
              <a:ext cx="477131" cy="466532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429" y="6214470"/>
              <a:ext cx="164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cs typeface="Arial Black"/>
                </a:rPr>
                <a:t>Amplifier</a:t>
              </a:r>
              <a:endParaRPr lang="en-US" sz="2800" dirty="0">
                <a:cs typeface="Arial Black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220023" y="6013316"/>
              <a:ext cx="203927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74977" y="5852189"/>
              <a:ext cx="345970" cy="297204"/>
              <a:chOff x="1568068" y="4004346"/>
              <a:chExt cx="557189" cy="579167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flipV="1">
              <a:off x="549188" y="6021524"/>
              <a:ext cx="199386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1478963" y="5603056"/>
              <a:ext cx="729933" cy="862831"/>
              <a:chOff x="3290854" y="3597955"/>
              <a:chExt cx="971541" cy="1389597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98976" y="5375508"/>
              <a:ext cx="2390412" cy="1357608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432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>
          <a:xfrm>
            <a:off x="3036301" y="3558451"/>
            <a:ext cx="5885277" cy="646331"/>
          </a:xfrm>
          <a:prstGeom prst="rect">
            <a:avLst/>
          </a:prstGeom>
          <a:solidFill>
            <a:srgbClr val="E46C0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 </a:t>
            </a:r>
            <a:r>
              <a:rPr lang="en-US" dirty="0"/>
              <a:t>working principle</a:t>
            </a: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870287" y="867882"/>
            <a:ext cx="693737" cy="1867401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839884" y="867882"/>
            <a:ext cx="0" cy="188012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3097" y="2749469"/>
            <a:ext cx="174200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1524745" y="2400643"/>
            <a:ext cx="11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Neue"/>
                <a:cs typeface="Helvetica Neue"/>
              </a:rPr>
              <a:t>Input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22864" y="2519991"/>
            <a:ext cx="13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"/>
                <a:cs typeface="Helvetica Neue"/>
              </a:rPr>
              <a:t>Output</a:t>
            </a:r>
            <a:endParaRPr lang="en-US" dirty="0">
              <a:latin typeface="Helvetica Neue"/>
              <a:cs typeface="Helvetica Neue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 smtClean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222" name="Straight Connector 221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 Neue"/>
                    <a:cs typeface="Helvetica Neue"/>
                  </a:rPr>
                  <a:t>Input</a:t>
                </a:r>
                <a:endParaRPr lang="en-US" sz="2000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Helvetica Neue"/>
                    <a:cs typeface="Helvetica Neue"/>
                  </a:rPr>
                  <a:t>Output</a:t>
                </a:r>
                <a:endParaRPr lang="en-US" dirty="0">
                  <a:latin typeface="Helvetica Neue"/>
                  <a:cs typeface="Helvetica Neue"/>
                </a:endParaRPr>
              </a:p>
            </p:txBody>
          </p:sp>
        </p:grpSp>
      </p:grp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8429" y="5375508"/>
            <a:ext cx="2420959" cy="1362182"/>
            <a:chOff x="68429" y="5375508"/>
            <a:chExt cx="2420959" cy="1362182"/>
          </a:xfrm>
        </p:grpSpPr>
        <p:sp>
          <p:nvSpPr>
            <p:cNvPr id="66" name="Isosceles Triangle 65"/>
            <p:cNvSpPr/>
            <p:nvPr/>
          </p:nvSpPr>
          <p:spPr>
            <a:xfrm rot="5400000">
              <a:off x="741599" y="5782973"/>
              <a:ext cx="477131" cy="466532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429" y="6214470"/>
              <a:ext cx="164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cs typeface="Arial Black"/>
                </a:rPr>
                <a:t>Amplifier</a:t>
              </a:r>
              <a:endParaRPr lang="en-US" sz="2800" dirty="0">
                <a:cs typeface="Arial Black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220023" y="6013316"/>
              <a:ext cx="203927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74977" y="5852189"/>
              <a:ext cx="345970" cy="297204"/>
              <a:chOff x="1568068" y="4004346"/>
              <a:chExt cx="557189" cy="579167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flipV="1">
              <a:off x="549188" y="6021524"/>
              <a:ext cx="199386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1478963" y="5603056"/>
              <a:ext cx="729933" cy="862831"/>
              <a:chOff x="3290854" y="3597955"/>
              <a:chExt cx="971541" cy="1389597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98976" y="5375508"/>
              <a:ext cx="2390412" cy="1357608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-65467" y="764005"/>
            <a:ext cx="9273288" cy="616273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8426" y="3558451"/>
            <a:ext cx="1385640" cy="6463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3064082" y="3545357"/>
            <a:ext cx="43492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lang="en-US" sz="36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+ a</a:t>
            </a:r>
            <a:r>
              <a:rPr lang="en-US" sz="3600" i="1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36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lang="en-US" sz="3600" i="1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endParaRPr lang="en-US" sz="36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428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2644750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Talk outline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Microphone Overview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1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System Design</a:t>
              </a:r>
              <a:endParaRPr lang="en-US" sz="32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Challenges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3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Evaluation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42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09ba2091571144a4aa244fc67899b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" y="883031"/>
            <a:ext cx="2612444" cy="3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mazon-echo-dot-review-0-980x4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2875677" y="3115651"/>
            <a:ext cx="3646283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amazon-echo-her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/>
          <a:stretch/>
        </p:blipFill>
        <p:spPr>
          <a:xfrm>
            <a:off x="7215815" y="4843779"/>
            <a:ext cx="1560925" cy="1895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jibocompanyp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6" y="4847004"/>
            <a:ext cx="3617907" cy="18822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maxresdefault-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r="29335" b="29355"/>
          <a:stretch/>
        </p:blipFill>
        <p:spPr>
          <a:xfrm>
            <a:off x="6606450" y="883031"/>
            <a:ext cx="2170289" cy="2157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22164-7ee672020ad5412c815072a8b1c5ccc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9015" r="18553"/>
          <a:stretch/>
        </p:blipFill>
        <p:spPr>
          <a:xfrm>
            <a:off x="6606450" y="3115651"/>
            <a:ext cx="2178015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skype-overview-08052013-en_img35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2875677" y="883030"/>
            <a:ext cx="3646284" cy="2169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F883_1_Zoom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183866" y="4847004"/>
            <a:ext cx="1577556" cy="189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anasonic-kx-tg2722eb-twin-dect-cordless-telephone-set-with-answer-machine-[2]-400-p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823" r="23565"/>
          <a:stretch/>
        </p:blipFill>
        <p:spPr>
          <a:xfrm>
            <a:off x="1832642" y="4847005"/>
            <a:ext cx="1609531" cy="19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332347" y="415457"/>
            <a:ext cx="9733026" cy="6635434"/>
          </a:xfrm>
          <a:prstGeom prst="rect">
            <a:avLst/>
          </a:prstGeom>
          <a:solidFill>
            <a:schemeClr val="bg1">
              <a:lumMod val="6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80267"/>
            <a:ext cx="9155441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Book"/>
                <a:cs typeface="Avenir Book"/>
              </a:rPr>
              <a:t>Microphones are everywhere</a:t>
            </a:r>
            <a:endParaRPr lang="en-US" sz="4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13" name="Picture 12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5" y="2894362"/>
            <a:ext cx="442577" cy="442576"/>
          </a:xfrm>
          <a:prstGeom prst="rect">
            <a:avLst/>
          </a:prstGeom>
        </p:spPr>
      </p:pic>
      <p:pic>
        <p:nvPicPr>
          <p:cNvPr id="16" name="Picture 15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14" y="1123793"/>
            <a:ext cx="442577" cy="442576"/>
          </a:xfrm>
          <a:prstGeom prst="rect">
            <a:avLst/>
          </a:prstGeom>
        </p:spPr>
      </p:pic>
      <p:pic>
        <p:nvPicPr>
          <p:cNvPr id="21" name="Picture 20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59" y="1746446"/>
            <a:ext cx="784053" cy="784051"/>
          </a:xfrm>
          <a:prstGeom prst="rect">
            <a:avLst/>
          </a:prstGeom>
        </p:spPr>
      </p:pic>
      <p:pic>
        <p:nvPicPr>
          <p:cNvPr id="22" name="Picture 21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90" y="3498337"/>
            <a:ext cx="589070" cy="589069"/>
          </a:xfrm>
          <a:prstGeom prst="rect">
            <a:avLst/>
          </a:prstGeom>
        </p:spPr>
      </p:pic>
      <p:pic>
        <p:nvPicPr>
          <p:cNvPr id="23" name="Picture 22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78" y="5608977"/>
            <a:ext cx="442577" cy="442576"/>
          </a:xfrm>
          <a:prstGeom prst="rect">
            <a:avLst/>
          </a:prstGeom>
        </p:spPr>
      </p:pic>
      <p:pic>
        <p:nvPicPr>
          <p:cNvPr id="24" name="Picture 23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17" y="5990695"/>
            <a:ext cx="457119" cy="457118"/>
          </a:xfrm>
          <a:prstGeom prst="rect">
            <a:avLst/>
          </a:prstGeom>
        </p:spPr>
      </p:pic>
      <p:pic>
        <p:nvPicPr>
          <p:cNvPr id="25" name="Picture 24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87" y="5232760"/>
            <a:ext cx="402343" cy="402342"/>
          </a:xfrm>
          <a:prstGeom prst="rect">
            <a:avLst/>
          </a:prstGeom>
        </p:spPr>
      </p:pic>
      <p:pic>
        <p:nvPicPr>
          <p:cNvPr id="26" name="Picture 25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93" y="5177076"/>
            <a:ext cx="392026" cy="392025"/>
          </a:xfrm>
          <a:prstGeom prst="rect">
            <a:avLst/>
          </a:prstGeom>
        </p:spPr>
      </p:pic>
      <p:pic>
        <p:nvPicPr>
          <p:cNvPr id="27" name="Picture 26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9" y="3945271"/>
            <a:ext cx="589070" cy="5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9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866608" y="1368377"/>
            <a:ext cx="1461872" cy="1458245"/>
            <a:chOff x="3866608" y="1368377"/>
            <a:chExt cx="1461872" cy="1458245"/>
          </a:xfrm>
        </p:grpSpPr>
        <p:grpSp>
          <p:nvGrpSpPr>
            <p:cNvPr id="77" name="Group 76"/>
            <p:cNvGrpSpPr/>
            <p:nvPr/>
          </p:nvGrpSpPr>
          <p:grpSpPr>
            <a:xfrm>
              <a:off x="4756189" y="1381471"/>
              <a:ext cx="572291" cy="1445151"/>
              <a:chOff x="4756189" y="1093947"/>
              <a:chExt cx="572291" cy="1748631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756189" y="1093947"/>
                <a:ext cx="572291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3866608" y="1368377"/>
              <a:ext cx="700434" cy="1458245"/>
              <a:chOff x="3866608" y="1078103"/>
              <a:chExt cx="700434" cy="1764475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447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smtClean="0">
                  <a:latin typeface="Helvetica Neue"/>
                  <a:cs typeface="Helvetica Neue"/>
                </a:rPr>
                <a:t>( </a:t>
              </a:r>
              <a:r>
                <a:rPr lang="en-US" sz="2400" dirty="0" smtClean="0">
                  <a:latin typeface="Helvetica Neue"/>
                  <a:cs typeface="Helvetica Neue"/>
                </a:rPr>
                <a:t>sin </a:t>
              </a:r>
              <a:r>
                <a:rPr lang="en-US" sz="28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latin typeface="Helvetica Neue"/>
                  <a:cs typeface="Helvetica Neue"/>
                </a:rPr>
                <a:t> + sin </a:t>
              </a:r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 </a:t>
              </a:r>
              <a:r>
                <a:rPr lang="en-US" sz="3600" dirty="0" smtClean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 smtClean="0">
                  <a:latin typeface="Helvetica Neue"/>
                  <a:cs typeface="Helvetica Neue"/>
                </a:rPr>
                <a:t>2</a:t>
              </a:r>
              <a:endParaRPr lang="en-US" sz="3600" baseline="30000" dirty="0">
                <a:latin typeface="Helvetica Neue"/>
                <a:cs typeface="Helvetica Neue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 smtClean="0">
                <a:latin typeface="Helvetica Neue"/>
                <a:cs typeface="Helvetica Neue"/>
              </a:rPr>
              <a:t>cos</a:t>
            </a:r>
            <a:r>
              <a:rPr lang="en-US" sz="2800" dirty="0" smtClean="0">
                <a:latin typeface="Helvetica Neue"/>
                <a:cs typeface="Helvetica Neue"/>
              </a:rPr>
              <a:t> 2F</a:t>
            </a:r>
            <a:r>
              <a:rPr lang="en-US" sz="2800" baseline="-25000" dirty="0" smtClean="0"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2F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endParaRPr lang="en-US" sz="2800" baseline="-25000" dirty="0" smtClean="0"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latin typeface="Helvetica Neue"/>
                <a:cs typeface="Helvetica Neue"/>
              </a:rPr>
              <a:t>1</a:t>
            </a:r>
            <a:r>
              <a:rPr lang="en-US" sz="2800" dirty="0" smtClean="0">
                <a:latin typeface="Helvetica Neue"/>
                <a:cs typeface="Helvetica Neue"/>
              </a:rPr>
              <a:t>+F</a:t>
            </a:r>
            <a:r>
              <a:rPr lang="en-US" sz="2800" baseline="-25000" dirty="0" smtClean="0">
                <a:latin typeface="Helvetica Neue"/>
                <a:cs typeface="Helvetica Neue"/>
              </a:rPr>
              <a:t>2</a:t>
            </a:r>
            <a:r>
              <a:rPr lang="en-US" sz="2800" dirty="0" smtClean="0">
                <a:latin typeface="Helvetica Neue"/>
                <a:cs typeface="Helvetica Neue"/>
              </a:rPr>
              <a:t>)</a:t>
            </a: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 smtClean="0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latin typeface="Helvetica Neue"/>
                <a:cs typeface="Helvetica Neue"/>
              </a:rPr>
              <a:t>1</a:t>
            </a:r>
            <a:r>
              <a:rPr lang="en-US" sz="2800" dirty="0" smtClean="0">
                <a:latin typeface="Helvetica Neue"/>
                <a:cs typeface="Helvetica Neue"/>
              </a:rPr>
              <a:t>- F</a:t>
            </a:r>
            <a:r>
              <a:rPr lang="en-US" sz="2800" baseline="-25000" dirty="0" smtClean="0">
                <a:latin typeface="Helvetica Neue"/>
                <a:cs typeface="Helvetica Neue"/>
              </a:rPr>
              <a:t>2</a:t>
            </a:r>
            <a:r>
              <a:rPr lang="en-US" sz="2800" dirty="0" smtClean="0">
                <a:latin typeface="Helvetica Neue"/>
                <a:cs typeface="Helvetica Neue"/>
              </a:rPr>
              <a:t>)</a:t>
            </a:r>
            <a:endParaRPr lang="en-US" sz="2800" dirty="0">
              <a:latin typeface="Helvetica Neue"/>
              <a:cs typeface="Helvetica Neue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74" name="Freeform 73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77" name="Freeform 76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347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smtClean="0">
                  <a:latin typeface="Helvetica Neue"/>
                  <a:cs typeface="Helvetica Neue"/>
                </a:rPr>
                <a:t>( </a:t>
              </a:r>
              <a:r>
                <a:rPr lang="en-US" sz="2400" dirty="0" smtClean="0">
                  <a:latin typeface="Helvetica Neue"/>
                  <a:cs typeface="Helvetica Neue"/>
                </a:rPr>
                <a:t>sin </a:t>
              </a:r>
              <a:r>
                <a:rPr lang="en-US" sz="28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latin typeface="Helvetica Neue"/>
                  <a:cs typeface="Helvetica Neue"/>
                </a:rPr>
                <a:t> + sin </a:t>
              </a:r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 </a:t>
              </a:r>
              <a:r>
                <a:rPr lang="en-US" sz="3600" dirty="0" smtClean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 smtClean="0">
                  <a:latin typeface="Helvetica Neue"/>
                  <a:cs typeface="Helvetica Neue"/>
                </a:rPr>
                <a:t>2</a:t>
              </a:r>
              <a:endParaRPr lang="en-US" sz="3600" baseline="30000" dirty="0">
                <a:latin typeface="Helvetica Neue"/>
                <a:cs typeface="Helvetica Neue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endParaRPr lang="en-US" sz="2800" baseline="-25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+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  <a:endParaRPr lang="en-US" sz="2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 smtClean="0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latin typeface="Helvetica Neue"/>
                <a:cs typeface="Helvetica Neue"/>
              </a:rPr>
              <a:t>1</a:t>
            </a:r>
            <a:r>
              <a:rPr lang="en-US" sz="2800" dirty="0" smtClean="0">
                <a:latin typeface="Helvetica Neue"/>
                <a:cs typeface="Helvetica Neue"/>
              </a:rPr>
              <a:t>- F</a:t>
            </a:r>
            <a:r>
              <a:rPr lang="en-US" sz="2800" baseline="-25000" dirty="0" smtClean="0">
                <a:latin typeface="Helvetica Neue"/>
                <a:cs typeface="Helvetica Neue"/>
              </a:rPr>
              <a:t>2</a:t>
            </a:r>
            <a:r>
              <a:rPr lang="en-US" sz="2800" dirty="0" smtClean="0">
                <a:latin typeface="Helvetica Neue"/>
                <a:cs typeface="Helvetica Neue"/>
              </a:rPr>
              <a:t>)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6" name="Freeform 75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577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7" name="Freeform 76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smtClean="0">
                  <a:latin typeface="Helvetica Neue"/>
                  <a:cs typeface="Helvetica Neue"/>
                </a:rPr>
                <a:t>( </a:t>
              </a:r>
              <a:r>
                <a:rPr lang="en-US" sz="2400" dirty="0" smtClean="0">
                  <a:latin typeface="Helvetica Neue"/>
                  <a:cs typeface="Helvetica Neue"/>
                </a:rPr>
                <a:t>sin </a:t>
              </a:r>
              <a:r>
                <a:rPr lang="en-US" sz="28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latin typeface="Helvetica Neue"/>
                  <a:cs typeface="Helvetica Neue"/>
                </a:rPr>
                <a:t> + sin </a:t>
              </a:r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 </a:t>
              </a:r>
              <a:r>
                <a:rPr lang="en-US" sz="3600" dirty="0" smtClean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 smtClean="0">
                  <a:latin typeface="Helvetica Neue"/>
                  <a:cs typeface="Helvetica Neue"/>
                </a:rPr>
                <a:t>2</a:t>
              </a:r>
              <a:endParaRPr lang="en-US" sz="3600" baseline="30000" dirty="0">
                <a:latin typeface="Helvetica Neue"/>
                <a:cs typeface="Helvetica Neue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endParaRPr lang="en-US" sz="2800" baseline="-25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+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  <a:endParaRPr lang="en-US" sz="2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 smtClean="0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latin typeface="Helvetica Neue"/>
                <a:cs typeface="Helvetica Neue"/>
              </a:rPr>
              <a:t>1</a:t>
            </a:r>
            <a:r>
              <a:rPr lang="en-US" sz="2800" dirty="0" smtClean="0">
                <a:latin typeface="Helvetica Neue"/>
                <a:cs typeface="Helvetica Neue"/>
              </a:rPr>
              <a:t>- F</a:t>
            </a:r>
            <a:r>
              <a:rPr lang="en-US" sz="2800" baseline="-25000" dirty="0" smtClean="0">
                <a:latin typeface="Helvetica Neue"/>
                <a:cs typeface="Helvetica Neue"/>
              </a:rPr>
              <a:t>2</a:t>
            </a:r>
            <a:r>
              <a:rPr lang="en-US" sz="2800" dirty="0" smtClean="0">
                <a:latin typeface="Helvetica Neue"/>
                <a:cs typeface="Helvetica Neue"/>
              </a:rPr>
              <a:t>)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0694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337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89" name="Freeform 88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20471" y="5806408"/>
            <a:ext cx="1876352" cy="4221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smtClean="0">
                  <a:latin typeface="Helvetica Neue"/>
                  <a:cs typeface="Helvetica Neue"/>
                </a:rPr>
                <a:t>( </a:t>
              </a:r>
              <a:r>
                <a:rPr lang="en-US" sz="2400" dirty="0" smtClean="0">
                  <a:latin typeface="Helvetica Neue"/>
                  <a:cs typeface="Helvetica Neue"/>
                </a:rPr>
                <a:t>sin </a:t>
              </a:r>
              <a:r>
                <a:rPr lang="en-US" sz="28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latin typeface="Helvetica Neue"/>
                  <a:cs typeface="Helvetica Neue"/>
                </a:rPr>
                <a:t> + sin </a:t>
              </a:r>
              <a:r>
                <a:rPr lang="en-US" sz="28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 </a:t>
              </a:r>
              <a:r>
                <a:rPr lang="en-US" sz="3600" dirty="0" smtClean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 smtClean="0">
                  <a:latin typeface="Helvetica Neue"/>
                  <a:cs typeface="Helvetica Neue"/>
                </a:rPr>
                <a:t>2</a:t>
              </a:r>
              <a:endParaRPr lang="en-US" sz="3600" baseline="30000" dirty="0">
                <a:latin typeface="Helvetica Neue"/>
                <a:cs typeface="Helvetica Neue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</a:t>
            </a:r>
            <a:r>
              <a:rPr lang="en-US" sz="2800" dirty="0" smtClean="0">
                <a:latin typeface="Helvetica Neue"/>
                <a:cs typeface="Helvetica Neue"/>
              </a:rPr>
              <a:t>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endParaRPr lang="en-US" sz="2800" baseline="-25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+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  <a:endParaRPr lang="en-US" sz="28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latin typeface="Helvetica Neue"/>
                <a:cs typeface="Helvetica Neue"/>
              </a:rPr>
              <a:t>   + </a:t>
            </a:r>
            <a:r>
              <a:rPr lang="en-US" sz="28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(F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- F</a:t>
            </a:r>
            <a:r>
              <a:rPr lang="en-US" sz="2800" baseline="-25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  <a:endParaRPr lang="en-US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2199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270044" y="3174672"/>
            <a:ext cx="3980349" cy="3005711"/>
          </a:xfrm>
          <a:custGeom>
            <a:avLst/>
            <a:gdLst>
              <a:gd name="connsiteX0" fmla="*/ 5106368 w 5106368"/>
              <a:gd name="connsiteY0" fmla="*/ 3221132 h 3221132"/>
              <a:gd name="connsiteX1" fmla="*/ 1021273 w 5106368"/>
              <a:gd name="connsiteY1" fmla="*/ 2540242 h 3221132"/>
              <a:gd name="connsiteX2" fmla="*/ 0 w 5106368"/>
              <a:gd name="connsiteY2" fmla="*/ 0 h 322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6368" h="3221132">
                <a:moveTo>
                  <a:pt x="5106368" y="3221132"/>
                </a:moveTo>
                <a:cubicBezTo>
                  <a:pt x="3489351" y="3149114"/>
                  <a:pt x="1872334" y="3077097"/>
                  <a:pt x="1021273" y="2540242"/>
                </a:cubicBezTo>
                <a:cubicBezTo>
                  <a:pt x="170212" y="2003387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856222" y="1312003"/>
            <a:ext cx="1115764" cy="1517670"/>
            <a:chOff x="949955" y="981461"/>
            <a:chExt cx="1115764" cy="1836380"/>
          </a:xfrm>
        </p:grpSpPr>
        <p:sp>
          <p:nvSpPr>
            <p:cNvPr id="86" name="Freeform 85"/>
            <p:cNvSpPr/>
            <p:nvPr/>
          </p:nvSpPr>
          <p:spPr>
            <a:xfrm>
              <a:off x="1171218" y="1584461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49955" y="981461"/>
              <a:ext cx="1115764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-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)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560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86" name="Freeform 85"/>
          <p:cNvSpPr/>
          <p:nvPr/>
        </p:nvSpPr>
        <p:spPr>
          <a:xfrm>
            <a:off x="1077485" y="1810350"/>
            <a:ext cx="382351" cy="1019323"/>
          </a:xfrm>
          <a:custGeom>
            <a:avLst/>
            <a:gdLst>
              <a:gd name="connsiteX0" fmla="*/ 0 w 382351"/>
              <a:gd name="connsiteY0" fmla="*/ 2048398 h 2048398"/>
              <a:gd name="connsiteX1" fmla="*/ 163865 w 382351"/>
              <a:gd name="connsiteY1" fmla="*/ 1461252 h 2048398"/>
              <a:gd name="connsiteX2" fmla="*/ 204831 w 382351"/>
              <a:gd name="connsiteY2" fmla="*/ 215 h 2048398"/>
              <a:gd name="connsiteX3" fmla="*/ 218486 w 382351"/>
              <a:gd name="connsiteY3" fmla="*/ 1570489 h 2048398"/>
              <a:gd name="connsiteX4" fmla="*/ 382351 w 382351"/>
              <a:gd name="connsiteY4" fmla="*/ 2034743 h 204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351" h="2048398">
                <a:moveTo>
                  <a:pt x="0" y="2048398"/>
                </a:moveTo>
                <a:cubicBezTo>
                  <a:pt x="64863" y="1925507"/>
                  <a:pt x="129727" y="1802616"/>
                  <a:pt x="163865" y="1461252"/>
                </a:cubicBezTo>
                <a:cubicBezTo>
                  <a:pt x="198003" y="1119888"/>
                  <a:pt x="195728" y="-17991"/>
                  <a:pt x="204831" y="215"/>
                </a:cubicBezTo>
                <a:cubicBezTo>
                  <a:pt x="213934" y="18421"/>
                  <a:pt x="188899" y="1231401"/>
                  <a:pt x="218486" y="1570489"/>
                </a:cubicBezTo>
                <a:cubicBezTo>
                  <a:pt x="248073" y="1909577"/>
                  <a:pt x="382351" y="2034743"/>
                  <a:pt x="382351" y="203474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79540" y="841127"/>
            <a:ext cx="3338779" cy="537811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856222" y="1312003"/>
            <a:ext cx="111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(F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9906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689695" y="1801975"/>
            <a:ext cx="1164454" cy="1050862"/>
            <a:chOff x="1485049" y="754968"/>
            <a:chExt cx="1408989" cy="1398697"/>
          </a:xfrm>
        </p:grpSpPr>
        <p:sp>
          <p:nvSpPr>
            <p:cNvPr id="75" name="Freeform 74"/>
            <p:cNvSpPr/>
            <p:nvPr/>
          </p:nvSpPr>
          <p:spPr>
            <a:xfrm>
              <a:off x="2003984" y="754968"/>
              <a:ext cx="382351" cy="138833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188445" y="1476367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81" name="Freeform 80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flipH="1">
              <a:off x="1485049" y="1466000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78" name="Freeform 77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4380995" y="1793197"/>
            <a:ext cx="1164454" cy="1050862"/>
            <a:chOff x="1485049" y="754968"/>
            <a:chExt cx="1408989" cy="1398697"/>
          </a:xfrm>
        </p:grpSpPr>
        <p:sp>
          <p:nvSpPr>
            <p:cNvPr id="45" name="Freeform 44"/>
            <p:cNvSpPr/>
            <p:nvPr/>
          </p:nvSpPr>
          <p:spPr>
            <a:xfrm>
              <a:off x="2003984" y="754968"/>
              <a:ext cx="382351" cy="138833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7933C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188445" y="1476367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61" name="Freeform 60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flipH="1">
              <a:off x="1485049" y="1466000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8" name="Freeform 47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</a:t>
            </a:r>
            <a:r>
              <a:rPr lang="en-US" dirty="0"/>
              <a:t>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4756189" y="1381471"/>
            <a:ext cx="57229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400" baseline="-25000" dirty="0" smtClean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Microphone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479540" y="841127"/>
            <a:ext cx="3338779" cy="537811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10k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Frequency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0k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100k</a:t>
              </a:r>
              <a:endParaRPr lang="en-US" dirty="0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856222" y="1312003"/>
            <a:ext cx="111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(F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860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3495265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Talk outline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Microphone Overview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1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System Design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Challenges</a:t>
              </a:r>
              <a:endParaRPr lang="en-US" sz="32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3</a:t>
                </a:r>
                <a:endParaRPr lang="en-US" sz="3200" dirty="0">
                  <a:solidFill>
                    <a:srgbClr val="FFFFFF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Evaluation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42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4" y="4384003"/>
            <a:ext cx="784053" cy="784051"/>
          </a:xfrm>
          <a:prstGeom prst="rect">
            <a:avLst/>
          </a:prstGeom>
        </p:spPr>
      </p:pic>
      <p:grpSp>
        <p:nvGrpSpPr>
          <p:cNvPr id="165" name="Group 164"/>
          <p:cNvGrpSpPr/>
          <p:nvPr/>
        </p:nvGrpSpPr>
        <p:grpSpPr>
          <a:xfrm>
            <a:off x="56237" y="790193"/>
            <a:ext cx="5145635" cy="1637709"/>
            <a:chOff x="56237" y="790193"/>
            <a:chExt cx="5145635" cy="1637709"/>
          </a:xfrm>
        </p:grpSpPr>
        <p:grpSp>
          <p:nvGrpSpPr>
            <p:cNvPr id="89" name="Group 88"/>
            <p:cNvGrpSpPr/>
            <p:nvPr/>
          </p:nvGrpSpPr>
          <p:grpSpPr>
            <a:xfrm>
              <a:off x="2585998" y="1090337"/>
              <a:ext cx="479641" cy="897325"/>
              <a:chOff x="4756187" y="1093947"/>
              <a:chExt cx="934684" cy="1748631"/>
            </a:xfrm>
          </p:grpSpPr>
          <p:sp>
            <p:nvSpPr>
              <p:cNvPr id="106" name="Freeform 105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756187" y="1093947"/>
                <a:ext cx="93468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129503" y="1082207"/>
              <a:ext cx="359433" cy="905455"/>
              <a:chOff x="3866608" y="1078103"/>
              <a:chExt cx="700434" cy="1764475"/>
            </a:xfrm>
          </p:grpSpPr>
          <p:sp>
            <p:nvSpPr>
              <p:cNvPr id="104" name="Freeform 103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6237" y="790193"/>
              <a:ext cx="276999" cy="1211943"/>
              <a:chOff x="80388" y="300204"/>
              <a:chExt cx="539793" cy="2597909"/>
            </a:xfrm>
          </p:grpSpPr>
          <p:sp>
            <p:nvSpPr>
              <p:cNvPr id="120" name="TextBox 119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296509" y="1974448"/>
              <a:ext cx="4905363" cy="453454"/>
              <a:chOff x="294620" y="2805341"/>
              <a:chExt cx="9559166" cy="730293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10k</a:t>
                </a:r>
                <a:endParaRPr lang="en-US" sz="1200" dirty="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Frequency</a:t>
                </a:r>
                <a:endParaRPr lang="en-US" sz="12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100k</a:t>
                </a:r>
                <a:endParaRPr lang="en-US" sz="1200" dirty="0"/>
              </a:p>
            </p:txBody>
          </p:sp>
        </p:grpSp>
      </p:grpSp>
      <p:cxnSp>
        <p:nvCxnSpPr>
          <p:cNvPr id="31" name="Straight Arrow Connector 30"/>
          <p:cNvCxnSpPr/>
          <p:nvPr/>
        </p:nvCxnSpPr>
        <p:spPr>
          <a:xfrm>
            <a:off x="3783872" y="3445424"/>
            <a:ext cx="1988502" cy="10803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/>
          <p:nvPr/>
        </p:nvGrpSpPr>
        <p:grpSpPr>
          <a:xfrm rot="1487676" flipH="1">
            <a:off x="2386179" y="2378360"/>
            <a:ext cx="1396726" cy="1353547"/>
            <a:chOff x="4230899" y="4230284"/>
            <a:chExt cx="1690039" cy="1637792"/>
          </a:xfrm>
        </p:grpSpPr>
        <p:pic>
          <p:nvPicPr>
            <p:cNvPr id="157" name="Picture 156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158" name="Group 157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159" name="Arc 158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Arc 159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Arc 160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2" name="Freeform 161"/>
          <p:cNvSpPr/>
          <p:nvPr/>
        </p:nvSpPr>
        <p:spPr>
          <a:xfrm rot="6468882">
            <a:off x="2303989" y="2295035"/>
            <a:ext cx="470415" cy="524510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Group 165"/>
          <p:cNvGrpSpPr/>
          <p:nvPr/>
        </p:nvGrpSpPr>
        <p:grpSpPr>
          <a:xfrm>
            <a:off x="3962028" y="5168054"/>
            <a:ext cx="5145635" cy="1637709"/>
            <a:chOff x="3962028" y="5168054"/>
            <a:chExt cx="5145635" cy="1637709"/>
          </a:xfrm>
        </p:grpSpPr>
        <p:grpSp>
          <p:nvGrpSpPr>
            <p:cNvPr id="63" name="Group 62"/>
            <p:cNvGrpSpPr/>
            <p:nvPr/>
          </p:nvGrpSpPr>
          <p:grpSpPr>
            <a:xfrm>
              <a:off x="6491790" y="5468198"/>
              <a:ext cx="529984" cy="897325"/>
              <a:chOff x="4756189" y="1093947"/>
              <a:chExt cx="1032788" cy="1748631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756189" y="1093947"/>
                <a:ext cx="1032788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035294" y="5460068"/>
              <a:ext cx="359433" cy="905455"/>
              <a:chOff x="3866608" y="1078103"/>
              <a:chExt cx="700434" cy="1764475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497193" y="5466943"/>
              <a:ext cx="1405887" cy="900474"/>
              <a:chOff x="6785128" y="1087809"/>
              <a:chExt cx="2739677" cy="1754769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209307" y="5291936"/>
              <a:ext cx="1287613" cy="1068134"/>
              <a:chOff x="912535" y="1036411"/>
              <a:chExt cx="3006572" cy="18507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4490490" y="5461323"/>
              <a:ext cx="572563" cy="906094"/>
              <a:chOff x="949955" y="1052121"/>
              <a:chExt cx="1115764" cy="1765720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62028" y="5168054"/>
              <a:ext cx="276999" cy="1211943"/>
              <a:chOff x="80388" y="300204"/>
              <a:chExt cx="539793" cy="2597909"/>
            </a:xfrm>
          </p:grpSpPr>
          <p:sp>
            <p:nvSpPr>
              <p:cNvPr id="47" name="TextBox 46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4202300" y="6352309"/>
              <a:ext cx="4905363" cy="453454"/>
              <a:chOff x="294620" y="2805341"/>
              <a:chExt cx="9559166" cy="73029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10k</a:t>
                </a:r>
                <a:endParaRPr lang="en-US" sz="1200" dirty="0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Frequency</a:t>
                </a:r>
                <a:endParaRPr lang="en-US" sz="12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100k</a:t>
                </a:r>
                <a:endParaRPr lang="en-US" sz="1200" dirty="0"/>
              </a:p>
            </p:txBody>
          </p:sp>
        </p:grpSp>
      </p:grpSp>
      <p:sp>
        <p:nvSpPr>
          <p:cNvPr id="167" name="TextBox 166"/>
          <p:cNvSpPr txBox="1"/>
          <p:nvPr/>
        </p:nvSpPr>
        <p:spPr>
          <a:xfrm>
            <a:off x="6542303" y="4374772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Microphone’s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nonlinearity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34240" y="2774707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Speaker’s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nonlinearity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291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4" y="4384003"/>
            <a:ext cx="784053" cy="784051"/>
          </a:xfrm>
          <a:prstGeom prst="rect">
            <a:avLst/>
          </a:prstGeom>
        </p:spPr>
      </p:pic>
      <p:grpSp>
        <p:nvGrpSpPr>
          <p:cNvPr id="214" name="Group 213"/>
          <p:cNvGrpSpPr/>
          <p:nvPr/>
        </p:nvGrpSpPr>
        <p:grpSpPr>
          <a:xfrm rot="1487676" flipH="1">
            <a:off x="2386179" y="2378360"/>
            <a:ext cx="1396726" cy="1353547"/>
            <a:chOff x="4230899" y="4230284"/>
            <a:chExt cx="1690039" cy="1637792"/>
          </a:xfrm>
        </p:grpSpPr>
        <p:pic>
          <p:nvPicPr>
            <p:cNvPr id="215" name="Picture 214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216" name="Group 215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217" name="Arc 216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0" name="Freeform 219"/>
          <p:cNvSpPr/>
          <p:nvPr/>
        </p:nvSpPr>
        <p:spPr>
          <a:xfrm rot="6468882">
            <a:off x="2303989" y="2295035"/>
            <a:ext cx="470415" cy="524510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1" name="Straight Arrow Connector 220"/>
          <p:cNvCxnSpPr/>
          <p:nvPr/>
        </p:nvCxnSpPr>
        <p:spPr>
          <a:xfrm>
            <a:off x="3783872" y="3445424"/>
            <a:ext cx="1988502" cy="10803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>
            <a:off x="3962028" y="5168054"/>
            <a:ext cx="5145635" cy="1637709"/>
            <a:chOff x="3962028" y="5168054"/>
            <a:chExt cx="5145635" cy="1637709"/>
          </a:xfrm>
        </p:grpSpPr>
        <p:grpSp>
          <p:nvGrpSpPr>
            <p:cNvPr id="223" name="Group 222"/>
            <p:cNvGrpSpPr/>
            <p:nvPr/>
          </p:nvGrpSpPr>
          <p:grpSpPr>
            <a:xfrm>
              <a:off x="6491790" y="5468198"/>
              <a:ext cx="293676" cy="897325"/>
              <a:chOff x="4756189" y="1093947"/>
              <a:chExt cx="572291" cy="1748631"/>
            </a:xfrm>
          </p:grpSpPr>
          <p:sp>
            <p:nvSpPr>
              <p:cNvPr id="256" name="Freeform 255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4756189" y="1093947"/>
                <a:ext cx="572291" cy="77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6035294" y="5460068"/>
              <a:ext cx="359433" cy="905455"/>
              <a:chOff x="3866608" y="1078103"/>
              <a:chExt cx="700434" cy="1764475"/>
            </a:xfrm>
          </p:grpSpPr>
          <p:sp>
            <p:nvSpPr>
              <p:cNvPr id="254" name="Freeform 253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97193" y="5466943"/>
              <a:ext cx="1405887" cy="900474"/>
              <a:chOff x="6785128" y="1087809"/>
              <a:chExt cx="2739677" cy="1754769"/>
            </a:xfrm>
          </p:grpSpPr>
          <p:sp>
            <p:nvSpPr>
              <p:cNvPr id="248" name="Freeform 247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>
              <a:off x="4209307" y="5291936"/>
              <a:ext cx="1287613" cy="1068134"/>
              <a:chOff x="912535" y="1036411"/>
              <a:chExt cx="3006572" cy="1850700"/>
            </a:xfrm>
          </p:grpSpPr>
          <p:cxnSp>
            <p:nvCxnSpPr>
              <p:cNvPr id="246" name="Straight Connector 245"/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Freeform 246"/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27" name="Group 226"/>
            <p:cNvGrpSpPr/>
            <p:nvPr/>
          </p:nvGrpSpPr>
          <p:grpSpPr>
            <a:xfrm>
              <a:off x="4490490" y="5461323"/>
              <a:ext cx="572563" cy="906094"/>
              <a:chOff x="949955" y="1052121"/>
              <a:chExt cx="1115764" cy="1765720"/>
            </a:xfrm>
          </p:grpSpPr>
          <p:sp>
            <p:nvSpPr>
              <p:cNvPr id="244" name="Freeform 243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3962028" y="5168054"/>
              <a:ext cx="276999" cy="1211943"/>
              <a:chOff x="80388" y="300204"/>
              <a:chExt cx="539793" cy="2597909"/>
            </a:xfrm>
          </p:grpSpPr>
          <p:sp>
            <p:nvSpPr>
              <p:cNvPr id="242" name="TextBox 241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cxnSp>
            <p:nvCxnSpPr>
              <p:cNvPr id="243" name="Straight Connector 242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29" name="Group 228"/>
            <p:cNvGrpSpPr/>
            <p:nvPr/>
          </p:nvGrpSpPr>
          <p:grpSpPr>
            <a:xfrm>
              <a:off x="4202300" y="6352309"/>
              <a:ext cx="4905363" cy="453454"/>
              <a:chOff x="294620" y="2805341"/>
              <a:chExt cx="9559166" cy="730293"/>
            </a:xfrm>
          </p:grpSpPr>
          <p:sp>
            <p:nvSpPr>
              <p:cNvPr id="230" name="TextBox 229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10k</a:t>
                </a:r>
                <a:endParaRPr lang="en-US" sz="1200" dirty="0"/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32" name="TextBox 231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Frequency</a:t>
                </a:r>
                <a:endParaRPr lang="en-US" sz="1200" dirty="0"/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100k</a:t>
                </a:r>
                <a:endParaRPr lang="en-US" sz="1200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220" y="787167"/>
            <a:ext cx="5145635" cy="1637709"/>
            <a:chOff x="57220" y="787167"/>
            <a:chExt cx="5145635" cy="1637709"/>
          </a:xfrm>
        </p:grpSpPr>
        <p:grpSp>
          <p:nvGrpSpPr>
            <p:cNvPr id="143" name="Group 142"/>
            <p:cNvGrpSpPr/>
            <p:nvPr/>
          </p:nvGrpSpPr>
          <p:grpSpPr>
            <a:xfrm>
              <a:off x="57220" y="787167"/>
              <a:ext cx="276999" cy="1211943"/>
              <a:chOff x="80388" y="300204"/>
              <a:chExt cx="539793" cy="2597909"/>
            </a:xfrm>
          </p:grpSpPr>
          <p:sp>
            <p:nvSpPr>
              <p:cNvPr id="173" name="TextBox 172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2586979" y="1087311"/>
              <a:ext cx="337265" cy="897325"/>
              <a:chOff x="4756187" y="1093947"/>
              <a:chExt cx="657234" cy="1748631"/>
            </a:xfrm>
          </p:grpSpPr>
          <p:sp>
            <p:nvSpPr>
              <p:cNvPr id="159" name="Freeform 158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756187" y="1093947"/>
                <a:ext cx="65723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2130486" y="1079181"/>
              <a:ext cx="359433" cy="905455"/>
              <a:chOff x="3866608" y="1078103"/>
              <a:chExt cx="700434" cy="1764475"/>
            </a:xfrm>
          </p:grpSpPr>
          <p:sp>
            <p:nvSpPr>
              <p:cNvPr id="157" name="Freeform 15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3592385" y="1086056"/>
              <a:ext cx="1405887" cy="900474"/>
              <a:chOff x="6785128" y="1087809"/>
              <a:chExt cx="2739677" cy="1754769"/>
            </a:xfrm>
          </p:grpSpPr>
          <p:sp>
            <p:nvSpPr>
              <p:cNvPr id="151" name="Freeform 150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585682" y="1080436"/>
              <a:ext cx="572563" cy="906094"/>
              <a:chOff x="949955" y="1052121"/>
              <a:chExt cx="1115764" cy="1765720"/>
            </a:xfrm>
          </p:grpSpPr>
          <p:sp>
            <p:nvSpPr>
              <p:cNvPr id="149" name="Freeform 148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297492" y="1971422"/>
              <a:ext cx="4905363" cy="453454"/>
              <a:chOff x="294620" y="2805341"/>
              <a:chExt cx="9559166" cy="730293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10k</a:t>
                </a:r>
                <a:endParaRPr lang="en-US" sz="1200" dirty="0"/>
              </a:p>
            </p:txBody>
          </p:sp>
          <p:cxnSp>
            <p:nvCxnSpPr>
              <p:cNvPr id="162" name="Straight Connector 161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Frequency</a:t>
                </a:r>
                <a:endParaRPr lang="en-US" sz="1200" dirty="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100k</a:t>
                </a:r>
                <a:endParaRPr lang="en-US" sz="1200" dirty="0"/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6542303" y="4374772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Microphone’s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nonlinearity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234240" y="2774707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Speaker’s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nonlinearity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30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1460" y="2521764"/>
            <a:ext cx="3650411" cy="2669847"/>
            <a:chOff x="11460" y="2521764"/>
            <a:chExt cx="3650411" cy="2669847"/>
          </a:xfrm>
        </p:grpSpPr>
        <p:grpSp>
          <p:nvGrpSpPr>
            <p:cNvPr id="12" name="Group 11"/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Neue"/>
                    <a:cs typeface="Helvetica Neue"/>
                  </a:rPr>
                  <a:t>Speaker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cxnSp>
          <p:nvCxnSpPr>
            <p:cNvPr id="70" name="Elbow Connector 69"/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1460" y="2550173"/>
              <a:ext cx="2030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Audible sound</a:t>
              </a: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noFill/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856003" y="4039132"/>
            <a:ext cx="1505981" cy="2604289"/>
            <a:chOff x="6856003" y="4039132"/>
            <a:chExt cx="1505981" cy="2604289"/>
          </a:xfrm>
        </p:grpSpPr>
        <p:pic>
          <p:nvPicPr>
            <p:cNvPr id="83" name="Picture 82" descr="iphone-7-plu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pic>
        <p:nvPicPr>
          <p:cNvPr id="4" name="Picture 3" descr="3d_model_of_a_human_head_in_3d_studio_ma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9295091">
            <a:off x="1976167" y="2166494"/>
            <a:ext cx="4717709" cy="2609076"/>
            <a:chOff x="486834" y="10626"/>
            <a:chExt cx="6578677" cy="3697120"/>
          </a:xfrm>
          <a:effectLst/>
        </p:grpSpPr>
        <p:sp>
          <p:nvSpPr>
            <p:cNvPr id="7" name="Arc 6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958493" y="2493344"/>
            <a:ext cx="999440" cy="309947"/>
            <a:chOff x="5019498" y="706286"/>
            <a:chExt cx="2592288" cy="421130"/>
          </a:xfrm>
        </p:grpSpPr>
        <p:sp>
          <p:nvSpPr>
            <p:cNvPr id="129" name="Freeform 128"/>
            <p:cNvSpPr/>
            <p:nvPr/>
          </p:nvSpPr>
          <p:spPr>
            <a:xfrm>
              <a:off x="5019498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5878215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6728568" y="735791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 rot="21376586">
            <a:off x="1842978" y="3079565"/>
            <a:ext cx="4984907" cy="2561083"/>
            <a:chOff x="486834" y="10626"/>
            <a:chExt cx="6578677" cy="3697120"/>
          </a:xfrm>
          <a:effectLst/>
        </p:grpSpPr>
        <p:sp>
          <p:nvSpPr>
            <p:cNvPr id="40" name="Arc 39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66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213069" y="4903204"/>
            <a:ext cx="908582" cy="281770"/>
            <a:chOff x="5019498" y="706286"/>
            <a:chExt cx="2592288" cy="421130"/>
          </a:xfrm>
        </p:grpSpPr>
        <p:sp>
          <p:nvSpPr>
            <p:cNvPr id="134" name="Freeform 133"/>
            <p:cNvSpPr/>
            <p:nvPr/>
          </p:nvSpPr>
          <p:spPr>
            <a:xfrm>
              <a:off x="5019498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5878215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6728568" y="735791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Microphones </a:t>
            </a:r>
            <a:r>
              <a:rPr lang="en-US" dirty="0"/>
              <a:t>record audible sounds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39388" y="958441"/>
            <a:ext cx="3542633" cy="5858231"/>
            <a:chOff x="3639388" y="958441"/>
            <a:chExt cx="3542633" cy="5858231"/>
          </a:xfrm>
        </p:grpSpPr>
        <p:grpSp>
          <p:nvGrpSpPr>
            <p:cNvPr id="73" name="Group 72"/>
            <p:cNvGrpSpPr/>
            <p:nvPr/>
          </p:nvGrpSpPr>
          <p:grpSpPr>
            <a:xfrm>
              <a:off x="3639388" y="958441"/>
              <a:ext cx="2748632" cy="5858231"/>
              <a:chOff x="3639388" y="958441"/>
              <a:chExt cx="2748632" cy="5858231"/>
            </a:xfrm>
          </p:grpSpPr>
          <p:sp>
            <p:nvSpPr>
              <p:cNvPr id="72" name="Oval Callout 71"/>
              <p:cNvSpPr/>
              <p:nvPr/>
            </p:nvSpPr>
            <p:spPr>
              <a:xfrm>
                <a:off x="3639388" y="958441"/>
                <a:ext cx="2422687" cy="1236165"/>
              </a:xfrm>
              <a:prstGeom prst="wedgeEllipseCallout">
                <a:avLst>
                  <a:gd name="adj1" fmla="val 72352"/>
                  <a:gd name="adj2" fmla="val 41435"/>
                </a:avLst>
              </a:prstGeom>
              <a:noFill/>
              <a:ln w="5715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Callout 92"/>
              <p:cNvSpPr/>
              <p:nvPr/>
            </p:nvSpPr>
            <p:spPr>
              <a:xfrm>
                <a:off x="3965333" y="5580507"/>
                <a:ext cx="2422687" cy="1236165"/>
              </a:xfrm>
              <a:prstGeom prst="wedgeEllipseCallout">
                <a:avLst>
                  <a:gd name="adj1" fmla="val 75719"/>
                  <a:gd name="adj2" fmla="val -34908"/>
                </a:avLst>
              </a:prstGeom>
              <a:noFill/>
              <a:ln w="5715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876894" y="1269516"/>
                <a:ext cx="20300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I hear that</a:t>
                </a:r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136997" y="5751011"/>
                <a:ext cx="20300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I record that</a:t>
                </a:r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pic>
          <p:nvPicPr>
            <p:cNvPr id="96" name="Picture 95" descr="yes-check-mark-png-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160" y="1644041"/>
              <a:ext cx="906132" cy="906132"/>
            </a:xfrm>
            <a:prstGeom prst="rect">
              <a:avLst/>
            </a:prstGeom>
          </p:spPr>
        </p:pic>
        <p:pic>
          <p:nvPicPr>
            <p:cNvPr id="97" name="Picture 96" descr="yes-check-mark-png-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889" y="3807504"/>
              <a:ext cx="906132" cy="906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23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 rot="1223399" flipH="1">
            <a:off x="2776398" y="2297487"/>
            <a:ext cx="953983" cy="924491"/>
            <a:chOff x="4230899" y="4230284"/>
            <a:chExt cx="1690039" cy="1637792"/>
          </a:xfrm>
        </p:grpSpPr>
        <p:pic>
          <p:nvPicPr>
            <p:cNvPr id="40" name="Picture 39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2" name="Arc 4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c 4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62028" y="5168054"/>
            <a:ext cx="5145635" cy="1637709"/>
            <a:chOff x="-173602" y="1668595"/>
            <a:chExt cx="10027388" cy="2637548"/>
          </a:xfrm>
        </p:grpSpPr>
        <p:grpSp>
          <p:nvGrpSpPr>
            <p:cNvPr id="45" name="Group 44"/>
            <p:cNvGrpSpPr/>
            <p:nvPr/>
          </p:nvGrpSpPr>
          <p:grpSpPr>
            <a:xfrm>
              <a:off x="-173602" y="1668595"/>
              <a:ext cx="539793" cy="1951847"/>
              <a:chOff x="80388" y="300204"/>
              <a:chExt cx="539793" cy="2597909"/>
            </a:xfrm>
          </p:grpSpPr>
          <p:sp>
            <p:nvSpPr>
              <p:cNvPr id="47" name="TextBox 46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294620" y="3575850"/>
              <a:ext cx="9559166" cy="730293"/>
              <a:chOff x="294620" y="2805341"/>
              <a:chExt cx="9559166" cy="73029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10k</a:t>
                </a:r>
                <a:endParaRPr lang="en-US" sz="1200" dirty="0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Frequency</a:t>
                </a:r>
                <a:endParaRPr lang="en-US" sz="12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100k</a:t>
                </a:r>
                <a:endParaRPr lang="en-US" sz="1200" dirty="0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756189" y="2151980"/>
              <a:ext cx="975893" cy="1445151"/>
              <a:chOff x="4756189" y="1093947"/>
              <a:chExt cx="975893" cy="1748631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756189" y="1093947"/>
                <a:ext cx="975893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866608" y="2138886"/>
              <a:ext cx="700434" cy="1458245"/>
              <a:chOff x="3866608" y="1078103"/>
              <a:chExt cx="700434" cy="1764475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715435" y="2149959"/>
              <a:ext cx="2739677" cy="1450223"/>
              <a:chOff x="6785128" y="1087809"/>
              <a:chExt cx="2739677" cy="1754769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08275" y="1868109"/>
              <a:ext cx="2509194" cy="1720241"/>
              <a:chOff x="912535" y="1036411"/>
              <a:chExt cx="3006572" cy="18507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856222" y="2140908"/>
              <a:ext cx="1115764" cy="1459274"/>
              <a:chOff x="949955" y="1052121"/>
              <a:chExt cx="1115764" cy="1765720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4" y="4384003"/>
            <a:ext cx="784053" cy="784051"/>
          </a:xfrm>
          <a:prstGeom prst="rect">
            <a:avLst/>
          </a:prstGeom>
        </p:spPr>
      </p:pic>
      <p:sp>
        <p:nvSpPr>
          <p:cNvPr id="90" name="Freeform 89"/>
          <p:cNvSpPr/>
          <p:nvPr/>
        </p:nvSpPr>
        <p:spPr>
          <a:xfrm rot="6468882">
            <a:off x="2622024" y="2271701"/>
            <a:ext cx="374449" cy="361908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 rot="6468882">
            <a:off x="2032395" y="2385364"/>
            <a:ext cx="778696" cy="673531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1223399" flipH="1">
            <a:off x="2447255" y="3009044"/>
            <a:ext cx="953983" cy="924491"/>
            <a:chOff x="4230899" y="4230284"/>
            <a:chExt cx="1690039" cy="1637792"/>
          </a:xfrm>
        </p:grpSpPr>
        <p:pic>
          <p:nvPicPr>
            <p:cNvPr id="93" name="Picture 92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5" name="Arc 94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Arc 95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Arc 96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4" name="Straight Arrow Connector 103"/>
          <p:cNvCxnSpPr/>
          <p:nvPr/>
        </p:nvCxnSpPr>
        <p:spPr>
          <a:xfrm>
            <a:off x="3783872" y="3445424"/>
            <a:ext cx="1988502" cy="10803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57220" y="787167"/>
            <a:ext cx="5145635" cy="1637709"/>
            <a:chOff x="57220" y="787167"/>
            <a:chExt cx="5145635" cy="1637709"/>
          </a:xfrm>
        </p:grpSpPr>
        <p:grpSp>
          <p:nvGrpSpPr>
            <p:cNvPr id="106" name="Group 105"/>
            <p:cNvGrpSpPr/>
            <p:nvPr/>
          </p:nvGrpSpPr>
          <p:grpSpPr>
            <a:xfrm>
              <a:off x="57220" y="787167"/>
              <a:ext cx="276999" cy="1211943"/>
              <a:chOff x="80388" y="300204"/>
              <a:chExt cx="539793" cy="2597909"/>
            </a:xfrm>
          </p:grpSpPr>
          <p:sp>
            <p:nvSpPr>
              <p:cNvPr id="136" name="TextBox 135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Amplitude</a:t>
                </a:r>
                <a:endParaRPr lang="en-US" sz="1200" dirty="0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>
              <a:off x="2586983" y="1087311"/>
              <a:ext cx="451824" cy="897325"/>
              <a:chOff x="4756189" y="1093947"/>
              <a:chExt cx="880476" cy="1748631"/>
            </a:xfrm>
          </p:grpSpPr>
          <p:sp>
            <p:nvSpPr>
              <p:cNvPr id="134" name="Freeform 133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756189" y="1093947"/>
                <a:ext cx="880476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2130486" y="1079181"/>
              <a:ext cx="359433" cy="905455"/>
              <a:chOff x="3866608" y="1078103"/>
              <a:chExt cx="700434" cy="1764475"/>
            </a:xfrm>
          </p:grpSpPr>
          <p:sp>
            <p:nvSpPr>
              <p:cNvPr id="132" name="Freeform 131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3592385" y="1086056"/>
              <a:ext cx="1405887" cy="900474"/>
              <a:chOff x="6785128" y="1087809"/>
              <a:chExt cx="2739677" cy="1754769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585682" y="1080436"/>
              <a:ext cx="572563" cy="906094"/>
              <a:chOff x="949955" y="1052121"/>
              <a:chExt cx="1115764" cy="1765720"/>
            </a:xfrm>
          </p:grpSpPr>
          <p:sp>
            <p:nvSpPr>
              <p:cNvPr id="124" name="Freeform 123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97492" y="1971422"/>
              <a:ext cx="4905363" cy="453454"/>
              <a:chOff x="294620" y="2805341"/>
              <a:chExt cx="9559166" cy="730293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10k</a:t>
                </a:r>
                <a:endParaRPr lang="en-US" sz="1200" dirty="0"/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Frequency</a:t>
                </a:r>
                <a:endParaRPr lang="en-US" sz="1200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</a:t>
                </a:r>
                <a:r>
                  <a:rPr lang="en-US" sz="1200" dirty="0" smtClean="0"/>
                  <a:t>0k</a:t>
                </a:r>
                <a:endParaRPr lang="en-US" sz="12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100k</a:t>
                </a:r>
                <a:endParaRPr lang="en-US" sz="1200" dirty="0"/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6542303" y="4374772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Microphone’s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nonlinearity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677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34" name="Picture 33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3186205" y="2649860"/>
            <a:ext cx="1284459" cy="12844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38767" y="4065882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Ultrasonic speaker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19609" y="2914282"/>
            <a:ext cx="265935" cy="69378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378168" y="2702500"/>
            <a:ext cx="265936" cy="1117351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639182" y="2947212"/>
            <a:ext cx="265936" cy="63071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897740" y="3047180"/>
            <a:ext cx="265936" cy="430786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1163676" y="2840036"/>
            <a:ext cx="265935" cy="839483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422235" y="2701102"/>
            <a:ext cx="265936" cy="1117351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1683249" y="2914278"/>
            <a:ext cx="265936" cy="693791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1941807" y="3045782"/>
            <a:ext cx="265936" cy="430786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2203347" y="2915680"/>
            <a:ext cx="265936" cy="69378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141396" y="2608991"/>
            <a:ext cx="2190130" cy="391624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607746" y="3228884"/>
            <a:ext cx="783675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4669777" y="3047180"/>
            <a:ext cx="2190130" cy="391624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60476" y="1619750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Amplitude modulation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759931" y="1674029"/>
            <a:ext cx="793541" cy="784051"/>
            <a:chOff x="2955221" y="4059102"/>
            <a:chExt cx="596199" cy="589069"/>
          </a:xfrm>
        </p:grpSpPr>
        <p:sp>
          <p:nvSpPr>
            <p:cNvPr id="103" name="Oval 102"/>
            <p:cNvSpPr/>
            <p:nvPr/>
          </p:nvSpPr>
          <p:spPr>
            <a:xfrm>
              <a:off x="2955221" y="4059102"/>
              <a:ext cx="596199" cy="589069"/>
            </a:xfrm>
            <a:prstGeom prst="ellips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stCxn id="103" idx="7"/>
              <a:endCxn id="103" idx="3"/>
            </p:cNvCxnSpPr>
            <p:nvPr/>
          </p:nvCxnSpPr>
          <p:spPr>
            <a:xfrm flipH="1">
              <a:off x="3042532" y="4145369"/>
              <a:ext cx="421577" cy="416535"/>
            </a:xfrm>
            <a:prstGeom prst="lin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05408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34" name="Picture 33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3186205" y="2649860"/>
            <a:ext cx="1284459" cy="12844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38767" y="4065882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Ultrasonic speaker</a:t>
            </a:r>
            <a:endParaRPr lang="en-US" sz="2400" dirty="0">
              <a:latin typeface="Helvetica Neue"/>
              <a:cs typeface="Helvetica Neue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607746" y="3228884"/>
            <a:ext cx="783675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4669777" y="3047180"/>
            <a:ext cx="2190130" cy="391624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60476" y="1619750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Helvetica Neue"/>
                <a:cs typeface="Helvetica Neue"/>
              </a:rPr>
              <a:t>Frequencymodulation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5820" y="2667957"/>
            <a:ext cx="2343784" cy="1121853"/>
            <a:chOff x="228626" y="5234497"/>
            <a:chExt cx="2343784" cy="1121853"/>
          </a:xfrm>
        </p:grpSpPr>
        <p:sp>
          <p:nvSpPr>
            <p:cNvPr id="23" name="Freeform 22"/>
            <p:cNvSpPr/>
            <p:nvPr/>
          </p:nvSpPr>
          <p:spPr>
            <a:xfrm>
              <a:off x="781501" y="5234497"/>
              <a:ext cx="503901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228626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38280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48975" y="5236742"/>
              <a:ext cx="112782" cy="111735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58630" y="5236748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74019" y="5238999"/>
              <a:ext cx="112783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1281217" y="5236748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390871" y="5236748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501566" y="5238993"/>
              <a:ext cx="112782" cy="111735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611221" y="5238999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29030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841812" y="5234497"/>
              <a:ext cx="503901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349974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2459628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369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9751" y="1561421"/>
            <a:ext cx="65810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Signal self-demodulation</a:t>
            </a:r>
          </a:p>
          <a:p>
            <a:pPr marL="914400" lvl="1" indent="-457200">
              <a:buFont typeface="Arial"/>
              <a:buChar char="•"/>
            </a:pPr>
            <a:endParaRPr lang="en-US" sz="2800" dirty="0" smtClean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Piezoelectric ringing effect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Carrier intermixing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Spectrum inversion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Book"/>
                <a:cs typeface="Avenir Book"/>
              </a:rPr>
              <a:t>Carrier power allocation</a:t>
            </a:r>
            <a:endParaRPr lang="en-US" sz="2800" dirty="0">
              <a:latin typeface="Avenir Book"/>
              <a:cs typeface="Avenir Book"/>
            </a:endParaRPr>
          </a:p>
          <a:p>
            <a:r>
              <a:rPr lang="en-US" sz="2800" dirty="0" smtClean="0">
                <a:latin typeface="Avenir Book"/>
                <a:cs typeface="Avenir Book"/>
              </a:rPr>
              <a:t>	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9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4450637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Talk outline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Microphone Overview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1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System Design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Challenges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Helvetica Neue"/>
                    <a:cs typeface="Helvetica Neue"/>
                  </a:rPr>
                  <a:t>3</a:t>
                </a:r>
                <a:endParaRPr lang="en-US" sz="3200" dirty="0"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Evaluation</a:t>
              </a:r>
              <a:endParaRPr lang="en-US" sz="32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42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Hardware generalizability</a:t>
            </a:r>
          </a:p>
        </p:txBody>
      </p:sp>
      <p:pic>
        <p:nvPicPr>
          <p:cNvPr id="3" name="Picture 2" descr="experimentalSetup1_ol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9188" r="22773" b="20216"/>
          <a:stretch/>
        </p:blipFill>
        <p:spPr>
          <a:xfrm flipH="1">
            <a:off x="93608" y="805259"/>
            <a:ext cx="1440257" cy="2553336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56" name="Group 55"/>
          <p:cNvGrpSpPr/>
          <p:nvPr/>
        </p:nvGrpSpPr>
        <p:grpSpPr>
          <a:xfrm>
            <a:off x="750224" y="1761098"/>
            <a:ext cx="2424541" cy="1496628"/>
            <a:chOff x="750224" y="1761098"/>
            <a:chExt cx="2424541" cy="1496628"/>
          </a:xfrm>
        </p:grpSpPr>
        <p:sp>
          <p:nvSpPr>
            <p:cNvPr id="8" name="TextBox 7"/>
            <p:cNvSpPr txBox="1"/>
            <p:nvPr/>
          </p:nvSpPr>
          <p:spPr>
            <a:xfrm>
              <a:off x="2002616" y="1910879"/>
              <a:ext cx="1172149" cy="400110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40 kHz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28616" y="2857616"/>
              <a:ext cx="1088756" cy="400110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5</a:t>
              </a:r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0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 </a:t>
              </a:r>
              <a:r>
                <a:rPr lang="en-US" sz="2000" dirty="0" smtClean="0">
                  <a:solidFill>
                    <a:srgbClr val="17375E"/>
                  </a:solidFill>
                  <a:latin typeface="Helvetica Neue"/>
                  <a:cs typeface="Helvetica Neue"/>
                </a:rPr>
                <a:t>kHz</a:t>
              </a:r>
              <a:endParaRPr lang="en-US" sz="20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972810" y="1761098"/>
              <a:ext cx="1896567" cy="803073"/>
            </a:xfrm>
            <a:prstGeom prst="straightConnector1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  <a:prstDash val="sysDash"/>
              <a:headEnd type="none" w="med" len="med"/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50224" y="1761098"/>
              <a:ext cx="1930118" cy="1129490"/>
            </a:xfrm>
            <a:prstGeom prst="straightConnector1">
              <a:avLst/>
            </a:prstGeom>
            <a:ln w="38100" cmpd="sng">
              <a:solidFill>
                <a:schemeClr val="tx2">
                  <a:lumMod val="75000"/>
                </a:schemeClr>
              </a:solidFill>
              <a:prstDash val="sysDash"/>
              <a:headEnd type="none" w="med" len="med"/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72810" y="4532907"/>
            <a:ext cx="8117758" cy="1823443"/>
            <a:chOff x="256030" y="4408973"/>
            <a:chExt cx="8929534" cy="2206363"/>
          </a:xfrm>
        </p:grpSpPr>
        <p:grpSp>
          <p:nvGrpSpPr>
            <p:cNvPr id="17" name="Group 16"/>
            <p:cNvGrpSpPr/>
            <p:nvPr/>
          </p:nvGrpSpPr>
          <p:grpSpPr>
            <a:xfrm>
              <a:off x="256030" y="4682621"/>
              <a:ext cx="1386539" cy="1655716"/>
              <a:chOff x="256030" y="4682621"/>
              <a:chExt cx="1386539" cy="165571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207" y="4682621"/>
                <a:ext cx="1236853" cy="125190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56030" y="5969005"/>
                <a:ext cx="138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Hearing Aid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559721" y="4618209"/>
              <a:ext cx="2045161" cy="1720128"/>
              <a:chOff x="1559721" y="4618209"/>
              <a:chExt cx="2045161" cy="1720128"/>
            </a:xfrm>
          </p:grpSpPr>
          <p:pic>
            <p:nvPicPr>
              <p:cNvPr id="31" name="Picture 30" descr="PowerShot_ELPH_190_IS_Black_1_l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9721" y="4618209"/>
                <a:ext cx="2045161" cy="136344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761625" y="5969005"/>
                <a:ext cx="138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Camera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373158" y="4408973"/>
              <a:ext cx="1386539" cy="1929364"/>
              <a:chOff x="3373158" y="4408973"/>
              <a:chExt cx="1386539" cy="1929364"/>
            </a:xfrm>
          </p:grpSpPr>
          <p:pic>
            <p:nvPicPr>
              <p:cNvPr id="29" name="Picture 28" descr="1-2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51" r="36148"/>
              <a:stretch/>
            </p:blipFill>
            <p:spPr>
              <a:xfrm>
                <a:off x="3676075" y="4408973"/>
                <a:ext cx="766797" cy="158947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373158" y="5969005"/>
                <a:ext cx="138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iPhone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64300" y="4455153"/>
              <a:ext cx="1266164" cy="2160183"/>
              <a:chOff x="4564300" y="4455153"/>
              <a:chExt cx="1266164" cy="2160183"/>
            </a:xfrm>
          </p:grpSpPr>
          <p:pic>
            <p:nvPicPr>
              <p:cNvPr id="27" name="Picture 26" descr="galaxy-s6_gallery_front_black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8" r="22929"/>
              <a:stretch/>
            </p:blipFill>
            <p:spPr>
              <a:xfrm>
                <a:off x="4806744" y="4455153"/>
                <a:ext cx="790802" cy="155887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564300" y="5969005"/>
                <a:ext cx="1266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Android</a:t>
                </a:r>
              </a:p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phone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71960" y="4836138"/>
              <a:ext cx="1575022" cy="1502199"/>
              <a:chOff x="5771960" y="4836138"/>
              <a:chExt cx="1575022" cy="1502199"/>
            </a:xfrm>
          </p:grpSpPr>
          <p:pic>
            <p:nvPicPr>
              <p:cNvPr id="25" name="Picture 24" descr="10-Gear-2-neo-black-2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2" t="5055" r="18767" b="5037"/>
              <a:stretch/>
            </p:blipFill>
            <p:spPr>
              <a:xfrm>
                <a:off x="5991315" y="4836138"/>
                <a:ext cx="1008319" cy="1194966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771960" y="5969005"/>
                <a:ext cx="1575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Smartwatch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312347" y="4813048"/>
              <a:ext cx="1873217" cy="1525289"/>
              <a:chOff x="7312347" y="4813048"/>
              <a:chExt cx="1873217" cy="1525289"/>
            </a:xfrm>
          </p:grpSpPr>
          <p:pic>
            <p:nvPicPr>
              <p:cNvPr id="23" name="Picture 22" descr="23a5e291ace35986b50efe296d8c85c6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192" y="4813048"/>
                <a:ext cx="1870372" cy="1148786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312347" y="5969005"/>
                <a:ext cx="1575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Laptop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pic>
        <p:nvPicPr>
          <p:cNvPr id="55" name="Picture 54" descr="nonlinearityEverywher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00" y="950432"/>
            <a:ext cx="5707670" cy="35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3" name="Picture 2" descr="experimentalSetup1_o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491" y="1422281"/>
            <a:ext cx="2308314" cy="3616817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6" descr="experimentalSetupHighPower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93" y="1422281"/>
            <a:ext cx="2710859" cy="3616817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04562" y="5100311"/>
            <a:ext cx="294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Communication prototype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1844" y="5095293"/>
            <a:ext cx="294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Jammer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prototype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936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Communication performance</a:t>
            </a:r>
            <a:endParaRPr lang="en-US" dirty="0"/>
          </a:p>
        </p:txBody>
      </p:sp>
      <p:pic>
        <p:nvPicPr>
          <p:cNvPr id="3" name="Picture 2" descr="experimentalSetup1_ol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9188" r="22773" b="20216"/>
          <a:stretch/>
        </p:blipFill>
        <p:spPr>
          <a:xfrm flipH="1">
            <a:off x="93608" y="805259"/>
            <a:ext cx="1440257" cy="2553336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5" name="Picture 34" descr="galaxy-s6_gallery_front_blac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r="22929"/>
          <a:stretch/>
        </p:blipFill>
        <p:spPr>
          <a:xfrm>
            <a:off x="7397544" y="2345339"/>
            <a:ext cx="1289256" cy="2541448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1675443" y="2188616"/>
            <a:ext cx="5620841" cy="1418547"/>
          </a:xfrm>
          <a:prstGeom prst="straightConnector1">
            <a:avLst/>
          </a:prstGeom>
          <a:ln w="57150" cmpd="sng">
            <a:solidFill>
              <a:schemeClr val="tx2">
                <a:lumMod val="75000"/>
              </a:schemeClr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22972" y="1981987"/>
            <a:ext cx="330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FM data packets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64399" y="3191305"/>
            <a:ext cx="2616030" cy="954107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4kbps</a:t>
            </a:r>
          </a:p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up to 1 meter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3264" y="5373003"/>
            <a:ext cx="6642220" cy="523220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More power can increase the distance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4232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microphone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26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microphone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08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6856003" y="4039132"/>
            <a:ext cx="1505981" cy="2604289"/>
            <a:chOff x="6856003" y="4039132"/>
            <a:chExt cx="1505981" cy="2604289"/>
          </a:xfrm>
        </p:grpSpPr>
        <p:pic>
          <p:nvPicPr>
            <p:cNvPr id="83" name="Picture 82" descr="iphone-7-plu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Podcast-Op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pic>
        <p:nvPicPr>
          <p:cNvPr id="4" name="Picture 3" descr="3d_model_of_a_human_head_in_3d_studio_ma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Inaudible, but recordable !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14310" y="2521764"/>
            <a:ext cx="3547561" cy="2669847"/>
            <a:chOff x="114310" y="2521764"/>
            <a:chExt cx="3547561" cy="2669847"/>
          </a:xfrm>
        </p:grpSpPr>
        <p:grpSp>
          <p:nvGrpSpPr>
            <p:cNvPr id="12" name="Group 11"/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Neue"/>
                    <a:cs typeface="Helvetica Neue"/>
                  </a:rPr>
                  <a:t>Speaker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Elbow Connector 69"/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/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Freeform 98"/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9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microphone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7" y="4039578"/>
            <a:ext cx="1003294" cy="10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microphone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423241" y="-191805"/>
            <a:ext cx="7839558" cy="7839558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microphone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90245" y="1211638"/>
            <a:ext cx="1273623" cy="784977"/>
            <a:chOff x="6342530" y="636996"/>
            <a:chExt cx="1864711" cy="1149284"/>
          </a:xfrm>
        </p:grpSpPr>
        <p:grpSp>
          <p:nvGrpSpPr>
            <p:cNvPr id="16" name="Group 15"/>
            <p:cNvGrpSpPr/>
            <p:nvPr/>
          </p:nvGrpSpPr>
          <p:grpSpPr>
            <a:xfrm>
              <a:off x="7280516" y="859555"/>
              <a:ext cx="926725" cy="926725"/>
              <a:chOff x="7830638" y="3403852"/>
              <a:chExt cx="926725" cy="926725"/>
            </a:xfrm>
          </p:grpSpPr>
          <p:pic>
            <p:nvPicPr>
              <p:cNvPr id="18" name="Picture 17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19" name="Picture 18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pic>
          <p:nvPicPr>
            <p:cNvPr id="21" name="Picture 20" descr="spea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530" y="636996"/>
              <a:ext cx="1003294" cy="100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23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7354682" y="2886715"/>
            <a:ext cx="0" cy="9820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64547" y="2070704"/>
            <a:ext cx="926725" cy="926725"/>
            <a:chOff x="7830638" y="3403852"/>
            <a:chExt cx="926725" cy="926725"/>
          </a:xfrm>
        </p:grpSpPr>
        <p:pic>
          <p:nvPicPr>
            <p:cNvPr id="22" name="Picture 21" descr="robber-with-eyes-mask-icon-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638" y="3403852"/>
              <a:ext cx="926725" cy="926725"/>
            </a:xfrm>
            <a:prstGeom prst="rect">
              <a:avLst/>
            </a:prstGeom>
          </p:spPr>
        </p:pic>
        <p:pic>
          <p:nvPicPr>
            <p:cNvPr id="23" name="Picture 22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890" y="3927093"/>
              <a:ext cx="365766" cy="36576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2257" y="386880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Jammed recording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6561" y="3868804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81889" y="1401977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2000 spoken words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6193" y="1401977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7354682" y="2886715"/>
            <a:ext cx="0" cy="9820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64547" y="2070704"/>
            <a:ext cx="926725" cy="926725"/>
            <a:chOff x="7830638" y="3403852"/>
            <a:chExt cx="926725" cy="926725"/>
          </a:xfrm>
        </p:grpSpPr>
        <p:pic>
          <p:nvPicPr>
            <p:cNvPr id="22" name="Picture 21" descr="robber-with-eyes-mask-icon-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638" y="3403852"/>
              <a:ext cx="926725" cy="926725"/>
            </a:xfrm>
            <a:prstGeom prst="rect">
              <a:avLst/>
            </a:prstGeom>
          </p:spPr>
        </p:pic>
        <p:pic>
          <p:nvPicPr>
            <p:cNvPr id="23" name="Picture 22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890" y="3927093"/>
              <a:ext cx="365766" cy="36576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2257" y="386880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Jammed recording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6561" y="3868804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505890" y="5148200"/>
            <a:ext cx="2096770" cy="1676867"/>
            <a:chOff x="4867382" y="440475"/>
            <a:chExt cx="2096770" cy="1676867"/>
          </a:xfrm>
        </p:grpSpPr>
        <p:pic>
          <p:nvPicPr>
            <p:cNvPr id="28" name="Picture 27" descr="businessman26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824" y="440475"/>
              <a:ext cx="1132089" cy="11320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67382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Human</a:t>
              </a:r>
            </a:p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listener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933832" y="5336769"/>
            <a:ext cx="2096770" cy="1521231"/>
            <a:chOff x="6666299" y="596111"/>
            <a:chExt cx="2096770" cy="1521231"/>
          </a:xfrm>
        </p:grpSpPr>
        <p:sp>
          <p:nvSpPr>
            <p:cNvPr id="33" name="TextBox 32"/>
            <p:cNvSpPr txBox="1"/>
            <p:nvPr/>
          </p:nvSpPr>
          <p:spPr>
            <a:xfrm>
              <a:off x="6666299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Speech recognition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pic>
          <p:nvPicPr>
            <p:cNvPr id="34" name="Picture 33" descr="images-3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140" y="596111"/>
              <a:ext cx="930721" cy="886207"/>
            </a:xfrm>
            <a:prstGeom prst="rect">
              <a:avLst/>
            </a:prstGeom>
          </p:spPr>
        </p:pic>
      </p:grpSp>
      <p:cxnSp>
        <p:nvCxnSpPr>
          <p:cNvPr id="35" name="Straight Arrow Connector 34"/>
          <p:cNvCxnSpPr>
            <a:endCxn id="28" idx="0"/>
          </p:cNvCxnSpPr>
          <p:nvPr/>
        </p:nvCxnSpPr>
        <p:spPr>
          <a:xfrm flipH="1">
            <a:off x="6567377" y="4381934"/>
            <a:ext cx="787305" cy="766266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6" idx="2"/>
          </p:cNvCxnSpPr>
          <p:nvPr/>
        </p:nvCxnSpPr>
        <p:spPr>
          <a:xfrm>
            <a:off x="7354682" y="4330469"/>
            <a:ext cx="761964" cy="817731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81889" y="1401977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2000 spoken words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26193" y="1401977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7354682" y="2886715"/>
            <a:ext cx="0" cy="9820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BackDoor jammer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64547" y="2070704"/>
            <a:ext cx="926725" cy="926725"/>
            <a:chOff x="7830638" y="3403852"/>
            <a:chExt cx="926725" cy="926725"/>
          </a:xfrm>
        </p:grpSpPr>
        <p:pic>
          <p:nvPicPr>
            <p:cNvPr id="22" name="Picture 21" descr="robber-with-eyes-mask-icon-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638" y="3403852"/>
              <a:ext cx="926725" cy="926725"/>
            </a:xfrm>
            <a:prstGeom prst="rect">
              <a:avLst/>
            </a:prstGeom>
          </p:spPr>
        </p:pic>
        <p:pic>
          <p:nvPicPr>
            <p:cNvPr id="23" name="Picture 22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890" y="3927093"/>
              <a:ext cx="365766" cy="36576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2257" y="386880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Jammed recording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6561" y="3868804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505890" y="5148200"/>
            <a:ext cx="2096770" cy="1676867"/>
            <a:chOff x="4867382" y="440475"/>
            <a:chExt cx="2096770" cy="1676867"/>
          </a:xfrm>
        </p:grpSpPr>
        <p:pic>
          <p:nvPicPr>
            <p:cNvPr id="28" name="Picture 27" descr="businessman26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824" y="440475"/>
              <a:ext cx="1132089" cy="11320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67382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Human</a:t>
              </a:r>
            </a:p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listener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933832" y="5336769"/>
            <a:ext cx="2096770" cy="1521231"/>
            <a:chOff x="6666299" y="596111"/>
            <a:chExt cx="2096770" cy="1521231"/>
          </a:xfrm>
        </p:grpSpPr>
        <p:sp>
          <p:nvSpPr>
            <p:cNvPr id="33" name="TextBox 32"/>
            <p:cNvSpPr txBox="1"/>
            <p:nvPr/>
          </p:nvSpPr>
          <p:spPr>
            <a:xfrm>
              <a:off x="6666299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Speech recognition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pic>
          <p:nvPicPr>
            <p:cNvPr id="34" name="Picture 33" descr="images-3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140" y="596111"/>
              <a:ext cx="930721" cy="886207"/>
            </a:xfrm>
            <a:prstGeom prst="rect">
              <a:avLst/>
            </a:prstGeom>
          </p:spPr>
        </p:pic>
      </p:grpSp>
      <p:cxnSp>
        <p:nvCxnSpPr>
          <p:cNvPr id="35" name="Straight Arrow Connector 34"/>
          <p:cNvCxnSpPr>
            <a:endCxn id="28" idx="0"/>
          </p:cNvCxnSpPr>
          <p:nvPr/>
        </p:nvCxnSpPr>
        <p:spPr>
          <a:xfrm flipH="1">
            <a:off x="6567377" y="4381934"/>
            <a:ext cx="787305" cy="766266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6" idx="2"/>
          </p:cNvCxnSpPr>
          <p:nvPr/>
        </p:nvCxnSpPr>
        <p:spPr>
          <a:xfrm>
            <a:off x="7354682" y="4330469"/>
            <a:ext cx="761964" cy="817731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87778" y="5716281"/>
            <a:ext cx="2096770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% of legible words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81889" y="1401977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2000 spoken words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26193" y="1401977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2184865" y="969473"/>
            <a:ext cx="0" cy="473813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1474783" y="750993"/>
            <a:ext cx="710082" cy="5115205"/>
            <a:chOff x="1474783" y="942163"/>
            <a:chExt cx="710082" cy="5115205"/>
          </a:xfrm>
        </p:grpSpPr>
        <p:sp>
          <p:nvSpPr>
            <p:cNvPr id="73" name="TextBox 72"/>
            <p:cNvSpPr txBox="1"/>
            <p:nvPr/>
          </p:nvSpPr>
          <p:spPr>
            <a:xfrm>
              <a:off x="1474783" y="94216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Neue"/>
                  <a:cs typeface="Helvetica Neue"/>
                </a:rPr>
                <a:t>100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74783" y="1872871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80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4783" y="2803579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6</a:t>
              </a:r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74783" y="3734287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</a:t>
              </a:r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74783" y="4664995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4783" y="559570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16118" y="5516432"/>
            <a:ext cx="5610264" cy="1392851"/>
            <a:chOff x="1916118" y="5516432"/>
            <a:chExt cx="5610264" cy="1392851"/>
          </a:xfrm>
        </p:grpSpPr>
        <p:sp>
          <p:nvSpPr>
            <p:cNvPr id="80" name="TextBox 79"/>
            <p:cNvSpPr txBox="1"/>
            <p:nvPr/>
          </p:nvSpPr>
          <p:spPr>
            <a:xfrm rot="18806654">
              <a:off x="1468995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1.0m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8806654">
              <a:off x="2036957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1.5m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8806654">
              <a:off x="2604919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.0m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8806654">
              <a:off x="6580653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No Jam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8806654">
              <a:off x="3172881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2.5m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rot="18806654">
              <a:off x="3740843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3</a:t>
              </a:r>
              <a:r>
                <a:rPr lang="en-US" sz="2400" dirty="0" smtClean="0">
                  <a:latin typeface="Helvetica Neue"/>
                  <a:cs typeface="Helvetica Neue"/>
                </a:rPr>
                <a:t>.0m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18806654">
              <a:off x="4308805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3.5m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rot="18806654">
              <a:off x="4876767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</a:t>
              </a:r>
              <a:r>
                <a:rPr lang="en-US" sz="2400" dirty="0" smtClean="0">
                  <a:latin typeface="Helvetica Neue"/>
                  <a:cs typeface="Helvetica Neue"/>
                </a:rPr>
                <a:t>.0m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18806654">
              <a:off x="5444729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4.5m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18806654">
              <a:off x="6012691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5</a:t>
              </a:r>
              <a:r>
                <a:rPr lang="en-US" sz="2400" dirty="0" smtClean="0">
                  <a:latin typeface="Helvetica Neue"/>
                  <a:cs typeface="Helvetica Neue"/>
                </a:rPr>
                <a:t>.0m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479497" y="980564"/>
            <a:ext cx="325431" cy="4724474"/>
            <a:chOff x="7216733" y="1171734"/>
            <a:chExt cx="325431" cy="4724474"/>
          </a:xfrm>
        </p:grpSpPr>
        <p:sp>
          <p:nvSpPr>
            <p:cNvPr id="91" name="Rectangle 90"/>
            <p:cNvSpPr/>
            <p:nvPr/>
          </p:nvSpPr>
          <p:spPr>
            <a:xfrm>
              <a:off x="7216733" y="1171734"/>
              <a:ext cx="168246" cy="472447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384979" y="2004660"/>
              <a:ext cx="157185" cy="389154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00233" y="5656580"/>
            <a:ext cx="325431" cy="20518"/>
            <a:chOff x="2537469" y="5792501"/>
            <a:chExt cx="325431" cy="103707"/>
          </a:xfrm>
        </p:grpSpPr>
        <p:sp>
          <p:nvSpPr>
            <p:cNvPr id="94" name="Rectangle 93"/>
            <p:cNvSpPr/>
            <p:nvPr/>
          </p:nvSpPr>
          <p:spPr>
            <a:xfrm>
              <a:off x="2537469" y="5792501"/>
              <a:ext cx="168246" cy="87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705715" y="5827820"/>
              <a:ext cx="157185" cy="683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385141" y="5656304"/>
            <a:ext cx="325431" cy="48380"/>
            <a:chOff x="3122377" y="5792501"/>
            <a:chExt cx="325431" cy="103707"/>
          </a:xfrm>
        </p:grpSpPr>
        <p:sp>
          <p:nvSpPr>
            <p:cNvPr id="97" name="Rectangle 96"/>
            <p:cNvSpPr/>
            <p:nvPr/>
          </p:nvSpPr>
          <p:spPr>
            <a:xfrm>
              <a:off x="3122377" y="5792501"/>
              <a:ext cx="168246" cy="87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290623" y="5827820"/>
              <a:ext cx="157185" cy="683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970049" y="5617288"/>
            <a:ext cx="325431" cy="87750"/>
            <a:chOff x="3707285" y="5808458"/>
            <a:chExt cx="325431" cy="87750"/>
          </a:xfrm>
        </p:grpSpPr>
        <p:sp>
          <p:nvSpPr>
            <p:cNvPr id="100" name="Rectangle 99"/>
            <p:cNvSpPr/>
            <p:nvPr/>
          </p:nvSpPr>
          <p:spPr>
            <a:xfrm>
              <a:off x="3707285" y="5808458"/>
              <a:ext cx="168246" cy="87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875531" y="5809286"/>
              <a:ext cx="157185" cy="827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554957" y="5434261"/>
            <a:ext cx="325431" cy="270777"/>
            <a:chOff x="4292193" y="5625431"/>
            <a:chExt cx="325431" cy="270777"/>
          </a:xfrm>
        </p:grpSpPr>
        <p:sp>
          <p:nvSpPr>
            <p:cNvPr id="103" name="Rectangle 102"/>
            <p:cNvSpPr/>
            <p:nvPr/>
          </p:nvSpPr>
          <p:spPr>
            <a:xfrm>
              <a:off x="4292193" y="5625431"/>
              <a:ext cx="168246" cy="270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460439" y="5809286"/>
              <a:ext cx="157185" cy="827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139865" y="5049622"/>
            <a:ext cx="325431" cy="655416"/>
            <a:chOff x="4877101" y="5240792"/>
            <a:chExt cx="325431" cy="655416"/>
          </a:xfrm>
        </p:grpSpPr>
        <p:sp>
          <p:nvSpPr>
            <p:cNvPr id="106" name="Rectangle 105"/>
            <p:cNvSpPr/>
            <p:nvPr/>
          </p:nvSpPr>
          <p:spPr>
            <a:xfrm>
              <a:off x="4877101" y="5240792"/>
              <a:ext cx="168246" cy="6527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 flipV="1">
              <a:off x="5045347" y="5363681"/>
              <a:ext cx="157185" cy="53252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724773" y="3695505"/>
            <a:ext cx="325431" cy="2009533"/>
            <a:chOff x="5462009" y="3886675"/>
            <a:chExt cx="325431" cy="2009533"/>
          </a:xfrm>
        </p:grpSpPr>
        <p:sp>
          <p:nvSpPr>
            <p:cNvPr id="109" name="Rectangle 108"/>
            <p:cNvSpPr/>
            <p:nvPr/>
          </p:nvSpPr>
          <p:spPr>
            <a:xfrm>
              <a:off x="5462009" y="3886675"/>
              <a:ext cx="168246" cy="2006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flipV="1">
              <a:off x="5630255" y="4350930"/>
              <a:ext cx="157185" cy="15452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309681" y="2154457"/>
            <a:ext cx="325431" cy="3550581"/>
            <a:chOff x="6046917" y="2345627"/>
            <a:chExt cx="325431" cy="3550581"/>
          </a:xfrm>
        </p:grpSpPr>
        <p:sp>
          <p:nvSpPr>
            <p:cNvPr id="112" name="Rectangle 111"/>
            <p:cNvSpPr/>
            <p:nvPr/>
          </p:nvSpPr>
          <p:spPr>
            <a:xfrm>
              <a:off x="6046917" y="2345627"/>
              <a:ext cx="168246" cy="35479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 flipV="1">
              <a:off x="6215163" y="2714697"/>
              <a:ext cx="157185" cy="318151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894589" y="1824833"/>
            <a:ext cx="325431" cy="3880205"/>
            <a:chOff x="6631825" y="2016003"/>
            <a:chExt cx="325431" cy="3880205"/>
          </a:xfrm>
        </p:grpSpPr>
        <p:sp>
          <p:nvSpPr>
            <p:cNvPr id="115" name="Rectangle 114"/>
            <p:cNvSpPr/>
            <p:nvPr/>
          </p:nvSpPr>
          <p:spPr>
            <a:xfrm>
              <a:off x="6631825" y="2016003"/>
              <a:ext cx="168246" cy="387753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flipV="1">
              <a:off x="6800071" y="2826012"/>
              <a:ext cx="157185" cy="30701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H="1">
            <a:off x="2171210" y="5693948"/>
            <a:ext cx="5694303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290623" y="6363017"/>
            <a:ext cx="34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Jamming distance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119" name="TextBox 118"/>
          <p:cNvSpPr txBox="1"/>
          <p:nvPr/>
        </p:nvSpPr>
        <p:spPr>
          <a:xfrm rot="16200000">
            <a:off x="-665869" y="3123302"/>
            <a:ext cx="403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Legibility of words (%)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516628" y="969473"/>
            <a:ext cx="404664" cy="2881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2894419" y="908713"/>
            <a:ext cx="341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/>
                <a:cs typeface="Helvetica Neue"/>
              </a:rPr>
              <a:t>Human users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16628" y="1486638"/>
            <a:ext cx="404664" cy="2881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2894419" y="1411767"/>
            <a:ext cx="39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/>
                <a:cs typeface="Helvetica Neue"/>
              </a:rPr>
              <a:t>Automatic speech recognition</a:t>
            </a:r>
            <a:endParaRPr lang="en-US" sz="2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0243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56121879_4d9f33f0e1_z flickr dominic mel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542"/>
            <a:ext cx="9144000" cy="6145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35042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2650" y="1882849"/>
            <a:ext cx="794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/>
                <a:cs typeface="Helvetica Neue"/>
              </a:rPr>
              <a:t>Specially designed inaudible sound can be recorded with unmodified microphone</a:t>
            </a:r>
            <a:endParaRPr lang="en-US" sz="3200" dirty="0">
              <a:latin typeface="Helvetica Neue"/>
              <a:cs typeface="Helvetica Neue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8498" y="2111179"/>
            <a:ext cx="522972" cy="584776"/>
            <a:chOff x="1270081" y="1897519"/>
            <a:chExt cx="466085" cy="584776"/>
          </a:xfrm>
        </p:grpSpPr>
        <p:sp>
          <p:nvSpPr>
            <p:cNvPr id="8" name="Oval 7"/>
            <p:cNvSpPr/>
            <p:nvPr/>
          </p:nvSpPr>
          <p:spPr>
            <a:xfrm>
              <a:off x="1270081" y="1944910"/>
              <a:ext cx="466085" cy="51263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13901" y="1897519"/>
              <a:ext cx="4103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1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58078" y="3176205"/>
            <a:ext cx="794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/>
                <a:cs typeface="Helvetica Neue"/>
              </a:rPr>
              <a:t>It can make acoustic jammer possible and also can be a communication channel </a:t>
            </a:r>
            <a:endParaRPr lang="en-US" sz="3200" dirty="0">
              <a:latin typeface="Helvetica Neue"/>
              <a:cs typeface="Helvetica Neue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3926" y="3416405"/>
            <a:ext cx="522972" cy="584776"/>
            <a:chOff x="1270081" y="1897519"/>
            <a:chExt cx="466085" cy="584776"/>
          </a:xfrm>
        </p:grpSpPr>
        <p:sp>
          <p:nvSpPr>
            <p:cNvPr id="27" name="Oval 26"/>
            <p:cNvSpPr/>
            <p:nvPr/>
          </p:nvSpPr>
          <p:spPr>
            <a:xfrm>
              <a:off x="1270081" y="1944910"/>
              <a:ext cx="466085" cy="51263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24480" y="1897519"/>
              <a:ext cx="4103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2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56168" y="4539345"/>
            <a:ext cx="794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/>
                <a:cs typeface="Helvetica Neue"/>
              </a:rPr>
              <a:t>It also uncovers threats like acoustic Denial-of-Service </a:t>
            </a:r>
            <a:r>
              <a:rPr lang="en-US" sz="3200" dirty="0" smtClean="0">
                <a:latin typeface="Helvetica Neue"/>
                <a:cs typeface="Helvetica Neue"/>
              </a:rPr>
              <a:t>attacks</a:t>
            </a:r>
            <a:endParaRPr lang="en-US" sz="3200" dirty="0">
              <a:latin typeface="Helvetica Neue"/>
              <a:cs typeface="Helvetica Neue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2016" y="4779545"/>
            <a:ext cx="522972" cy="584776"/>
            <a:chOff x="1270081" y="1897519"/>
            <a:chExt cx="466085" cy="584776"/>
          </a:xfrm>
        </p:grpSpPr>
        <p:sp>
          <p:nvSpPr>
            <p:cNvPr id="31" name="Oval 30"/>
            <p:cNvSpPr/>
            <p:nvPr/>
          </p:nvSpPr>
          <p:spPr>
            <a:xfrm>
              <a:off x="1270081" y="1944910"/>
              <a:ext cx="466085" cy="51263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24480" y="1897519"/>
              <a:ext cx="4103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Helvetica Neue"/>
                  <a:cs typeface="Helvetica Neue"/>
                </a:rPr>
                <a:t>3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44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36365"/>
            <a:ext cx="9144000" cy="21577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460019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venir Book"/>
                <a:cs typeface="Avenir Book"/>
              </a:rPr>
              <a:t>Thank You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23777"/>
            <a:ext cx="9144000" cy="461665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SyNRG</a:t>
            </a: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venir Book"/>
                <a:cs typeface="Avenir Book"/>
              </a:rPr>
              <a:t>group website: http://</a:t>
            </a:r>
            <a:r>
              <a:rPr lang="en-US" sz="2400" dirty="0" err="1">
                <a:solidFill>
                  <a:srgbClr val="FFFFFF"/>
                </a:solidFill>
                <a:latin typeface="Avenir Book"/>
                <a:cs typeface="Avenir Book"/>
              </a:rPr>
              <a:t>synrg.csl.illinois.edu</a:t>
            </a:r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07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iphone-7-pl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r="30328"/>
          <a:stretch/>
        </p:blipFill>
        <p:spPr>
          <a:xfrm>
            <a:off x="6856003" y="4039132"/>
            <a:ext cx="1505981" cy="2604289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7122946" y="4372106"/>
            <a:ext cx="1072287" cy="18803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80" y="5414539"/>
            <a:ext cx="784053" cy="784051"/>
          </a:xfrm>
          <a:prstGeom prst="rect">
            <a:avLst/>
          </a:prstGeom>
        </p:spPr>
      </p:pic>
      <p:pic>
        <p:nvPicPr>
          <p:cNvPr id="4" name="Picture 3" descr="3d_model_of_a_human_head_in_3d_studio_ma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Inaudible, but recordable !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14310" y="2521764"/>
            <a:ext cx="3547561" cy="2669847"/>
            <a:chOff x="114310" y="2521764"/>
            <a:chExt cx="3547561" cy="2669847"/>
          </a:xfrm>
        </p:grpSpPr>
        <p:grpSp>
          <p:nvGrpSpPr>
            <p:cNvPr id="12" name="Group 11"/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Neue"/>
                    <a:cs typeface="Helvetica Neue"/>
                  </a:rPr>
                  <a:t>Speaker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Elbow Connector 69"/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/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Freeform 98"/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 rot="19295091">
            <a:off x="1976167" y="2166494"/>
            <a:ext cx="4717709" cy="2609076"/>
            <a:chOff x="486834" y="10626"/>
            <a:chExt cx="6578677" cy="3697120"/>
          </a:xfrm>
          <a:effectLst/>
        </p:grpSpPr>
        <p:sp>
          <p:nvSpPr>
            <p:cNvPr id="20" name="Arc 19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39388" y="958441"/>
            <a:ext cx="3720543" cy="2111252"/>
            <a:chOff x="3639388" y="958441"/>
            <a:chExt cx="3720543" cy="2111252"/>
          </a:xfrm>
        </p:grpSpPr>
        <p:sp>
          <p:nvSpPr>
            <p:cNvPr id="50" name="Oval Callout 49"/>
            <p:cNvSpPr/>
            <p:nvPr/>
          </p:nvSpPr>
          <p:spPr>
            <a:xfrm>
              <a:off x="3639388" y="958441"/>
              <a:ext cx="2422687" cy="1236165"/>
            </a:xfrm>
            <a:prstGeom prst="wedgeEllipseCallout">
              <a:avLst>
                <a:gd name="adj1" fmla="val 72352"/>
                <a:gd name="adj2" fmla="val 41435"/>
              </a:avLst>
            </a:prstGeom>
            <a:noFill/>
            <a:ln w="571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76894" y="1106402"/>
              <a:ext cx="203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I </a:t>
              </a:r>
              <a:r>
                <a:rPr lang="en-US" sz="2800" dirty="0" smtClean="0">
                  <a:solidFill>
                    <a:srgbClr val="FC2025"/>
                  </a:solidFill>
                  <a:latin typeface="Helvetica Neue"/>
                  <a:cs typeface="Helvetica Neue"/>
                </a:rPr>
                <a:t>can’t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 hear that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487036" y="2207237"/>
              <a:ext cx="872895" cy="862456"/>
              <a:chOff x="2955221" y="4059102"/>
              <a:chExt cx="596199" cy="589069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2955221" y="4059102"/>
                <a:ext cx="596199" cy="589069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3" idx="7"/>
                <a:endCxn id="53" idx="3"/>
              </p:cNvCxnSpPr>
              <p:nvPr/>
            </p:nvCxnSpPr>
            <p:spPr>
              <a:xfrm flipH="1">
                <a:off x="3042532" y="4145369"/>
                <a:ext cx="421577" cy="416535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1842978" y="3079565"/>
            <a:ext cx="6278673" cy="3737107"/>
            <a:chOff x="1842978" y="3079565"/>
            <a:chExt cx="6278673" cy="3737107"/>
          </a:xfrm>
        </p:grpSpPr>
        <p:sp>
          <p:nvSpPr>
            <p:cNvPr id="95" name="TextBox 94"/>
            <p:cNvSpPr txBox="1"/>
            <p:nvPr/>
          </p:nvSpPr>
          <p:spPr>
            <a:xfrm>
              <a:off x="4136997" y="5751011"/>
              <a:ext cx="203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I record that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 rot="21376586">
              <a:off x="1842978" y="3079565"/>
              <a:ext cx="4984907" cy="2561083"/>
              <a:chOff x="486834" y="10626"/>
              <a:chExt cx="6578677" cy="3697120"/>
            </a:xfrm>
            <a:effectLst/>
          </p:grpSpPr>
          <p:sp>
            <p:nvSpPr>
              <p:cNvPr id="57" name="Arc 56"/>
              <p:cNvSpPr/>
              <p:nvPr/>
            </p:nvSpPr>
            <p:spPr>
              <a:xfrm rot="3841350">
                <a:off x="476250" y="2121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3841350">
                <a:off x="649817" y="9529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3841350">
                <a:off x="823384" y="16937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3841350">
                <a:off x="996951" y="24345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3841350">
                <a:off x="1170518" y="31753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3841350">
                <a:off x="1344085" y="39161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3841350">
                <a:off x="1517652" y="46569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/>
              <p:cNvSpPr/>
              <p:nvPr/>
            </p:nvSpPr>
            <p:spPr>
              <a:xfrm rot="3841350">
                <a:off x="1691219" y="53977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>
              <a:xfrm rot="3841350">
                <a:off x="1864786" y="61385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>
              <a:xfrm rot="3841350">
                <a:off x="2038353" y="68793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>
              <a:xfrm rot="3841350">
                <a:off x="2211920" y="76202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rot="3841350">
                <a:off x="2385487" y="83610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>
              <a:xfrm rot="3841350">
                <a:off x="2559054" y="91018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>
              <a:xfrm rot="3841350">
                <a:off x="2732621" y="98426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3841350">
                <a:off x="2906188" y="105834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3841350">
                <a:off x="3079755" y="113242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 rot="3841350">
                <a:off x="3253322" y="120650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rot="3841350">
                <a:off x="3426889" y="128058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>
              <a:xfrm rot="3841350">
                <a:off x="3600456" y="135466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rot="3841350">
                <a:off x="3774023" y="142874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Arc 78"/>
              <p:cNvSpPr/>
              <p:nvPr/>
            </p:nvSpPr>
            <p:spPr>
              <a:xfrm rot="3841350">
                <a:off x="3947590" y="150283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/>
              <p:cNvSpPr/>
              <p:nvPr/>
            </p:nvSpPr>
            <p:spPr>
              <a:xfrm rot="3841350">
                <a:off x="4121157" y="157691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>
              <a:xfrm rot="3841350">
                <a:off x="4294724" y="165099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/>
              <p:cNvSpPr/>
              <p:nvPr/>
            </p:nvSpPr>
            <p:spPr>
              <a:xfrm rot="3841350">
                <a:off x="4468291" y="172507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/>
              <p:cNvSpPr/>
              <p:nvPr/>
            </p:nvSpPr>
            <p:spPr>
              <a:xfrm rot="3841350">
                <a:off x="4641858" y="179915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/>
              <p:cNvSpPr/>
              <p:nvPr/>
            </p:nvSpPr>
            <p:spPr>
              <a:xfrm rot="3841350">
                <a:off x="4815425" y="187323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>
              <a:xfrm rot="3841350">
                <a:off x="4978476" y="191917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>
              <a:xfrm rot="3841350">
                <a:off x="5152043" y="199325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Arc 90"/>
              <p:cNvSpPr/>
              <p:nvPr/>
            </p:nvSpPr>
            <p:spPr>
              <a:xfrm rot="3841350">
                <a:off x="5325610" y="206733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>
              <a:xfrm rot="3841350">
                <a:off x="5499177" y="214141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Oval Callout 93"/>
            <p:cNvSpPr/>
            <p:nvPr/>
          </p:nvSpPr>
          <p:spPr>
            <a:xfrm>
              <a:off x="3965333" y="5580507"/>
              <a:ext cx="2422687" cy="1236165"/>
            </a:xfrm>
            <a:prstGeom prst="wedgeEllipseCallout">
              <a:avLst>
                <a:gd name="adj1" fmla="val 75719"/>
                <a:gd name="adj2" fmla="val -34908"/>
              </a:avLst>
            </a:prstGeom>
            <a:noFill/>
            <a:ln w="571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7213069" y="4903204"/>
              <a:ext cx="908582" cy="281770"/>
              <a:chOff x="5019498" y="706286"/>
              <a:chExt cx="2592288" cy="421130"/>
            </a:xfrm>
          </p:grpSpPr>
          <p:sp>
            <p:nvSpPr>
              <p:cNvPr id="101" name="Freeform 100"/>
              <p:cNvSpPr/>
              <p:nvPr/>
            </p:nvSpPr>
            <p:spPr>
              <a:xfrm>
                <a:off x="5019498" y="706286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5878215" y="706286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6728568" y="735791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4" name="Picture 103" descr="yes-check-mark-png-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89" y="3807504"/>
            <a:ext cx="906132" cy="9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48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Jamming </a:t>
            </a:r>
            <a:r>
              <a:rPr lang="en-US" dirty="0"/>
              <a:t>performance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2184865" y="969473"/>
            <a:ext cx="0" cy="473813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1474783" y="750993"/>
            <a:ext cx="710082" cy="5115205"/>
            <a:chOff x="1474783" y="942163"/>
            <a:chExt cx="710082" cy="5115205"/>
          </a:xfrm>
        </p:grpSpPr>
        <p:sp>
          <p:nvSpPr>
            <p:cNvPr id="73" name="TextBox 72"/>
            <p:cNvSpPr txBox="1"/>
            <p:nvPr/>
          </p:nvSpPr>
          <p:spPr>
            <a:xfrm>
              <a:off x="1474783" y="94216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Neue"/>
                  <a:cs typeface="Helvetica Neue"/>
                </a:rPr>
                <a:t>100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74783" y="1872871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80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4783" y="2803579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6</a:t>
              </a:r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74783" y="3734287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</a:t>
              </a:r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74783" y="4664995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</a:t>
              </a:r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4783" y="559570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Helvetica Neue"/>
                  <a:cs typeface="Helvetica Neue"/>
                </a:rPr>
                <a:t>0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 rot="18806654">
            <a:off x="4876767" y="5963555"/>
            <a:ext cx="1392851" cy="49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 Neue"/>
                <a:cs typeface="Helvetica Neue"/>
              </a:rPr>
              <a:t>4</a:t>
            </a:r>
            <a:r>
              <a:rPr lang="en-US" sz="2400" dirty="0" smtClean="0">
                <a:latin typeface="Helvetica Neue"/>
                <a:cs typeface="Helvetica Neue"/>
              </a:rPr>
              <a:t>.0m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724773" y="3695505"/>
            <a:ext cx="325431" cy="2009533"/>
            <a:chOff x="5462009" y="3886675"/>
            <a:chExt cx="325431" cy="2009533"/>
          </a:xfrm>
        </p:grpSpPr>
        <p:sp>
          <p:nvSpPr>
            <p:cNvPr id="109" name="Rectangle 108"/>
            <p:cNvSpPr/>
            <p:nvPr/>
          </p:nvSpPr>
          <p:spPr>
            <a:xfrm>
              <a:off x="5462009" y="3886675"/>
              <a:ext cx="168246" cy="2006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flipV="1">
              <a:off x="5630255" y="4350930"/>
              <a:ext cx="157185" cy="15452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H="1">
            <a:off x="2171210" y="5693948"/>
            <a:ext cx="5694303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290623" y="6363017"/>
            <a:ext cx="34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Jamming distance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119" name="TextBox 118"/>
          <p:cNvSpPr txBox="1"/>
          <p:nvPr/>
        </p:nvSpPr>
        <p:spPr>
          <a:xfrm rot="16200000">
            <a:off x="-665869" y="3123302"/>
            <a:ext cx="403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"/>
                <a:cs typeface="Helvetica Neue"/>
              </a:rPr>
              <a:t>Legibility of words (%)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516628" y="969473"/>
            <a:ext cx="404664" cy="2881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2894419" y="908713"/>
            <a:ext cx="341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/>
                <a:cs typeface="Helvetica Neue"/>
              </a:rPr>
              <a:t>Human users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16628" y="1486638"/>
            <a:ext cx="404664" cy="2881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2894419" y="1411767"/>
            <a:ext cx="39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/>
                <a:cs typeface="Helvetica Neue"/>
              </a:rPr>
              <a:t>Automatic speech recognition</a:t>
            </a:r>
            <a:endParaRPr lang="en-US" sz="2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4454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55471" y="3260410"/>
            <a:ext cx="1806400" cy="1931201"/>
            <a:chOff x="517041" y="3669752"/>
            <a:chExt cx="1806400" cy="1931201"/>
          </a:xfrm>
        </p:grpSpPr>
        <p:pic>
          <p:nvPicPr>
            <p:cNvPr id="5" name="Picture 4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676821" y="3669752"/>
              <a:ext cx="1284459" cy="12844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17041" y="5139288"/>
              <a:ext cx="180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Neue"/>
                  <a:cs typeface="Helvetica Neue"/>
                </a:rPr>
                <a:t>Speaker</a:t>
              </a:r>
              <a:endParaRPr lang="en-US" sz="2400" dirty="0">
                <a:latin typeface="Helvetica Neue"/>
                <a:cs typeface="Helvetica Neue"/>
              </a:endParaRP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14310" y="2521764"/>
            <a:ext cx="2003526" cy="8851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7556041" y="4645365"/>
            <a:ext cx="1028605" cy="1778765"/>
            <a:chOff x="6856003" y="4039132"/>
            <a:chExt cx="1505981" cy="2604289"/>
          </a:xfrm>
        </p:grpSpPr>
        <p:pic>
          <p:nvPicPr>
            <p:cNvPr id="83" name="Picture 82" descr="iphone-7-plu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 rot="21376586">
            <a:off x="1842978" y="3079565"/>
            <a:ext cx="4984907" cy="2561083"/>
            <a:chOff x="486834" y="10626"/>
            <a:chExt cx="6578677" cy="3697120"/>
          </a:xfrm>
          <a:effectLst/>
        </p:grpSpPr>
        <p:sp>
          <p:nvSpPr>
            <p:cNvPr id="40" name="Arc 39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66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Works with unmodified devices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/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Freeform 98"/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Elbow Connector 103"/>
          <p:cNvCxnSpPr/>
          <p:nvPr/>
        </p:nvCxnSpPr>
        <p:spPr>
          <a:xfrm>
            <a:off x="970591" y="3428822"/>
            <a:ext cx="1230859" cy="445181"/>
          </a:xfrm>
          <a:prstGeom prst="bentConnector3">
            <a:avLst>
              <a:gd name="adj1" fmla="val 773"/>
            </a:avLst>
          </a:prstGeom>
          <a:ln w="57150" cmpd="sng">
            <a:solidFill>
              <a:srgbClr val="17375E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>
            <a:off x="5715759" y="3068252"/>
            <a:ext cx="1536559" cy="1225938"/>
            <a:chOff x="1688171" y="4757697"/>
            <a:chExt cx="1536559" cy="1225938"/>
          </a:xfrm>
        </p:grpSpPr>
        <p:pic>
          <p:nvPicPr>
            <p:cNvPr id="108" name="Picture 107" descr="PowerShot_ELPH_190_IS_Black_1_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171" y="4757697"/>
              <a:ext cx="1536559" cy="1024373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1761625" y="5614303"/>
              <a:ext cx="1386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Camera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064742" y="3337081"/>
            <a:ext cx="1575022" cy="1284083"/>
            <a:chOff x="5771960" y="4939834"/>
            <a:chExt cx="1575022" cy="1284083"/>
          </a:xfrm>
        </p:grpSpPr>
        <p:pic>
          <p:nvPicPr>
            <p:cNvPr id="111" name="Picture 110" descr="10-Gear-2-neo-black-2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2" t="5055" r="18767" b="5037"/>
            <a:stretch/>
          </p:blipFill>
          <p:spPr>
            <a:xfrm>
              <a:off x="6078813" y="4939834"/>
              <a:ext cx="833322" cy="987575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5771960" y="5854585"/>
              <a:ext cx="157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Smartwatch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801123" y="5396812"/>
            <a:ext cx="1585061" cy="1322623"/>
            <a:chOff x="7312347" y="5015714"/>
            <a:chExt cx="1585061" cy="1322623"/>
          </a:xfrm>
        </p:grpSpPr>
        <p:pic>
          <p:nvPicPr>
            <p:cNvPr id="114" name="Picture 113" descr="23a5e291ace35986b50efe296d8c85c6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51646" y="5015714"/>
              <a:ext cx="1545762" cy="94941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7312347" y="5969005"/>
              <a:ext cx="157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Laptop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1094" y="5650463"/>
            <a:ext cx="1501147" cy="1149857"/>
            <a:chOff x="553686" y="5584467"/>
            <a:chExt cx="1816388" cy="1391326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187" y="5584467"/>
              <a:ext cx="1022191" cy="1034631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553686" y="6528901"/>
              <a:ext cx="1816388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Hearing Aid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pic>
        <p:nvPicPr>
          <p:cNvPr id="70" name="Picture 69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6" y="2719171"/>
            <a:ext cx="422716" cy="422716"/>
          </a:xfrm>
          <a:prstGeom prst="rect">
            <a:avLst/>
          </a:prstGeom>
        </p:spPr>
      </p:pic>
      <p:pic>
        <p:nvPicPr>
          <p:cNvPr id="71" name="Picture 70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83" y="2914365"/>
            <a:ext cx="422716" cy="422716"/>
          </a:xfrm>
          <a:prstGeom prst="rect">
            <a:avLst/>
          </a:prstGeom>
        </p:spPr>
      </p:pic>
      <p:pic>
        <p:nvPicPr>
          <p:cNvPr id="72" name="Picture 71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19" y="4643072"/>
            <a:ext cx="422716" cy="422716"/>
          </a:xfrm>
          <a:prstGeom prst="rect">
            <a:avLst/>
          </a:prstGeom>
        </p:spPr>
      </p:pic>
      <p:pic>
        <p:nvPicPr>
          <p:cNvPr id="73" name="Picture 72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37" y="5329307"/>
            <a:ext cx="422716" cy="422716"/>
          </a:xfrm>
          <a:prstGeom prst="rect">
            <a:avLst/>
          </a:prstGeom>
        </p:spPr>
      </p:pic>
      <p:pic>
        <p:nvPicPr>
          <p:cNvPr id="74" name="Picture 73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95" y="5184543"/>
            <a:ext cx="422716" cy="4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9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35190" y="966682"/>
            <a:ext cx="2859356" cy="1876394"/>
            <a:chOff x="2135190" y="966682"/>
            <a:chExt cx="2859356" cy="1876394"/>
          </a:xfrm>
        </p:grpSpPr>
        <p:sp>
          <p:nvSpPr>
            <p:cNvPr id="15" name="Rectangle 14"/>
            <p:cNvSpPr/>
            <p:nvPr/>
          </p:nvSpPr>
          <p:spPr>
            <a:xfrm>
              <a:off x="2135190" y="1041215"/>
              <a:ext cx="327428" cy="18018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57647" y="966682"/>
              <a:ext cx="2036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Near-ultrasound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It’s not “near-ultrasound”</a:t>
            </a:r>
            <a:endParaRPr lang="en-US" dirty="0"/>
          </a:p>
        </p:txBody>
      </p:sp>
      <p:sp>
        <p:nvSpPr>
          <p:cNvPr id="175" name="TextBox 174"/>
          <p:cNvSpPr txBox="1"/>
          <p:nvPr/>
        </p:nvSpPr>
        <p:spPr>
          <a:xfrm>
            <a:off x="4708500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50k</a:t>
            </a:r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3808548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40k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929564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10k</a:t>
            </a:r>
            <a:endParaRPr lang="en-US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-103755" y="909324"/>
            <a:ext cx="412030" cy="1951847"/>
            <a:chOff x="150235" y="300204"/>
            <a:chExt cx="412030" cy="2597909"/>
          </a:xfrm>
        </p:grpSpPr>
        <p:cxnSp>
          <p:nvCxnSpPr>
            <p:cNvPr id="157" name="Straight Connector 156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8" name="TextBox 157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cxnSp>
        <p:nvCxnSpPr>
          <p:cNvPr id="155" name="Straight Connector 154"/>
          <p:cNvCxnSpPr/>
          <p:nvPr/>
        </p:nvCxnSpPr>
        <p:spPr>
          <a:xfrm flipV="1">
            <a:off x="294620" y="283808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6" name="TextBox 155"/>
          <p:cNvSpPr txBox="1"/>
          <p:nvPr/>
        </p:nvSpPr>
        <p:spPr>
          <a:xfrm>
            <a:off x="5922257" y="290649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Frequency</a:t>
            </a:r>
            <a:endParaRPr lang="en-US" sz="2000" dirty="0"/>
          </a:p>
        </p:txBody>
      </p:sp>
      <p:sp>
        <p:nvSpPr>
          <p:cNvPr id="179" name="TextBox 178"/>
          <p:cNvSpPr txBox="1"/>
          <p:nvPr/>
        </p:nvSpPr>
        <p:spPr>
          <a:xfrm>
            <a:off x="1829462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0k</a:t>
            </a:r>
            <a:endParaRPr lang="en-US" dirty="0"/>
          </a:p>
        </p:txBody>
      </p:sp>
      <p:sp>
        <p:nvSpPr>
          <p:cNvPr id="180" name="TextBox 179"/>
          <p:cNvSpPr txBox="1"/>
          <p:nvPr/>
        </p:nvSpPr>
        <p:spPr>
          <a:xfrm>
            <a:off x="2801924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0k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07261" y="2042598"/>
            <a:ext cx="1936689" cy="502525"/>
            <a:chOff x="307261" y="2042598"/>
            <a:chExt cx="1936689" cy="502525"/>
          </a:xfrm>
        </p:grpSpPr>
        <p:pic>
          <p:nvPicPr>
            <p:cNvPr id="11" name="Picture 10" descr="19494-2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5" y="2042598"/>
              <a:ext cx="502525" cy="502525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07261" y="2293860"/>
              <a:ext cx="15814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17657" y="1625116"/>
            <a:ext cx="2583300" cy="552778"/>
            <a:chOff x="343843" y="1625116"/>
            <a:chExt cx="2583300" cy="552778"/>
          </a:xfrm>
        </p:grpSpPr>
        <p:pic>
          <p:nvPicPr>
            <p:cNvPr id="10" name="Picture 9" descr="6083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82" name="Straight Arrow Connector 181"/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29691" y="3740239"/>
            <a:ext cx="8820267" cy="3008313"/>
            <a:chOff x="229691" y="3740239"/>
            <a:chExt cx="8820267" cy="3008313"/>
          </a:xfrm>
        </p:grpSpPr>
        <p:pic>
          <p:nvPicPr>
            <p:cNvPr id="9" name="Picture 8" descr="audio-jammer-ultrasuoni_400x4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78463" y="3999926"/>
              <a:ext cx="1471495" cy="1471495"/>
            </a:xfrm>
            <a:prstGeom prst="rect">
              <a:avLst/>
            </a:prstGeom>
          </p:spPr>
        </p:pic>
        <p:sp>
          <p:nvSpPr>
            <p:cNvPr id="12" name="Rounded Rectangular Callout 11"/>
            <p:cNvSpPr/>
            <p:nvPr/>
          </p:nvSpPr>
          <p:spPr>
            <a:xfrm>
              <a:off x="229691" y="3810406"/>
              <a:ext cx="8806646" cy="2911069"/>
            </a:xfrm>
            <a:prstGeom prst="wedgeRoundRectCallout">
              <a:avLst>
                <a:gd name="adj1" fmla="val -26360"/>
                <a:gd name="adj2" fmla="val -73261"/>
                <a:gd name="adj3" fmla="val 16667"/>
              </a:avLst>
            </a:prstGeom>
            <a:noFill/>
            <a:ln w="3810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2243" y="4010484"/>
              <a:ext cx="1861705" cy="620888"/>
              <a:chOff x="156701" y="3981737"/>
              <a:chExt cx="1861705" cy="620888"/>
            </a:xfrm>
          </p:grpSpPr>
          <p:pic>
            <p:nvPicPr>
              <p:cNvPr id="4" name="Picture 3" descr="Screen-Shot-2016-05-22-at-8.05.00-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01" y="3981737"/>
                <a:ext cx="620888" cy="62088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09824" y="4057145"/>
                <a:ext cx="1308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Helvetica Neue"/>
                    <a:cs typeface="Helvetica Neue"/>
                  </a:rPr>
                  <a:t>c</a:t>
                </a:r>
                <a:r>
                  <a:rPr lang="en-US" sz="2400" dirty="0" err="1" smtClean="0">
                    <a:latin typeface="Helvetica Neue"/>
                    <a:cs typeface="Helvetica Neue"/>
                  </a:rPr>
                  <a:t>hirp.io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05529" y="5278693"/>
              <a:ext cx="2154978" cy="650742"/>
              <a:chOff x="925260" y="4604483"/>
              <a:chExt cx="2154978" cy="650742"/>
            </a:xfrm>
          </p:grpSpPr>
          <p:pic>
            <p:nvPicPr>
              <p:cNvPr id="5" name="Picture 4" descr="lisnr-vert-color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9" r="17562" b="36820"/>
              <a:stretch/>
            </p:blipFill>
            <p:spPr>
              <a:xfrm>
                <a:off x="925260" y="4604483"/>
                <a:ext cx="701070" cy="65074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558890" y="4642012"/>
                <a:ext cx="1521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Helvetica Neue"/>
                    <a:cs typeface="Helvetica Neue"/>
                  </a:rPr>
                  <a:t>l</a:t>
                </a:r>
                <a:r>
                  <a:rPr lang="en-US" sz="2400" dirty="0" err="1" smtClean="0">
                    <a:latin typeface="Helvetica Neue"/>
                    <a:cs typeface="Helvetica Neue"/>
                  </a:rPr>
                  <a:t>isnr.com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95736" y="3873975"/>
              <a:ext cx="210215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ApneaApp</a:t>
              </a:r>
              <a:endParaRPr lang="en-US" sz="32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    MobiSys’15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15078" y="5149366"/>
              <a:ext cx="20729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AAMouse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   MobiSys’15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8778" y="5831460"/>
              <a:ext cx="237162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Spartacus</a:t>
              </a: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    MobiSys’13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12561" y="4466506"/>
              <a:ext cx="194933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DopLink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 UbiComp’13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81186" y="5082942"/>
              <a:ext cx="16929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AirLink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UbiComp’14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61567" y="3740239"/>
              <a:ext cx="32115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Pseudo-ranging</a:t>
              </a: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		SenSys’12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82504" y="5856000"/>
              <a:ext cx="334300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Crowd-counting</a:t>
              </a: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          SenSys’12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47336" y="4545085"/>
              <a:ext cx="25482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SoundWave</a:t>
              </a:r>
              <a:endParaRPr lang="en-US" sz="3200" dirty="0" smtClean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 smtClean="0">
                  <a:latin typeface="Helvetica Neue"/>
                  <a:cs typeface="Helvetica Neue"/>
                </a:rPr>
                <a:t>         CHI’12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  <p:pic>
          <p:nvPicPr>
            <p:cNvPr id="14" name="Picture 13" descr="spysonic-handheld-plus-jammer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0" t="7447" r="19355" b="8734"/>
            <a:stretch/>
          </p:blipFill>
          <p:spPr>
            <a:xfrm>
              <a:off x="7087321" y="5438621"/>
              <a:ext cx="881663" cy="1165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03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6011" y="3192514"/>
            <a:ext cx="1631825" cy="3163836"/>
            <a:chOff x="1986011" y="3192514"/>
            <a:chExt cx="1631825" cy="3163836"/>
          </a:xfrm>
        </p:grpSpPr>
        <p:grpSp>
          <p:nvGrpSpPr>
            <p:cNvPr id="32" name="Group 31"/>
            <p:cNvGrpSpPr/>
            <p:nvPr/>
          </p:nvGrpSpPr>
          <p:grpSpPr>
            <a:xfrm>
              <a:off x="2003573" y="3192514"/>
              <a:ext cx="1505981" cy="2604289"/>
              <a:chOff x="6856003" y="4039132"/>
              <a:chExt cx="1505981" cy="2604289"/>
            </a:xfrm>
          </p:grpSpPr>
          <p:pic>
            <p:nvPicPr>
              <p:cNvPr id="33" name="Picture 32" descr="iphone-7-plus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02" r="30328"/>
              <a:stretch/>
            </p:blipFill>
            <p:spPr>
              <a:xfrm>
                <a:off x="6856003" y="4039132"/>
                <a:ext cx="1505981" cy="2604289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7122946" y="4372106"/>
                <a:ext cx="1072287" cy="18803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 descr="Podcast-Op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980" y="5414539"/>
                <a:ext cx="784053" cy="78405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1986011" y="5648464"/>
              <a:ext cx="1631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 Neue"/>
                  <a:cs typeface="Helvetica Neue"/>
                </a:rPr>
                <a:t>Microphone</a:t>
              </a:r>
            </a:p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h</a:t>
              </a:r>
              <a:r>
                <a:rPr lang="en-US" sz="2000" dirty="0" smtClean="0">
                  <a:latin typeface="Helvetica Neue"/>
                  <a:cs typeface="Helvetica Neue"/>
                </a:rPr>
                <a:t>ardware</a:t>
              </a:r>
              <a:endParaRPr lang="en-US" sz="2000" dirty="0">
                <a:latin typeface="Helvetica Neue"/>
                <a:cs typeface="Helvetica Neue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84016" y="1316512"/>
            <a:ext cx="2030925" cy="1521576"/>
          </a:xfrm>
          <a:prstGeom prst="rect">
            <a:avLst/>
          </a:pr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 smtClean="0"/>
              <a:t>Exploiting fundamental nonlinearity</a:t>
            </a:r>
            <a:endParaRPr lang="en-US" dirty="0"/>
          </a:p>
        </p:txBody>
      </p:sp>
      <p:sp>
        <p:nvSpPr>
          <p:cNvPr id="175" name="TextBox 174"/>
          <p:cNvSpPr txBox="1"/>
          <p:nvPr/>
        </p:nvSpPr>
        <p:spPr>
          <a:xfrm>
            <a:off x="4708500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50k</a:t>
            </a:r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3808548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40k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929564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10k</a:t>
            </a:r>
            <a:endParaRPr lang="en-US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-103755" y="909324"/>
            <a:ext cx="412030" cy="1951847"/>
            <a:chOff x="150235" y="300204"/>
            <a:chExt cx="412030" cy="2597909"/>
          </a:xfrm>
        </p:grpSpPr>
        <p:cxnSp>
          <p:nvCxnSpPr>
            <p:cNvPr id="157" name="Straight Connector 156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8" name="TextBox 157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Amplitude</a:t>
              </a:r>
              <a:endParaRPr lang="en-US" sz="2000" dirty="0"/>
            </a:p>
          </p:txBody>
        </p:sp>
      </p:grpSp>
      <p:cxnSp>
        <p:nvCxnSpPr>
          <p:cNvPr id="155" name="Straight Connector 154"/>
          <p:cNvCxnSpPr/>
          <p:nvPr/>
        </p:nvCxnSpPr>
        <p:spPr>
          <a:xfrm flipV="1">
            <a:off x="294620" y="283808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9" name="TextBox 178"/>
          <p:cNvSpPr txBox="1"/>
          <p:nvPr/>
        </p:nvSpPr>
        <p:spPr>
          <a:xfrm>
            <a:off x="1829462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0k</a:t>
            </a:r>
            <a:endParaRPr lang="en-US" dirty="0"/>
          </a:p>
        </p:txBody>
      </p:sp>
      <p:sp>
        <p:nvSpPr>
          <p:cNvPr id="180" name="TextBox 179"/>
          <p:cNvSpPr txBox="1"/>
          <p:nvPr/>
        </p:nvSpPr>
        <p:spPr>
          <a:xfrm>
            <a:off x="2801924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0k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992762" y="2609791"/>
            <a:ext cx="1049522" cy="1393682"/>
          </a:xfrm>
          <a:custGeom>
            <a:avLst/>
            <a:gdLst>
              <a:gd name="connsiteX0" fmla="*/ 1269921 w 1269921"/>
              <a:gd name="connsiteY0" fmla="*/ 0 h 2265500"/>
              <a:gd name="connsiteX1" fmla="*/ 1029666 w 1269921"/>
              <a:gd name="connsiteY1" fmla="*/ 1464565 h 2265500"/>
              <a:gd name="connsiteX2" fmla="*/ 0 w 1269921"/>
              <a:gd name="connsiteY2" fmla="*/ 2265500 h 226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921" h="2265500">
                <a:moveTo>
                  <a:pt x="1269921" y="0"/>
                </a:moveTo>
                <a:cubicBezTo>
                  <a:pt x="1255620" y="543491"/>
                  <a:pt x="1241319" y="1086982"/>
                  <a:pt x="1029666" y="1464565"/>
                </a:cubicBezTo>
                <a:cubicBezTo>
                  <a:pt x="818013" y="1842148"/>
                  <a:pt x="0" y="2265500"/>
                  <a:pt x="0" y="2265500"/>
                </a:cubicBezTo>
              </a:path>
            </a:pathLst>
          </a:custGeom>
          <a:ln w="38100" cmpd="sng">
            <a:solidFill>
              <a:schemeClr val="tx1"/>
            </a:solidFill>
            <a:prstDash val="sysDash"/>
            <a:headEnd type="oval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0819" y="1316512"/>
            <a:ext cx="2219085" cy="2495112"/>
            <a:chOff x="470819" y="1316512"/>
            <a:chExt cx="2219085" cy="2495112"/>
          </a:xfrm>
        </p:grpSpPr>
        <p:sp>
          <p:nvSpPr>
            <p:cNvPr id="27" name="Rectangle 26"/>
            <p:cNvSpPr/>
            <p:nvPr/>
          </p:nvSpPr>
          <p:spPr>
            <a:xfrm>
              <a:off x="470819" y="1316512"/>
              <a:ext cx="2030925" cy="1521576"/>
            </a:xfrm>
            <a:prstGeom prst="rect">
              <a:avLst/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rot="6611043">
              <a:off x="1488970" y="2610689"/>
              <a:ext cx="1072400" cy="1329469"/>
            </a:xfrm>
            <a:custGeom>
              <a:avLst/>
              <a:gdLst>
                <a:gd name="connsiteX0" fmla="*/ 1269921 w 1269921"/>
                <a:gd name="connsiteY0" fmla="*/ 0 h 2265500"/>
                <a:gd name="connsiteX1" fmla="*/ 1029666 w 1269921"/>
                <a:gd name="connsiteY1" fmla="*/ 1464565 h 2265500"/>
                <a:gd name="connsiteX2" fmla="*/ 0 w 1269921"/>
                <a:gd name="connsiteY2" fmla="*/ 2265500 h 226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921" h="2265500">
                  <a:moveTo>
                    <a:pt x="1269921" y="0"/>
                  </a:moveTo>
                  <a:cubicBezTo>
                    <a:pt x="1255620" y="543491"/>
                    <a:pt x="1241319" y="1086982"/>
                    <a:pt x="1029666" y="1464565"/>
                  </a:cubicBezTo>
                  <a:cubicBezTo>
                    <a:pt x="818013" y="1842148"/>
                    <a:pt x="0" y="2265500"/>
                    <a:pt x="0" y="2265500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oval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7261" y="2042598"/>
            <a:ext cx="1936689" cy="502525"/>
            <a:chOff x="307261" y="2042598"/>
            <a:chExt cx="1936689" cy="502525"/>
          </a:xfrm>
        </p:grpSpPr>
        <p:pic>
          <p:nvPicPr>
            <p:cNvPr id="31" name="Picture 30" descr="19494-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5" y="2042598"/>
              <a:ext cx="502525" cy="502525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307261" y="2293860"/>
              <a:ext cx="15814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17657" y="1625116"/>
            <a:ext cx="2583300" cy="552778"/>
            <a:chOff x="343843" y="1625116"/>
            <a:chExt cx="2583300" cy="552778"/>
          </a:xfrm>
        </p:grpSpPr>
        <p:pic>
          <p:nvPicPr>
            <p:cNvPr id="40" name="Picture 39" descr="6083-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922257" y="290649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Frequency</a:t>
            </a:r>
            <a:endParaRPr lang="en-US" sz="2000" dirty="0"/>
          </a:p>
        </p:txBody>
      </p:sp>
      <p:pic>
        <p:nvPicPr>
          <p:cNvPr id="7" name="Picture 6" descr="PastedGraphic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06" y="3500039"/>
            <a:ext cx="1103622" cy="11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24585</TotalTime>
  <Words>2358</Words>
  <Application>Microsoft Macintosh PowerPoint</Application>
  <PresentationFormat>On-screen Show (4:3)</PresentationFormat>
  <Paragraphs>932</Paragraphs>
  <Slides>61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3007</cp:revision>
  <cp:lastPrinted>2017-06-19T03:47:14Z</cp:lastPrinted>
  <dcterms:created xsi:type="dcterms:W3CDTF">2017-05-11T15:39:37Z</dcterms:created>
  <dcterms:modified xsi:type="dcterms:W3CDTF">2017-06-19T21:56:43Z</dcterms:modified>
</cp:coreProperties>
</file>