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Default Extension="wdp" ContentType="image/vnd.ms-photo"/>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s/slide63.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Default Extension="wav" ContentType="audio/wav"/>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Override PartName="/ppt/slides/slide93.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Default Extension="pdf" ContentType="application/pdf"/>
  <Override PartName="/ppt/slides/slide46.xml" ContentType="application/vnd.openxmlformats-officedocument.presentationml.slide+xml"/>
  <Override PartName="/ppt/slides/slide55.xml" ContentType="application/vnd.openxmlformats-officedocument.presentationml.slide+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Default Extension="mov" ContentType="video/unknown"/>
  <Override PartName="/ppt/slides/slide84.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95"/>
  </p:notesMasterIdLst>
  <p:sldIdLst>
    <p:sldId id="257" r:id="rId2"/>
    <p:sldId id="423" r:id="rId3"/>
    <p:sldId id="300" r:id="rId4"/>
    <p:sldId id="301" r:id="rId5"/>
    <p:sldId id="420" r:id="rId6"/>
    <p:sldId id="421" r:id="rId7"/>
    <p:sldId id="422" r:id="rId8"/>
    <p:sldId id="302" r:id="rId9"/>
    <p:sldId id="303" r:id="rId10"/>
    <p:sldId id="362" r:id="rId11"/>
    <p:sldId id="366" r:id="rId12"/>
    <p:sldId id="368" r:id="rId13"/>
    <p:sldId id="370" r:id="rId14"/>
    <p:sldId id="369" r:id="rId15"/>
    <p:sldId id="411" r:id="rId16"/>
    <p:sldId id="332" r:id="rId17"/>
    <p:sldId id="345" r:id="rId18"/>
    <p:sldId id="344" r:id="rId19"/>
    <p:sldId id="272" r:id="rId20"/>
    <p:sldId id="371" r:id="rId21"/>
    <p:sldId id="372" r:id="rId22"/>
    <p:sldId id="375" r:id="rId23"/>
    <p:sldId id="316" r:id="rId24"/>
    <p:sldId id="315" r:id="rId25"/>
    <p:sldId id="317" r:id="rId26"/>
    <p:sldId id="318" r:id="rId27"/>
    <p:sldId id="319" r:id="rId28"/>
    <p:sldId id="321" r:id="rId29"/>
    <p:sldId id="274" r:id="rId30"/>
    <p:sldId id="389" r:id="rId31"/>
    <p:sldId id="390" r:id="rId32"/>
    <p:sldId id="391" r:id="rId33"/>
    <p:sldId id="392" r:id="rId34"/>
    <p:sldId id="394" r:id="rId35"/>
    <p:sldId id="395" r:id="rId36"/>
    <p:sldId id="396" r:id="rId37"/>
    <p:sldId id="323" r:id="rId38"/>
    <p:sldId id="353" r:id="rId39"/>
    <p:sldId id="294" r:id="rId40"/>
    <p:sldId id="351" r:id="rId41"/>
    <p:sldId id="296" r:id="rId42"/>
    <p:sldId id="412" r:id="rId43"/>
    <p:sldId id="414" r:id="rId44"/>
    <p:sldId id="298" r:id="rId45"/>
    <p:sldId id="383" r:id="rId46"/>
    <p:sldId id="384" r:id="rId47"/>
    <p:sldId id="266" r:id="rId48"/>
    <p:sldId id="385" r:id="rId49"/>
    <p:sldId id="386" r:id="rId50"/>
    <p:sldId id="264" r:id="rId51"/>
    <p:sldId id="259" r:id="rId52"/>
    <p:sldId id="265" r:id="rId53"/>
    <p:sldId id="306" r:id="rId54"/>
    <p:sldId id="415" r:id="rId55"/>
    <p:sldId id="416" r:id="rId56"/>
    <p:sldId id="419" r:id="rId57"/>
    <p:sldId id="261" r:id="rId58"/>
    <p:sldId id="417" r:id="rId59"/>
    <p:sldId id="418" r:id="rId60"/>
    <p:sldId id="262" r:id="rId61"/>
    <p:sldId id="334" r:id="rId62"/>
    <p:sldId id="320" r:id="rId63"/>
    <p:sldId id="330" r:id="rId64"/>
    <p:sldId id="331" r:id="rId65"/>
    <p:sldId id="347" r:id="rId66"/>
    <p:sldId id="348" r:id="rId67"/>
    <p:sldId id="349" r:id="rId68"/>
    <p:sldId id="359" r:id="rId69"/>
    <p:sldId id="363" r:id="rId70"/>
    <p:sldId id="364" r:id="rId71"/>
    <p:sldId id="365" r:id="rId72"/>
    <p:sldId id="376" r:id="rId73"/>
    <p:sldId id="377" r:id="rId74"/>
    <p:sldId id="378" r:id="rId75"/>
    <p:sldId id="379" r:id="rId76"/>
    <p:sldId id="380" r:id="rId77"/>
    <p:sldId id="381" r:id="rId78"/>
    <p:sldId id="382" r:id="rId79"/>
    <p:sldId id="397" r:id="rId80"/>
    <p:sldId id="398" r:id="rId81"/>
    <p:sldId id="399" r:id="rId82"/>
    <p:sldId id="400" r:id="rId83"/>
    <p:sldId id="401" r:id="rId84"/>
    <p:sldId id="402" r:id="rId85"/>
    <p:sldId id="403" r:id="rId86"/>
    <p:sldId id="404" r:id="rId87"/>
    <p:sldId id="405" r:id="rId88"/>
    <p:sldId id="406" r:id="rId89"/>
    <p:sldId id="407" r:id="rId90"/>
    <p:sldId id="408" r:id="rId91"/>
    <p:sldId id="409" r:id="rId92"/>
    <p:sldId id="410" r:id="rId93"/>
    <p:sldId id="413"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p="http://schemas.openxmlformats.org/presentationml/2006/main" xmlns:r="http://schemas.openxmlformats.org/officeDocument/2006/relationships" xmlns:a="http://schemas.openxmlformats.org/drawingml/2006/main" xmlns="">
        <p14:section name="Default Section" id="{F16D07F3-C2AD-634B-BA1B-330C49EB657A}">
          <p14:sldIdLst>
            <p14:sldId id="257"/>
          </p14:sldIdLst>
        </p14:section>
        <p14:section name="Motivation" id="{D1A9389E-4074-6842-B07C-54246B14DFD0}">
          <p14:sldIdLst>
            <p14:sldId id="299"/>
            <p14:sldId id="300"/>
            <p14:sldId id="301"/>
            <p14:sldId id="302"/>
            <p14:sldId id="303"/>
            <p14:sldId id="304"/>
            <p14:sldId id="333"/>
          </p14:sldIdLst>
        </p14:section>
        <p14:section name="Human speech production" id="{05405E28-BB51-E843-8458-2C5EAA88B9EB}">
          <p14:sldIdLst>
            <p14:sldId id="327"/>
            <p14:sldId id="329"/>
            <p14:sldId id="332"/>
            <p14:sldId id="342"/>
            <p14:sldId id="337"/>
            <p14:sldId id="338"/>
            <p14:sldId id="339"/>
            <p14:sldId id="346"/>
            <p14:sldId id="345"/>
            <p14:sldId id="354"/>
            <p14:sldId id="344"/>
            <p14:sldId id="355"/>
            <p14:sldId id="356"/>
          </p14:sldIdLst>
        </p14:section>
        <p14:section name="Challenges" id="{4C1D9B81-792A-7A48-B09A-01B6D950C8BD}">
          <p14:sldIdLst>
            <p14:sldId id="272"/>
            <p14:sldId id="312"/>
            <p14:sldId id="311"/>
            <p14:sldId id="309"/>
            <p14:sldId id="313"/>
            <p14:sldId id="314"/>
            <p14:sldId id="310"/>
          </p14:sldIdLst>
        </p14:section>
        <p14:section name="System overview" id="{BF1C8128-4AE8-2546-883B-68A5F30A30BD}">
          <p14:sldIdLst>
            <p14:sldId id="316"/>
            <p14:sldId id="315"/>
            <p14:sldId id="317"/>
            <p14:sldId id="318"/>
            <p14:sldId id="319"/>
          </p14:sldIdLst>
        </p14:section>
        <p14:section name="Techniques" id="{C765084F-B7E0-8B46-B04D-E343C87153B5}">
          <p14:sldIdLst>
            <p14:sldId id="307"/>
            <p14:sldId id="321"/>
            <p14:sldId id="274"/>
            <p14:sldId id="275"/>
            <p14:sldId id="276"/>
            <p14:sldId id="277"/>
            <p14:sldId id="278"/>
            <p14:sldId id="281"/>
            <p14:sldId id="280"/>
            <p14:sldId id="282"/>
            <p14:sldId id="283"/>
            <p14:sldId id="284"/>
            <p14:sldId id="287"/>
            <p14:sldId id="285"/>
            <p14:sldId id="288"/>
            <p14:sldId id="322"/>
            <p14:sldId id="353"/>
            <p14:sldId id="294"/>
            <p14:sldId id="351"/>
            <p14:sldId id="323"/>
            <p14:sldId id="296"/>
            <p14:sldId id="297"/>
          </p14:sldIdLst>
        </p14:section>
        <p14:section name="Demo" id="{47105B82-17EA-1E44-A661-BB607B3C1151}">
          <p14:sldIdLst>
            <p14:sldId id="298"/>
            <p14:sldId id="306"/>
          </p14:sldIdLst>
        </p14:section>
        <p14:section name="Evaluation" id="{4191B788-3917-194D-8D16-810B3D2C5FD2}">
          <p14:sldIdLst>
            <p14:sldId id="271"/>
            <p14:sldId id="270"/>
            <p14:sldId id="268"/>
            <p14:sldId id="266"/>
            <p14:sldId id="259"/>
            <p14:sldId id="264"/>
            <p14:sldId id="265"/>
          </p14:sldIdLst>
        </p14:section>
        <p14:section name="Ending" id="{98FC04F9-F17C-CF49-AF5F-2379765A3954}">
          <p14:sldIdLst>
            <p14:sldId id="261"/>
          </p14:sldIdLst>
        </p14:section>
        <p14:section name="Extra Slides" id="{E9952B14-1533-D148-B685-8AE8858C04C5}">
          <p14:sldIdLst>
            <p14:sldId id="262"/>
            <p14:sldId id="334"/>
            <p14:sldId id="320"/>
            <p14:sldId id="330"/>
            <p14:sldId id="331"/>
            <p14:sldId id="347"/>
            <p14:sldId id="348"/>
            <p14:sldId id="349"/>
          </p14:sldIdLst>
        </p14:section>
      </p14:section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66"/>
    <a:srgbClr val="66FFFF"/>
    <a:srgbClr val="CCFF66"/>
    <a:srgbClr val="66FFCC"/>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86963" autoAdjust="0"/>
  </p:normalViewPr>
  <p:slideViewPr>
    <p:cSldViewPr snapToGrid="0" snapToObjects="1">
      <p:cViewPr varScale="1">
        <p:scale>
          <a:sx n="93" d="100"/>
          <a:sy n="93" d="100"/>
        </p:scale>
        <p:origin x="-68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8"/>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notesMaster" Target="notesMasters/notesMaster1.xml"/><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89D436-523E-A042-8F51-E01C254EA4A9}" type="datetimeFigureOut">
              <a:rPr lang="en-US" smtClean="0"/>
              <a:pPr/>
              <a:t>6/21/16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71EB4C-10B9-2142-81DC-5DADAC6F65B3}"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884214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smartphone</a:t>
            </a:r>
            <a:r>
              <a:rPr lang="en-US" baseline="0" dirty="0" smtClean="0"/>
              <a:t> has a tiny device called vibration motor that generates the vibration alert.</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36450948"/>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990349"/>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energy of the vibration motor signal</a:t>
            </a:r>
            <a:r>
              <a:rPr lang="is-IS" dirty="0" smtClean="0"/>
              <a:t>…</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29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65283"/>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energy of the vibration motor signal</a:t>
            </a:r>
            <a:r>
              <a:rPr lang="is-IS" dirty="0" smtClean="0"/>
              <a:t>…</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65283"/>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energy of the vibration motor signal</a:t>
            </a:r>
            <a:r>
              <a:rPr lang="is-IS" dirty="0" smtClean="0"/>
              <a:t>…</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31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65283"/>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energy of the vibration motor signal</a:t>
            </a:r>
            <a:r>
              <a:rPr lang="is-IS" dirty="0" smtClean="0"/>
              <a:t>…</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32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65283"/>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energy of the vibration motor signal</a:t>
            </a:r>
            <a:r>
              <a:rPr lang="is-IS" dirty="0" smtClean="0"/>
              <a:t>…</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33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65283"/>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energy of the vibration motor signal</a:t>
            </a:r>
            <a:r>
              <a:rPr lang="is-IS" dirty="0" smtClean="0"/>
              <a:t>…</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34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65283"/>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energy of the vibration motor signal</a:t>
            </a:r>
            <a:r>
              <a:rPr lang="is-IS" dirty="0" smtClean="0"/>
              <a:t>…</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35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65283"/>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energy of the vibration motor signal</a:t>
            </a:r>
            <a:r>
              <a:rPr lang="is-IS" dirty="0" smtClean="0"/>
              <a:t>…</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36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65283"/>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the foundation sound to apply the energy mask on.</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38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990349"/>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Inside</a:t>
            </a:r>
            <a:r>
              <a:rPr lang="en-US" baseline="0" dirty="0" smtClean="0"/>
              <a:t> the motor, the controller applies voltage to the coil that creates a magnetic field. </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9895949"/>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generate the foundation sounds at</a:t>
            </a:r>
            <a:r>
              <a:rPr lang="en-US" baseline="0" dirty="0" smtClean="0"/>
              <a:t> the high frequency we replicate the fundamental frequency at the location of its harmonics. For the unvoiced part we just copy the random noise at the high frequencies.</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39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168210"/>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generate the foundation sounds at</a:t>
            </a:r>
            <a:r>
              <a:rPr lang="en-US" baseline="0" dirty="0" smtClean="0"/>
              <a:t> the high frequency we replicate the fundamental frequency at the location of its harmonics. For the unvoiced part we just copy the random noise at the high frequencies.</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40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168210"/>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a:t>
            </a:r>
            <a:r>
              <a:rPr lang="en-US" baseline="0" dirty="0" smtClean="0"/>
              <a:t> apply the speech-energy structure over the foundation sounds as a weighted mask. After then we apply a exponential decay that emulates the human voice which has exponentially low gains at the high frequencies.</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41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3680497"/>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a:t>
            </a:r>
            <a:r>
              <a:rPr lang="en-US" baseline="0" dirty="0" smtClean="0"/>
              <a:t> apply the speech-energy structure over the foundation sounds as a weighted mask. After then we apply a exponential decay that emulates the human voice which has exponentially low gains at the high frequencies.</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42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3680497"/>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song: “Mary had a little lamb”</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44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3330215"/>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observed</a:t>
            </a:r>
            <a:r>
              <a:rPr lang="en-US" baseline="0" dirty="0" smtClean="0"/>
              <a:t> that external sound can also create subtle movement in the mass. This generates a reverse voltage in the coil.</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56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9310322"/>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Thank you.</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pPr/>
              <a:t>57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24195209"/>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Thank you.</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pPr/>
              <a:t>59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24195209"/>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take</a:t>
            </a:r>
            <a:r>
              <a:rPr lang="en-US" baseline="0" dirty="0" smtClean="0"/>
              <a:t> it from another perspective, it can open up some other applications. For example: the vibration motor can become an actuator cum sensor. A single sensor can can take voice command from the user and generate haptic feedback.</a:t>
            </a:r>
          </a:p>
          <a:p>
            <a:endParaRPr lang="en-US" baseline="0" dirty="0" smtClean="0"/>
          </a:p>
          <a:p>
            <a:r>
              <a:rPr lang="en-US" baseline="0" dirty="0" smtClean="0"/>
              <a:t>It can be be useful to pick up ambient vibration and recover the inaudible sound from that. However, while the application is still an open question, in this project we attempted to explore the possibility of recovering speech from the vibration motor.</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61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990349"/>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take</a:t>
            </a:r>
            <a:r>
              <a:rPr lang="en-US" baseline="0" dirty="0" smtClean="0"/>
              <a:t> it from another perspective, it can open up some other applications. For example: the vibration motor can become an actuator cum sensor. A single sensor can can take voice command from the user and generate haptic feedback.</a:t>
            </a:r>
          </a:p>
          <a:p>
            <a:endParaRPr lang="en-US" baseline="0" dirty="0" smtClean="0"/>
          </a:p>
          <a:p>
            <a:r>
              <a:rPr lang="en-US" baseline="0" dirty="0" smtClean="0"/>
              <a:t>It can be be useful to pick up ambient vibration and recover the inaudible sound from that. However, while the application is still an open question, in this project we attempted to explore the possibility of recovering speech from the vibration motor.</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63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990349"/>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oscillating magnetic field makes the magnetic mass to move. This movement creates the vibration.</a:t>
            </a:r>
            <a:endParaRPr lang="en-US" dirty="0" smtClean="0"/>
          </a:p>
        </p:txBody>
      </p:sp>
      <p:sp>
        <p:nvSpPr>
          <p:cNvPr id="4" name="Slide Number Placeholder 3"/>
          <p:cNvSpPr>
            <a:spLocks noGrp="1"/>
          </p:cNvSpPr>
          <p:nvPr>
            <p:ph type="sldNum" sz="quarter" idx="10"/>
          </p:nvPr>
        </p:nvSpPr>
        <p:spPr/>
        <p:txBody>
          <a:bodyPr/>
          <a:lstStyle/>
          <a:p>
            <a:fld id="{4B71EB4C-10B9-2142-81DC-5DADAC6F65B3}"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776331"/>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take</a:t>
            </a:r>
            <a:r>
              <a:rPr lang="en-US" baseline="0" dirty="0" smtClean="0"/>
              <a:t> it from another perspective, it can open up some other applications. For example: the vibration motor can become an actuator cum sensor. A single sensor can can take voice command from the user and generate haptic feedback.</a:t>
            </a:r>
          </a:p>
          <a:p>
            <a:endParaRPr lang="en-US" baseline="0" dirty="0" smtClean="0"/>
          </a:p>
          <a:p>
            <a:r>
              <a:rPr lang="en-US" baseline="0" dirty="0" smtClean="0"/>
              <a:t>It can be be useful to pick up ambient vibration and recover the inaudible sound from that. However, while the application is still an open question, in this project we attempted to explore the possibility of recovering speech from the vibration motor.</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64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990349"/>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Paper: Section 5, first paragraph.</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66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71277119"/>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Paper: Section 5, first paragraph.</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67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71277119"/>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reveals</a:t>
            </a:r>
            <a:r>
              <a:rPr lang="en-US" baseline="0" dirty="0" smtClean="0"/>
              <a:t> a side channel attack where the the smartphones can bypass the microphone to record the users phone call.</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68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1291643"/>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take</a:t>
            </a:r>
            <a:r>
              <a:rPr lang="en-US" baseline="0" dirty="0" smtClean="0"/>
              <a:t> it from another perspective, it can open up some other applications. For example: the vibration motor can become an actuator cum sensor. A single sensor can can take voice command from the user and generate haptic feedback.</a:t>
            </a:r>
          </a:p>
          <a:p>
            <a:endParaRPr lang="en-US" baseline="0" dirty="0" smtClean="0"/>
          </a:p>
          <a:p>
            <a:r>
              <a:rPr lang="en-US" baseline="0" dirty="0" smtClean="0"/>
              <a:t>It can be be useful to pick up ambient vibration and recover the inaudible sound from that. However, while the application is still an open question, in this project we attempted to explore the possibility of recovering speech from the vibration motor.</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69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990349"/>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reveals</a:t>
            </a:r>
            <a:r>
              <a:rPr lang="en-US" baseline="0" dirty="0" smtClean="0"/>
              <a:t> a side channel attack where the the smartphones can bypass the microphone to record the users phone call.</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70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1291643"/>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take</a:t>
            </a:r>
            <a:r>
              <a:rPr lang="en-US" baseline="0" dirty="0" smtClean="0"/>
              <a:t> it from another perspective, it can open up some other applications. For example: the vibration motor can become an actuator cum sensor. A single sensor can can take voice command from the user and generate haptic feedback.</a:t>
            </a:r>
          </a:p>
          <a:p>
            <a:endParaRPr lang="en-US" baseline="0" dirty="0" smtClean="0"/>
          </a:p>
          <a:p>
            <a:r>
              <a:rPr lang="en-US" baseline="0" dirty="0" smtClean="0"/>
              <a:t>It can be be useful to pick up ambient vibration and recover the inaudible sound from that. However, while the application is still an open question, in this project we attempted to explore the possibility of recovering speech from the vibration motor.</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71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990349"/>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energy of the vibration motor signal</a:t>
            </a:r>
            <a:r>
              <a:rPr lang="is-IS" dirty="0" smtClean="0"/>
              <a:t>…</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79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65283"/>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a:t>
            </a:r>
            <a:r>
              <a:rPr lang="en-US" baseline="0" dirty="0" smtClean="0"/>
              <a:t> mostly limited with 2KHz.</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80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3455783"/>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Paper: Section 5, speech energy localization.</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83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322062"/>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observed</a:t>
            </a:r>
            <a:r>
              <a:rPr lang="en-US" baseline="0" dirty="0" smtClean="0"/>
              <a:t> that external sound can also create subtle movement in the mass. This generates a reverse voltage in the coil.</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9310322"/>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 </a:t>
            </a:r>
            <a:r>
              <a:rPr lang="en-US" dirty="0" smtClean="0"/>
              <a:t>It identifies the location of the energy</a:t>
            </a:r>
            <a:r>
              <a:rPr lang="is-IS" dirty="0" smtClean="0"/>
              <a:t>…but can not </a:t>
            </a:r>
            <a:r>
              <a:rPr lang="en-US" dirty="0" smtClean="0"/>
              <a:t>show the harmonic structure of human voice.</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91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90728762"/>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reverse voltage or the </a:t>
            </a:r>
            <a:r>
              <a:rPr lang="en-US" dirty="0" err="1" smtClean="0"/>
              <a:t>BackEMF</a:t>
            </a:r>
            <a:r>
              <a:rPr lang="en-US" dirty="0" smtClean="0"/>
              <a:t> is</a:t>
            </a:r>
            <a:r>
              <a:rPr lang="en-US" baseline="0" dirty="0" smtClean="0"/>
              <a:t> proportional to the movement of the mass i.e. the sound wave. We can extract this voltage to recover the sound from the vibration motor.</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485318"/>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reveals</a:t>
            </a:r>
            <a:r>
              <a:rPr lang="en-US" baseline="0" dirty="0" smtClean="0"/>
              <a:t> a side channel attack where the the smartphones can bypass the microphone to record the users phone call.</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1291643"/>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reveals</a:t>
            </a:r>
            <a:r>
              <a:rPr lang="en-US" baseline="0" dirty="0" smtClean="0"/>
              <a:t> a side channel attack where the the smartphones can bypass the microphone to record the users phone call.</a:t>
            </a:r>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11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1291643"/>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1EB4C-10B9-2142-81DC-5DADAC6F65B3}"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990349"/>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B71EB4C-10B9-2142-81DC-5DADAC6F65B3}"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990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AA4981-C3D9-794B-ADDD-2AD6054DC84E}" type="datetimeFigureOut">
              <a:rPr lang="en-US" smtClean="0"/>
              <a:pPr/>
              <a:t>6/21/16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83B67-DF3D-4C41-A67B-DAAB6C0E918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3425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A4981-C3D9-794B-ADDD-2AD6054DC84E}" type="datetimeFigureOut">
              <a:rPr lang="en-US" smtClean="0"/>
              <a:pPr/>
              <a:t>6/21/16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83B67-DF3D-4C41-A67B-DAAB6C0E918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4351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A4981-C3D9-794B-ADDD-2AD6054DC84E}" type="datetimeFigureOut">
              <a:rPr lang="en-US" smtClean="0"/>
              <a:pPr/>
              <a:t>6/21/16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83B67-DF3D-4C41-A67B-DAAB6C0E918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0650550"/>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A4981-C3D9-794B-ADDD-2AD6054DC84E}" type="datetimeFigureOut">
              <a:rPr lang="en-US" smtClean="0"/>
              <a:pPr/>
              <a:t>6/21/16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83B67-DF3D-4C41-A67B-DAAB6C0E918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578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AA4981-C3D9-794B-ADDD-2AD6054DC84E}" type="datetimeFigureOut">
              <a:rPr lang="en-US" smtClean="0"/>
              <a:pPr/>
              <a:t>6/21/16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83B67-DF3D-4C41-A67B-DAAB6C0E918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5085492"/>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AA4981-C3D9-794B-ADDD-2AD6054DC84E}" type="datetimeFigureOut">
              <a:rPr lang="en-US" smtClean="0"/>
              <a:pPr/>
              <a:t>6/21/16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83B67-DF3D-4C41-A67B-DAAB6C0E918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70346344"/>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AA4981-C3D9-794B-ADDD-2AD6054DC84E}" type="datetimeFigureOut">
              <a:rPr lang="en-US" smtClean="0"/>
              <a:pPr/>
              <a:t>6/21/16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83B67-DF3D-4C41-A67B-DAAB6C0E918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52346233"/>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AA4981-C3D9-794B-ADDD-2AD6054DC84E}" type="datetimeFigureOut">
              <a:rPr lang="en-US" smtClean="0"/>
              <a:pPr/>
              <a:t>6/21/16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83B67-DF3D-4C41-A67B-DAAB6C0E918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511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A4981-C3D9-794B-ADDD-2AD6054DC84E}" type="datetimeFigureOut">
              <a:rPr lang="en-US" smtClean="0"/>
              <a:pPr/>
              <a:t>6/21/16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83B67-DF3D-4C41-A67B-DAAB6C0E918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5437103"/>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AA4981-C3D9-794B-ADDD-2AD6054DC84E}" type="datetimeFigureOut">
              <a:rPr lang="en-US" smtClean="0"/>
              <a:pPr/>
              <a:t>6/21/16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83B67-DF3D-4C41-A67B-DAAB6C0E918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75409388"/>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AA4981-C3D9-794B-ADDD-2AD6054DC84E}" type="datetimeFigureOut">
              <a:rPr lang="en-US" smtClean="0"/>
              <a:pPr/>
              <a:t>6/21/16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83B67-DF3D-4C41-A67B-DAAB6C0E918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832069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050">
                <a:solidFill>
                  <a:schemeClr val="tx1">
                    <a:tint val="75000"/>
                  </a:schemeClr>
                </a:solidFill>
                <a:latin typeface="Lucida Bright"/>
                <a:cs typeface="Lucida Bright"/>
              </a:defRPr>
            </a:lvl1pPr>
          </a:lstStyle>
          <a:p>
            <a:fld id="{15AA4981-C3D9-794B-ADDD-2AD6054DC84E}" type="datetimeFigureOut">
              <a:rPr lang="en-US" smtClean="0"/>
              <a:pPr/>
              <a:t>6/21/16</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050">
                <a:solidFill>
                  <a:schemeClr val="tx1">
                    <a:tint val="75000"/>
                  </a:schemeClr>
                </a:solidFill>
                <a:latin typeface="Lucida Bright"/>
                <a:cs typeface="Lucida Bright"/>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050">
                <a:solidFill>
                  <a:schemeClr val="tx1">
                    <a:tint val="75000"/>
                  </a:schemeClr>
                </a:solidFill>
                <a:latin typeface="Lucida Bright"/>
                <a:cs typeface="Lucida Bright"/>
              </a:defRPr>
            </a:lvl1pPr>
          </a:lstStyle>
          <a:p>
            <a:fld id="{89C83B67-DF3D-4C41-A67B-DAAB6C0E918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40805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kern="1200">
          <a:solidFill>
            <a:schemeClr val="tx1"/>
          </a:solidFill>
          <a:latin typeface="Lucida Bright"/>
          <a:ea typeface="+mj-ea"/>
          <a:cs typeface="Lucida Bright"/>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Lucida Bright"/>
          <a:ea typeface="+mn-ea"/>
          <a:cs typeface="Lucida Bright"/>
        </a:defRPr>
      </a:lvl1pPr>
      <a:lvl2pPr marL="742950" indent="-285750" algn="l" defTabSz="457200" rtl="0" eaLnBrk="1" latinLnBrk="0" hangingPunct="1">
        <a:spcBef>
          <a:spcPct val="20000"/>
        </a:spcBef>
        <a:buFont typeface="Arial"/>
        <a:buChar char="–"/>
        <a:defRPr sz="2000" kern="1200">
          <a:solidFill>
            <a:schemeClr val="tx1"/>
          </a:solidFill>
          <a:latin typeface="Lucida Bright"/>
          <a:ea typeface="+mn-ea"/>
          <a:cs typeface="Lucida Bright"/>
        </a:defRPr>
      </a:lvl2pPr>
      <a:lvl3pPr marL="1143000" indent="-228600" algn="l" defTabSz="457200" rtl="0" eaLnBrk="1" latinLnBrk="0" hangingPunct="1">
        <a:spcBef>
          <a:spcPct val="20000"/>
        </a:spcBef>
        <a:buFont typeface="Arial"/>
        <a:buChar char="•"/>
        <a:defRPr sz="1800" kern="1200">
          <a:solidFill>
            <a:schemeClr val="tx1"/>
          </a:solidFill>
          <a:latin typeface="Lucida Bright"/>
          <a:ea typeface="+mn-ea"/>
          <a:cs typeface="Lucida Bright"/>
        </a:defRPr>
      </a:lvl3pPr>
      <a:lvl4pPr marL="1600200" indent="-228600" algn="l" defTabSz="457200" rtl="0" eaLnBrk="1" latinLnBrk="0" hangingPunct="1">
        <a:spcBef>
          <a:spcPct val="20000"/>
        </a:spcBef>
        <a:buFont typeface="Arial"/>
        <a:buChar char="–"/>
        <a:defRPr sz="1600" kern="1200">
          <a:solidFill>
            <a:schemeClr val="tx1"/>
          </a:solidFill>
          <a:latin typeface="Lucida Bright"/>
          <a:ea typeface="+mn-ea"/>
          <a:cs typeface="Lucida Bright"/>
        </a:defRPr>
      </a:lvl4pPr>
      <a:lvl5pPr marL="2057400" indent="-228600" algn="l" defTabSz="457200" rtl="0" eaLnBrk="1" latinLnBrk="0" hangingPunct="1">
        <a:spcBef>
          <a:spcPct val="20000"/>
        </a:spcBef>
        <a:buFont typeface="Arial"/>
        <a:buChar char="»"/>
        <a:defRPr sz="1600" kern="1200">
          <a:solidFill>
            <a:schemeClr val="tx1"/>
          </a:solidFill>
          <a:latin typeface="Lucida Bright"/>
          <a:ea typeface="+mn-ea"/>
          <a:cs typeface="Lucida Br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7.png"/><Relationship Id="rId7" Type="http://schemas.openxmlformats.org/officeDocument/2006/relationships/image" Target="../media/image18.png"/><Relationship Id="rId8"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df"/><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2.pdf"/><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microsoft.com/office/2007/relationships/media" Target="../media/media1.mov"/><Relationship Id="rId5" Type="http://schemas.openxmlformats.org/officeDocument/2006/relationships/image" Target="../media/image3.png"/><Relationship Id="rId1" Type="http://schemas.openxmlformats.org/officeDocument/2006/relationships/video" Target="../media/media1.mov"/><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 Id="rId3" Type="http://schemas.openxmlformats.org/officeDocument/2006/relationships/image" Target="../media/image28.em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df"/><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9.pd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6.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8.emf"/><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df"/><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audio" Target="../media/media4.wav"/><Relationship Id="rId4" Type="http://schemas.openxmlformats.org/officeDocument/2006/relationships/slideLayout" Target="../slideLayouts/slideLayout7.xml"/><Relationship Id="rId5" Type="http://schemas.openxmlformats.org/officeDocument/2006/relationships/notesSlide" Target="../notesSlides/notesSlide24.xml"/><Relationship Id="rId6" Type="http://schemas.microsoft.com/office/2007/relationships/media" Target="../media/media2.wav"/><Relationship Id="rId7" Type="http://schemas.openxmlformats.org/officeDocument/2006/relationships/image" Target="../media/image42.png"/><Relationship Id="rId8" Type="http://schemas.microsoft.com/office/2007/relationships/media" Target="../media/media3.wav"/><Relationship Id="rId9" Type="http://schemas.microsoft.com/office/2007/relationships/media" Target="../media/media4.wav"/><Relationship Id="rId1" Type="http://schemas.openxmlformats.org/officeDocument/2006/relationships/audio" Target="../media/media2.wav"/><Relationship Id="rId2" Type="http://schemas.openxmlformats.org/officeDocument/2006/relationships/audio" Target="../media/media3.wav"/></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emf"/><Relationship Id="rId1" Type="http://schemas.openxmlformats.org/officeDocument/2006/relationships/slideLayout" Target="../slideLayouts/slideLayout7.xml"/><Relationship Id="rId2" Type="http://schemas.openxmlformats.org/officeDocument/2006/relationships/image" Target="../media/image43.pd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5.emf"/><Relationship Id="rId5" Type="http://schemas.openxmlformats.org/officeDocument/2006/relationships/image" Target="../media/image43.pdf"/><Relationship Id="rId6"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5.emf"/><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43.pdf"/><Relationship Id="rId8"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emf"/></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df"/><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image" Target="../media/image52.pd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11.gif"/><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4.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18.png"/><Relationship Id="rId6"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5.png"/></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18.png"/><Relationship Id="rId6"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 Id="rId3" Type="http://schemas.openxmlformats.org/officeDocument/2006/relationships/image" Target="../media/image28.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 Id="rId3" Type="http://schemas.openxmlformats.org/officeDocument/2006/relationships/image" Target="../media/image28.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11.gi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8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5.png"/></Relationships>
</file>

<file path=ppt/slides/_rels/slide9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8.em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73790" y="1599564"/>
            <a:ext cx="8796420" cy="646331"/>
          </a:xfrm>
          <a:prstGeom prst="rect">
            <a:avLst/>
          </a:prstGeom>
          <a:noFill/>
        </p:spPr>
        <p:txBody>
          <a:bodyPr wrap="square" rtlCol="0">
            <a:spAutoFit/>
          </a:bodyPr>
          <a:lstStyle/>
          <a:p>
            <a:pPr algn="ctr"/>
            <a:r>
              <a:rPr lang="en-US" sz="3600" dirty="0" smtClean="0">
                <a:solidFill>
                  <a:srgbClr val="0000FF"/>
                </a:solidFill>
                <a:latin typeface="Lucida Bright"/>
                <a:cs typeface="Lucida Bright"/>
              </a:rPr>
              <a:t>Listening </a:t>
            </a:r>
            <a:r>
              <a:rPr lang="en-US" sz="3600" dirty="0">
                <a:solidFill>
                  <a:srgbClr val="0000FF"/>
                </a:solidFill>
                <a:latin typeface="Lucida Bright"/>
                <a:cs typeface="Lucida Bright"/>
              </a:rPr>
              <a:t>through </a:t>
            </a:r>
            <a:r>
              <a:rPr lang="en-US" sz="3600" dirty="0" smtClean="0">
                <a:solidFill>
                  <a:srgbClr val="0000FF"/>
                </a:solidFill>
                <a:latin typeface="Lucida Bright"/>
                <a:cs typeface="Lucida Bright"/>
              </a:rPr>
              <a:t>a Vibration </a:t>
            </a:r>
            <a:r>
              <a:rPr lang="en-US" sz="3600" dirty="0">
                <a:solidFill>
                  <a:srgbClr val="0000FF"/>
                </a:solidFill>
                <a:latin typeface="Lucida Bright"/>
                <a:cs typeface="Lucida Bright"/>
              </a:rPr>
              <a:t>Motor</a:t>
            </a:r>
          </a:p>
        </p:txBody>
      </p:sp>
      <p:sp>
        <p:nvSpPr>
          <p:cNvPr id="11" name="TextBox 10"/>
          <p:cNvSpPr txBox="1"/>
          <p:nvPr/>
        </p:nvSpPr>
        <p:spPr>
          <a:xfrm>
            <a:off x="3919938" y="4814057"/>
            <a:ext cx="2591878" cy="523220"/>
          </a:xfrm>
          <a:prstGeom prst="rect">
            <a:avLst/>
          </a:prstGeom>
          <a:noFill/>
        </p:spPr>
        <p:txBody>
          <a:bodyPr wrap="square" rtlCol="0">
            <a:spAutoFit/>
          </a:bodyPr>
          <a:lstStyle/>
          <a:p>
            <a:r>
              <a:rPr lang="en-US" sz="2800" dirty="0" smtClean="0">
                <a:solidFill>
                  <a:schemeClr val="tx2">
                    <a:lumMod val="75000"/>
                  </a:schemeClr>
                </a:solidFill>
                <a:latin typeface="Lucida Bright"/>
                <a:cs typeface="Lucida Bright"/>
              </a:rPr>
              <a:t>Nirupam Roy</a:t>
            </a:r>
          </a:p>
        </p:txBody>
      </p:sp>
      <p:pic>
        <p:nvPicPr>
          <p:cNvPr id="5" name="Picture 780" descr="logo_uiuc"/>
          <p:cNvPicPr>
            <a:picLocks noChangeAspect="1" noChangeArrowheads="1"/>
          </p:cNvPicPr>
          <p:nvPr/>
        </p:nvPicPr>
        <p:blipFill>
          <a:blip r:embed="rId2"/>
          <a:srcRect/>
          <a:stretch>
            <a:fillRect/>
          </a:stretch>
        </p:blipFill>
        <p:spPr bwMode="auto">
          <a:xfrm>
            <a:off x="3946674" y="5459828"/>
            <a:ext cx="2419350" cy="6762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2504146" y="4546697"/>
            <a:ext cx="1270000" cy="1905000"/>
          </a:xfrm>
          <a:prstGeom prst="rect">
            <a:avLst/>
          </a:prstGeom>
        </p:spPr>
      </p:pic>
      <p:sp>
        <p:nvSpPr>
          <p:cNvPr id="7" name="TextBox 6"/>
          <p:cNvSpPr txBox="1"/>
          <p:nvPr/>
        </p:nvSpPr>
        <p:spPr>
          <a:xfrm>
            <a:off x="2236786" y="3261896"/>
            <a:ext cx="4572000" cy="523220"/>
          </a:xfrm>
          <a:prstGeom prst="rect">
            <a:avLst/>
          </a:prstGeom>
          <a:noFill/>
        </p:spPr>
        <p:txBody>
          <a:bodyPr wrap="square" rtlCol="0">
            <a:spAutoFit/>
          </a:bodyPr>
          <a:lstStyle/>
          <a:p>
            <a:pPr algn="ctr"/>
            <a:r>
              <a:rPr lang="en-US" sz="2800" dirty="0" err="1" smtClean="0">
                <a:solidFill>
                  <a:schemeClr val="tx2">
                    <a:lumMod val="75000"/>
                  </a:schemeClr>
                </a:solidFill>
                <a:latin typeface="Lucida Bright"/>
                <a:cs typeface="Lucida Bright"/>
              </a:rPr>
              <a:t>Romit</a:t>
            </a:r>
            <a:r>
              <a:rPr lang="en-US" sz="2800" dirty="0" smtClean="0">
                <a:solidFill>
                  <a:schemeClr val="tx2">
                    <a:lumMod val="75000"/>
                  </a:schemeClr>
                </a:solidFill>
                <a:latin typeface="Lucida Bright"/>
                <a:cs typeface="Lucida Bright"/>
              </a:rPr>
              <a:t> Roy </a:t>
            </a:r>
            <a:r>
              <a:rPr lang="en-US" sz="2800" dirty="0" err="1" smtClean="0">
                <a:solidFill>
                  <a:schemeClr val="tx2">
                    <a:lumMod val="75000"/>
                  </a:schemeClr>
                </a:solidFill>
                <a:latin typeface="Lucida Bright"/>
                <a:cs typeface="Lucida Bright"/>
              </a:rPr>
              <a:t>Choudhury</a:t>
            </a:r>
            <a:endParaRPr lang="en-US" sz="3200" dirty="0" smtClean="0">
              <a:solidFill>
                <a:schemeClr val="tx2">
                  <a:lumMod val="75000"/>
                </a:schemeClr>
              </a:solidFill>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4682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12085" y="624911"/>
            <a:ext cx="3213250" cy="2249274"/>
          </a:xfrm>
          <a:prstGeom prst="rect">
            <a:avLst/>
          </a:prstGeom>
        </p:spPr>
      </p:pic>
      <p:sp>
        <p:nvSpPr>
          <p:cNvPr id="4" name="TextBox 3"/>
          <p:cNvSpPr txBox="1"/>
          <p:nvPr/>
        </p:nvSpPr>
        <p:spPr>
          <a:xfrm>
            <a:off x="4238848" y="659271"/>
            <a:ext cx="3787959" cy="707886"/>
          </a:xfrm>
          <a:prstGeom prst="rect">
            <a:avLst/>
          </a:prstGeom>
          <a:noFill/>
          <a:ln>
            <a:noFill/>
          </a:ln>
        </p:spPr>
        <p:txBody>
          <a:bodyPr wrap="square" rtlCol="0">
            <a:spAutoFit/>
          </a:bodyPr>
          <a:lstStyle/>
          <a:p>
            <a:pPr algn="ctr"/>
            <a:r>
              <a:rPr lang="en-US" sz="2000" dirty="0" smtClean="0">
                <a:latin typeface="Lucida Bright"/>
                <a:cs typeface="Lucida Bright"/>
              </a:rPr>
              <a:t>Side channel attack </a:t>
            </a:r>
          </a:p>
          <a:p>
            <a:pPr algn="ctr"/>
            <a:r>
              <a:rPr lang="en-US" sz="2000" dirty="0" smtClean="0">
                <a:latin typeface="Lucida Bright"/>
                <a:cs typeface="Lucida Bright"/>
              </a:rPr>
              <a:t>leaking voice data</a:t>
            </a:r>
            <a:endParaRPr lang="en-US" sz="2000" dirty="0">
              <a:latin typeface="Lucida Bright"/>
              <a:cs typeface="Lucida Bright"/>
            </a:endParaRPr>
          </a:p>
        </p:txBody>
      </p:sp>
      <p:pic>
        <p:nvPicPr>
          <p:cNvPr id="7" name="Picture 6" descr="entertainment_rawVib.png"/>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545" t="25962" r="9316" b="17216"/>
          <a:stretch/>
        </p:blipFill>
        <p:spPr>
          <a:xfrm>
            <a:off x="4775670" y="1372055"/>
            <a:ext cx="2743137" cy="1515498"/>
          </a:xfrm>
          <a:prstGeom prst="rect">
            <a:avLst/>
          </a:prstGeom>
        </p:spPr>
      </p:pic>
      <p:sp>
        <p:nvSpPr>
          <p:cNvPr id="12" name="TextBox 11"/>
          <p:cNvSpPr txBox="1"/>
          <p:nvPr/>
        </p:nvSpPr>
        <p:spPr>
          <a:xfrm>
            <a:off x="254101" y="14964"/>
            <a:ext cx="4251157" cy="584776"/>
          </a:xfrm>
          <a:prstGeom prst="rect">
            <a:avLst/>
          </a:prstGeom>
          <a:noFill/>
        </p:spPr>
        <p:txBody>
          <a:bodyPr wrap="square" rtlCol="0">
            <a:spAutoFit/>
          </a:bodyPr>
          <a:lstStyle/>
          <a:p>
            <a:r>
              <a:rPr lang="en-US" sz="3200" dirty="0" smtClean="0">
                <a:solidFill>
                  <a:srgbClr val="FF0000"/>
                </a:solidFill>
                <a:latin typeface="Lucida Bright"/>
                <a:cs typeface="Lucida Bright"/>
              </a:rPr>
              <a:t>Is this a threat?</a:t>
            </a:r>
            <a:endParaRPr lang="en-US" sz="3200" dirty="0">
              <a:solidFill>
                <a:srgbClr val="FF0000"/>
              </a:solidFill>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16778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0_motor_full.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H="1">
            <a:off x="1016240" y="4468356"/>
            <a:ext cx="1229637" cy="1307765"/>
          </a:xfrm>
          <a:prstGeom prst="rect">
            <a:avLst/>
          </a:prstGeom>
        </p:spPr>
      </p:pic>
      <p:pic>
        <p:nvPicPr>
          <p:cNvPr id="6" name="Picture 5"/>
          <p:cNvPicPr>
            <a:picLocks noChangeAspect="1"/>
          </p:cNvPicPr>
          <p:nvPr/>
        </p:nvPicPr>
        <p:blipFill>
          <a:blip r:embed="rId4"/>
          <a:stretch>
            <a:fillRect/>
          </a:stretch>
        </p:blipFill>
        <p:spPr>
          <a:xfrm>
            <a:off x="1612085" y="624911"/>
            <a:ext cx="3213250" cy="2249274"/>
          </a:xfrm>
          <a:prstGeom prst="rect">
            <a:avLst/>
          </a:prstGeom>
        </p:spPr>
      </p:pic>
      <p:sp>
        <p:nvSpPr>
          <p:cNvPr id="4" name="TextBox 3"/>
          <p:cNvSpPr txBox="1"/>
          <p:nvPr/>
        </p:nvSpPr>
        <p:spPr>
          <a:xfrm>
            <a:off x="4238848" y="659271"/>
            <a:ext cx="3787959" cy="707886"/>
          </a:xfrm>
          <a:prstGeom prst="rect">
            <a:avLst/>
          </a:prstGeom>
          <a:noFill/>
          <a:ln>
            <a:noFill/>
          </a:ln>
        </p:spPr>
        <p:txBody>
          <a:bodyPr wrap="square" rtlCol="0">
            <a:spAutoFit/>
          </a:bodyPr>
          <a:lstStyle/>
          <a:p>
            <a:pPr algn="ctr"/>
            <a:r>
              <a:rPr lang="en-US" sz="2000" dirty="0" smtClean="0">
                <a:latin typeface="Lucida Bright"/>
                <a:cs typeface="Lucida Bright"/>
              </a:rPr>
              <a:t>Side channel attack </a:t>
            </a:r>
          </a:p>
          <a:p>
            <a:pPr algn="ctr"/>
            <a:r>
              <a:rPr lang="en-US" sz="2000" dirty="0" smtClean="0">
                <a:latin typeface="Lucida Bright"/>
                <a:cs typeface="Lucida Bright"/>
              </a:rPr>
              <a:t>leaking voice data</a:t>
            </a:r>
            <a:endParaRPr lang="en-US" sz="2000" dirty="0">
              <a:latin typeface="Lucida Bright"/>
              <a:cs typeface="Lucida Bright"/>
            </a:endParaRPr>
          </a:p>
        </p:txBody>
      </p:sp>
      <p:pic>
        <p:nvPicPr>
          <p:cNvPr id="7" name="Picture 6" descr="entertainment_rawVib.png"/>
          <p:cNvPicPr>
            <a:picLocks noChangeAspect="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545" t="25962" r="9316" b="17216"/>
          <a:stretch/>
        </p:blipFill>
        <p:spPr>
          <a:xfrm>
            <a:off x="4775670" y="1372055"/>
            <a:ext cx="2743137" cy="1515498"/>
          </a:xfrm>
          <a:prstGeom prst="rect">
            <a:avLst/>
          </a:prstGeom>
        </p:spPr>
      </p:pic>
      <p:sp>
        <p:nvSpPr>
          <p:cNvPr id="8" name="TextBox 7"/>
          <p:cNvSpPr txBox="1"/>
          <p:nvPr/>
        </p:nvSpPr>
        <p:spPr>
          <a:xfrm>
            <a:off x="293497" y="3810639"/>
            <a:ext cx="4265234" cy="584776"/>
          </a:xfrm>
          <a:prstGeom prst="rect">
            <a:avLst/>
          </a:prstGeom>
          <a:noFill/>
        </p:spPr>
        <p:txBody>
          <a:bodyPr wrap="square" rtlCol="0">
            <a:spAutoFit/>
          </a:bodyPr>
          <a:lstStyle/>
          <a:p>
            <a:r>
              <a:rPr lang="en-US" sz="3200" dirty="0" smtClean="0">
                <a:solidFill>
                  <a:srgbClr val="008000"/>
                </a:solidFill>
                <a:latin typeface="Lucida Bright"/>
                <a:cs typeface="Lucida Bright"/>
              </a:rPr>
              <a:t>Or Opportunity?</a:t>
            </a:r>
            <a:endParaRPr lang="en-US" sz="3200" dirty="0">
              <a:solidFill>
                <a:srgbClr val="008000"/>
              </a:solidFill>
              <a:latin typeface="Lucida Bright"/>
              <a:cs typeface="Lucida Bright"/>
            </a:endParaRPr>
          </a:p>
        </p:txBody>
      </p:sp>
      <p:pic>
        <p:nvPicPr>
          <p:cNvPr id="9" name="Picture 8"/>
          <p:cNvPicPr>
            <a:picLocks noChangeAspect="1"/>
          </p:cNvPicPr>
          <p:nvPr/>
        </p:nvPicPr>
        <p:blipFill>
          <a:blip r:embed="rId6"/>
          <a:stretch>
            <a:fillRect/>
          </a:stretch>
        </p:blipFill>
        <p:spPr>
          <a:xfrm>
            <a:off x="80317" y="4495092"/>
            <a:ext cx="1737894" cy="2150642"/>
          </a:xfrm>
          <a:prstGeom prst="rect">
            <a:avLst/>
          </a:prstGeom>
        </p:spPr>
      </p:pic>
      <p:sp>
        <p:nvSpPr>
          <p:cNvPr id="14" name="TextBox 13"/>
          <p:cNvSpPr txBox="1"/>
          <p:nvPr/>
        </p:nvSpPr>
        <p:spPr>
          <a:xfrm>
            <a:off x="2089927" y="4840011"/>
            <a:ext cx="2508829" cy="1015663"/>
          </a:xfrm>
          <a:prstGeom prst="rect">
            <a:avLst/>
          </a:prstGeom>
          <a:noFill/>
          <a:ln>
            <a:noFill/>
          </a:ln>
        </p:spPr>
        <p:txBody>
          <a:bodyPr wrap="square" rtlCol="0">
            <a:spAutoFit/>
          </a:bodyPr>
          <a:lstStyle/>
          <a:p>
            <a:r>
              <a:rPr lang="en-US" sz="2000" dirty="0" smtClean="0">
                <a:latin typeface="Lucida Bright"/>
                <a:cs typeface="Lucida Bright"/>
              </a:rPr>
              <a:t>Both:</a:t>
            </a:r>
          </a:p>
          <a:p>
            <a:pPr>
              <a:buFont typeface="Arial"/>
              <a:buChar char="•"/>
            </a:pPr>
            <a:r>
              <a:rPr lang="en-US" sz="2000" dirty="0" smtClean="0">
                <a:latin typeface="Lucida Bright"/>
                <a:cs typeface="Lucida Bright"/>
              </a:rPr>
              <a:t> Voice commands</a:t>
            </a:r>
          </a:p>
          <a:p>
            <a:pPr>
              <a:buFont typeface="Arial"/>
              <a:buChar char="•"/>
            </a:pPr>
            <a:r>
              <a:rPr lang="en-US" sz="2000" dirty="0" smtClean="0">
                <a:latin typeface="Lucida Bright"/>
                <a:cs typeface="Lucida Bright"/>
              </a:rPr>
              <a:t> Haptic feedback</a:t>
            </a:r>
            <a:endParaRPr lang="en-US" sz="2000" dirty="0">
              <a:latin typeface="Lucida Bright"/>
              <a:cs typeface="Lucida Bright"/>
            </a:endParaRPr>
          </a:p>
        </p:txBody>
      </p:sp>
      <p:pic>
        <p:nvPicPr>
          <p:cNvPr id="16" name="Picture 15" descr="intra_body.png"/>
          <p:cNvPicPr>
            <a:picLocks noChangeAspect="1"/>
          </p:cNvPicPr>
          <p:nvPr/>
        </p:nvPicPr>
        <p:blipFill rotWithShape="1">
          <a:blip r:embed="rId7">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8">
                    <a14:imgEffect>
                      <a14:backgroundRemoval t="3200" b="100000" l="9319" r="94265"/>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b="59259"/>
          <a:stretch/>
        </p:blipFill>
        <p:spPr>
          <a:xfrm>
            <a:off x="3572963" y="4144208"/>
            <a:ext cx="3798289" cy="2427535"/>
          </a:xfrm>
          <a:prstGeom prst="rect">
            <a:avLst/>
          </a:prstGeom>
          <a:effectLst>
            <a:outerShdw blurRad="304800" dist="38100" dir="2700000" sx="104000" sy="104000" algn="tl" rotWithShape="0">
              <a:schemeClr val="tx1">
                <a:lumMod val="95000"/>
                <a:lumOff val="5000"/>
                <a:alpha val="34000"/>
              </a:schemeClr>
            </a:outerShdw>
          </a:effectLst>
        </p:spPr>
      </p:pic>
      <p:sp>
        <p:nvSpPr>
          <p:cNvPr id="17" name="TextBox 16"/>
          <p:cNvSpPr txBox="1"/>
          <p:nvPr/>
        </p:nvSpPr>
        <p:spPr>
          <a:xfrm>
            <a:off x="6581799" y="4854034"/>
            <a:ext cx="2508829" cy="1015663"/>
          </a:xfrm>
          <a:prstGeom prst="rect">
            <a:avLst/>
          </a:prstGeom>
          <a:noFill/>
          <a:ln>
            <a:noFill/>
          </a:ln>
        </p:spPr>
        <p:txBody>
          <a:bodyPr wrap="square" rtlCol="0">
            <a:spAutoFit/>
          </a:bodyPr>
          <a:lstStyle/>
          <a:p>
            <a:r>
              <a:rPr lang="en-US" sz="2000" dirty="0" smtClean="0">
                <a:latin typeface="Lucida Bright"/>
                <a:cs typeface="Lucida Bright"/>
              </a:rPr>
              <a:t>Microphone + vibra-motor = MIMO for speech</a:t>
            </a:r>
            <a:endParaRPr lang="en-US" sz="2000" dirty="0">
              <a:latin typeface="Lucida Bright"/>
              <a:cs typeface="Lucida Bright"/>
            </a:endParaRPr>
          </a:p>
        </p:txBody>
      </p:sp>
      <p:sp>
        <p:nvSpPr>
          <p:cNvPr id="12" name="TextBox 11"/>
          <p:cNvSpPr txBox="1"/>
          <p:nvPr/>
        </p:nvSpPr>
        <p:spPr>
          <a:xfrm>
            <a:off x="254101" y="14964"/>
            <a:ext cx="4251157" cy="584776"/>
          </a:xfrm>
          <a:prstGeom prst="rect">
            <a:avLst/>
          </a:prstGeom>
          <a:noFill/>
        </p:spPr>
        <p:txBody>
          <a:bodyPr wrap="square" rtlCol="0">
            <a:spAutoFit/>
          </a:bodyPr>
          <a:lstStyle/>
          <a:p>
            <a:r>
              <a:rPr lang="en-US" sz="3200" dirty="0" smtClean="0">
                <a:solidFill>
                  <a:srgbClr val="FF0000"/>
                </a:solidFill>
                <a:latin typeface="Lucida Bright"/>
                <a:cs typeface="Lucida Bright"/>
              </a:rPr>
              <a:t>Is this a threat?</a:t>
            </a:r>
            <a:endParaRPr lang="en-US" sz="3200" dirty="0">
              <a:solidFill>
                <a:srgbClr val="FF0000"/>
              </a:solidFill>
              <a:latin typeface="Lucida Bright"/>
              <a:cs typeface="Lucida Bright"/>
            </a:endParaRPr>
          </a:p>
        </p:txBody>
      </p:sp>
      <p:grpSp>
        <p:nvGrpSpPr>
          <p:cNvPr id="19" name="Group 18"/>
          <p:cNvGrpSpPr/>
          <p:nvPr/>
        </p:nvGrpSpPr>
        <p:grpSpPr>
          <a:xfrm>
            <a:off x="-66741" y="0"/>
            <a:ext cx="9317689" cy="6858000"/>
            <a:chOff x="-66741" y="0"/>
            <a:chExt cx="9317689" cy="6858000"/>
          </a:xfrm>
        </p:grpSpPr>
        <p:sp>
          <p:nvSpPr>
            <p:cNvPr id="18" name="Rectangle 17"/>
            <p:cNvSpPr/>
            <p:nvPr/>
          </p:nvSpPr>
          <p:spPr>
            <a:xfrm>
              <a:off x="0" y="0"/>
              <a:ext cx="9144000" cy="6858000"/>
            </a:xfrm>
            <a:prstGeom prst="rect">
              <a:avLst/>
            </a:prstGeom>
            <a:solidFill>
              <a:schemeClr val="bg1">
                <a:lumMod val="65000"/>
                <a:alpha val="6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6741" y="2994530"/>
              <a:ext cx="9317689" cy="830997"/>
            </a:xfrm>
            <a:prstGeom prst="rect">
              <a:avLst/>
            </a:prstGeom>
            <a:solidFill>
              <a:schemeClr val="tx1"/>
            </a:solidFill>
            <a:ln>
              <a:noFill/>
            </a:ln>
          </p:spPr>
          <p:txBody>
            <a:bodyPr wrap="square" rtlCol="0">
              <a:spAutoFit/>
            </a:bodyPr>
            <a:lstStyle/>
            <a:p>
              <a:pPr algn="ctr"/>
              <a:r>
                <a:rPr lang="en-US" sz="2400" dirty="0" smtClean="0">
                  <a:solidFill>
                    <a:schemeClr val="bg1"/>
                  </a:solidFill>
                  <a:latin typeface="Lucida Bright"/>
                  <a:cs typeface="Lucida Bright"/>
                </a:rPr>
                <a:t>This paper focuses only on understanding the capability, </a:t>
              </a:r>
            </a:p>
            <a:p>
              <a:pPr algn="ctr"/>
              <a:r>
                <a:rPr lang="en-US" sz="2400" dirty="0" smtClean="0">
                  <a:solidFill>
                    <a:schemeClr val="bg1"/>
                  </a:solidFill>
                  <a:latin typeface="Lucida Bright"/>
                  <a:cs typeface="Lucida Bright"/>
                </a:rPr>
                <a:t>and generating awareness … apps may emerge in time</a:t>
              </a:r>
              <a:endParaRPr lang="en-US" sz="2400" dirty="0">
                <a:solidFill>
                  <a:schemeClr val="bg1"/>
                </a:solidFill>
                <a:latin typeface="Lucida Bright"/>
                <a:cs typeface="Lucida Bright"/>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167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2527054"/>
            <a:ext cx="9144000" cy="523220"/>
          </a:xfrm>
          <a:prstGeom prst="rect">
            <a:avLst/>
          </a:prstGeom>
          <a:noFill/>
        </p:spPr>
        <p:txBody>
          <a:bodyPr wrap="square" rtlCol="0">
            <a:spAutoFit/>
          </a:bodyPr>
          <a:lstStyle/>
          <a:p>
            <a:pPr algn="ctr"/>
            <a:r>
              <a:rPr lang="en-US" sz="2800" dirty="0" smtClean="0">
                <a:latin typeface="Lucida Bright"/>
                <a:cs typeface="Lucida Bright"/>
              </a:rPr>
              <a:t>Understanding Human Speech Production</a:t>
            </a:r>
            <a:endParaRPr lang="en-US" sz="2800" dirty="0">
              <a:latin typeface="Lucida Bright"/>
              <a:cs typeface="Lucida Bright"/>
            </a:endParaRPr>
          </a:p>
        </p:txBody>
      </p:sp>
      <p:pic>
        <p:nvPicPr>
          <p:cNvPr id="7" name="Picture 6" descr="entertainment_mic.png"/>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312" t="25962" r="9917" b="17216"/>
          <a:stretch/>
        </p:blipFill>
        <p:spPr>
          <a:xfrm>
            <a:off x="5351980" y="3496994"/>
            <a:ext cx="2730073" cy="1515498"/>
          </a:xfrm>
          <a:prstGeom prst="rect">
            <a:avLst/>
          </a:prstGeom>
        </p:spPr>
      </p:pic>
      <p:pic>
        <p:nvPicPr>
          <p:cNvPr id="8" name="Picture 7" descr="entertainment_rawVib.png"/>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545" t="25962" r="9316" b="17216"/>
          <a:stretch/>
        </p:blipFill>
        <p:spPr>
          <a:xfrm>
            <a:off x="1134202" y="3496994"/>
            <a:ext cx="2743137" cy="1515498"/>
          </a:xfrm>
          <a:prstGeom prst="rect">
            <a:avLst/>
          </a:prstGeom>
        </p:spPr>
      </p:pic>
      <p:sp>
        <p:nvSpPr>
          <p:cNvPr id="9" name="Right Arrow 8"/>
          <p:cNvSpPr/>
          <p:nvPr/>
        </p:nvSpPr>
        <p:spPr>
          <a:xfrm>
            <a:off x="4128807" y="3963483"/>
            <a:ext cx="1015696" cy="377891"/>
          </a:xfrm>
          <a:prstGeom prst="rightArrow">
            <a:avLst/>
          </a:prstGeom>
          <a:solidFill>
            <a:schemeClr val="tx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0437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vocal-chord.jpg"/>
          <p:cNvPicPr>
            <a:picLocks noChangeAspect="1"/>
          </p:cNvPicPr>
          <p:nvPr/>
        </p:nvPicPr>
        <p:blipFill>
          <a:blip r:embed="rId2"/>
          <a:stretch>
            <a:fillRect/>
          </a:stretch>
        </p:blipFill>
        <p:spPr>
          <a:xfrm>
            <a:off x="867022" y="523220"/>
            <a:ext cx="7381290" cy="2712351"/>
          </a:xfrm>
          <a:prstGeom prst="rect">
            <a:avLst/>
          </a:prstGeom>
        </p:spPr>
      </p:pic>
      <p:sp>
        <p:nvSpPr>
          <p:cNvPr id="9" name="TextBox 8"/>
          <p:cNvSpPr txBox="1"/>
          <p:nvPr/>
        </p:nvSpPr>
        <p:spPr>
          <a:xfrm>
            <a:off x="0" y="0"/>
            <a:ext cx="9144000" cy="523220"/>
          </a:xfrm>
          <a:prstGeom prst="rect">
            <a:avLst/>
          </a:prstGeom>
          <a:solidFill>
            <a:schemeClr val="accent6">
              <a:lumMod val="60000"/>
              <a:lumOff val="40000"/>
            </a:schemeClr>
          </a:solidFill>
        </p:spPr>
        <p:txBody>
          <a:bodyPr wrap="square" rtlCol="0">
            <a:spAutoFit/>
          </a:bodyPr>
          <a:lstStyle/>
          <a:p>
            <a:pPr algn="ctr"/>
            <a:r>
              <a:rPr lang="en-US" sz="2800" dirty="0" smtClean="0">
                <a:latin typeface="Lucida Bright"/>
                <a:cs typeface="Lucida Bright"/>
              </a:rPr>
              <a:t>2 Foundation Sounds</a:t>
            </a:r>
            <a:endParaRPr lang="en-US" sz="2800" dirty="0">
              <a:latin typeface="Lucida Bright"/>
              <a:cs typeface="Lucida Bright"/>
            </a:endParaRPr>
          </a:p>
        </p:txBody>
      </p:sp>
      <p:grpSp>
        <p:nvGrpSpPr>
          <p:cNvPr id="17" name="Group 16"/>
          <p:cNvGrpSpPr/>
          <p:nvPr/>
        </p:nvGrpSpPr>
        <p:grpSpPr>
          <a:xfrm>
            <a:off x="431218" y="2881311"/>
            <a:ext cx="6023056" cy="494631"/>
            <a:chOff x="431218" y="2881311"/>
            <a:chExt cx="6023056" cy="494631"/>
          </a:xfrm>
        </p:grpSpPr>
        <p:sp>
          <p:nvSpPr>
            <p:cNvPr id="12" name="Rectangle 11"/>
            <p:cNvSpPr/>
            <p:nvPr/>
          </p:nvSpPr>
          <p:spPr>
            <a:xfrm>
              <a:off x="431218" y="2881311"/>
              <a:ext cx="1325393" cy="4946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Lucida Bright"/>
                <a:cs typeface="Lucida Bright"/>
              </a:endParaRPr>
            </a:p>
          </p:txBody>
        </p:sp>
        <p:sp>
          <p:nvSpPr>
            <p:cNvPr id="16" name="Rectangle 15"/>
            <p:cNvSpPr/>
            <p:nvPr/>
          </p:nvSpPr>
          <p:spPr>
            <a:xfrm>
              <a:off x="5128881" y="2881311"/>
              <a:ext cx="1325393" cy="4946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Lucida Bright"/>
                <a:cs typeface="Lucida Bright"/>
              </a:endParaRPr>
            </a:p>
          </p:txBody>
        </p:sp>
      </p:grpSp>
      <p:sp>
        <p:nvSpPr>
          <p:cNvPr id="18" name="Rectangle 17"/>
          <p:cNvSpPr/>
          <p:nvPr/>
        </p:nvSpPr>
        <p:spPr>
          <a:xfrm>
            <a:off x="278818" y="523220"/>
            <a:ext cx="1325393" cy="494631"/>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000000"/>
                </a:solidFill>
                <a:latin typeface="Lucida Bright"/>
                <a:cs typeface="Lucida Bright"/>
              </a:rPr>
              <a:t>Voiced</a:t>
            </a:r>
          </a:p>
        </p:txBody>
      </p:sp>
      <p:sp>
        <p:nvSpPr>
          <p:cNvPr id="19" name="Rectangle 18"/>
          <p:cNvSpPr/>
          <p:nvPr/>
        </p:nvSpPr>
        <p:spPr>
          <a:xfrm>
            <a:off x="7529849" y="523220"/>
            <a:ext cx="1293309" cy="494631"/>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bg1"/>
                </a:solidFill>
                <a:latin typeface="Lucida Bright"/>
                <a:cs typeface="Lucida Bright"/>
              </a:rPr>
              <a:t>Unvoiced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0437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vocal-chord.jpg"/>
          <p:cNvPicPr>
            <a:picLocks noChangeAspect="1"/>
          </p:cNvPicPr>
          <p:nvPr/>
        </p:nvPicPr>
        <p:blipFill>
          <a:blip r:embed="rId2"/>
          <a:stretch>
            <a:fillRect/>
          </a:stretch>
        </p:blipFill>
        <p:spPr>
          <a:xfrm>
            <a:off x="867022" y="523220"/>
            <a:ext cx="7381290" cy="2712351"/>
          </a:xfrm>
          <a:prstGeom prst="rect">
            <a:avLst/>
          </a:prstGeom>
        </p:spPr>
      </p:pic>
      <p:grpSp>
        <p:nvGrpSpPr>
          <p:cNvPr id="17" name="Group 16"/>
          <p:cNvGrpSpPr/>
          <p:nvPr/>
        </p:nvGrpSpPr>
        <p:grpSpPr>
          <a:xfrm>
            <a:off x="431218" y="2881311"/>
            <a:ext cx="6023056" cy="494631"/>
            <a:chOff x="431218" y="2881311"/>
            <a:chExt cx="6023056" cy="494631"/>
          </a:xfrm>
        </p:grpSpPr>
        <p:sp>
          <p:nvSpPr>
            <p:cNvPr id="18" name="Rectangle 17"/>
            <p:cNvSpPr/>
            <p:nvPr/>
          </p:nvSpPr>
          <p:spPr>
            <a:xfrm>
              <a:off x="431218" y="2881311"/>
              <a:ext cx="1325393" cy="4946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Lucida Bright"/>
                <a:cs typeface="Lucida Bright"/>
              </a:endParaRPr>
            </a:p>
          </p:txBody>
        </p:sp>
        <p:sp>
          <p:nvSpPr>
            <p:cNvPr id="19" name="Rectangle 18"/>
            <p:cNvSpPr/>
            <p:nvPr/>
          </p:nvSpPr>
          <p:spPr>
            <a:xfrm>
              <a:off x="5128881" y="2881311"/>
              <a:ext cx="1325393" cy="4946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Lucida Bright"/>
                <a:cs typeface="Lucida Bright"/>
              </a:endParaRPr>
            </a:p>
          </p:txBody>
        </p:sp>
      </p:grpSp>
      <p:sp>
        <p:nvSpPr>
          <p:cNvPr id="6" name="Rectangle 5"/>
          <p:cNvSpPr/>
          <p:nvPr/>
        </p:nvSpPr>
        <p:spPr>
          <a:xfrm>
            <a:off x="278818" y="523220"/>
            <a:ext cx="1325393" cy="494631"/>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000000"/>
                </a:solidFill>
                <a:latin typeface="Lucida Bright"/>
                <a:cs typeface="Lucida Bright"/>
              </a:rPr>
              <a:t>Voiced</a:t>
            </a:r>
          </a:p>
        </p:txBody>
      </p:sp>
      <p:sp>
        <p:nvSpPr>
          <p:cNvPr id="8" name="Rectangle 7"/>
          <p:cNvSpPr/>
          <p:nvPr/>
        </p:nvSpPr>
        <p:spPr>
          <a:xfrm>
            <a:off x="7529849" y="523220"/>
            <a:ext cx="1293309" cy="494631"/>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bg1"/>
                </a:solidFill>
                <a:latin typeface="Lucida Bright"/>
                <a:cs typeface="Lucida Bright"/>
              </a:rPr>
              <a:t>Unvoiced</a:t>
            </a:r>
          </a:p>
        </p:txBody>
      </p:sp>
      <p:sp>
        <p:nvSpPr>
          <p:cNvPr id="9" name="TextBox 8"/>
          <p:cNvSpPr txBox="1"/>
          <p:nvPr/>
        </p:nvSpPr>
        <p:spPr>
          <a:xfrm>
            <a:off x="0" y="0"/>
            <a:ext cx="9144000" cy="523220"/>
          </a:xfrm>
          <a:prstGeom prst="rect">
            <a:avLst/>
          </a:prstGeom>
          <a:solidFill>
            <a:schemeClr val="accent6">
              <a:lumMod val="60000"/>
              <a:lumOff val="40000"/>
            </a:schemeClr>
          </a:solidFill>
        </p:spPr>
        <p:txBody>
          <a:bodyPr wrap="square" rtlCol="0">
            <a:spAutoFit/>
          </a:bodyPr>
          <a:lstStyle/>
          <a:p>
            <a:pPr algn="ctr"/>
            <a:r>
              <a:rPr lang="en-US" sz="2800" dirty="0" smtClean="0">
                <a:latin typeface="Lucida Bright"/>
                <a:cs typeface="Lucida Bright"/>
              </a:rPr>
              <a:t>2 Foundation Sounds</a:t>
            </a:r>
            <a:endParaRPr lang="en-US" sz="2800" dirty="0">
              <a:latin typeface="Lucida Bright"/>
              <a:cs typeface="Lucida Bright"/>
            </a:endParaRPr>
          </a:p>
        </p:txBody>
      </p:sp>
      <p:pic>
        <p:nvPicPr>
          <p:cNvPr id="13" name="Picture 12" descr="fricative_s_mic.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43228" y="2907236"/>
            <a:ext cx="4836077" cy="3951659"/>
          </a:xfrm>
          <a:prstGeom prst="rect">
            <a:avLst/>
          </a:prstGeom>
        </p:spPr>
      </p:pic>
      <p:grpSp>
        <p:nvGrpSpPr>
          <p:cNvPr id="12" name="Group 11"/>
          <p:cNvGrpSpPr/>
          <p:nvPr/>
        </p:nvGrpSpPr>
        <p:grpSpPr>
          <a:xfrm>
            <a:off x="3529088" y="2984925"/>
            <a:ext cx="4796198" cy="3164544"/>
            <a:chOff x="3452114" y="2944821"/>
            <a:chExt cx="4796198" cy="3164544"/>
          </a:xfrm>
        </p:grpSpPr>
        <p:sp>
          <p:nvSpPr>
            <p:cNvPr id="14" name="Rectangle 13"/>
            <p:cNvSpPr/>
            <p:nvPr/>
          </p:nvSpPr>
          <p:spPr>
            <a:xfrm>
              <a:off x="3452114" y="2944821"/>
              <a:ext cx="571781" cy="3164544"/>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831584" y="3008961"/>
              <a:ext cx="1416728" cy="1477328"/>
            </a:xfrm>
            <a:prstGeom prst="rect">
              <a:avLst/>
            </a:prstGeom>
            <a:solidFill>
              <a:srgbClr val="FF0000"/>
            </a:solidFill>
          </p:spPr>
          <p:txBody>
            <a:bodyPr wrap="square" rtlCol="0">
              <a:spAutoFit/>
            </a:bodyPr>
            <a:lstStyle/>
            <a:p>
              <a:pPr algn="ctr"/>
              <a:r>
                <a:rPr lang="en-US" dirty="0" smtClean="0">
                  <a:solidFill>
                    <a:schemeClr val="bg1"/>
                  </a:solidFill>
                  <a:latin typeface="Lucida Bright"/>
                  <a:cs typeface="Lucida Bright"/>
                </a:rPr>
                <a:t>Unvoiced signals are like noise. Examples</a:t>
              </a:r>
            </a:p>
            <a:p>
              <a:pPr algn="ctr"/>
              <a:r>
                <a:rPr lang="en-US" dirty="0" smtClean="0">
                  <a:solidFill>
                    <a:schemeClr val="bg1"/>
                  </a:solidFill>
                  <a:latin typeface="Lucida Bright"/>
                  <a:cs typeface="Lucida Bright"/>
                </a:rPr>
                <a:t>(s, f, k, t)</a:t>
              </a:r>
              <a:endParaRPr lang="en-US" dirty="0">
                <a:solidFill>
                  <a:schemeClr val="bg1"/>
                </a:solidFill>
                <a:latin typeface="Lucida Bright"/>
                <a:cs typeface="Lucida Bright"/>
              </a:endParaRPr>
            </a:p>
          </p:txBody>
        </p:sp>
      </p:grpSp>
      <p:grpSp>
        <p:nvGrpSpPr>
          <p:cNvPr id="16" name="Group 15"/>
          <p:cNvGrpSpPr/>
          <p:nvPr/>
        </p:nvGrpSpPr>
        <p:grpSpPr>
          <a:xfrm>
            <a:off x="51710" y="2881311"/>
            <a:ext cx="4716502" cy="3260142"/>
            <a:chOff x="51710" y="2867943"/>
            <a:chExt cx="4716502" cy="3260142"/>
          </a:xfrm>
        </p:grpSpPr>
        <p:sp>
          <p:nvSpPr>
            <p:cNvPr id="10" name="Rectangle 9"/>
            <p:cNvSpPr/>
            <p:nvPr/>
          </p:nvSpPr>
          <p:spPr>
            <a:xfrm>
              <a:off x="4206736" y="2963541"/>
              <a:ext cx="561476" cy="3164544"/>
            </a:xfrm>
            <a:prstGeom prst="rect">
              <a:avLst/>
            </a:prstGeom>
            <a:noFill/>
            <a:ln w="5715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1710" y="2867943"/>
              <a:ext cx="1891518" cy="1200329"/>
            </a:xfrm>
            <a:prstGeom prst="rect">
              <a:avLst/>
            </a:prstGeom>
            <a:solidFill>
              <a:srgbClr val="FFFF00"/>
            </a:solidFill>
          </p:spPr>
          <p:txBody>
            <a:bodyPr wrap="square" rtlCol="0">
              <a:spAutoFit/>
            </a:bodyPr>
            <a:lstStyle/>
            <a:p>
              <a:pPr algn="ctr"/>
              <a:r>
                <a:rPr lang="en-US" dirty="0" smtClean="0">
                  <a:latin typeface="Lucida Bright"/>
                  <a:cs typeface="Lucida Bright"/>
                </a:rPr>
                <a:t>Voiced signals like harmonics. Examples</a:t>
              </a:r>
            </a:p>
            <a:p>
              <a:pPr algn="ctr"/>
              <a:r>
                <a:rPr lang="en-US" dirty="0" smtClean="0">
                  <a:latin typeface="Lucida Bright"/>
                  <a:cs typeface="Lucida Bright"/>
                </a:rPr>
                <a:t>(vowels, b, g)</a:t>
              </a:r>
              <a:endParaRPr lang="en-US" dirty="0">
                <a:latin typeface="Lucida Bright"/>
                <a:cs typeface="Lucida Bright"/>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043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48971"/>
          <a:stretch/>
        </p:blipFill>
        <p:spPr>
          <a:xfrm>
            <a:off x="361059" y="1125475"/>
            <a:ext cx="3662948" cy="4258551"/>
          </a:xfrm>
          <a:prstGeom prst="rect">
            <a:avLst/>
          </a:prstGeom>
        </p:spPr>
      </p:pic>
      <p:pic>
        <p:nvPicPr>
          <p:cNvPr id="6" name="Picture 5" descr="labelled_spec_mic.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499803" y="1609921"/>
            <a:ext cx="4249857" cy="3447200"/>
          </a:xfrm>
          <a:prstGeom prst="rect">
            <a:avLst/>
          </a:prstGeom>
        </p:spPr>
      </p:pic>
      <p:sp>
        <p:nvSpPr>
          <p:cNvPr id="5" name="TextBox 4"/>
          <p:cNvSpPr txBox="1"/>
          <p:nvPr/>
        </p:nvSpPr>
        <p:spPr>
          <a:xfrm>
            <a:off x="0" y="0"/>
            <a:ext cx="9144000" cy="523220"/>
          </a:xfrm>
          <a:prstGeom prst="rect">
            <a:avLst/>
          </a:prstGeom>
          <a:solidFill>
            <a:schemeClr val="accent6">
              <a:lumMod val="60000"/>
              <a:lumOff val="40000"/>
            </a:schemeClr>
          </a:solidFill>
        </p:spPr>
        <p:txBody>
          <a:bodyPr wrap="square" rtlCol="0">
            <a:spAutoFit/>
          </a:bodyPr>
          <a:lstStyle/>
          <a:p>
            <a:pPr algn="ctr"/>
            <a:r>
              <a:rPr lang="en-US" sz="2800" dirty="0" smtClean="0">
                <a:latin typeface="Lucida Bright"/>
                <a:cs typeface="Lucida Bright"/>
              </a:rPr>
              <a:t>Vocal Track Further Modulates Signal</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04379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1" name="Group 10"/>
          <p:cNvGrpSpPr/>
          <p:nvPr/>
        </p:nvGrpSpPr>
        <p:grpSpPr>
          <a:xfrm>
            <a:off x="257496" y="1282425"/>
            <a:ext cx="5555051" cy="3194104"/>
            <a:chOff x="746821" y="1749125"/>
            <a:chExt cx="6721613" cy="3864865"/>
          </a:xfrm>
        </p:grpSpPr>
        <p:pic>
          <p:nvPicPr>
            <p:cNvPr id="4" name="Picture 3" descr="sourcefilter.pdf"/>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07" t="2653" r="30012" b="1397"/>
            <a:stretch/>
          </p:blipFill>
          <p:spPr>
            <a:xfrm>
              <a:off x="746821" y="1749125"/>
              <a:ext cx="6553785" cy="3864865"/>
            </a:xfrm>
            <a:prstGeom prst="rect">
              <a:avLst/>
            </a:prstGeom>
          </p:spPr>
        </p:pic>
        <p:sp>
          <p:nvSpPr>
            <p:cNvPr id="10" name="Rectangle 9"/>
            <p:cNvSpPr/>
            <p:nvPr/>
          </p:nvSpPr>
          <p:spPr>
            <a:xfrm>
              <a:off x="6433069" y="4749174"/>
              <a:ext cx="1035365" cy="864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0" y="0"/>
            <a:ext cx="9144000" cy="523220"/>
          </a:xfrm>
          <a:prstGeom prst="rect">
            <a:avLst/>
          </a:prstGeom>
          <a:solidFill>
            <a:schemeClr val="accent6">
              <a:lumMod val="60000"/>
              <a:lumOff val="40000"/>
            </a:schemeClr>
          </a:solidFill>
        </p:spPr>
        <p:txBody>
          <a:bodyPr wrap="square" rtlCol="0">
            <a:spAutoFit/>
          </a:bodyPr>
          <a:lstStyle/>
          <a:p>
            <a:r>
              <a:rPr lang="en-US" sz="2800" dirty="0" smtClean="0">
                <a:latin typeface="Lucida Bright"/>
                <a:cs typeface="Lucida Bright"/>
              </a:rPr>
              <a:t>  Modeled as a Source-Filter System</a:t>
            </a:r>
            <a:endParaRPr lang="en-US" sz="2800" dirty="0">
              <a:latin typeface="Lucida Bright"/>
              <a:cs typeface="Lucida Bright"/>
            </a:endParaRPr>
          </a:p>
        </p:txBody>
      </p:sp>
      <p:pic>
        <p:nvPicPr>
          <p:cNvPr id="8" name="Picture 7" descr="labelled_spec_mic.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6677477" y="1737905"/>
            <a:ext cx="2412747" cy="1957060"/>
          </a:xfrm>
          <a:prstGeom prst="rect">
            <a:avLst/>
          </a:prstGeom>
        </p:spPr>
      </p:pic>
      <p:sp>
        <p:nvSpPr>
          <p:cNvPr id="9" name="Right Arrow 8"/>
          <p:cNvSpPr/>
          <p:nvPr/>
        </p:nvSpPr>
        <p:spPr>
          <a:xfrm>
            <a:off x="5815270" y="2339478"/>
            <a:ext cx="775369" cy="40105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22210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48971"/>
          <a:stretch/>
        </p:blipFill>
        <p:spPr>
          <a:xfrm>
            <a:off x="365761" y="1534323"/>
            <a:ext cx="3425570" cy="3982576"/>
          </a:xfrm>
          <a:prstGeom prst="rect">
            <a:avLst/>
          </a:prstGeom>
        </p:spPr>
      </p:pic>
      <p:grpSp>
        <p:nvGrpSpPr>
          <p:cNvPr id="9" name="Group 8"/>
          <p:cNvGrpSpPr/>
          <p:nvPr/>
        </p:nvGrpSpPr>
        <p:grpSpPr>
          <a:xfrm rot="21398272">
            <a:off x="3792010" y="2923430"/>
            <a:ext cx="1905172" cy="418862"/>
            <a:chOff x="4055154" y="2781825"/>
            <a:chExt cx="1574523" cy="314697"/>
          </a:xfrm>
        </p:grpSpPr>
        <p:sp>
          <p:nvSpPr>
            <p:cNvPr id="5" name="Freeform 4"/>
            <p:cNvSpPr/>
            <p:nvPr/>
          </p:nvSpPr>
          <p:spPr>
            <a:xfrm rot="176759" flipH="1" flipV="1">
              <a:off x="4805666" y="2810980"/>
              <a:ext cx="379092" cy="285542"/>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715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rot="176759" flipH="1" flipV="1">
              <a:off x="4431894" y="2801213"/>
              <a:ext cx="379091" cy="285543"/>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715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rot="176759" flipH="1" flipV="1">
              <a:off x="4055154" y="2781825"/>
              <a:ext cx="379091" cy="285543"/>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715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rot="10976759" flipH="1">
              <a:off x="5179701" y="2958571"/>
              <a:ext cx="449976" cy="0"/>
            </a:xfrm>
            <a:prstGeom prst="straightConnector1">
              <a:avLst/>
            </a:prstGeom>
            <a:ln w="57150" cmpd="sng">
              <a:solidFill>
                <a:schemeClr val="accent6">
                  <a:lumMod val="75000"/>
                </a:schemeClr>
              </a:solidFill>
              <a:tailEnd type="arrow" w="lg" len="med"/>
            </a:ln>
            <a:effectLst/>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7159764" y="2896735"/>
            <a:ext cx="1366820" cy="418862"/>
            <a:chOff x="4055154" y="2781825"/>
            <a:chExt cx="1129604" cy="314697"/>
          </a:xfrm>
        </p:grpSpPr>
        <p:sp>
          <p:nvSpPr>
            <p:cNvPr id="11" name="Freeform 10"/>
            <p:cNvSpPr/>
            <p:nvPr/>
          </p:nvSpPr>
          <p:spPr>
            <a:xfrm rot="176759" flipH="1" flipV="1">
              <a:off x="4805666" y="2810980"/>
              <a:ext cx="379092" cy="285542"/>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38100" cap="flat" cmpd="sng" algn="ctr">
              <a:solidFill>
                <a:srgbClr val="FF0000"/>
              </a:solidFill>
              <a:prstDash val="lgDash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rot="176759" flipH="1" flipV="1">
              <a:off x="4431894" y="2801213"/>
              <a:ext cx="379091" cy="285543"/>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38100" cap="flat" cmpd="sng" algn="ctr">
              <a:solidFill>
                <a:srgbClr val="FF0000"/>
              </a:solidFill>
              <a:prstDash val="lgDash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rot="176759" flipH="1" flipV="1">
              <a:off x="4055154" y="2781825"/>
              <a:ext cx="379091" cy="285543"/>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38100" cap="flat" cmpd="sng" algn="ctr">
              <a:solidFill>
                <a:srgbClr val="FF0000"/>
              </a:solidFill>
              <a:prstDash val="lgDash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15" name="Picture 14" descr="0_motor_full.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12381" y="1708107"/>
            <a:ext cx="2267109" cy="1740636"/>
          </a:xfrm>
          <a:prstGeom prst="rect">
            <a:avLst/>
          </a:prstGeom>
        </p:spPr>
      </p:pic>
      <p:sp>
        <p:nvSpPr>
          <p:cNvPr id="16" name="TextBox 15"/>
          <p:cNvSpPr txBox="1"/>
          <p:nvPr/>
        </p:nvSpPr>
        <p:spPr>
          <a:xfrm>
            <a:off x="5046090" y="3462419"/>
            <a:ext cx="2746247" cy="830997"/>
          </a:xfrm>
          <a:prstGeom prst="rect">
            <a:avLst/>
          </a:prstGeom>
          <a:noFill/>
        </p:spPr>
        <p:txBody>
          <a:bodyPr wrap="square" rtlCol="0">
            <a:spAutoFit/>
          </a:bodyPr>
          <a:lstStyle/>
          <a:p>
            <a:pPr algn="ctr"/>
            <a:r>
              <a:rPr lang="en-US" sz="2400" dirty="0" smtClean="0">
                <a:latin typeface="Lucida Bright"/>
                <a:cs typeface="Lucida Bright"/>
              </a:rPr>
              <a:t>Vibration </a:t>
            </a:r>
          </a:p>
          <a:p>
            <a:pPr algn="ctr"/>
            <a:r>
              <a:rPr lang="en-US" sz="2400" dirty="0" smtClean="0">
                <a:latin typeface="Lucida Bright"/>
                <a:cs typeface="Lucida Bright"/>
              </a:rPr>
              <a:t>M</a:t>
            </a:r>
            <a:r>
              <a:rPr lang="en-US" sz="2400" dirty="0" smtClean="0">
                <a:latin typeface="Lucida Bright"/>
                <a:cs typeface="Lucida Bright"/>
              </a:rPr>
              <a:t>otor</a:t>
            </a:r>
            <a:endParaRPr lang="en-US" sz="2400" dirty="0">
              <a:latin typeface="Lucida Bright"/>
              <a:cs typeface="Lucida Bright"/>
            </a:endParaRPr>
          </a:p>
        </p:txBody>
      </p:sp>
      <p:sp>
        <p:nvSpPr>
          <p:cNvPr id="17" name="TextBox 16"/>
          <p:cNvSpPr txBox="1"/>
          <p:nvPr/>
        </p:nvSpPr>
        <p:spPr>
          <a:xfrm>
            <a:off x="0" y="0"/>
            <a:ext cx="9144000" cy="523220"/>
          </a:xfrm>
          <a:prstGeom prst="rect">
            <a:avLst/>
          </a:prstGeom>
          <a:solidFill>
            <a:schemeClr val="accent6">
              <a:lumMod val="60000"/>
              <a:lumOff val="40000"/>
            </a:schemeClr>
          </a:solidFill>
        </p:spPr>
        <p:txBody>
          <a:bodyPr wrap="square" rtlCol="0">
            <a:spAutoFit/>
          </a:bodyPr>
          <a:lstStyle/>
          <a:p>
            <a:r>
              <a:rPr lang="en-US" sz="2800" dirty="0" smtClean="0">
                <a:latin typeface="Lucida Bright"/>
                <a:cs typeface="Lucida Bright"/>
              </a:rPr>
              <a:t>   When Recorded with Vibra-motors …</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72886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 name="Group 8"/>
          <p:cNvGrpSpPr/>
          <p:nvPr/>
        </p:nvGrpSpPr>
        <p:grpSpPr>
          <a:xfrm>
            <a:off x="257496" y="1282425"/>
            <a:ext cx="5555051" cy="3194104"/>
            <a:chOff x="746821" y="1749125"/>
            <a:chExt cx="6721613" cy="3864865"/>
          </a:xfrm>
        </p:grpSpPr>
        <p:pic>
          <p:nvPicPr>
            <p:cNvPr id="10" name="Picture 9" descr="sourcefilter.pdf"/>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07" t="2653" r="30012" b="1397"/>
            <a:stretch/>
          </p:blipFill>
          <p:spPr>
            <a:xfrm>
              <a:off x="746821" y="1749125"/>
              <a:ext cx="6553785" cy="3864865"/>
            </a:xfrm>
            <a:prstGeom prst="rect">
              <a:avLst/>
            </a:prstGeom>
          </p:spPr>
        </p:pic>
        <p:sp>
          <p:nvSpPr>
            <p:cNvPr id="11" name="Rectangle 10"/>
            <p:cNvSpPr/>
            <p:nvPr/>
          </p:nvSpPr>
          <p:spPr>
            <a:xfrm>
              <a:off x="6433069" y="4749174"/>
              <a:ext cx="1035365" cy="864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0" y="0"/>
            <a:ext cx="9144000" cy="523220"/>
          </a:xfrm>
          <a:prstGeom prst="rect">
            <a:avLst/>
          </a:prstGeom>
          <a:solidFill>
            <a:schemeClr val="accent6">
              <a:lumMod val="60000"/>
              <a:lumOff val="40000"/>
            </a:schemeClr>
          </a:solidFill>
        </p:spPr>
        <p:txBody>
          <a:bodyPr wrap="square" rtlCol="0">
            <a:spAutoFit/>
          </a:bodyPr>
          <a:lstStyle/>
          <a:p>
            <a:r>
              <a:rPr lang="en-US" sz="2800" dirty="0" smtClean="0">
                <a:latin typeface="Lucida Bright"/>
                <a:cs typeface="Lucida Bright"/>
              </a:rPr>
              <a:t>   When Recorded with Vibra-motors …</a:t>
            </a:r>
            <a:endParaRPr lang="en-US" sz="2800" dirty="0">
              <a:latin typeface="Lucida Bright"/>
              <a:cs typeface="Lucida Bright"/>
            </a:endParaRPr>
          </a:p>
        </p:txBody>
      </p:sp>
      <p:grpSp>
        <p:nvGrpSpPr>
          <p:cNvPr id="16" name="Group 15"/>
          <p:cNvGrpSpPr/>
          <p:nvPr/>
        </p:nvGrpSpPr>
        <p:grpSpPr>
          <a:xfrm>
            <a:off x="257496" y="1282425"/>
            <a:ext cx="7691662" cy="3490101"/>
            <a:chOff x="257496" y="1282425"/>
            <a:chExt cx="7691662" cy="3490101"/>
          </a:xfrm>
        </p:grpSpPr>
        <p:grpSp>
          <p:nvGrpSpPr>
            <p:cNvPr id="14" name="Group 13"/>
            <p:cNvGrpSpPr/>
            <p:nvPr/>
          </p:nvGrpSpPr>
          <p:grpSpPr>
            <a:xfrm>
              <a:off x="257496" y="1282425"/>
              <a:ext cx="7691662" cy="3490101"/>
              <a:chOff x="257496" y="1282425"/>
              <a:chExt cx="7691662" cy="3490101"/>
            </a:xfrm>
          </p:grpSpPr>
          <p:pic>
            <p:nvPicPr>
              <p:cNvPr id="4" name="Picture 3" descr="sourcefilter.pdf"/>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07" t="2653" r="950" b="1397"/>
              <a:stretch/>
            </p:blipFill>
            <p:spPr>
              <a:xfrm>
                <a:off x="257496" y="1282425"/>
                <a:ext cx="7691662" cy="3194104"/>
              </a:xfrm>
              <a:prstGeom prst="rect">
                <a:avLst/>
              </a:prstGeom>
            </p:spPr>
          </p:pic>
          <p:sp>
            <p:nvSpPr>
              <p:cNvPr id="13" name="Rectangle 12"/>
              <p:cNvSpPr/>
              <p:nvPr/>
            </p:nvSpPr>
            <p:spPr>
              <a:xfrm>
                <a:off x="5283497" y="3079992"/>
                <a:ext cx="1932683" cy="1692534"/>
              </a:xfrm>
              <a:prstGeom prst="rect">
                <a:avLst/>
              </a:prstGeom>
              <a:noFill/>
              <a:ln w="762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5360583" y="3992396"/>
              <a:ext cx="1762021" cy="646331"/>
            </a:xfrm>
            <a:prstGeom prst="rect">
              <a:avLst/>
            </a:prstGeom>
            <a:solidFill>
              <a:schemeClr val="bg1"/>
            </a:solidFill>
          </p:spPr>
          <p:txBody>
            <a:bodyPr wrap="none" rtlCol="0">
              <a:spAutoFit/>
            </a:bodyPr>
            <a:lstStyle/>
            <a:p>
              <a:pPr algn="ctr"/>
              <a:r>
                <a:rPr lang="en-US">
                  <a:latin typeface="Calibri (Body)"/>
                  <a:cs typeface="Calibri (Body)"/>
                </a:rPr>
                <a:t>Vibration motor</a:t>
              </a:r>
            </a:p>
            <a:p>
              <a:pPr algn="ctr"/>
              <a:r>
                <a:rPr lang="en-US">
                  <a:latin typeface="Calibri (Body)"/>
                  <a:cs typeface="Calibri (Body)"/>
                </a:rPr>
                <a:t>response</a:t>
              </a:r>
            </a:p>
          </p:txBody>
        </p:sp>
      </p:grpSp>
      <p:sp>
        <p:nvSpPr>
          <p:cNvPr id="17" name="TextBox 16"/>
          <p:cNvSpPr txBox="1"/>
          <p:nvPr/>
        </p:nvSpPr>
        <p:spPr>
          <a:xfrm>
            <a:off x="-80208" y="5200316"/>
            <a:ext cx="9331158" cy="584776"/>
          </a:xfrm>
          <a:prstGeom prst="rect">
            <a:avLst/>
          </a:prstGeom>
          <a:solidFill>
            <a:srgbClr val="CCFF66"/>
          </a:solidFill>
          <a:ln>
            <a:noFill/>
          </a:ln>
        </p:spPr>
        <p:txBody>
          <a:bodyPr wrap="square" rtlCol="0">
            <a:spAutoFit/>
          </a:bodyPr>
          <a:lstStyle/>
          <a:p>
            <a:pPr algn="ctr"/>
            <a:r>
              <a:rPr lang="en-US" sz="3200" dirty="0" smtClean="0">
                <a:solidFill>
                  <a:srgbClr val="000000"/>
                </a:solidFill>
                <a:latin typeface="Lucida Bright"/>
                <a:cs typeface="Lucida Bright"/>
              </a:rPr>
              <a:t>Goal: Can we undo the vibra-motor response</a:t>
            </a:r>
            <a:endParaRPr lang="en-US" sz="3200" dirty="0">
              <a:solidFill>
                <a:srgbClr val="000000"/>
              </a:solidFill>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6121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 y="2515315"/>
            <a:ext cx="9144000" cy="769441"/>
          </a:xfrm>
          <a:prstGeom prst="rect">
            <a:avLst/>
          </a:prstGeom>
          <a:noFill/>
        </p:spPr>
        <p:txBody>
          <a:bodyPr wrap="square" rtlCol="0">
            <a:spAutoFit/>
          </a:bodyPr>
          <a:lstStyle/>
          <a:p>
            <a:pPr algn="ctr"/>
            <a:r>
              <a:rPr lang="en-US" sz="4400" dirty="0" smtClean="0">
                <a:solidFill>
                  <a:srgbClr val="000000"/>
                </a:solidFill>
                <a:latin typeface="Lucida Bright"/>
                <a:cs typeface="Lucida Bright"/>
              </a:rPr>
              <a:t>3</a:t>
            </a:r>
            <a:r>
              <a:rPr lang="en-US" sz="4400" dirty="0" smtClean="0">
                <a:solidFill>
                  <a:srgbClr val="000000"/>
                </a:solidFill>
                <a:latin typeface="Lucida Bright"/>
                <a:cs typeface="Lucida Bright"/>
              </a:rPr>
              <a:t> Key Challenges …</a:t>
            </a:r>
            <a:endParaRPr lang="en-US" sz="4400" dirty="0">
              <a:solidFill>
                <a:srgbClr val="000000"/>
              </a:solidFill>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949996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motor_blast_trim.mov">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4"/>
              </p:ext>
            </p:extLst>
          </p:nvPr>
        </p:nvPicPr>
        <p:blipFill>
          <a:blip r:embed="rId5"/>
          <a:stretch>
            <a:fillRect/>
          </a:stretch>
        </p:blipFill>
        <p:spPr>
          <a:xfrm>
            <a:off x="0" y="0"/>
            <a:ext cx="9144000" cy="5143500"/>
          </a:xfrm>
          <a:prstGeom prst="rect">
            <a:avLst/>
          </a:prstGeom>
        </p:spPr>
      </p:pic>
      <p:grpSp>
        <p:nvGrpSpPr>
          <p:cNvPr id="3" name="Group 2"/>
          <p:cNvGrpSpPr/>
          <p:nvPr/>
        </p:nvGrpSpPr>
        <p:grpSpPr>
          <a:xfrm>
            <a:off x="6034215" y="2202664"/>
            <a:ext cx="1695623" cy="2666790"/>
            <a:chOff x="6034215" y="2202664"/>
            <a:chExt cx="1695623" cy="2666790"/>
          </a:xfrm>
        </p:grpSpPr>
        <p:sp>
          <p:nvSpPr>
            <p:cNvPr id="4" name="Rounded Rectangle 3"/>
            <p:cNvSpPr/>
            <p:nvPr/>
          </p:nvSpPr>
          <p:spPr>
            <a:xfrm rot="19976449">
              <a:off x="6258086" y="2219908"/>
              <a:ext cx="1196617" cy="2649546"/>
            </a:xfrm>
            <a:custGeom>
              <a:avLst/>
              <a:gdLst>
                <a:gd name="connsiteX0" fmla="*/ 0 w 1325782"/>
                <a:gd name="connsiteY0" fmla="*/ 220968 h 2516210"/>
                <a:gd name="connsiteX1" fmla="*/ 220968 w 1325782"/>
                <a:gd name="connsiteY1" fmla="*/ 0 h 2516210"/>
                <a:gd name="connsiteX2" fmla="*/ 1104814 w 1325782"/>
                <a:gd name="connsiteY2" fmla="*/ 0 h 2516210"/>
                <a:gd name="connsiteX3" fmla="*/ 1325782 w 1325782"/>
                <a:gd name="connsiteY3" fmla="*/ 220968 h 2516210"/>
                <a:gd name="connsiteX4" fmla="*/ 1325782 w 1325782"/>
                <a:gd name="connsiteY4" fmla="*/ 2295242 h 2516210"/>
                <a:gd name="connsiteX5" fmla="*/ 1104814 w 1325782"/>
                <a:gd name="connsiteY5" fmla="*/ 2516210 h 2516210"/>
                <a:gd name="connsiteX6" fmla="*/ 220968 w 1325782"/>
                <a:gd name="connsiteY6" fmla="*/ 2516210 h 2516210"/>
                <a:gd name="connsiteX7" fmla="*/ 0 w 1325782"/>
                <a:gd name="connsiteY7" fmla="*/ 2295242 h 2516210"/>
                <a:gd name="connsiteX8" fmla="*/ 0 w 1325782"/>
                <a:gd name="connsiteY8" fmla="*/ 220968 h 2516210"/>
                <a:gd name="connsiteX0" fmla="*/ 0 w 1325782"/>
                <a:gd name="connsiteY0" fmla="*/ 220968 h 2516210"/>
                <a:gd name="connsiteX1" fmla="*/ 220968 w 1325782"/>
                <a:gd name="connsiteY1" fmla="*/ 0 h 2516210"/>
                <a:gd name="connsiteX2" fmla="*/ 1104814 w 1325782"/>
                <a:gd name="connsiteY2" fmla="*/ 0 h 2516210"/>
                <a:gd name="connsiteX3" fmla="*/ 1325782 w 1325782"/>
                <a:gd name="connsiteY3" fmla="*/ 220968 h 2516210"/>
                <a:gd name="connsiteX4" fmla="*/ 1325782 w 1325782"/>
                <a:gd name="connsiteY4" fmla="*/ 2295242 h 2516210"/>
                <a:gd name="connsiteX5" fmla="*/ 1104814 w 1325782"/>
                <a:gd name="connsiteY5" fmla="*/ 2516210 h 2516210"/>
                <a:gd name="connsiteX6" fmla="*/ 353930 w 1325782"/>
                <a:gd name="connsiteY6" fmla="*/ 2406831 h 2516210"/>
                <a:gd name="connsiteX7" fmla="*/ 0 w 1325782"/>
                <a:gd name="connsiteY7" fmla="*/ 2295242 h 2516210"/>
                <a:gd name="connsiteX8" fmla="*/ 0 w 1325782"/>
                <a:gd name="connsiteY8" fmla="*/ 220968 h 2516210"/>
                <a:gd name="connsiteX0" fmla="*/ 0 w 1325782"/>
                <a:gd name="connsiteY0" fmla="*/ 220968 h 2516210"/>
                <a:gd name="connsiteX1" fmla="*/ 220968 w 1325782"/>
                <a:gd name="connsiteY1" fmla="*/ 0 h 2516210"/>
                <a:gd name="connsiteX2" fmla="*/ 1104814 w 1325782"/>
                <a:gd name="connsiteY2" fmla="*/ 0 h 2516210"/>
                <a:gd name="connsiteX3" fmla="*/ 1325782 w 1325782"/>
                <a:gd name="connsiteY3" fmla="*/ 220968 h 2516210"/>
                <a:gd name="connsiteX4" fmla="*/ 1325782 w 1325782"/>
                <a:gd name="connsiteY4" fmla="*/ 2295242 h 2516210"/>
                <a:gd name="connsiteX5" fmla="*/ 1104814 w 1325782"/>
                <a:gd name="connsiteY5" fmla="*/ 2516210 h 2516210"/>
                <a:gd name="connsiteX6" fmla="*/ 353930 w 1325782"/>
                <a:gd name="connsiteY6" fmla="*/ 2406831 h 2516210"/>
                <a:gd name="connsiteX7" fmla="*/ 160934 w 1325782"/>
                <a:gd name="connsiteY7" fmla="*/ 2146191 h 2516210"/>
                <a:gd name="connsiteX8" fmla="*/ 0 w 1325782"/>
                <a:gd name="connsiteY8" fmla="*/ 220968 h 2516210"/>
                <a:gd name="connsiteX0" fmla="*/ 79211 w 1164848"/>
                <a:gd name="connsiteY0" fmla="*/ 143215 h 2516210"/>
                <a:gd name="connsiteX1" fmla="*/ 60034 w 1164848"/>
                <a:gd name="connsiteY1" fmla="*/ 0 h 2516210"/>
                <a:gd name="connsiteX2" fmla="*/ 943880 w 1164848"/>
                <a:gd name="connsiteY2" fmla="*/ 0 h 2516210"/>
                <a:gd name="connsiteX3" fmla="*/ 1164848 w 1164848"/>
                <a:gd name="connsiteY3" fmla="*/ 220968 h 2516210"/>
                <a:gd name="connsiteX4" fmla="*/ 1164848 w 1164848"/>
                <a:gd name="connsiteY4" fmla="*/ 2295242 h 2516210"/>
                <a:gd name="connsiteX5" fmla="*/ 943880 w 1164848"/>
                <a:gd name="connsiteY5" fmla="*/ 2516210 h 2516210"/>
                <a:gd name="connsiteX6" fmla="*/ 192996 w 1164848"/>
                <a:gd name="connsiteY6" fmla="*/ 2406831 h 2516210"/>
                <a:gd name="connsiteX7" fmla="*/ 0 w 1164848"/>
                <a:gd name="connsiteY7" fmla="*/ 2146191 h 2516210"/>
                <a:gd name="connsiteX8" fmla="*/ 79211 w 1164848"/>
                <a:gd name="connsiteY8" fmla="*/ 143215 h 2516210"/>
                <a:gd name="connsiteX0" fmla="*/ 79211 w 1164848"/>
                <a:gd name="connsiteY0" fmla="*/ 236451 h 2609446"/>
                <a:gd name="connsiteX1" fmla="*/ 284961 w 1164848"/>
                <a:gd name="connsiteY1" fmla="*/ 0 h 2609446"/>
                <a:gd name="connsiteX2" fmla="*/ 943880 w 1164848"/>
                <a:gd name="connsiteY2" fmla="*/ 93236 h 2609446"/>
                <a:gd name="connsiteX3" fmla="*/ 1164848 w 1164848"/>
                <a:gd name="connsiteY3" fmla="*/ 314204 h 2609446"/>
                <a:gd name="connsiteX4" fmla="*/ 1164848 w 1164848"/>
                <a:gd name="connsiteY4" fmla="*/ 2388478 h 2609446"/>
                <a:gd name="connsiteX5" fmla="*/ 943880 w 1164848"/>
                <a:gd name="connsiteY5" fmla="*/ 2609446 h 2609446"/>
                <a:gd name="connsiteX6" fmla="*/ 192996 w 1164848"/>
                <a:gd name="connsiteY6" fmla="*/ 2500067 h 2609446"/>
                <a:gd name="connsiteX7" fmla="*/ 0 w 1164848"/>
                <a:gd name="connsiteY7" fmla="*/ 2239427 h 2609446"/>
                <a:gd name="connsiteX8" fmla="*/ 79211 w 1164848"/>
                <a:gd name="connsiteY8" fmla="*/ 236451 h 2609446"/>
                <a:gd name="connsiteX0" fmla="*/ 79211 w 1164848"/>
                <a:gd name="connsiteY0" fmla="*/ 236451 h 2569908"/>
                <a:gd name="connsiteX1" fmla="*/ 284961 w 1164848"/>
                <a:gd name="connsiteY1" fmla="*/ 0 h 2569908"/>
                <a:gd name="connsiteX2" fmla="*/ 943880 w 1164848"/>
                <a:gd name="connsiteY2" fmla="*/ 93236 h 2569908"/>
                <a:gd name="connsiteX3" fmla="*/ 1164848 w 1164848"/>
                <a:gd name="connsiteY3" fmla="*/ 314204 h 2569908"/>
                <a:gd name="connsiteX4" fmla="*/ 1164848 w 1164848"/>
                <a:gd name="connsiteY4" fmla="*/ 2388478 h 2569908"/>
                <a:gd name="connsiteX5" fmla="*/ 987202 w 1164848"/>
                <a:gd name="connsiteY5" fmla="*/ 2569908 h 2569908"/>
                <a:gd name="connsiteX6" fmla="*/ 192996 w 1164848"/>
                <a:gd name="connsiteY6" fmla="*/ 2500067 h 2569908"/>
                <a:gd name="connsiteX7" fmla="*/ 0 w 1164848"/>
                <a:gd name="connsiteY7" fmla="*/ 2239427 h 2569908"/>
                <a:gd name="connsiteX8" fmla="*/ 79211 w 1164848"/>
                <a:gd name="connsiteY8" fmla="*/ 236451 h 2569908"/>
                <a:gd name="connsiteX0" fmla="*/ 79211 w 1164848"/>
                <a:gd name="connsiteY0" fmla="*/ 236451 h 2569908"/>
                <a:gd name="connsiteX1" fmla="*/ 284961 w 1164848"/>
                <a:gd name="connsiteY1" fmla="*/ 0 h 2569908"/>
                <a:gd name="connsiteX2" fmla="*/ 943880 w 1164848"/>
                <a:gd name="connsiteY2" fmla="*/ 93236 h 2569908"/>
                <a:gd name="connsiteX3" fmla="*/ 1164848 w 1164848"/>
                <a:gd name="connsiteY3" fmla="*/ 314204 h 2569908"/>
                <a:gd name="connsiteX4" fmla="*/ 1164848 w 1164848"/>
                <a:gd name="connsiteY4" fmla="*/ 2388478 h 2569908"/>
                <a:gd name="connsiteX5" fmla="*/ 987202 w 1164848"/>
                <a:gd name="connsiteY5" fmla="*/ 2569908 h 2569908"/>
                <a:gd name="connsiteX6" fmla="*/ 192996 w 1164848"/>
                <a:gd name="connsiteY6" fmla="*/ 2500067 h 2569908"/>
                <a:gd name="connsiteX7" fmla="*/ 0 w 1164848"/>
                <a:gd name="connsiteY7" fmla="*/ 2239427 h 2569908"/>
                <a:gd name="connsiteX8" fmla="*/ 79211 w 1164848"/>
                <a:gd name="connsiteY8" fmla="*/ 236451 h 256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848" h="2569908">
                  <a:moveTo>
                    <a:pt x="79211" y="236451"/>
                  </a:moveTo>
                  <a:cubicBezTo>
                    <a:pt x="79211" y="114414"/>
                    <a:pt x="162924" y="0"/>
                    <a:pt x="284961" y="0"/>
                  </a:cubicBezTo>
                  <a:lnTo>
                    <a:pt x="943880" y="93236"/>
                  </a:lnTo>
                  <a:cubicBezTo>
                    <a:pt x="1065917" y="93236"/>
                    <a:pt x="1164848" y="192167"/>
                    <a:pt x="1164848" y="314204"/>
                  </a:cubicBezTo>
                  <a:lnTo>
                    <a:pt x="1164848" y="2388478"/>
                  </a:lnTo>
                  <a:cubicBezTo>
                    <a:pt x="1164848" y="2510515"/>
                    <a:pt x="1109239" y="2569908"/>
                    <a:pt x="987202" y="2569908"/>
                  </a:cubicBezTo>
                  <a:cubicBezTo>
                    <a:pt x="692587" y="2569908"/>
                    <a:pt x="499572" y="2537013"/>
                    <a:pt x="192996" y="2500067"/>
                  </a:cubicBezTo>
                  <a:cubicBezTo>
                    <a:pt x="70959" y="2500067"/>
                    <a:pt x="0" y="2361464"/>
                    <a:pt x="0" y="2239427"/>
                  </a:cubicBezTo>
                  <a:lnTo>
                    <a:pt x="79211" y="236451"/>
                  </a:lnTo>
                  <a:close/>
                </a:path>
              </a:pathLst>
            </a:custGeom>
            <a:no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ounded Rectangle 3"/>
            <p:cNvSpPr/>
            <p:nvPr/>
          </p:nvSpPr>
          <p:spPr>
            <a:xfrm rot="19976449">
              <a:off x="6288396" y="2202664"/>
              <a:ext cx="1164848" cy="2569908"/>
            </a:xfrm>
            <a:custGeom>
              <a:avLst/>
              <a:gdLst>
                <a:gd name="connsiteX0" fmla="*/ 0 w 1325782"/>
                <a:gd name="connsiteY0" fmla="*/ 220968 h 2516210"/>
                <a:gd name="connsiteX1" fmla="*/ 220968 w 1325782"/>
                <a:gd name="connsiteY1" fmla="*/ 0 h 2516210"/>
                <a:gd name="connsiteX2" fmla="*/ 1104814 w 1325782"/>
                <a:gd name="connsiteY2" fmla="*/ 0 h 2516210"/>
                <a:gd name="connsiteX3" fmla="*/ 1325782 w 1325782"/>
                <a:gd name="connsiteY3" fmla="*/ 220968 h 2516210"/>
                <a:gd name="connsiteX4" fmla="*/ 1325782 w 1325782"/>
                <a:gd name="connsiteY4" fmla="*/ 2295242 h 2516210"/>
                <a:gd name="connsiteX5" fmla="*/ 1104814 w 1325782"/>
                <a:gd name="connsiteY5" fmla="*/ 2516210 h 2516210"/>
                <a:gd name="connsiteX6" fmla="*/ 220968 w 1325782"/>
                <a:gd name="connsiteY6" fmla="*/ 2516210 h 2516210"/>
                <a:gd name="connsiteX7" fmla="*/ 0 w 1325782"/>
                <a:gd name="connsiteY7" fmla="*/ 2295242 h 2516210"/>
                <a:gd name="connsiteX8" fmla="*/ 0 w 1325782"/>
                <a:gd name="connsiteY8" fmla="*/ 220968 h 2516210"/>
                <a:gd name="connsiteX0" fmla="*/ 0 w 1325782"/>
                <a:gd name="connsiteY0" fmla="*/ 220968 h 2516210"/>
                <a:gd name="connsiteX1" fmla="*/ 220968 w 1325782"/>
                <a:gd name="connsiteY1" fmla="*/ 0 h 2516210"/>
                <a:gd name="connsiteX2" fmla="*/ 1104814 w 1325782"/>
                <a:gd name="connsiteY2" fmla="*/ 0 h 2516210"/>
                <a:gd name="connsiteX3" fmla="*/ 1325782 w 1325782"/>
                <a:gd name="connsiteY3" fmla="*/ 220968 h 2516210"/>
                <a:gd name="connsiteX4" fmla="*/ 1325782 w 1325782"/>
                <a:gd name="connsiteY4" fmla="*/ 2295242 h 2516210"/>
                <a:gd name="connsiteX5" fmla="*/ 1104814 w 1325782"/>
                <a:gd name="connsiteY5" fmla="*/ 2516210 h 2516210"/>
                <a:gd name="connsiteX6" fmla="*/ 353930 w 1325782"/>
                <a:gd name="connsiteY6" fmla="*/ 2406831 h 2516210"/>
                <a:gd name="connsiteX7" fmla="*/ 0 w 1325782"/>
                <a:gd name="connsiteY7" fmla="*/ 2295242 h 2516210"/>
                <a:gd name="connsiteX8" fmla="*/ 0 w 1325782"/>
                <a:gd name="connsiteY8" fmla="*/ 220968 h 2516210"/>
                <a:gd name="connsiteX0" fmla="*/ 0 w 1325782"/>
                <a:gd name="connsiteY0" fmla="*/ 220968 h 2516210"/>
                <a:gd name="connsiteX1" fmla="*/ 220968 w 1325782"/>
                <a:gd name="connsiteY1" fmla="*/ 0 h 2516210"/>
                <a:gd name="connsiteX2" fmla="*/ 1104814 w 1325782"/>
                <a:gd name="connsiteY2" fmla="*/ 0 h 2516210"/>
                <a:gd name="connsiteX3" fmla="*/ 1325782 w 1325782"/>
                <a:gd name="connsiteY3" fmla="*/ 220968 h 2516210"/>
                <a:gd name="connsiteX4" fmla="*/ 1325782 w 1325782"/>
                <a:gd name="connsiteY4" fmla="*/ 2295242 h 2516210"/>
                <a:gd name="connsiteX5" fmla="*/ 1104814 w 1325782"/>
                <a:gd name="connsiteY5" fmla="*/ 2516210 h 2516210"/>
                <a:gd name="connsiteX6" fmla="*/ 353930 w 1325782"/>
                <a:gd name="connsiteY6" fmla="*/ 2406831 h 2516210"/>
                <a:gd name="connsiteX7" fmla="*/ 160934 w 1325782"/>
                <a:gd name="connsiteY7" fmla="*/ 2146191 h 2516210"/>
                <a:gd name="connsiteX8" fmla="*/ 0 w 1325782"/>
                <a:gd name="connsiteY8" fmla="*/ 220968 h 2516210"/>
                <a:gd name="connsiteX0" fmla="*/ 79211 w 1164848"/>
                <a:gd name="connsiteY0" fmla="*/ 143215 h 2516210"/>
                <a:gd name="connsiteX1" fmla="*/ 60034 w 1164848"/>
                <a:gd name="connsiteY1" fmla="*/ 0 h 2516210"/>
                <a:gd name="connsiteX2" fmla="*/ 943880 w 1164848"/>
                <a:gd name="connsiteY2" fmla="*/ 0 h 2516210"/>
                <a:gd name="connsiteX3" fmla="*/ 1164848 w 1164848"/>
                <a:gd name="connsiteY3" fmla="*/ 220968 h 2516210"/>
                <a:gd name="connsiteX4" fmla="*/ 1164848 w 1164848"/>
                <a:gd name="connsiteY4" fmla="*/ 2295242 h 2516210"/>
                <a:gd name="connsiteX5" fmla="*/ 943880 w 1164848"/>
                <a:gd name="connsiteY5" fmla="*/ 2516210 h 2516210"/>
                <a:gd name="connsiteX6" fmla="*/ 192996 w 1164848"/>
                <a:gd name="connsiteY6" fmla="*/ 2406831 h 2516210"/>
                <a:gd name="connsiteX7" fmla="*/ 0 w 1164848"/>
                <a:gd name="connsiteY7" fmla="*/ 2146191 h 2516210"/>
                <a:gd name="connsiteX8" fmla="*/ 79211 w 1164848"/>
                <a:gd name="connsiteY8" fmla="*/ 143215 h 2516210"/>
                <a:gd name="connsiteX0" fmla="*/ 79211 w 1164848"/>
                <a:gd name="connsiteY0" fmla="*/ 236451 h 2609446"/>
                <a:gd name="connsiteX1" fmla="*/ 284961 w 1164848"/>
                <a:gd name="connsiteY1" fmla="*/ 0 h 2609446"/>
                <a:gd name="connsiteX2" fmla="*/ 943880 w 1164848"/>
                <a:gd name="connsiteY2" fmla="*/ 93236 h 2609446"/>
                <a:gd name="connsiteX3" fmla="*/ 1164848 w 1164848"/>
                <a:gd name="connsiteY3" fmla="*/ 314204 h 2609446"/>
                <a:gd name="connsiteX4" fmla="*/ 1164848 w 1164848"/>
                <a:gd name="connsiteY4" fmla="*/ 2388478 h 2609446"/>
                <a:gd name="connsiteX5" fmla="*/ 943880 w 1164848"/>
                <a:gd name="connsiteY5" fmla="*/ 2609446 h 2609446"/>
                <a:gd name="connsiteX6" fmla="*/ 192996 w 1164848"/>
                <a:gd name="connsiteY6" fmla="*/ 2500067 h 2609446"/>
                <a:gd name="connsiteX7" fmla="*/ 0 w 1164848"/>
                <a:gd name="connsiteY7" fmla="*/ 2239427 h 2609446"/>
                <a:gd name="connsiteX8" fmla="*/ 79211 w 1164848"/>
                <a:gd name="connsiteY8" fmla="*/ 236451 h 2609446"/>
                <a:gd name="connsiteX0" fmla="*/ 79211 w 1164848"/>
                <a:gd name="connsiteY0" fmla="*/ 236451 h 2569908"/>
                <a:gd name="connsiteX1" fmla="*/ 284961 w 1164848"/>
                <a:gd name="connsiteY1" fmla="*/ 0 h 2569908"/>
                <a:gd name="connsiteX2" fmla="*/ 943880 w 1164848"/>
                <a:gd name="connsiteY2" fmla="*/ 93236 h 2569908"/>
                <a:gd name="connsiteX3" fmla="*/ 1164848 w 1164848"/>
                <a:gd name="connsiteY3" fmla="*/ 314204 h 2569908"/>
                <a:gd name="connsiteX4" fmla="*/ 1164848 w 1164848"/>
                <a:gd name="connsiteY4" fmla="*/ 2388478 h 2569908"/>
                <a:gd name="connsiteX5" fmla="*/ 987202 w 1164848"/>
                <a:gd name="connsiteY5" fmla="*/ 2569908 h 2569908"/>
                <a:gd name="connsiteX6" fmla="*/ 192996 w 1164848"/>
                <a:gd name="connsiteY6" fmla="*/ 2500067 h 2569908"/>
                <a:gd name="connsiteX7" fmla="*/ 0 w 1164848"/>
                <a:gd name="connsiteY7" fmla="*/ 2239427 h 2569908"/>
                <a:gd name="connsiteX8" fmla="*/ 79211 w 1164848"/>
                <a:gd name="connsiteY8" fmla="*/ 236451 h 2569908"/>
                <a:gd name="connsiteX0" fmla="*/ 79211 w 1164848"/>
                <a:gd name="connsiteY0" fmla="*/ 236451 h 2569908"/>
                <a:gd name="connsiteX1" fmla="*/ 284961 w 1164848"/>
                <a:gd name="connsiteY1" fmla="*/ 0 h 2569908"/>
                <a:gd name="connsiteX2" fmla="*/ 943880 w 1164848"/>
                <a:gd name="connsiteY2" fmla="*/ 93236 h 2569908"/>
                <a:gd name="connsiteX3" fmla="*/ 1164848 w 1164848"/>
                <a:gd name="connsiteY3" fmla="*/ 314204 h 2569908"/>
                <a:gd name="connsiteX4" fmla="*/ 1164848 w 1164848"/>
                <a:gd name="connsiteY4" fmla="*/ 2388478 h 2569908"/>
                <a:gd name="connsiteX5" fmla="*/ 987202 w 1164848"/>
                <a:gd name="connsiteY5" fmla="*/ 2569908 h 2569908"/>
                <a:gd name="connsiteX6" fmla="*/ 192996 w 1164848"/>
                <a:gd name="connsiteY6" fmla="*/ 2500067 h 2569908"/>
                <a:gd name="connsiteX7" fmla="*/ 0 w 1164848"/>
                <a:gd name="connsiteY7" fmla="*/ 2239427 h 2569908"/>
                <a:gd name="connsiteX8" fmla="*/ 79211 w 1164848"/>
                <a:gd name="connsiteY8" fmla="*/ 236451 h 256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848" h="2569908">
                  <a:moveTo>
                    <a:pt x="79211" y="236451"/>
                  </a:moveTo>
                  <a:cubicBezTo>
                    <a:pt x="79211" y="114414"/>
                    <a:pt x="162924" y="0"/>
                    <a:pt x="284961" y="0"/>
                  </a:cubicBezTo>
                  <a:lnTo>
                    <a:pt x="943880" y="93236"/>
                  </a:lnTo>
                  <a:cubicBezTo>
                    <a:pt x="1065917" y="93236"/>
                    <a:pt x="1164848" y="192167"/>
                    <a:pt x="1164848" y="314204"/>
                  </a:cubicBezTo>
                  <a:lnTo>
                    <a:pt x="1164848" y="2388478"/>
                  </a:lnTo>
                  <a:cubicBezTo>
                    <a:pt x="1164848" y="2510515"/>
                    <a:pt x="1109239" y="2569908"/>
                    <a:pt x="987202" y="2569908"/>
                  </a:cubicBezTo>
                  <a:cubicBezTo>
                    <a:pt x="692587" y="2569908"/>
                    <a:pt x="499572" y="2537013"/>
                    <a:pt x="192996" y="2500067"/>
                  </a:cubicBezTo>
                  <a:cubicBezTo>
                    <a:pt x="70959" y="2500067"/>
                    <a:pt x="0" y="2361464"/>
                    <a:pt x="0" y="2239427"/>
                  </a:cubicBezTo>
                  <a:lnTo>
                    <a:pt x="79211" y="236451"/>
                  </a:lnTo>
                  <a:close/>
                </a:path>
              </a:pathLst>
            </a:custGeom>
            <a:solidFill>
              <a:srgbClr val="FFFFFF"/>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4"/>
            <p:cNvSpPr/>
            <p:nvPr/>
          </p:nvSpPr>
          <p:spPr>
            <a:xfrm>
              <a:off x="6034215" y="2491946"/>
              <a:ext cx="1695623" cy="1963351"/>
            </a:xfrm>
            <a:custGeom>
              <a:avLst/>
              <a:gdLst>
                <a:gd name="connsiteX0" fmla="*/ 0 w 1187622"/>
                <a:gd name="connsiteY0" fmla="*/ 0 h 1331784"/>
                <a:gd name="connsiteX1" fmla="*/ 1187622 w 1187622"/>
                <a:gd name="connsiteY1" fmla="*/ 0 h 1331784"/>
                <a:gd name="connsiteX2" fmla="*/ 1187622 w 1187622"/>
                <a:gd name="connsiteY2" fmla="*/ 1331784 h 1331784"/>
                <a:gd name="connsiteX3" fmla="*/ 0 w 1187622"/>
                <a:gd name="connsiteY3" fmla="*/ 1331784 h 1331784"/>
                <a:gd name="connsiteX4" fmla="*/ 0 w 1187622"/>
                <a:gd name="connsiteY4" fmla="*/ 0 h 1331784"/>
                <a:gd name="connsiteX0" fmla="*/ 0 w 1290595"/>
                <a:gd name="connsiteY0" fmla="*/ 308919 h 1331784"/>
                <a:gd name="connsiteX1" fmla="*/ 1290595 w 1290595"/>
                <a:gd name="connsiteY1" fmla="*/ 0 h 1331784"/>
                <a:gd name="connsiteX2" fmla="*/ 1290595 w 1290595"/>
                <a:gd name="connsiteY2" fmla="*/ 1331784 h 1331784"/>
                <a:gd name="connsiteX3" fmla="*/ 102973 w 1290595"/>
                <a:gd name="connsiteY3" fmla="*/ 1331784 h 1331784"/>
                <a:gd name="connsiteX4" fmla="*/ 0 w 1290595"/>
                <a:gd name="connsiteY4" fmla="*/ 308919 h 1331784"/>
                <a:gd name="connsiteX0" fmla="*/ 0 w 1290595"/>
                <a:gd name="connsiteY0" fmla="*/ 315784 h 1338649"/>
                <a:gd name="connsiteX1" fmla="*/ 919892 w 1290595"/>
                <a:gd name="connsiteY1" fmla="*/ 0 h 1338649"/>
                <a:gd name="connsiteX2" fmla="*/ 1290595 w 1290595"/>
                <a:gd name="connsiteY2" fmla="*/ 1338649 h 1338649"/>
                <a:gd name="connsiteX3" fmla="*/ 102973 w 1290595"/>
                <a:gd name="connsiteY3" fmla="*/ 1338649 h 1338649"/>
                <a:gd name="connsiteX4" fmla="*/ 0 w 1290595"/>
                <a:gd name="connsiteY4" fmla="*/ 315784 h 1338649"/>
                <a:gd name="connsiteX0" fmla="*/ 0 w 1723082"/>
                <a:gd name="connsiteY0" fmla="*/ 315784 h 1606379"/>
                <a:gd name="connsiteX1" fmla="*/ 919892 w 1723082"/>
                <a:gd name="connsiteY1" fmla="*/ 0 h 1606379"/>
                <a:gd name="connsiteX2" fmla="*/ 1723082 w 1723082"/>
                <a:gd name="connsiteY2" fmla="*/ 1606379 h 1606379"/>
                <a:gd name="connsiteX3" fmla="*/ 102973 w 1723082"/>
                <a:gd name="connsiteY3" fmla="*/ 1338649 h 1606379"/>
                <a:gd name="connsiteX4" fmla="*/ 0 w 1723082"/>
                <a:gd name="connsiteY4" fmla="*/ 315784 h 1606379"/>
                <a:gd name="connsiteX0" fmla="*/ 0 w 1723082"/>
                <a:gd name="connsiteY0" fmla="*/ 315784 h 1970216"/>
                <a:gd name="connsiteX1" fmla="*/ 919892 w 1723082"/>
                <a:gd name="connsiteY1" fmla="*/ 0 h 1970216"/>
                <a:gd name="connsiteX2" fmla="*/ 1723082 w 1723082"/>
                <a:gd name="connsiteY2" fmla="*/ 1606379 h 1970216"/>
                <a:gd name="connsiteX3" fmla="*/ 768865 w 1723082"/>
                <a:gd name="connsiteY3" fmla="*/ 1970216 h 1970216"/>
                <a:gd name="connsiteX4" fmla="*/ 0 w 1723082"/>
                <a:gd name="connsiteY4" fmla="*/ 315784 h 1970216"/>
                <a:gd name="connsiteX0" fmla="*/ 0 w 1723082"/>
                <a:gd name="connsiteY0" fmla="*/ 308919 h 1963351"/>
                <a:gd name="connsiteX1" fmla="*/ 899298 w 1723082"/>
                <a:gd name="connsiteY1" fmla="*/ 0 h 1963351"/>
                <a:gd name="connsiteX2" fmla="*/ 1723082 w 1723082"/>
                <a:gd name="connsiteY2" fmla="*/ 1599514 h 1963351"/>
                <a:gd name="connsiteX3" fmla="*/ 768865 w 1723082"/>
                <a:gd name="connsiteY3" fmla="*/ 1963351 h 1963351"/>
                <a:gd name="connsiteX4" fmla="*/ 0 w 1723082"/>
                <a:gd name="connsiteY4" fmla="*/ 308919 h 1963351"/>
                <a:gd name="connsiteX0" fmla="*/ 0 w 1695623"/>
                <a:gd name="connsiteY0" fmla="*/ 308919 h 1963351"/>
                <a:gd name="connsiteX1" fmla="*/ 899298 w 1695623"/>
                <a:gd name="connsiteY1" fmla="*/ 0 h 1963351"/>
                <a:gd name="connsiteX2" fmla="*/ 1695623 w 1695623"/>
                <a:gd name="connsiteY2" fmla="*/ 1572055 h 1963351"/>
                <a:gd name="connsiteX3" fmla="*/ 768865 w 1695623"/>
                <a:gd name="connsiteY3" fmla="*/ 1963351 h 1963351"/>
                <a:gd name="connsiteX4" fmla="*/ 0 w 1695623"/>
                <a:gd name="connsiteY4" fmla="*/ 308919 h 1963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623" h="1963351">
                  <a:moveTo>
                    <a:pt x="0" y="308919"/>
                  </a:moveTo>
                  <a:lnTo>
                    <a:pt x="899298" y="0"/>
                  </a:lnTo>
                  <a:lnTo>
                    <a:pt x="1695623" y="1572055"/>
                  </a:lnTo>
                  <a:lnTo>
                    <a:pt x="768865" y="1963351"/>
                  </a:lnTo>
                  <a:lnTo>
                    <a:pt x="0" y="308919"/>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20523468">
              <a:off x="7249297" y="4304270"/>
              <a:ext cx="199081" cy="219675"/>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8" name="Straight Connector 7"/>
          <p:cNvCxnSpPr/>
          <p:nvPr/>
        </p:nvCxnSpPr>
        <p:spPr>
          <a:xfrm flipV="1">
            <a:off x="6717971" y="1172539"/>
            <a:ext cx="0" cy="1611085"/>
          </a:xfrm>
          <a:prstGeom prst="line">
            <a:avLst/>
          </a:prstGeom>
          <a:ln w="19050">
            <a:solidFill>
              <a:srgbClr val="558ED5"/>
            </a:solidFill>
            <a:prstDash val="sysDash"/>
            <a:headEnd type="oval"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4512966" y="1172539"/>
            <a:ext cx="2205005" cy="0"/>
          </a:xfrm>
          <a:prstGeom prst="line">
            <a:avLst/>
          </a:prstGeom>
          <a:ln w="19050">
            <a:solidFill>
              <a:srgbClr val="558ED5"/>
            </a:solidFill>
            <a:prstDash val="sysDash"/>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44317" y="545841"/>
            <a:ext cx="2322894" cy="400110"/>
          </a:xfrm>
          <a:prstGeom prst="rect">
            <a:avLst/>
          </a:prstGeom>
          <a:noFill/>
        </p:spPr>
        <p:txBody>
          <a:bodyPr wrap="square" rtlCol="0">
            <a:spAutoFit/>
          </a:bodyPr>
          <a:lstStyle/>
          <a:p>
            <a:r>
              <a:rPr lang="en-US" sz="2000" dirty="0" smtClean="0">
                <a:latin typeface="Lucida Bright"/>
                <a:cs typeface="Lucida Bright"/>
              </a:rPr>
              <a:t>Vibration motor</a:t>
            </a:r>
            <a:endParaRPr lang="en-US" sz="20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64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1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video>
              <p:cMediaNode vol="80000">
                <p:cTn id="28" fill="hold" display="0">
                  <p:stCondLst>
                    <p:cond delay="indefinite"/>
                  </p:stCondLst>
                </p:cTn>
                <p:tgtEl>
                  <p:spTgt spid="2"/>
                </p:tgtEl>
              </p:cMediaNode>
            </p:video>
          </p:childTnLst>
        </p:cTn>
      </p:par>
    </p:tnLst>
    <p:bldLst>
      <p:bldP spid="10"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3 Key Challenges</a:t>
            </a:r>
            <a:endParaRPr lang="en-US" sz="2800" dirty="0">
              <a:latin typeface="Lucida Bright"/>
              <a:cs typeface="Lucida Bright"/>
            </a:endParaRPr>
          </a:p>
        </p:txBody>
      </p:sp>
      <p:sp>
        <p:nvSpPr>
          <p:cNvPr id="7" name="TextBox 6"/>
          <p:cNvSpPr txBox="1"/>
          <p:nvPr/>
        </p:nvSpPr>
        <p:spPr>
          <a:xfrm>
            <a:off x="521352" y="748437"/>
            <a:ext cx="8435474" cy="492443"/>
          </a:xfrm>
          <a:prstGeom prst="rect">
            <a:avLst/>
          </a:prstGeom>
          <a:noFill/>
        </p:spPr>
        <p:txBody>
          <a:bodyPr wrap="square" rtlCol="0">
            <a:spAutoFit/>
          </a:bodyPr>
          <a:lstStyle/>
          <a:p>
            <a:pPr marL="514350" indent="-514350">
              <a:lnSpc>
                <a:spcPct val="110000"/>
              </a:lnSpc>
              <a:buFont typeface="+mj-lt"/>
              <a:buAutoNum type="arabicPeriod"/>
            </a:pPr>
            <a:r>
              <a:rPr lang="en-US" sz="2400" dirty="0">
                <a:solidFill>
                  <a:srgbClr val="000000"/>
                </a:solidFill>
                <a:latin typeface="Lucida Bright"/>
                <a:cs typeface="Lucida Bright"/>
              </a:rPr>
              <a:t>High Frequency </a:t>
            </a:r>
            <a:r>
              <a:rPr lang="en-US" sz="2400" dirty="0" smtClean="0">
                <a:solidFill>
                  <a:srgbClr val="000000"/>
                </a:solidFill>
                <a:latin typeface="Lucida Bright"/>
                <a:cs typeface="Lucida Bright"/>
              </a:rPr>
              <a:t>Deafness</a:t>
            </a:r>
          </a:p>
        </p:txBody>
      </p:sp>
      <p:pic>
        <p:nvPicPr>
          <p:cNvPr id="8" name="Picture 7" descr="vowel_a_71_mic.png"/>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3987" r="8712"/>
          <a:stretch/>
        </p:blipFill>
        <p:spPr>
          <a:xfrm>
            <a:off x="234013" y="1990754"/>
            <a:ext cx="4146450" cy="3270792"/>
          </a:xfrm>
          <a:prstGeom prst="rect">
            <a:avLst/>
          </a:prstGeom>
        </p:spPr>
      </p:pic>
      <p:pic>
        <p:nvPicPr>
          <p:cNvPr id="9" name="Picture 8" descr="vowel_a_71_vib.png"/>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3183" r="9008"/>
          <a:stretch/>
        </p:blipFill>
        <p:spPr>
          <a:xfrm>
            <a:off x="4762518" y="1963362"/>
            <a:ext cx="4132992" cy="3298184"/>
          </a:xfrm>
          <a:prstGeom prst="rect">
            <a:avLst/>
          </a:prstGeom>
        </p:spPr>
      </p:pic>
      <p:sp>
        <p:nvSpPr>
          <p:cNvPr id="4" name="TextBox 3"/>
          <p:cNvSpPr txBox="1"/>
          <p:nvPr/>
        </p:nvSpPr>
        <p:spPr>
          <a:xfrm>
            <a:off x="841679" y="1690647"/>
            <a:ext cx="3262426" cy="430887"/>
          </a:xfrm>
          <a:prstGeom prst="rect">
            <a:avLst/>
          </a:prstGeom>
          <a:solidFill>
            <a:srgbClr val="FFFFFF"/>
          </a:solidFill>
        </p:spPr>
        <p:txBody>
          <a:bodyPr wrap="square" rtlCol="0">
            <a:spAutoFit/>
          </a:bodyPr>
          <a:lstStyle/>
          <a:p>
            <a:pPr algn="ctr"/>
            <a:r>
              <a:rPr lang="en-US" sz="2200" dirty="0" smtClean="0">
                <a:solidFill>
                  <a:srgbClr val="FF0000"/>
                </a:solidFill>
                <a:latin typeface="Seravek"/>
                <a:cs typeface="Seravek"/>
              </a:rPr>
              <a:t>Microphone (vowel ‘a’)</a:t>
            </a:r>
            <a:endParaRPr lang="en-US" sz="2200" dirty="0">
              <a:solidFill>
                <a:srgbClr val="FF0000"/>
              </a:solidFill>
              <a:latin typeface="Seravek"/>
              <a:cs typeface="Seravek"/>
            </a:endParaRPr>
          </a:p>
        </p:txBody>
      </p:sp>
      <p:sp>
        <p:nvSpPr>
          <p:cNvPr id="11" name="TextBox 10"/>
          <p:cNvSpPr txBox="1"/>
          <p:nvPr/>
        </p:nvSpPr>
        <p:spPr>
          <a:xfrm>
            <a:off x="5245237" y="1690647"/>
            <a:ext cx="3310552" cy="430887"/>
          </a:xfrm>
          <a:prstGeom prst="rect">
            <a:avLst/>
          </a:prstGeom>
          <a:solidFill>
            <a:srgbClr val="FFFFFF"/>
          </a:solidFill>
        </p:spPr>
        <p:txBody>
          <a:bodyPr wrap="square" rtlCol="0">
            <a:spAutoFit/>
          </a:bodyPr>
          <a:lstStyle/>
          <a:p>
            <a:pPr algn="ctr"/>
            <a:r>
              <a:rPr lang="en-US" sz="2200" dirty="0" smtClean="0">
                <a:solidFill>
                  <a:srgbClr val="FF0000"/>
                </a:solidFill>
                <a:latin typeface="Seravek"/>
                <a:cs typeface="Seravek"/>
              </a:rPr>
              <a:t>Vibra-motor (vowel ‘a’)</a:t>
            </a:r>
            <a:endParaRPr lang="en-US" sz="2200" dirty="0">
              <a:solidFill>
                <a:srgbClr val="FF0000"/>
              </a:solidFill>
              <a:latin typeface="Seravek"/>
              <a:cs typeface="Seravek"/>
            </a:endParaRPr>
          </a:p>
        </p:txBody>
      </p:sp>
      <p:sp>
        <p:nvSpPr>
          <p:cNvPr id="12" name="Oval 11"/>
          <p:cNvSpPr/>
          <p:nvPr/>
        </p:nvSpPr>
        <p:spPr>
          <a:xfrm>
            <a:off x="6323268" y="2228484"/>
            <a:ext cx="975889" cy="1541422"/>
          </a:xfrm>
          <a:prstGeom prst="ellipse">
            <a:avLst/>
          </a:prstGeom>
          <a:noFill/>
          <a:ln w="38100" cap="flat" cmpd="sng" algn="ctr">
            <a:solidFill>
              <a:srgbClr val="FFFF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824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3 Key Challenges</a:t>
            </a:r>
            <a:endParaRPr lang="en-US" sz="2800" dirty="0">
              <a:latin typeface="Lucida Bright"/>
              <a:cs typeface="Lucida Bright"/>
            </a:endParaRPr>
          </a:p>
        </p:txBody>
      </p:sp>
      <p:sp>
        <p:nvSpPr>
          <p:cNvPr id="7" name="TextBox 6"/>
          <p:cNvSpPr txBox="1"/>
          <p:nvPr/>
        </p:nvSpPr>
        <p:spPr>
          <a:xfrm>
            <a:off x="521352" y="748437"/>
            <a:ext cx="8435474" cy="898707"/>
          </a:xfrm>
          <a:prstGeom prst="rect">
            <a:avLst/>
          </a:prstGeom>
          <a:noFill/>
        </p:spPr>
        <p:txBody>
          <a:bodyPr wrap="square" rtlCol="0">
            <a:spAutoFit/>
          </a:bodyPr>
          <a:lstStyle/>
          <a:p>
            <a:pPr marL="514350" indent="-514350">
              <a:lnSpc>
                <a:spcPct val="110000"/>
              </a:lnSpc>
              <a:buFont typeface="+mj-lt"/>
              <a:buAutoNum type="arabicPeriod"/>
            </a:pPr>
            <a:r>
              <a:rPr lang="en-US" sz="2400" dirty="0">
                <a:solidFill>
                  <a:srgbClr val="000000"/>
                </a:solidFill>
                <a:latin typeface="Lucida Bright"/>
                <a:cs typeface="Lucida Bright"/>
              </a:rPr>
              <a:t>High Frequency </a:t>
            </a:r>
            <a:r>
              <a:rPr lang="en-US" sz="2400" dirty="0" smtClean="0">
                <a:solidFill>
                  <a:srgbClr val="000000"/>
                </a:solidFill>
                <a:latin typeface="Lucida Bright"/>
                <a:cs typeface="Lucida Bright"/>
              </a:rPr>
              <a:t>Deafness</a:t>
            </a:r>
          </a:p>
          <a:p>
            <a:pPr marL="514350" indent="-514350">
              <a:lnSpc>
                <a:spcPct val="110000"/>
              </a:lnSpc>
              <a:buFont typeface="+mj-lt"/>
              <a:buAutoNum type="arabicPeriod"/>
            </a:pPr>
            <a:r>
              <a:rPr lang="en-US" sz="2400" dirty="0">
                <a:solidFill>
                  <a:srgbClr val="000000"/>
                </a:solidFill>
                <a:latin typeface="Lucida Bright"/>
                <a:cs typeface="Lucida Bright"/>
              </a:rPr>
              <a:t>Over-Sensitivity at Resonance Frequency </a:t>
            </a:r>
          </a:p>
        </p:txBody>
      </p:sp>
      <p:pic>
        <p:nvPicPr>
          <p:cNvPr id="4" name="Picture 3" descr="sweep_mic.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8314" y="2447914"/>
            <a:ext cx="3714165" cy="3209480"/>
          </a:xfrm>
          <a:prstGeom prst="rect">
            <a:avLst/>
          </a:prstGeom>
        </p:spPr>
      </p:pic>
      <p:pic>
        <p:nvPicPr>
          <p:cNvPr id="5" name="Picture 4" descr="sweep_vib.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96604" y="2447914"/>
            <a:ext cx="3706279" cy="3193708"/>
          </a:xfrm>
          <a:prstGeom prst="rect">
            <a:avLst/>
          </a:prstGeom>
        </p:spPr>
      </p:pic>
      <p:sp>
        <p:nvSpPr>
          <p:cNvPr id="9" name="TextBox 8"/>
          <p:cNvSpPr txBox="1"/>
          <p:nvPr/>
        </p:nvSpPr>
        <p:spPr>
          <a:xfrm>
            <a:off x="1109084" y="2110603"/>
            <a:ext cx="3462911" cy="430887"/>
          </a:xfrm>
          <a:prstGeom prst="rect">
            <a:avLst/>
          </a:prstGeom>
          <a:solidFill>
            <a:srgbClr val="FFFFFF"/>
          </a:solidFill>
        </p:spPr>
        <p:txBody>
          <a:bodyPr wrap="square" rtlCol="0">
            <a:spAutoFit/>
          </a:bodyPr>
          <a:lstStyle/>
          <a:p>
            <a:pPr algn="ctr"/>
            <a:r>
              <a:rPr lang="en-US" sz="2200" dirty="0" smtClean="0">
                <a:solidFill>
                  <a:srgbClr val="FF0000"/>
                </a:solidFill>
                <a:latin typeface="Seravek"/>
                <a:cs typeface="Seravek"/>
              </a:rPr>
              <a:t>Microphone (sine sweep)</a:t>
            </a:r>
            <a:endParaRPr lang="en-US" sz="2200" dirty="0">
              <a:solidFill>
                <a:srgbClr val="FF0000"/>
              </a:solidFill>
              <a:latin typeface="Seravek"/>
              <a:cs typeface="Seravek"/>
            </a:endParaRPr>
          </a:p>
        </p:txBody>
      </p:sp>
      <p:sp>
        <p:nvSpPr>
          <p:cNvPr id="10" name="TextBox 9"/>
          <p:cNvSpPr txBox="1"/>
          <p:nvPr/>
        </p:nvSpPr>
        <p:spPr>
          <a:xfrm>
            <a:off x="5632955" y="2110603"/>
            <a:ext cx="3310552" cy="430887"/>
          </a:xfrm>
          <a:prstGeom prst="rect">
            <a:avLst/>
          </a:prstGeom>
          <a:solidFill>
            <a:srgbClr val="FFFFFF"/>
          </a:solidFill>
        </p:spPr>
        <p:txBody>
          <a:bodyPr wrap="square" rtlCol="0">
            <a:spAutoFit/>
          </a:bodyPr>
          <a:lstStyle/>
          <a:p>
            <a:pPr algn="ctr"/>
            <a:r>
              <a:rPr lang="en-US" sz="2200" dirty="0" smtClean="0">
                <a:solidFill>
                  <a:srgbClr val="FF0000"/>
                </a:solidFill>
                <a:latin typeface="Seravek"/>
                <a:cs typeface="Seravek"/>
              </a:rPr>
              <a:t>Vibra-motor (sine sweep)</a:t>
            </a:r>
            <a:endParaRPr lang="en-US" sz="2200" dirty="0">
              <a:solidFill>
                <a:srgbClr val="FF0000"/>
              </a:solidFill>
              <a:latin typeface="Seravek"/>
              <a:cs typeface="Seravek"/>
            </a:endParaRPr>
          </a:p>
        </p:txBody>
      </p:sp>
      <p:grpSp>
        <p:nvGrpSpPr>
          <p:cNvPr id="15" name="Group 14"/>
          <p:cNvGrpSpPr/>
          <p:nvPr/>
        </p:nvGrpSpPr>
        <p:grpSpPr>
          <a:xfrm>
            <a:off x="4571995" y="4692317"/>
            <a:ext cx="2774716" cy="1651457"/>
            <a:chOff x="4571995" y="4692317"/>
            <a:chExt cx="2774716" cy="1651457"/>
          </a:xfrm>
        </p:grpSpPr>
        <p:sp>
          <p:nvSpPr>
            <p:cNvPr id="12" name="TextBox 11"/>
            <p:cNvSpPr txBox="1"/>
            <p:nvPr/>
          </p:nvSpPr>
          <p:spPr>
            <a:xfrm>
              <a:off x="4571995" y="5882109"/>
              <a:ext cx="2774716" cy="461665"/>
            </a:xfrm>
            <a:prstGeom prst="rect">
              <a:avLst/>
            </a:prstGeom>
            <a:solidFill>
              <a:schemeClr val="tx1"/>
            </a:solidFill>
          </p:spPr>
          <p:txBody>
            <a:bodyPr wrap="square" rtlCol="0">
              <a:spAutoFit/>
            </a:bodyPr>
            <a:lstStyle/>
            <a:p>
              <a:pPr algn="ctr"/>
              <a:r>
                <a:rPr lang="en-US" sz="2400" dirty="0" smtClean="0">
                  <a:solidFill>
                    <a:schemeClr val="bg1"/>
                  </a:solidFill>
                  <a:latin typeface="Lucida Bright"/>
                  <a:cs typeface="Lucida Bright"/>
                </a:rPr>
                <a:t>Resonance freq.</a:t>
              </a:r>
            </a:p>
          </p:txBody>
        </p:sp>
        <p:cxnSp>
          <p:nvCxnSpPr>
            <p:cNvPr id="14" name="Straight Arrow Connector 13"/>
            <p:cNvCxnSpPr/>
            <p:nvPr/>
          </p:nvCxnSpPr>
          <p:spPr>
            <a:xfrm rot="5400000" flipH="1" flipV="1">
              <a:off x="5193630" y="4953003"/>
              <a:ext cx="1189793" cy="668421"/>
            </a:xfrm>
            <a:prstGeom prst="straightConnector1">
              <a:avLst/>
            </a:prstGeom>
            <a:ln>
              <a:solidFill>
                <a:srgbClr val="000000"/>
              </a:solidFill>
              <a:tailEnd type="arrow"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824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3 Key Challenges</a:t>
            </a:r>
            <a:endParaRPr lang="en-US" sz="2800" dirty="0">
              <a:latin typeface="Lucida Bright"/>
              <a:cs typeface="Lucida Bright"/>
            </a:endParaRPr>
          </a:p>
        </p:txBody>
      </p:sp>
      <p:sp>
        <p:nvSpPr>
          <p:cNvPr id="7" name="TextBox 6"/>
          <p:cNvSpPr txBox="1"/>
          <p:nvPr/>
        </p:nvSpPr>
        <p:spPr>
          <a:xfrm>
            <a:off x="521352" y="748437"/>
            <a:ext cx="8435474" cy="1304973"/>
          </a:xfrm>
          <a:prstGeom prst="rect">
            <a:avLst/>
          </a:prstGeom>
          <a:noFill/>
        </p:spPr>
        <p:txBody>
          <a:bodyPr wrap="square" rtlCol="0">
            <a:spAutoFit/>
          </a:bodyPr>
          <a:lstStyle/>
          <a:p>
            <a:pPr marL="514350" indent="-514350">
              <a:lnSpc>
                <a:spcPct val="110000"/>
              </a:lnSpc>
              <a:buFont typeface="+mj-lt"/>
              <a:buAutoNum type="arabicPeriod"/>
            </a:pPr>
            <a:r>
              <a:rPr lang="en-US" sz="2400" dirty="0">
                <a:solidFill>
                  <a:srgbClr val="000000"/>
                </a:solidFill>
                <a:latin typeface="Lucida Bright"/>
                <a:cs typeface="Lucida Bright"/>
              </a:rPr>
              <a:t>High Frequency </a:t>
            </a:r>
            <a:r>
              <a:rPr lang="en-US" sz="2400" dirty="0" smtClean="0">
                <a:solidFill>
                  <a:srgbClr val="000000"/>
                </a:solidFill>
                <a:latin typeface="Lucida Bright"/>
                <a:cs typeface="Lucida Bright"/>
              </a:rPr>
              <a:t>Deafness</a:t>
            </a:r>
          </a:p>
          <a:p>
            <a:pPr marL="514350" indent="-514350">
              <a:lnSpc>
                <a:spcPct val="110000"/>
              </a:lnSpc>
              <a:buFont typeface="+mj-lt"/>
              <a:buAutoNum type="arabicPeriod"/>
            </a:pPr>
            <a:r>
              <a:rPr lang="en-US" sz="2400" dirty="0">
                <a:solidFill>
                  <a:srgbClr val="000000"/>
                </a:solidFill>
                <a:latin typeface="Lucida Bright"/>
                <a:cs typeface="Lucida Bright"/>
              </a:rPr>
              <a:t>Over-Sensitivity at Resonance Frequency </a:t>
            </a:r>
          </a:p>
          <a:p>
            <a:pPr marL="514350" indent="-514350">
              <a:lnSpc>
                <a:spcPct val="110000"/>
              </a:lnSpc>
              <a:buFont typeface="+mj-lt"/>
              <a:buAutoNum type="arabicPeriod"/>
            </a:pPr>
            <a:r>
              <a:rPr lang="en-US" sz="2400" dirty="0">
                <a:solidFill>
                  <a:srgbClr val="000000"/>
                </a:solidFill>
                <a:latin typeface="Lucida Bright"/>
                <a:cs typeface="Lucida Bright"/>
              </a:rPr>
              <a:t>Higher Energy Threshold </a:t>
            </a:r>
            <a:r>
              <a:rPr lang="en-US" sz="2400" dirty="0">
                <a:solidFill>
                  <a:srgbClr val="000000"/>
                </a:solidFill>
                <a:latin typeface="Lucida Bright"/>
                <a:cs typeface="Lucida Bright"/>
                <a:sym typeface="Wingdings"/>
              </a:rPr>
              <a:t> </a:t>
            </a:r>
            <a:r>
              <a:rPr lang="en-US" sz="2400" dirty="0">
                <a:solidFill>
                  <a:srgbClr val="000000"/>
                </a:solidFill>
                <a:latin typeface="Lucida Bright"/>
                <a:cs typeface="Lucida Bright"/>
              </a:rPr>
              <a:t>Low SNR</a:t>
            </a:r>
          </a:p>
        </p:txBody>
      </p:sp>
      <p:pic>
        <p:nvPicPr>
          <p:cNvPr id="4" name="Picture 3" descr="mic_snr_splVariation.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16517" y="2735218"/>
            <a:ext cx="3934661" cy="3031257"/>
          </a:xfrm>
          <a:prstGeom prst="rect">
            <a:avLst/>
          </a:prstGeom>
        </p:spPr>
      </p:pic>
      <p:pic>
        <p:nvPicPr>
          <p:cNvPr id="5" name="Picture 4" descr="vib_snr_splVariation.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78955" y="2684987"/>
            <a:ext cx="4130832" cy="3188437"/>
          </a:xfrm>
          <a:prstGeom prst="rect">
            <a:avLst/>
          </a:prstGeom>
        </p:spPr>
      </p:pic>
      <p:sp>
        <p:nvSpPr>
          <p:cNvPr id="8" name="TextBox 7"/>
          <p:cNvSpPr txBox="1"/>
          <p:nvPr/>
        </p:nvSpPr>
        <p:spPr>
          <a:xfrm>
            <a:off x="1028831" y="2452934"/>
            <a:ext cx="3262426" cy="430887"/>
          </a:xfrm>
          <a:prstGeom prst="rect">
            <a:avLst/>
          </a:prstGeom>
          <a:solidFill>
            <a:srgbClr val="FFFFFF"/>
          </a:solidFill>
        </p:spPr>
        <p:txBody>
          <a:bodyPr wrap="square" rtlCol="0">
            <a:spAutoFit/>
          </a:bodyPr>
          <a:lstStyle/>
          <a:p>
            <a:pPr algn="ctr"/>
            <a:r>
              <a:rPr lang="en-US" sz="2200" dirty="0" smtClean="0">
                <a:solidFill>
                  <a:srgbClr val="FF0000"/>
                </a:solidFill>
                <a:latin typeface="Seravek"/>
                <a:cs typeface="Seravek"/>
              </a:rPr>
              <a:t>Microphone SNR</a:t>
            </a:r>
            <a:endParaRPr lang="en-US" sz="2200" dirty="0">
              <a:solidFill>
                <a:srgbClr val="FF0000"/>
              </a:solidFill>
              <a:latin typeface="Seravek"/>
              <a:cs typeface="Seravek"/>
            </a:endParaRPr>
          </a:p>
        </p:txBody>
      </p:sp>
      <p:sp>
        <p:nvSpPr>
          <p:cNvPr id="9" name="TextBox 8"/>
          <p:cNvSpPr txBox="1"/>
          <p:nvPr/>
        </p:nvSpPr>
        <p:spPr>
          <a:xfrm>
            <a:off x="5432389" y="2452934"/>
            <a:ext cx="3310552" cy="430887"/>
          </a:xfrm>
          <a:prstGeom prst="rect">
            <a:avLst/>
          </a:prstGeom>
          <a:solidFill>
            <a:srgbClr val="FFFFFF"/>
          </a:solidFill>
        </p:spPr>
        <p:txBody>
          <a:bodyPr wrap="square" rtlCol="0">
            <a:spAutoFit/>
          </a:bodyPr>
          <a:lstStyle/>
          <a:p>
            <a:pPr algn="ctr"/>
            <a:r>
              <a:rPr lang="en-US" sz="2200" dirty="0" smtClean="0">
                <a:solidFill>
                  <a:srgbClr val="FF0000"/>
                </a:solidFill>
                <a:latin typeface="Seravek"/>
                <a:cs typeface="Seravek"/>
              </a:rPr>
              <a:t>Vibra-motor SNR</a:t>
            </a:r>
            <a:endParaRPr lang="en-US" sz="2200" dirty="0">
              <a:solidFill>
                <a:srgbClr val="FF0000"/>
              </a:solidFill>
              <a:latin typeface="Seravek"/>
              <a:cs typeface="Seravek"/>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82406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2515315"/>
            <a:ext cx="9144000" cy="646331"/>
          </a:xfrm>
          <a:prstGeom prst="rect">
            <a:avLst/>
          </a:prstGeom>
          <a:noFill/>
        </p:spPr>
        <p:txBody>
          <a:bodyPr wrap="square" rtlCol="0">
            <a:spAutoFit/>
          </a:bodyPr>
          <a:lstStyle/>
          <a:p>
            <a:pPr algn="ctr"/>
            <a:r>
              <a:rPr lang="en-US" sz="3600" dirty="0" smtClean="0">
                <a:solidFill>
                  <a:srgbClr val="000000"/>
                </a:solidFill>
                <a:latin typeface="Lucida Bright"/>
                <a:cs typeface="Lucida Bright"/>
              </a:rPr>
              <a:t>VibraPhone: System Overview</a:t>
            </a:r>
            <a:endParaRPr lang="en-US" sz="3600" dirty="0">
              <a:solidFill>
                <a:srgbClr val="000000"/>
              </a:solidFill>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939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 name="Group 6"/>
          <p:cNvGrpSpPr/>
          <p:nvPr/>
        </p:nvGrpSpPr>
        <p:grpSpPr>
          <a:xfrm>
            <a:off x="2388241" y="294489"/>
            <a:ext cx="4196679" cy="707886"/>
            <a:chOff x="2498681" y="45981"/>
            <a:chExt cx="4196679" cy="707886"/>
          </a:xfrm>
        </p:grpSpPr>
        <p:sp>
          <p:nvSpPr>
            <p:cNvPr id="6" name="TextBox 5"/>
            <p:cNvSpPr txBox="1"/>
            <p:nvPr/>
          </p:nvSpPr>
          <p:spPr>
            <a:xfrm>
              <a:off x="2498681" y="45981"/>
              <a:ext cx="4196679" cy="646331"/>
            </a:xfrm>
            <a:prstGeom prst="rect">
              <a:avLst/>
            </a:prstGeom>
            <a:noFill/>
          </p:spPr>
          <p:txBody>
            <a:bodyPr wrap="square" rtlCol="0">
              <a:spAutoFit/>
            </a:bodyPr>
            <a:lstStyle/>
            <a:p>
              <a:pPr algn="ctr"/>
              <a:r>
                <a:rPr lang="en-US" sz="3600" dirty="0" smtClean="0">
                  <a:solidFill>
                    <a:schemeClr val="tx2">
                      <a:lumMod val="60000"/>
                      <a:lumOff val="40000"/>
                    </a:schemeClr>
                  </a:solidFill>
                  <a:latin typeface="Seravek Light"/>
                  <a:cs typeface="Seravek Light"/>
                </a:rPr>
                <a:t>Speech recovery</a:t>
              </a:r>
              <a:endParaRPr lang="en-US" sz="3600" dirty="0">
                <a:solidFill>
                  <a:schemeClr val="tx2">
                    <a:lumMod val="60000"/>
                    <a:lumOff val="40000"/>
                  </a:schemeClr>
                </a:solidFill>
                <a:latin typeface="Seravek Light"/>
                <a:cs typeface="Seravek Light"/>
              </a:endParaRPr>
            </a:p>
          </p:txBody>
        </p:sp>
        <p:sp>
          <p:nvSpPr>
            <p:cNvPr id="3" name="Rounded Rectangle 2"/>
            <p:cNvSpPr/>
            <p:nvPr/>
          </p:nvSpPr>
          <p:spPr>
            <a:xfrm>
              <a:off x="2498681" y="45981"/>
              <a:ext cx="4196679" cy="707886"/>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grpSp>
        <p:nvGrpSpPr>
          <p:cNvPr id="8" name="Group 7"/>
          <p:cNvGrpSpPr/>
          <p:nvPr/>
        </p:nvGrpSpPr>
        <p:grpSpPr>
          <a:xfrm>
            <a:off x="889308" y="1730823"/>
            <a:ext cx="3468330" cy="707886"/>
            <a:chOff x="2498681" y="45981"/>
            <a:chExt cx="4196679" cy="707886"/>
          </a:xfrm>
        </p:grpSpPr>
        <p:sp>
          <p:nvSpPr>
            <p:cNvPr id="9" name="TextBox 8"/>
            <p:cNvSpPr txBox="1"/>
            <p:nvPr/>
          </p:nvSpPr>
          <p:spPr>
            <a:xfrm>
              <a:off x="2498681" y="45981"/>
              <a:ext cx="4196679" cy="584776"/>
            </a:xfrm>
            <a:prstGeom prst="rect">
              <a:avLst/>
            </a:prstGeom>
            <a:noFill/>
          </p:spPr>
          <p:txBody>
            <a:bodyPr wrap="square" rtlCol="0">
              <a:spAutoFit/>
            </a:bodyPr>
            <a:lstStyle/>
            <a:p>
              <a:pPr algn="ctr"/>
              <a:r>
                <a:rPr lang="en-US" sz="3200" dirty="0" smtClean="0">
                  <a:solidFill>
                    <a:schemeClr val="tx2">
                      <a:lumMod val="60000"/>
                      <a:lumOff val="40000"/>
                    </a:schemeClr>
                  </a:solidFill>
                  <a:latin typeface="Seravek Light"/>
                  <a:cs typeface="Seravek Light"/>
                </a:rPr>
                <a:t>Pre</a:t>
              </a:r>
              <a:r>
                <a:rPr lang="en-US" sz="3200" dirty="0">
                  <a:solidFill>
                    <a:schemeClr val="tx2">
                      <a:lumMod val="60000"/>
                      <a:lumOff val="40000"/>
                    </a:schemeClr>
                  </a:solidFill>
                  <a:latin typeface="Seravek Light"/>
                  <a:cs typeface="Seravek Light"/>
                </a:rPr>
                <a:t>-processing</a:t>
              </a:r>
            </a:p>
          </p:txBody>
        </p:sp>
        <p:sp>
          <p:nvSpPr>
            <p:cNvPr id="10" name="Rounded Rectangle 9"/>
            <p:cNvSpPr/>
            <p:nvPr/>
          </p:nvSpPr>
          <p:spPr>
            <a:xfrm>
              <a:off x="2498681" y="45981"/>
              <a:ext cx="4196679" cy="707886"/>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grpSp>
        <p:nvGrpSpPr>
          <p:cNvPr id="11" name="Group 10"/>
          <p:cNvGrpSpPr/>
          <p:nvPr/>
        </p:nvGrpSpPr>
        <p:grpSpPr>
          <a:xfrm>
            <a:off x="4686179" y="1730823"/>
            <a:ext cx="3468330" cy="707886"/>
            <a:chOff x="2498681" y="45981"/>
            <a:chExt cx="4196679" cy="707886"/>
          </a:xfrm>
        </p:grpSpPr>
        <p:sp>
          <p:nvSpPr>
            <p:cNvPr id="12" name="TextBox 11"/>
            <p:cNvSpPr txBox="1"/>
            <p:nvPr/>
          </p:nvSpPr>
          <p:spPr>
            <a:xfrm>
              <a:off x="2498681" y="45981"/>
              <a:ext cx="4196679" cy="584776"/>
            </a:xfrm>
            <a:prstGeom prst="rect">
              <a:avLst/>
            </a:prstGeom>
            <a:noFill/>
          </p:spPr>
          <p:txBody>
            <a:bodyPr wrap="square" rtlCol="0">
              <a:spAutoFit/>
            </a:bodyPr>
            <a:lstStyle/>
            <a:p>
              <a:pPr algn="ctr"/>
              <a:r>
                <a:rPr lang="en-US" sz="3200" dirty="0" smtClean="0">
                  <a:solidFill>
                    <a:schemeClr val="tx2">
                      <a:lumMod val="60000"/>
                      <a:lumOff val="40000"/>
                    </a:schemeClr>
                  </a:solidFill>
                  <a:latin typeface="Seravek Light"/>
                  <a:cs typeface="Seravek Light"/>
                </a:rPr>
                <a:t>Speech synthesis</a:t>
              </a:r>
              <a:endParaRPr lang="en-US" sz="3200" dirty="0">
                <a:solidFill>
                  <a:schemeClr val="tx2">
                    <a:lumMod val="60000"/>
                    <a:lumOff val="40000"/>
                  </a:schemeClr>
                </a:solidFill>
                <a:latin typeface="Seravek Light"/>
                <a:cs typeface="Seravek Light"/>
              </a:endParaRPr>
            </a:p>
          </p:txBody>
        </p:sp>
        <p:sp>
          <p:nvSpPr>
            <p:cNvPr id="13" name="Rounded Rectangle 12"/>
            <p:cNvSpPr/>
            <p:nvPr/>
          </p:nvSpPr>
          <p:spPr>
            <a:xfrm>
              <a:off x="2498681" y="45981"/>
              <a:ext cx="4196679" cy="707886"/>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cxnSp>
        <p:nvCxnSpPr>
          <p:cNvPr id="40" name="Elbow Connector 39"/>
          <p:cNvCxnSpPr/>
          <p:nvPr/>
        </p:nvCxnSpPr>
        <p:spPr>
          <a:xfrm rot="5400000">
            <a:off x="3107973" y="379825"/>
            <a:ext cx="728448" cy="1973548"/>
          </a:xfrm>
          <a:prstGeom prst="bentConnector3">
            <a:avLst>
              <a:gd name="adj1" fmla="val 50000"/>
            </a:avLst>
          </a:prstGeom>
          <a:ln w="28575">
            <a:solidFill>
              <a:schemeClr val="tx2">
                <a:lumMod val="60000"/>
                <a:lumOff val="4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2" name="Elbow Connector 41"/>
          <p:cNvCxnSpPr/>
          <p:nvPr/>
        </p:nvCxnSpPr>
        <p:spPr>
          <a:xfrm rot="16200000" flipH="1">
            <a:off x="5179268" y="380359"/>
            <a:ext cx="728448" cy="1973548"/>
          </a:xfrm>
          <a:prstGeom prst="bentConnector3">
            <a:avLst>
              <a:gd name="adj1" fmla="val 50000"/>
            </a:avLst>
          </a:prstGeom>
          <a:ln w="28575">
            <a:solidFill>
              <a:schemeClr val="tx2">
                <a:lumMod val="60000"/>
                <a:lumOff val="40000"/>
              </a:schemeClr>
            </a:solidFill>
            <a:tailEnd type="arrow"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855019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 name="Group 6"/>
          <p:cNvGrpSpPr/>
          <p:nvPr/>
        </p:nvGrpSpPr>
        <p:grpSpPr>
          <a:xfrm>
            <a:off x="2388241" y="294489"/>
            <a:ext cx="4196679" cy="707886"/>
            <a:chOff x="2498681" y="45981"/>
            <a:chExt cx="4196679" cy="707886"/>
          </a:xfrm>
        </p:grpSpPr>
        <p:sp>
          <p:nvSpPr>
            <p:cNvPr id="6" name="TextBox 5"/>
            <p:cNvSpPr txBox="1"/>
            <p:nvPr/>
          </p:nvSpPr>
          <p:spPr>
            <a:xfrm>
              <a:off x="2498681" y="45981"/>
              <a:ext cx="4196679" cy="646331"/>
            </a:xfrm>
            <a:prstGeom prst="rect">
              <a:avLst/>
            </a:prstGeom>
            <a:noFill/>
          </p:spPr>
          <p:txBody>
            <a:bodyPr wrap="square" rtlCol="0">
              <a:spAutoFit/>
            </a:bodyPr>
            <a:lstStyle/>
            <a:p>
              <a:pPr algn="ctr"/>
              <a:r>
                <a:rPr lang="en-US" sz="3600" dirty="0" smtClean="0">
                  <a:solidFill>
                    <a:schemeClr val="tx2">
                      <a:lumMod val="60000"/>
                      <a:lumOff val="40000"/>
                    </a:schemeClr>
                  </a:solidFill>
                  <a:latin typeface="Seravek Light"/>
                  <a:cs typeface="Seravek Light"/>
                </a:rPr>
                <a:t>Speech recovery</a:t>
              </a:r>
              <a:endParaRPr lang="en-US" sz="3600" dirty="0">
                <a:solidFill>
                  <a:schemeClr val="tx2">
                    <a:lumMod val="60000"/>
                    <a:lumOff val="40000"/>
                  </a:schemeClr>
                </a:solidFill>
                <a:latin typeface="Seravek Light"/>
                <a:cs typeface="Seravek Light"/>
              </a:endParaRPr>
            </a:p>
          </p:txBody>
        </p:sp>
        <p:sp>
          <p:nvSpPr>
            <p:cNvPr id="3" name="Rounded Rectangle 2"/>
            <p:cNvSpPr/>
            <p:nvPr/>
          </p:nvSpPr>
          <p:spPr>
            <a:xfrm>
              <a:off x="2498681" y="45981"/>
              <a:ext cx="4196679" cy="707886"/>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grpSp>
        <p:nvGrpSpPr>
          <p:cNvPr id="8" name="Group 7"/>
          <p:cNvGrpSpPr/>
          <p:nvPr/>
        </p:nvGrpSpPr>
        <p:grpSpPr>
          <a:xfrm>
            <a:off x="889308" y="1730823"/>
            <a:ext cx="3468330" cy="707886"/>
            <a:chOff x="2498681" y="45981"/>
            <a:chExt cx="4196679" cy="707886"/>
          </a:xfrm>
        </p:grpSpPr>
        <p:sp>
          <p:nvSpPr>
            <p:cNvPr id="9" name="TextBox 8"/>
            <p:cNvSpPr txBox="1"/>
            <p:nvPr/>
          </p:nvSpPr>
          <p:spPr>
            <a:xfrm>
              <a:off x="2498681" y="45981"/>
              <a:ext cx="4196679" cy="584776"/>
            </a:xfrm>
            <a:prstGeom prst="rect">
              <a:avLst/>
            </a:prstGeom>
            <a:noFill/>
          </p:spPr>
          <p:txBody>
            <a:bodyPr wrap="square" rtlCol="0">
              <a:spAutoFit/>
            </a:bodyPr>
            <a:lstStyle/>
            <a:p>
              <a:pPr algn="ctr"/>
              <a:r>
                <a:rPr lang="en-US" sz="3200" dirty="0" smtClean="0">
                  <a:solidFill>
                    <a:schemeClr val="tx2">
                      <a:lumMod val="60000"/>
                      <a:lumOff val="40000"/>
                    </a:schemeClr>
                  </a:solidFill>
                  <a:latin typeface="Seravek Light"/>
                  <a:cs typeface="Seravek Light"/>
                </a:rPr>
                <a:t>Pre</a:t>
              </a:r>
              <a:r>
                <a:rPr lang="en-US" sz="3200" dirty="0">
                  <a:solidFill>
                    <a:schemeClr val="tx2">
                      <a:lumMod val="60000"/>
                      <a:lumOff val="40000"/>
                    </a:schemeClr>
                  </a:solidFill>
                  <a:latin typeface="Seravek Light"/>
                  <a:cs typeface="Seravek Light"/>
                </a:rPr>
                <a:t>-processing</a:t>
              </a:r>
            </a:p>
          </p:txBody>
        </p:sp>
        <p:sp>
          <p:nvSpPr>
            <p:cNvPr id="10" name="Rounded Rectangle 9"/>
            <p:cNvSpPr/>
            <p:nvPr/>
          </p:nvSpPr>
          <p:spPr>
            <a:xfrm>
              <a:off x="2498681" y="45981"/>
              <a:ext cx="4196679" cy="707886"/>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grpSp>
        <p:nvGrpSpPr>
          <p:cNvPr id="11" name="Group 10"/>
          <p:cNvGrpSpPr/>
          <p:nvPr/>
        </p:nvGrpSpPr>
        <p:grpSpPr>
          <a:xfrm>
            <a:off x="4686179" y="1730823"/>
            <a:ext cx="3468330" cy="707886"/>
            <a:chOff x="2498681" y="45981"/>
            <a:chExt cx="4196679" cy="707886"/>
          </a:xfrm>
        </p:grpSpPr>
        <p:sp>
          <p:nvSpPr>
            <p:cNvPr id="12" name="TextBox 11"/>
            <p:cNvSpPr txBox="1"/>
            <p:nvPr/>
          </p:nvSpPr>
          <p:spPr>
            <a:xfrm>
              <a:off x="2498681" y="45981"/>
              <a:ext cx="4196679" cy="584776"/>
            </a:xfrm>
            <a:prstGeom prst="rect">
              <a:avLst/>
            </a:prstGeom>
            <a:noFill/>
          </p:spPr>
          <p:txBody>
            <a:bodyPr wrap="square" rtlCol="0">
              <a:spAutoFit/>
            </a:bodyPr>
            <a:lstStyle/>
            <a:p>
              <a:pPr algn="ctr"/>
              <a:r>
                <a:rPr lang="en-US" sz="3200" dirty="0" smtClean="0">
                  <a:solidFill>
                    <a:schemeClr val="tx2">
                      <a:lumMod val="60000"/>
                      <a:lumOff val="40000"/>
                    </a:schemeClr>
                  </a:solidFill>
                  <a:latin typeface="Seravek Light"/>
                  <a:cs typeface="Seravek Light"/>
                </a:rPr>
                <a:t>Speech synthesis</a:t>
              </a:r>
              <a:endParaRPr lang="en-US" sz="3200" dirty="0">
                <a:solidFill>
                  <a:schemeClr val="tx2">
                    <a:lumMod val="60000"/>
                    <a:lumOff val="40000"/>
                  </a:schemeClr>
                </a:solidFill>
                <a:latin typeface="Seravek Light"/>
                <a:cs typeface="Seravek Light"/>
              </a:endParaRPr>
            </a:p>
          </p:txBody>
        </p:sp>
        <p:sp>
          <p:nvSpPr>
            <p:cNvPr id="13" name="Rounded Rectangle 12"/>
            <p:cNvSpPr/>
            <p:nvPr/>
          </p:nvSpPr>
          <p:spPr>
            <a:xfrm>
              <a:off x="2498681" y="45981"/>
              <a:ext cx="4196679" cy="707886"/>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grpSp>
        <p:nvGrpSpPr>
          <p:cNvPr id="14" name="Group 13"/>
          <p:cNvGrpSpPr/>
          <p:nvPr/>
        </p:nvGrpSpPr>
        <p:grpSpPr>
          <a:xfrm>
            <a:off x="27610" y="3104048"/>
            <a:ext cx="3658294" cy="595085"/>
            <a:chOff x="2473796" y="29558"/>
            <a:chExt cx="4432486" cy="707886"/>
          </a:xfrm>
        </p:grpSpPr>
        <p:sp>
          <p:nvSpPr>
            <p:cNvPr id="15" name="TextBox 14"/>
            <p:cNvSpPr txBox="1"/>
            <p:nvPr/>
          </p:nvSpPr>
          <p:spPr>
            <a:xfrm>
              <a:off x="2473796" y="93065"/>
              <a:ext cx="4432486" cy="549176"/>
            </a:xfrm>
            <a:prstGeom prst="rect">
              <a:avLst/>
            </a:prstGeom>
            <a:noFill/>
          </p:spPr>
          <p:txBody>
            <a:bodyPr wrap="square" rtlCol="0">
              <a:spAutoFit/>
            </a:bodyPr>
            <a:lstStyle/>
            <a:p>
              <a:pPr algn="ctr"/>
              <a:r>
                <a:rPr lang="en-US" sz="2400" dirty="0" smtClean="0">
                  <a:solidFill>
                    <a:schemeClr val="tx2">
                      <a:lumMod val="60000"/>
                      <a:lumOff val="40000"/>
                    </a:schemeClr>
                  </a:solidFill>
                  <a:latin typeface="Seravek Light"/>
                  <a:cs typeface="Seravek Light"/>
                </a:rPr>
                <a:t>Frequency equalization </a:t>
              </a:r>
              <a:endParaRPr lang="en-US" sz="2400" dirty="0">
                <a:solidFill>
                  <a:schemeClr val="tx2">
                    <a:lumMod val="60000"/>
                    <a:lumOff val="40000"/>
                  </a:schemeClr>
                </a:solidFill>
                <a:latin typeface="Seravek Light"/>
                <a:cs typeface="Seravek Light"/>
              </a:endParaRPr>
            </a:p>
          </p:txBody>
        </p:sp>
        <p:sp>
          <p:nvSpPr>
            <p:cNvPr id="16" name="Rounded Rectangle 15"/>
            <p:cNvSpPr/>
            <p:nvPr/>
          </p:nvSpPr>
          <p:spPr>
            <a:xfrm>
              <a:off x="2586219" y="29558"/>
              <a:ext cx="4231141" cy="707886"/>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grpSp>
        <p:nvGrpSpPr>
          <p:cNvPr id="17" name="Group 16"/>
          <p:cNvGrpSpPr/>
          <p:nvPr/>
        </p:nvGrpSpPr>
        <p:grpSpPr>
          <a:xfrm>
            <a:off x="223617" y="3899263"/>
            <a:ext cx="3452833" cy="849767"/>
            <a:chOff x="2565797" y="147234"/>
            <a:chExt cx="4196679" cy="918950"/>
          </a:xfrm>
        </p:grpSpPr>
        <p:sp>
          <p:nvSpPr>
            <p:cNvPr id="18" name="TextBox 17"/>
            <p:cNvSpPr txBox="1"/>
            <p:nvPr/>
          </p:nvSpPr>
          <p:spPr>
            <a:xfrm>
              <a:off x="2579243" y="147234"/>
              <a:ext cx="4025119" cy="898651"/>
            </a:xfrm>
            <a:prstGeom prst="rect">
              <a:avLst/>
            </a:prstGeom>
            <a:noFill/>
          </p:spPr>
          <p:txBody>
            <a:bodyPr wrap="square" rtlCol="0">
              <a:spAutoFit/>
            </a:bodyPr>
            <a:lstStyle/>
            <a:p>
              <a:pPr algn="ctr"/>
              <a:r>
                <a:rPr lang="en-US" sz="2400" dirty="0" smtClean="0">
                  <a:solidFill>
                    <a:schemeClr val="tx2">
                      <a:lumMod val="60000"/>
                      <a:lumOff val="40000"/>
                    </a:schemeClr>
                  </a:solidFill>
                  <a:latin typeface="Seravek Light"/>
                  <a:cs typeface="Seravek Light"/>
                </a:rPr>
                <a:t>Background noise removal</a:t>
              </a:r>
              <a:endParaRPr lang="en-US" sz="2400" dirty="0">
                <a:solidFill>
                  <a:schemeClr val="tx2">
                    <a:lumMod val="60000"/>
                    <a:lumOff val="40000"/>
                  </a:schemeClr>
                </a:solidFill>
                <a:latin typeface="Seravek Light"/>
                <a:cs typeface="Seravek Light"/>
              </a:endParaRPr>
            </a:p>
          </p:txBody>
        </p:sp>
        <p:sp>
          <p:nvSpPr>
            <p:cNvPr id="19" name="Rounded Rectangle 18"/>
            <p:cNvSpPr/>
            <p:nvPr/>
          </p:nvSpPr>
          <p:spPr>
            <a:xfrm>
              <a:off x="2565797" y="174793"/>
              <a:ext cx="4196679" cy="891391"/>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grpSp>
        <p:nvGrpSpPr>
          <p:cNvPr id="20" name="Group 19"/>
          <p:cNvGrpSpPr/>
          <p:nvPr/>
        </p:nvGrpSpPr>
        <p:grpSpPr>
          <a:xfrm>
            <a:off x="234680" y="4967073"/>
            <a:ext cx="3560171" cy="886875"/>
            <a:chOff x="2440342" y="93066"/>
            <a:chExt cx="4432486" cy="1054985"/>
          </a:xfrm>
        </p:grpSpPr>
        <p:sp>
          <p:nvSpPr>
            <p:cNvPr id="21" name="TextBox 20"/>
            <p:cNvSpPr txBox="1"/>
            <p:nvPr/>
          </p:nvSpPr>
          <p:spPr>
            <a:xfrm>
              <a:off x="2440342" y="93066"/>
              <a:ext cx="4432486" cy="988516"/>
            </a:xfrm>
            <a:prstGeom prst="rect">
              <a:avLst/>
            </a:prstGeom>
            <a:noFill/>
          </p:spPr>
          <p:txBody>
            <a:bodyPr wrap="square" rtlCol="0">
              <a:spAutoFit/>
            </a:bodyPr>
            <a:lstStyle/>
            <a:p>
              <a:pPr algn="ctr"/>
              <a:r>
                <a:rPr lang="en-US" sz="2400" dirty="0" smtClean="0">
                  <a:solidFill>
                    <a:schemeClr val="tx2">
                      <a:lumMod val="60000"/>
                      <a:lumOff val="40000"/>
                    </a:schemeClr>
                  </a:solidFill>
                  <a:latin typeface="Seravek Light"/>
                  <a:cs typeface="Seravek Light"/>
                </a:rPr>
                <a:t>Speech energy </a:t>
              </a:r>
              <a:r>
                <a:rPr lang="en-US" sz="2400" dirty="0">
                  <a:solidFill>
                    <a:schemeClr val="tx2">
                      <a:lumMod val="60000"/>
                      <a:lumOff val="40000"/>
                    </a:schemeClr>
                  </a:solidFill>
                  <a:latin typeface="Seravek Light"/>
                  <a:cs typeface="Seravek Light"/>
                </a:rPr>
                <a:t>l</a:t>
              </a:r>
              <a:r>
                <a:rPr lang="en-US" sz="2400" dirty="0" smtClean="0">
                  <a:solidFill>
                    <a:schemeClr val="tx2">
                      <a:lumMod val="60000"/>
                      <a:lumOff val="40000"/>
                    </a:schemeClr>
                  </a:solidFill>
                  <a:latin typeface="Seravek Light"/>
                  <a:cs typeface="Seravek Light"/>
                </a:rPr>
                <a:t>ocalization </a:t>
              </a:r>
            </a:p>
          </p:txBody>
        </p:sp>
        <p:sp>
          <p:nvSpPr>
            <p:cNvPr id="22" name="Rounded Rectangle 21"/>
            <p:cNvSpPr/>
            <p:nvPr/>
          </p:nvSpPr>
          <p:spPr>
            <a:xfrm>
              <a:off x="2474804" y="111635"/>
              <a:ext cx="4196679" cy="1036416"/>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cxnSp>
        <p:nvCxnSpPr>
          <p:cNvPr id="34" name="Elbow Connector 33"/>
          <p:cNvCxnSpPr/>
          <p:nvPr/>
        </p:nvCxnSpPr>
        <p:spPr>
          <a:xfrm rot="5400000">
            <a:off x="3320216" y="2751368"/>
            <a:ext cx="970442" cy="345125"/>
          </a:xfrm>
          <a:prstGeom prst="bentConnector2">
            <a:avLst/>
          </a:prstGeom>
          <a:ln w="28575">
            <a:solidFill>
              <a:schemeClr val="tx2">
                <a:lumMod val="60000"/>
                <a:lumOff val="4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p:nvPr/>
        </p:nvCxnSpPr>
        <p:spPr>
          <a:xfrm rot="5400000">
            <a:off x="2922999" y="3219691"/>
            <a:ext cx="1913991" cy="379639"/>
          </a:xfrm>
          <a:prstGeom prst="bentConnector3">
            <a:avLst>
              <a:gd name="adj1" fmla="val 100491"/>
            </a:avLst>
          </a:prstGeom>
          <a:ln w="28575">
            <a:solidFill>
              <a:schemeClr val="tx2">
                <a:lumMod val="60000"/>
                <a:lumOff val="4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22" idx="3"/>
          </p:cNvCxnSpPr>
          <p:nvPr/>
        </p:nvCxnSpPr>
        <p:spPr>
          <a:xfrm rot="5400000">
            <a:off x="2420699" y="3664950"/>
            <a:ext cx="2965799" cy="540933"/>
          </a:xfrm>
          <a:prstGeom prst="bentConnector2">
            <a:avLst/>
          </a:prstGeom>
          <a:ln w="28575">
            <a:solidFill>
              <a:schemeClr val="tx2">
                <a:lumMod val="60000"/>
                <a:lumOff val="4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0" name="Elbow Connector 39"/>
          <p:cNvCxnSpPr/>
          <p:nvPr/>
        </p:nvCxnSpPr>
        <p:spPr>
          <a:xfrm rot="5400000">
            <a:off x="3107973" y="379825"/>
            <a:ext cx="728448" cy="1973548"/>
          </a:xfrm>
          <a:prstGeom prst="bentConnector3">
            <a:avLst>
              <a:gd name="adj1" fmla="val 50000"/>
            </a:avLst>
          </a:prstGeom>
          <a:ln w="28575">
            <a:solidFill>
              <a:schemeClr val="tx2">
                <a:lumMod val="60000"/>
                <a:lumOff val="4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2" name="Elbow Connector 41"/>
          <p:cNvCxnSpPr/>
          <p:nvPr/>
        </p:nvCxnSpPr>
        <p:spPr>
          <a:xfrm rot="16200000" flipH="1">
            <a:off x="5179268" y="380359"/>
            <a:ext cx="728448" cy="1973548"/>
          </a:xfrm>
          <a:prstGeom prst="bentConnector3">
            <a:avLst>
              <a:gd name="adj1" fmla="val 50000"/>
            </a:avLst>
          </a:prstGeom>
          <a:ln w="28575">
            <a:solidFill>
              <a:schemeClr val="tx2">
                <a:lumMod val="60000"/>
                <a:lumOff val="40000"/>
              </a:schemeClr>
            </a:solidFill>
            <a:tailEnd type="arrow"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00848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 name="Group 6"/>
          <p:cNvGrpSpPr/>
          <p:nvPr/>
        </p:nvGrpSpPr>
        <p:grpSpPr>
          <a:xfrm>
            <a:off x="2388241" y="294489"/>
            <a:ext cx="4196679" cy="707886"/>
            <a:chOff x="2498681" y="45981"/>
            <a:chExt cx="4196679" cy="707886"/>
          </a:xfrm>
        </p:grpSpPr>
        <p:sp>
          <p:nvSpPr>
            <p:cNvPr id="6" name="TextBox 5"/>
            <p:cNvSpPr txBox="1"/>
            <p:nvPr/>
          </p:nvSpPr>
          <p:spPr>
            <a:xfrm>
              <a:off x="2498681" y="45981"/>
              <a:ext cx="4196679" cy="646331"/>
            </a:xfrm>
            <a:prstGeom prst="rect">
              <a:avLst/>
            </a:prstGeom>
            <a:noFill/>
          </p:spPr>
          <p:txBody>
            <a:bodyPr wrap="square" rtlCol="0">
              <a:spAutoFit/>
            </a:bodyPr>
            <a:lstStyle/>
            <a:p>
              <a:pPr algn="ctr"/>
              <a:r>
                <a:rPr lang="en-US" sz="3600" dirty="0" smtClean="0">
                  <a:solidFill>
                    <a:schemeClr val="tx2">
                      <a:lumMod val="60000"/>
                      <a:lumOff val="40000"/>
                    </a:schemeClr>
                  </a:solidFill>
                  <a:latin typeface="Seravek Light"/>
                  <a:cs typeface="Seravek Light"/>
                </a:rPr>
                <a:t>Speech recovery</a:t>
              </a:r>
              <a:endParaRPr lang="en-US" sz="3600" dirty="0">
                <a:solidFill>
                  <a:schemeClr val="tx2">
                    <a:lumMod val="60000"/>
                    <a:lumOff val="40000"/>
                  </a:schemeClr>
                </a:solidFill>
                <a:latin typeface="Seravek Light"/>
                <a:cs typeface="Seravek Light"/>
              </a:endParaRPr>
            </a:p>
          </p:txBody>
        </p:sp>
        <p:sp>
          <p:nvSpPr>
            <p:cNvPr id="3" name="Rounded Rectangle 2"/>
            <p:cNvSpPr/>
            <p:nvPr/>
          </p:nvSpPr>
          <p:spPr>
            <a:xfrm>
              <a:off x="2498681" y="45981"/>
              <a:ext cx="4196679" cy="707886"/>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grpSp>
        <p:nvGrpSpPr>
          <p:cNvPr id="8" name="Group 7"/>
          <p:cNvGrpSpPr/>
          <p:nvPr/>
        </p:nvGrpSpPr>
        <p:grpSpPr>
          <a:xfrm>
            <a:off x="889308" y="1730823"/>
            <a:ext cx="3468330" cy="707886"/>
            <a:chOff x="2498681" y="45981"/>
            <a:chExt cx="4196679" cy="707886"/>
          </a:xfrm>
        </p:grpSpPr>
        <p:sp>
          <p:nvSpPr>
            <p:cNvPr id="9" name="TextBox 8"/>
            <p:cNvSpPr txBox="1"/>
            <p:nvPr/>
          </p:nvSpPr>
          <p:spPr>
            <a:xfrm>
              <a:off x="2498681" y="45981"/>
              <a:ext cx="4196679" cy="584776"/>
            </a:xfrm>
            <a:prstGeom prst="rect">
              <a:avLst/>
            </a:prstGeom>
            <a:noFill/>
          </p:spPr>
          <p:txBody>
            <a:bodyPr wrap="square" rtlCol="0">
              <a:spAutoFit/>
            </a:bodyPr>
            <a:lstStyle/>
            <a:p>
              <a:pPr algn="ctr"/>
              <a:r>
                <a:rPr lang="en-US" sz="3200" dirty="0" smtClean="0">
                  <a:solidFill>
                    <a:schemeClr val="tx2">
                      <a:lumMod val="60000"/>
                      <a:lumOff val="40000"/>
                    </a:schemeClr>
                  </a:solidFill>
                  <a:latin typeface="Seravek Light"/>
                  <a:cs typeface="Seravek Light"/>
                </a:rPr>
                <a:t>Pre</a:t>
              </a:r>
              <a:r>
                <a:rPr lang="en-US" sz="3200" dirty="0">
                  <a:solidFill>
                    <a:schemeClr val="tx2">
                      <a:lumMod val="60000"/>
                      <a:lumOff val="40000"/>
                    </a:schemeClr>
                  </a:solidFill>
                  <a:latin typeface="Seravek Light"/>
                  <a:cs typeface="Seravek Light"/>
                </a:rPr>
                <a:t>-processing</a:t>
              </a:r>
            </a:p>
          </p:txBody>
        </p:sp>
        <p:sp>
          <p:nvSpPr>
            <p:cNvPr id="10" name="Rounded Rectangle 9"/>
            <p:cNvSpPr/>
            <p:nvPr/>
          </p:nvSpPr>
          <p:spPr>
            <a:xfrm>
              <a:off x="2498681" y="45981"/>
              <a:ext cx="4196679" cy="707886"/>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grpSp>
        <p:nvGrpSpPr>
          <p:cNvPr id="11" name="Group 10"/>
          <p:cNvGrpSpPr/>
          <p:nvPr/>
        </p:nvGrpSpPr>
        <p:grpSpPr>
          <a:xfrm>
            <a:off x="4686179" y="1730823"/>
            <a:ext cx="3468330" cy="707886"/>
            <a:chOff x="2498681" y="45981"/>
            <a:chExt cx="4196679" cy="707886"/>
          </a:xfrm>
        </p:grpSpPr>
        <p:sp>
          <p:nvSpPr>
            <p:cNvPr id="12" name="TextBox 11"/>
            <p:cNvSpPr txBox="1"/>
            <p:nvPr/>
          </p:nvSpPr>
          <p:spPr>
            <a:xfrm>
              <a:off x="2498681" y="45981"/>
              <a:ext cx="4196679" cy="584776"/>
            </a:xfrm>
            <a:prstGeom prst="rect">
              <a:avLst/>
            </a:prstGeom>
            <a:noFill/>
          </p:spPr>
          <p:txBody>
            <a:bodyPr wrap="square" rtlCol="0">
              <a:spAutoFit/>
            </a:bodyPr>
            <a:lstStyle/>
            <a:p>
              <a:pPr algn="ctr"/>
              <a:r>
                <a:rPr lang="en-US" sz="3200" dirty="0" smtClean="0">
                  <a:solidFill>
                    <a:schemeClr val="tx2">
                      <a:lumMod val="60000"/>
                      <a:lumOff val="40000"/>
                    </a:schemeClr>
                  </a:solidFill>
                  <a:latin typeface="Seravek Light"/>
                  <a:cs typeface="Seravek Light"/>
                </a:rPr>
                <a:t>Speech synthesis</a:t>
              </a:r>
              <a:endParaRPr lang="en-US" sz="3200" dirty="0">
                <a:solidFill>
                  <a:schemeClr val="tx2">
                    <a:lumMod val="60000"/>
                    <a:lumOff val="40000"/>
                  </a:schemeClr>
                </a:solidFill>
                <a:latin typeface="Seravek Light"/>
                <a:cs typeface="Seravek Light"/>
              </a:endParaRPr>
            </a:p>
          </p:txBody>
        </p:sp>
        <p:sp>
          <p:nvSpPr>
            <p:cNvPr id="13" name="Rounded Rectangle 12"/>
            <p:cNvSpPr/>
            <p:nvPr/>
          </p:nvSpPr>
          <p:spPr>
            <a:xfrm>
              <a:off x="2498681" y="45981"/>
              <a:ext cx="4196679" cy="707886"/>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grpSp>
        <p:nvGrpSpPr>
          <p:cNvPr id="14" name="Group 13"/>
          <p:cNvGrpSpPr/>
          <p:nvPr/>
        </p:nvGrpSpPr>
        <p:grpSpPr>
          <a:xfrm>
            <a:off x="27610" y="3104048"/>
            <a:ext cx="3658294" cy="595085"/>
            <a:chOff x="2473796" y="29558"/>
            <a:chExt cx="4432486" cy="707886"/>
          </a:xfrm>
        </p:grpSpPr>
        <p:sp>
          <p:nvSpPr>
            <p:cNvPr id="15" name="TextBox 14"/>
            <p:cNvSpPr txBox="1"/>
            <p:nvPr/>
          </p:nvSpPr>
          <p:spPr>
            <a:xfrm>
              <a:off x="2473796" y="93065"/>
              <a:ext cx="4432486" cy="549176"/>
            </a:xfrm>
            <a:prstGeom prst="rect">
              <a:avLst/>
            </a:prstGeom>
            <a:noFill/>
          </p:spPr>
          <p:txBody>
            <a:bodyPr wrap="square" rtlCol="0">
              <a:spAutoFit/>
            </a:bodyPr>
            <a:lstStyle/>
            <a:p>
              <a:pPr algn="ctr"/>
              <a:r>
                <a:rPr lang="en-US" sz="2400" dirty="0" smtClean="0">
                  <a:solidFill>
                    <a:schemeClr val="tx2">
                      <a:lumMod val="60000"/>
                      <a:lumOff val="40000"/>
                    </a:schemeClr>
                  </a:solidFill>
                  <a:latin typeface="Seravek Light"/>
                  <a:cs typeface="Seravek Light"/>
                </a:rPr>
                <a:t>Frequency equalization </a:t>
              </a:r>
              <a:endParaRPr lang="en-US" sz="2400" dirty="0">
                <a:solidFill>
                  <a:schemeClr val="tx2">
                    <a:lumMod val="60000"/>
                    <a:lumOff val="40000"/>
                  </a:schemeClr>
                </a:solidFill>
                <a:latin typeface="Seravek Light"/>
                <a:cs typeface="Seravek Light"/>
              </a:endParaRPr>
            </a:p>
          </p:txBody>
        </p:sp>
        <p:sp>
          <p:nvSpPr>
            <p:cNvPr id="16" name="Rounded Rectangle 15"/>
            <p:cNvSpPr/>
            <p:nvPr/>
          </p:nvSpPr>
          <p:spPr>
            <a:xfrm>
              <a:off x="2586219" y="29558"/>
              <a:ext cx="4231141" cy="707886"/>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grpSp>
        <p:nvGrpSpPr>
          <p:cNvPr id="17" name="Group 16"/>
          <p:cNvGrpSpPr/>
          <p:nvPr/>
        </p:nvGrpSpPr>
        <p:grpSpPr>
          <a:xfrm>
            <a:off x="223617" y="3899263"/>
            <a:ext cx="3452833" cy="849767"/>
            <a:chOff x="2565797" y="147234"/>
            <a:chExt cx="4196679" cy="918950"/>
          </a:xfrm>
        </p:grpSpPr>
        <p:sp>
          <p:nvSpPr>
            <p:cNvPr id="18" name="TextBox 17"/>
            <p:cNvSpPr txBox="1"/>
            <p:nvPr/>
          </p:nvSpPr>
          <p:spPr>
            <a:xfrm>
              <a:off x="2579243" y="147234"/>
              <a:ext cx="4025119" cy="898651"/>
            </a:xfrm>
            <a:prstGeom prst="rect">
              <a:avLst/>
            </a:prstGeom>
            <a:noFill/>
          </p:spPr>
          <p:txBody>
            <a:bodyPr wrap="square" rtlCol="0">
              <a:spAutoFit/>
            </a:bodyPr>
            <a:lstStyle/>
            <a:p>
              <a:pPr algn="ctr"/>
              <a:r>
                <a:rPr lang="en-US" sz="2400" dirty="0" smtClean="0">
                  <a:solidFill>
                    <a:schemeClr val="tx2">
                      <a:lumMod val="60000"/>
                      <a:lumOff val="40000"/>
                    </a:schemeClr>
                  </a:solidFill>
                  <a:latin typeface="Seravek Light"/>
                  <a:cs typeface="Seravek Light"/>
                </a:rPr>
                <a:t>Background noise removal</a:t>
              </a:r>
              <a:endParaRPr lang="en-US" sz="2400" dirty="0">
                <a:solidFill>
                  <a:schemeClr val="tx2">
                    <a:lumMod val="60000"/>
                    <a:lumOff val="40000"/>
                  </a:schemeClr>
                </a:solidFill>
                <a:latin typeface="Seravek Light"/>
                <a:cs typeface="Seravek Light"/>
              </a:endParaRPr>
            </a:p>
          </p:txBody>
        </p:sp>
        <p:sp>
          <p:nvSpPr>
            <p:cNvPr id="19" name="Rounded Rectangle 18"/>
            <p:cNvSpPr/>
            <p:nvPr/>
          </p:nvSpPr>
          <p:spPr>
            <a:xfrm>
              <a:off x="2565797" y="174793"/>
              <a:ext cx="4196679" cy="891391"/>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grpSp>
        <p:nvGrpSpPr>
          <p:cNvPr id="20" name="Group 19"/>
          <p:cNvGrpSpPr/>
          <p:nvPr/>
        </p:nvGrpSpPr>
        <p:grpSpPr>
          <a:xfrm>
            <a:off x="234680" y="4967073"/>
            <a:ext cx="3560171" cy="886875"/>
            <a:chOff x="2440342" y="93066"/>
            <a:chExt cx="4432486" cy="1054985"/>
          </a:xfrm>
        </p:grpSpPr>
        <p:sp>
          <p:nvSpPr>
            <p:cNvPr id="21" name="TextBox 20"/>
            <p:cNvSpPr txBox="1"/>
            <p:nvPr/>
          </p:nvSpPr>
          <p:spPr>
            <a:xfrm>
              <a:off x="2440342" y="93066"/>
              <a:ext cx="4432486" cy="988516"/>
            </a:xfrm>
            <a:prstGeom prst="rect">
              <a:avLst/>
            </a:prstGeom>
            <a:noFill/>
          </p:spPr>
          <p:txBody>
            <a:bodyPr wrap="square" rtlCol="0">
              <a:spAutoFit/>
            </a:bodyPr>
            <a:lstStyle/>
            <a:p>
              <a:pPr algn="ctr"/>
              <a:r>
                <a:rPr lang="en-US" sz="2400" dirty="0" smtClean="0">
                  <a:solidFill>
                    <a:schemeClr val="tx2">
                      <a:lumMod val="60000"/>
                      <a:lumOff val="40000"/>
                    </a:schemeClr>
                  </a:solidFill>
                  <a:latin typeface="Seravek Light"/>
                  <a:cs typeface="Seravek Light"/>
                </a:rPr>
                <a:t>Speech energy </a:t>
              </a:r>
              <a:r>
                <a:rPr lang="en-US" sz="2400" dirty="0">
                  <a:solidFill>
                    <a:schemeClr val="tx2">
                      <a:lumMod val="60000"/>
                      <a:lumOff val="40000"/>
                    </a:schemeClr>
                  </a:solidFill>
                  <a:latin typeface="Seravek Light"/>
                  <a:cs typeface="Seravek Light"/>
                </a:rPr>
                <a:t>l</a:t>
              </a:r>
              <a:r>
                <a:rPr lang="en-US" sz="2400" dirty="0" smtClean="0">
                  <a:solidFill>
                    <a:schemeClr val="tx2">
                      <a:lumMod val="60000"/>
                      <a:lumOff val="40000"/>
                    </a:schemeClr>
                  </a:solidFill>
                  <a:latin typeface="Seravek Light"/>
                  <a:cs typeface="Seravek Light"/>
                </a:rPr>
                <a:t>ocalization </a:t>
              </a:r>
            </a:p>
          </p:txBody>
        </p:sp>
        <p:sp>
          <p:nvSpPr>
            <p:cNvPr id="22" name="Rounded Rectangle 21"/>
            <p:cNvSpPr/>
            <p:nvPr/>
          </p:nvSpPr>
          <p:spPr>
            <a:xfrm>
              <a:off x="2474804" y="111635"/>
              <a:ext cx="4196679" cy="1036416"/>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grpSp>
        <p:nvGrpSpPr>
          <p:cNvPr id="23" name="Group 22"/>
          <p:cNvGrpSpPr/>
          <p:nvPr/>
        </p:nvGrpSpPr>
        <p:grpSpPr>
          <a:xfrm>
            <a:off x="5259658" y="3145466"/>
            <a:ext cx="3893525" cy="595085"/>
            <a:chOff x="2481000" y="29558"/>
            <a:chExt cx="4432486" cy="707886"/>
          </a:xfrm>
        </p:grpSpPr>
        <p:sp>
          <p:nvSpPr>
            <p:cNvPr id="24" name="TextBox 23"/>
            <p:cNvSpPr txBox="1"/>
            <p:nvPr/>
          </p:nvSpPr>
          <p:spPr>
            <a:xfrm>
              <a:off x="2481000" y="93065"/>
              <a:ext cx="4432486" cy="549176"/>
            </a:xfrm>
            <a:prstGeom prst="rect">
              <a:avLst/>
            </a:prstGeom>
            <a:noFill/>
          </p:spPr>
          <p:txBody>
            <a:bodyPr wrap="square" rtlCol="0">
              <a:spAutoFit/>
            </a:bodyPr>
            <a:lstStyle/>
            <a:p>
              <a:pPr algn="ctr"/>
              <a:r>
                <a:rPr lang="en-US" sz="2400" dirty="0" smtClean="0">
                  <a:solidFill>
                    <a:schemeClr val="tx2">
                      <a:lumMod val="60000"/>
                      <a:lumOff val="40000"/>
                    </a:schemeClr>
                  </a:solidFill>
                  <a:latin typeface="Seravek Light"/>
                  <a:cs typeface="Seravek Light"/>
                </a:rPr>
                <a:t>Voice source expansion</a:t>
              </a:r>
              <a:endParaRPr lang="en-US" sz="2400" dirty="0">
                <a:solidFill>
                  <a:schemeClr val="tx2">
                    <a:lumMod val="60000"/>
                    <a:lumOff val="40000"/>
                  </a:schemeClr>
                </a:solidFill>
                <a:latin typeface="Seravek Light"/>
                <a:cs typeface="Seravek Light"/>
              </a:endParaRPr>
            </a:p>
          </p:txBody>
        </p:sp>
        <p:sp>
          <p:nvSpPr>
            <p:cNvPr id="25" name="Rounded Rectangle 24"/>
            <p:cNvSpPr/>
            <p:nvPr/>
          </p:nvSpPr>
          <p:spPr>
            <a:xfrm>
              <a:off x="2586219" y="29558"/>
              <a:ext cx="4231141" cy="707886"/>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grpSp>
        <p:nvGrpSpPr>
          <p:cNvPr id="26" name="Group 25"/>
          <p:cNvGrpSpPr/>
          <p:nvPr/>
        </p:nvGrpSpPr>
        <p:grpSpPr>
          <a:xfrm>
            <a:off x="5259658" y="4097837"/>
            <a:ext cx="3893525" cy="595085"/>
            <a:chOff x="2481000" y="29558"/>
            <a:chExt cx="4432486" cy="707886"/>
          </a:xfrm>
        </p:grpSpPr>
        <p:sp>
          <p:nvSpPr>
            <p:cNvPr id="27" name="TextBox 26"/>
            <p:cNvSpPr txBox="1"/>
            <p:nvPr/>
          </p:nvSpPr>
          <p:spPr>
            <a:xfrm>
              <a:off x="2481000" y="93065"/>
              <a:ext cx="4432486" cy="549176"/>
            </a:xfrm>
            <a:prstGeom prst="rect">
              <a:avLst/>
            </a:prstGeom>
            <a:noFill/>
          </p:spPr>
          <p:txBody>
            <a:bodyPr wrap="square" rtlCol="0">
              <a:spAutoFit/>
            </a:bodyPr>
            <a:lstStyle/>
            <a:p>
              <a:pPr algn="ctr"/>
              <a:r>
                <a:rPr lang="en-US" sz="2400" dirty="0" smtClean="0">
                  <a:solidFill>
                    <a:schemeClr val="tx2">
                      <a:lumMod val="60000"/>
                      <a:lumOff val="40000"/>
                    </a:schemeClr>
                  </a:solidFill>
                  <a:latin typeface="Seravek Light"/>
                  <a:cs typeface="Seravek Light"/>
                </a:rPr>
                <a:t>Speech reconstruction</a:t>
              </a:r>
              <a:endParaRPr lang="en-US" sz="2400" dirty="0">
                <a:solidFill>
                  <a:schemeClr val="tx2">
                    <a:lumMod val="60000"/>
                    <a:lumOff val="40000"/>
                  </a:schemeClr>
                </a:solidFill>
                <a:latin typeface="Seravek Light"/>
                <a:cs typeface="Seravek Light"/>
              </a:endParaRPr>
            </a:p>
          </p:txBody>
        </p:sp>
        <p:sp>
          <p:nvSpPr>
            <p:cNvPr id="28" name="Rounded Rectangle 27"/>
            <p:cNvSpPr/>
            <p:nvPr/>
          </p:nvSpPr>
          <p:spPr>
            <a:xfrm>
              <a:off x="2586219" y="29558"/>
              <a:ext cx="4231141" cy="707886"/>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cxnSp>
        <p:nvCxnSpPr>
          <p:cNvPr id="30" name="Elbow Connector 29"/>
          <p:cNvCxnSpPr/>
          <p:nvPr/>
        </p:nvCxnSpPr>
        <p:spPr>
          <a:xfrm rot="16200000" flipH="1">
            <a:off x="4657094" y="2765173"/>
            <a:ext cx="970442" cy="345125"/>
          </a:xfrm>
          <a:prstGeom prst="bentConnector2">
            <a:avLst/>
          </a:prstGeom>
          <a:ln w="28575">
            <a:solidFill>
              <a:schemeClr val="tx2">
                <a:lumMod val="60000"/>
                <a:lumOff val="4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1" name="Elbow Connector 30"/>
          <p:cNvCxnSpPr/>
          <p:nvPr/>
        </p:nvCxnSpPr>
        <p:spPr>
          <a:xfrm rot="16200000" flipH="1">
            <a:off x="4172062" y="3179828"/>
            <a:ext cx="1913991" cy="459363"/>
          </a:xfrm>
          <a:prstGeom prst="bentConnector3">
            <a:avLst>
              <a:gd name="adj1" fmla="val 100491"/>
            </a:avLst>
          </a:prstGeom>
          <a:ln w="28575">
            <a:solidFill>
              <a:schemeClr val="tx2">
                <a:lumMod val="60000"/>
                <a:lumOff val="4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5400000">
            <a:off x="3320216" y="2751368"/>
            <a:ext cx="970442" cy="345125"/>
          </a:xfrm>
          <a:prstGeom prst="bentConnector2">
            <a:avLst/>
          </a:prstGeom>
          <a:ln w="28575">
            <a:solidFill>
              <a:schemeClr val="tx2">
                <a:lumMod val="60000"/>
                <a:lumOff val="4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p:nvPr/>
        </p:nvCxnSpPr>
        <p:spPr>
          <a:xfrm rot="5400000">
            <a:off x="2922999" y="3219691"/>
            <a:ext cx="1913991" cy="379639"/>
          </a:xfrm>
          <a:prstGeom prst="bentConnector3">
            <a:avLst>
              <a:gd name="adj1" fmla="val 100491"/>
            </a:avLst>
          </a:prstGeom>
          <a:ln w="28575">
            <a:solidFill>
              <a:schemeClr val="tx2">
                <a:lumMod val="60000"/>
                <a:lumOff val="4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22" idx="3"/>
          </p:cNvCxnSpPr>
          <p:nvPr/>
        </p:nvCxnSpPr>
        <p:spPr>
          <a:xfrm rot="5400000">
            <a:off x="2420699" y="3664950"/>
            <a:ext cx="2965799" cy="540933"/>
          </a:xfrm>
          <a:prstGeom prst="bentConnector2">
            <a:avLst/>
          </a:prstGeom>
          <a:ln w="28575">
            <a:solidFill>
              <a:schemeClr val="tx2">
                <a:lumMod val="60000"/>
                <a:lumOff val="4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0" name="Elbow Connector 39"/>
          <p:cNvCxnSpPr/>
          <p:nvPr/>
        </p:nvCxnSpPr>
        <p:spPr>
          <a:xfrm rot="5400000">
            <a:off x="3107973" y="379825"/>
            <a:ext cx="728448" cy="1973548"/>
          </a:xfrm>
          <a:prstGeom prst="bentConnector3">
            <a:avLst>
              <a:gd name="adj1" fmla="val 50000"/>
            </a:avLst>
          </a:prstGeom>
          <a:ln w="28575">
            <a:solidFill>
              <a:schemeClr val="tx2">
                <a:lumMod val="60000"/>
                <a:lumOff val="40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2" name="Elbow Connector 41"/>
          <p:cNvCxnSpPr/>
          <p:nvPr/>
        </p:nvCxnSpPr>
        <p:spPr>
          <a:xfrm rot="16200000" flipH="1">
            <a:off x="5179268" y="380359"/>
            <a:ext cx="728448" cy="1973548"/>
          </a:xfrm>
          <a:prstGeom prst="bentConnector3">
            <a:avLst>
              <a:gd name="adj1" fmla="val 50000"/>
            </a:avLst>
          </a:prstGeom>
          <a:ln w="28575">
            <a:solidFill>
              <a:schemeClr val="tx2">
                <a:lumMod val="60000"/>
                <a:lumOff val="40000"/>
              </a:schemeClr>
            </a:solidFill>
            <a:tailEnd type="arrow"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779207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2388241" y="294489"/>
            <a:ext cx="4196679" cy="646331"/>
          </a:xfrm>
          <a:prstGeom prst="rect">
            <a:avLst/>
          </a:prstGeom>
          <a:noFill/>
        </p:spPr>
        <p:txBody>
          <a:bodyPr wrap="square" rtlCol="0">
            <a:spAutoFit/>
          </a:bodyPr>
          <a:lstStyle/>
          <a:p>
            <a:pPr algn="ctr"/>
            <a:r>
              <a:rPr lang="en-US" sz="3600" dirty="0" smtClean="0">
                <a:solidFill>
                  <a:schemeClr val="bg1">
                    <a:lumMod val="85000"/>
                  </a:schemeClr>
                </a:solidFill>
                <a:latin typeface="Seravek Light"/>
                <a:cs typeface="Seravek Light"/>
              </a:rPr>
              <a:t>Speech recovery</a:t>
            </a:r>
            <a:endParaRPr lang="en-US" sz="3600" dirty="0">
              <a:solidFill>
                <a:schemeClr val="bg1">
                  <a:lumMod val="85000"/>
                </a:schemeClr>
              </a:solidFill>
              <a:latin typeface="Seravek Light"/>
              <a:cs typeface="Seravek Light"/>
            </a:endParaRPr>
          </a:p>
        </p:txBody>
      </p:sp>
      <p:sp>
        <p:nvSpPr>
          <p:cNvPr id="3" name="Rounded Rectangle 2"/>
          <p:cNvSpPr/>
          <p:nvPr/>
        </p:nvSpPr>
        <p:spPr>
          <a:xfrm>
            <a:off x="2388241" y="294489"/>
            <a:ext cx="4196679" cy="707886"/>
          </a:xfrm>
          <a:prstGeom prst="roundRect">
            <a:avLst/>
          </a:prstGeom>
          <a:noFill/>
          <a:ln w="285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 name="TextBox 8"/>
          <p:cNvSpPr txBox="1"/>
          <p:nvPr/>
        </p:nvSpPr>
        <p:spPr>
          <a:xfrm>
            <a:off x="889308" y="1730823"/>
            <a:ext cx="3468330" cy="584776"/>
          </a:xfrm>
          <a:prstGeom prst="rect">
            <a:avLst/>
          </a:prstGeom>
          <a:noFill/>
        </p:spPr>
        <p:txBody>
          <a:bodyPr wrap="square" rtlCol="0">
            <a:spAutoFit/>
          </a:bodyPr>
          <a:lstStyle/>
          <a:p>
            <a:pPr algn="ctr"/>
            <a:r>
              <a:rPr lang="en-US" sz="3200" dirty="0" smtClean="0">
                <a:solidFill>
                  <a:srgbClr val="D9D9D9"/>
                </a:solidFill>
                <a:latin typeface="Seravek Light"/>
                <a:cs typeface="Seravek Light"/>
              </a:rPr>
              <a:t>Pre</a:t>
            </a:r>
            <a:r>
              <a:rPr lang="en-US" sz="3200" dirty="0">
                <a:solidFill>
                  <a:srgbClr val="D9D9D9"/>
                </a:solidFill>
                <a:latin typeface="Seravek Light"/>
                <a:cs typeface="Seravek Light"/>
              </a:rPr>
              <a:t>-processing</a:t>
            </a:r>
          </a:p>
        </p:txBody>
      </p:sp>
      <p:sp>
        <p:nvSpPr>
          <p:cNvPr id="10" name="Rounded Rectangle 9"/>
          <p:cNvSpPr/>
          <p:nvPr/>
        </p:nvSpPr>
        <p:spPr>
          <a:xfrm>
            <a:off x="889308" y="1730823"/>
            <a:ext cx="3468330" cy="707886"/>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TextBox 11"/>
          <p:cNvSpPr txBox="1"/>
          <p:nvPr/>
        </p:nvSpPr>
        <p:spPr>
          <a:xfrm>
            <a:off x="4686179" y="1730823"/>
            <a:ext cx="3468330" cy="584776"/>
          </a:xfrm>
          <a:prstGeom prst="rect">
            <a:avLst/>
          </a:prstGeom>
          <a:noFill/>
        </p:spPr>
        <p:txBody>
          <a:bodyPr wrap="square" rtlCol="0">
            <a:spAutoFit/>
          </a:bodyPr>
          <a:lstStyle/>
          <a:p>
            <a:pPr algn="ctr"/>
            <a:r>
              <a:rPr lang="en-US" sz="3200" dirty="0" smtClean="0">
                <a:solidFill>
                  <a:srgbClr val="D9D9D9"/>
                </a:solidFill>
                <a:latin typeface="Seravek Light"/>
                <a:cs typeface="Seravek Light"/>
              </a:rPr>
              <a:t>Speech synthesis</a:t>
            </a:r>
            <a:endParaRPr lang="en-US" sz="3200" dirty="0">
              <a:solidFill>
                <a:srgbClr val="D9D9D9"/>
              </a:solidFill>
              <a:latin typeface="Seravek Light"/>
              <a:cs typeface="Seravek Light"/>
            </a:endParaRPr>
          </a:p>
        </p:txBody>
      </p:sp>
      <p:sp>
        <p:nvSpPr>
          <p:cNvPr id="13" name="Rounded Rectangle 12"/>
          <p:cNvSpPr/>
          <p:nvPr/>
        </p:nvSpPr>
        <p:spPr>
          <a:xfrm>
            <a:off x="4686179" y="1730823"/>
            <a:ext cx="3468330" cy="707886"/>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TextBox 14"/>
          <p:cNvSpPr txBox="1"/>
          <p:nvPr/>
        </p:nvSpPr>
        <p:spPr>
          <a:xfrm>
            <a:off x="27610" y="3157435"/>
            <a:ext cx="3658294" cy="461665"/>
          </a:xfrm>
          <a:prstGeom prst="rect">
            <a:avLst/>
          </a:prstGeom>
          <a:noFill/>
        </p:spPr>
        <p:txBody>
          <a:bodyPr wrap="square" rtlCol="0">
            <a:spAutoFit/>
          </a:bodyPr>
          <a:lstStyle/>
          <a:p>
            <a:pPr algn="ctr"/>
            <a:r>
              <a:rPr lang="en-US" sz="2400" dirty="0" smtClean="0">
                <a:solidFill>
                  <a:srgbClr val="D9D9D9"/>
                </a:solidFill>
                <a:latin typeface="Seravek Light"/>
                <a:cs typeface="Seravek Light"/>
              </a:rPr>
              <a:t>Frequency equalization </a:t>
            </a:r>
            <a:endParaRPr lang="en-US" sz="2400" dirty="0">
              <a:solidFill>
                <a:srgbClr val="D9D9D9"/>
              </a:solidFill>
              <a:latin typeface="Seravek Light"/>
              <a:cs typeface="Seravek Light"/>
            </a:endParaRPr>
          </a:p>
        </p:txBody>
      </p:sp>
      <p:sp>
        <p:nvSpPr>
          <p:cNvPr id="16" name="Rounded Rectangle 15"/>
          <p:cNvSpPr/>
          <p:nvPr/>
        </p:nvSpPr>
        <p:spPr>
          <a:xfrm>
            <a:off x="120397" y="3104048"/>
            <a:ext cx="3492117" cy="595085"/>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 name="TextBox 17"/>
          <p:cNvSpPr txBox="1"/>
          <p:nvPr/>
        </p:nvSpPr>
        <p:spPr>
          <a:xfrm>
            <a:off x="234680" y="3899263"/>
            <a:ext cx="3311681" cy="830997"/>
          </a:xfrm>
          <a:prstGeom prst="rect">
            <a:avLst/>
          </a:prstGeom>
          <a:noFill/>
        </p:spPr>
        <p:txBody>
          <a:bodyPr wrap="square" rtlCol="0">
            <a:spAutoFit/>
          </a:bodyPr>
          <a:lstStyle/>
          <a:p>
            <a:pPr algn="ctr"/>
            <a:r>
              <a:rPr lang="en-US" sz="2400" dirty="0" smtClean="0">
                <a:solidFill>
                  <a:srgbClr val="D9D9D9"/>
                </a:solidFill>
                <a:latin typeface="Seravek Light"/>
                <a:cs typeface="Seravek Light"/>
              </a:rPr>
              <a:t>Background noise removal</a:t>
            </a:r>
            <a:endParaRPr lang="en-US" sz="2400" dirty="0">
              <a:solidFill>
                <a:srgbClr val="D9D9D9"/>
              </a:solidFill>
              <a:latin typeface="Seravek Light"/>
              <a:cs typeface="Seravek Light"/>
            </a:endParaRPr>
          </a:p>
        </p:txBody>
      </p:sp>
      <p:sp>
        <p:nvSpPr>
          <p:cNvPr id="19" name="Rounded Rectangle 18"/>
          <p:cNvSpPr/>
          <p:nvPr/>
        </p:nvSpPr>
        <p:spPr>
          <a:xfrm>
            <a:off x="223617" y="3924746"/>
            <a:ext cx="3452833" cy="824284"/>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 name="TextBox 20"/>
          <p:cNvSpPr txBox="1"/>
          <p:nvPr/>
        </p:nvSpPr>
        <p:spPr>
          <a:xfrm>
            <a:off x="234680" y="4967073"/>
            <a:ext cx="3560171" cy="830997"/>
          </a:xfrm>
          <a:prstGeom prst="rect">
            <a:avLst/>
          </a:prstGeom>
          <a:noFill/>
        </p:spPr>
        <p:txBody>
          <a:bodyPr wrap="square" rtlCol="0">
            <a:spAutoFit/>
          </a:bodyPr>
          <a:lstStyle/>
          <a:p>
            <a:pPr algn="ctr"/>
            <a:r>
              <a:rPr lang="en-US" sz="2400" dirty="0" smtClean="0">
                <a:solidFill>
                  <a:srgbClr val="953735"/>
                </a:solidFill>
                <a:latin typeface="Seravek Light"/>
                <a:cs typeface="Seravek Light"/>
              </a:rPr>
              <a:t>Speech energy </a:t>
            </a:r>
            <a:r>
              <a:rPr lang="en-US" sz="2400" dirty="0">
                <a:solidFill>
                  <a:srgbClr val="953735"/>
                </a:solidFill>
                <a:latin typeface="Seravek Light"/>
                <a:cs typeface="Seravek Light"/>
              </a:rPr>
              <a:t>l</a:t>
            </a:r>
            <a:r>
              <a:rPr lang="en-US" sz="2400" dirty="0" smtClean="0">
                <a:solidFill>
                  <a:srgbClr val="953735"/>
                </a:solidFill>
                <a:latin typeface="Seravek Light"/>
                <a:cs typeface="Seravek Light"/>
              </a:rPr>
              <a:t>ocalization </a:t>
            </a:r>
          </a:p>
        </p:txBody>
      </p:sp>
      <p:sp>
        <p:nvSpPr>
          <p:cNvPr id="22" name="Rounded Rectangle 21"/>
          <p:cNvSpPr/>
          <p:nvPr/>
        </p:nvSpPr>
        <p:spPr>
          <a:xfrm>
            <a:off x="262360" y="4982684"/>
            <a:ext cx="3370771" cy="871263"/>
          </a:xfrm>
          <a:prstGeom prst="roundRect">
            <a:avLst/>
          </a:prstGeom>
          <a:noFill/>
          <a:ln w="28575" cmpd="sng">
            <a:solidFill>
              <a:srgbClr val="9537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4" name="TextBox 23"/>
          <p:cNvSpPr txBox="1"/>
          <p:nvPr/>
        </p:nvSpPr>
        <p:spPr>
          <a:xfrm>
            <a:off x="5259658" y="3198853"/>
            <a:ext cx="3893525" cy="461665"/>
          </a:xfrm>
          <a:prstGeom prst="rect">
            <a:avLst/>
          </a:prstGeom>
          <a:noFill/>
        </p:spPr>
        <p:txBody>
          <a:bodyPr wrap="square" rtlCol="0">
            <a:spAutoFit/>
          </a:bodyPr>
          <a:lstStyle/>
          <a:p>
            <a:pPr algn="ctr"/>
            <a:r>
              <a:rPr lang="en-US" sz="2400" dirty="0" smtClean="0">
                <a:solidFill>
                  <a:schemeClr val="bg1">
                    <a:lumMod val="85000"/>
                  </a:schemeClr>
                </a:solidFill>
                <a:latin typeface="Seravek Light"/>
                <a:cs typeface="Seravek Light"/>
              </a:rPr>
              <a:t>Voice source expansion</a:t>
            </a:r>
            <a:endParaRPr lang="en-US" sz="2400" dirty="0">
              <a:solidFill>
                <a:schemeClr val="bg1">
                  <a:lumMod val="85000"/>
                </a:schemeClr>
              </a:solidFill>
              <a:latin typeface="Seravek Light"/>
              <a:cs typeface="Seravek Light"/>
            </a:endParaRPr>
          </a:p>
        </p:txBody>
      </p:sp>
      <p:sp>
        <p:nvSpPr>
          <p:cNvPr id="25" name="Rounded Rectangle 24"/>
          <p:cNvSpPr/>
          <p:nvPr/>
        </p:nvSpPr>
        <p:spPr>
          <a:xfrm>
            <a:off x="5352083" y="3145466"/>
            <a:ext cx="3716662" cy="595085"/>
          </a:xfrm>
          <a:prstGeom prst="roundRect">
            <a:avLst/>
          </a:prstGeom>
          <a:noFill/>
          <a:ln w="285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bg1">
                  <a:lumMod val="75000"/>
                </a:schemeClr>
              </a:solidFill>
            </a:endParaRPr>
          </a:p>
        </p:txBody>
      </p:sp>
      <p:sp>
        <p:nvSpPr>
          <p:cNvPr id="27" name="TextBox 26"/>
          <p:cNvSpPr txBox="1"/>
          <p:nvPr/>
        </p:nvSpPr>
        <p:spPr>
          <a:xfrm>
            <a:off x="5259658" y="4151224"/>
            <a:ext cx="3893525" cy="461665"/>
          </a:xfrm>
          <a:prstGeom prst="rect">
            <a:avLst/>
          </a:prstGeom>
          <a:noFill/>
        </p:spPr>
        <p:txBody>
          <a:bodyPr wrap="square" rtlCol="0">
            <a:spAutoFit/>
          </a:bodyPr>
          <a:lstStyle/>
          <a:p>
            <a:pPr algn="ctr"/>
            <a:r>
              <a:rPr lang="en-US" sz="2400" dirty="0" smtClean="0">
                <a:solidFill>
                  <a:srgbClr val="953735"/>
                </a:solidFill>
                <a:latin typeface="Seravek Light"/>
                <a:cs typeface="Seravek Light"/>
              </a:rPr>
              <a:t>Speech reconstruction</a:t>
            </a:r>
            <a:endParaRPr lang="en-US" sz="2400" dirty="0">
              <a:solidFill>
                <a:srgbClr val="953735"/>
              </a:solidFill>
              <a:latin typeface="Seravek Light"/>
              <a:cs typeface="Seravek Light"/>
            </a:endParaRPr>
          </a:p>
        </p:txBody>
      </p:sp>
      <p:sp>
        <p:nvSpPr>
          <p:cNvPr id="28" name="Rounded Rectangle 27"/>
          <p:cNvSpPr/>
          <p:nvPr/>
        </p:nvSpPr>
        <p:spPr>
          <a:xfrm>
            <a:off x="5352083" y="4097837"/>
            <a:ext cx="3716662" cy="595085"/>
          </a:xfrm>
          <a:prstGeom prst="roundRect">
            <a:avLst/>
          </a:prstGeom>
          <a:noFill/>
          <a:ln w="28575" cmpd="sng">
            <a:solidFill>
              <a:srgbClr val="9537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0" name="Elbow Connector 29"/>
          <p:cNvCxnSpPr/>
          <p:nvPr/>
        </p:nvCxnSpPr>
        <p:spPr>
          <a:xfrm rot="16200000" flipH="1">
            <a:off x="4657094" y="2765173"/>
            <a:ext cx="970442" cy="345125"/>
          </a:xfrm>
          <a:prstGeom prst="bentConnector2">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1" name="Elbow Connector 30"/>
          <p:cNvCxnSpPr/>
          <p:nvPr/>
        </p:nvCxnSpPr>
        <p:spPr>
          <a:xfrm rot="16200000" flipH="1">
            <a:off x="4172062" y="3179828"/>
            <a:ext cx="1913991" cy="459363"/>
          </a:xfrm>
          <a:prstGeom prst="bentConnector3">
            <a:avLst>
              <a:gd name="adj1" fmla="val 100491"/>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5400000">
            <a:off x="3320216" y="2751368"/>
            <a:ext cx="970442" cy="345125"/>
          </a:xfrm>
          <a:prstGeom prst="bentConnector2">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p:nvPr/>
        </p:nvCxnSpPr>
        <p:spPr>
          <a:xfrm rot="5400000">
            <a:off x="2922999" y="3219691"/>
            <a:ext cx="1913991" cy="379639"/>
          </a:xfrm>
          <a:prstGeom prst="bentConnector3">
            <a:avLst>
              <a:gd name="adj1" fmla="val 100491"/>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22" idx="3"/>
          </p:cNvCxnSpPr>
          <p:nvPr/>
        </p:nvCxnSpPr>
        <p:spPr>
          <a:xfrm rot="5400000">
            <a:off x="2420699" y="3664950"/>
            <a:ext cx="2965799" cy="540933"/>
          </a:xfrm>
          <a:prstGeom prst="bentConnector2">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0" name="Elbow Connector 39"/>
          <p:cNvCxnSpPr/>
          <p:nvPr/>
        </p:nvCxnSpPr>
        <p:spPr>
          <a:xfrm rot="5400000">
            <a:off x="3107973" y="379825"/>
            <a:ext cx="728448" cy="1973548"/>
          </a:xfrm>
          <a:prstGeom prst="bentConnector3">
            <a:avLst>
              <a:gd name="adj1" fmla="val 50000"/>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2" name="Elbow Connector 41"/>
          <p:cNvCxnSpPr/>
          <p:nvPr/>
        </p:nvCxnSpPr>
        <p:spPr>
          <a:xfrm rot="16200000" flipH="1">
            <a:off x="5179268" y="380359"/>
            <a:ext cx="728448" cy="1973548"/>
          </a:xfrm>
          <a:prstGeom prst="bentConnector3">
            <a:avLst>
              <a:gd name="adj1" fmla="val 50000"/>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10694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Rounded Rectangle 21"/>
          <p:cNvSpPr/>
          <p:nvPr/>
        </p:nvSpPr>
        <p:spPr>
          <a:xfrm>
            <a:off x="262360" y="4982684"/>
            <a:ext cx="3370771" cy="871263"/>
          </a:xfrm>
          <a:prstGeom prst="roundRect">
            <a:avLst/>
          </a:prstGeom>
          <a:solidFill>
            <a:srgbClr val="800000"/>
          </a:solidFill>
          <a:ln w="28575" cmpd="sng">
            <a:solidFill>
              <a:srgbClr val="9537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 name="TextBox 5"/>
          <p:cNvSpPr txBox="1"/>
          <p:nvPr/>
        </p:nvSpPr>
        <p:spPr>
          <a:xfrm>
            <a:off x="2388241" y="294489"/>
            <a:ext cx="4196679" cy="646331"/>
          </a:xfrm>
          <a:prstGeom prst="rect">
            <a:avLst/>
          </a:prstGeom>
          <a:noFill/>
        </p:spPr>
        <p:txBody>
          <a:bodyPr wrap="square" rtlCol="0">
            <a:spAutoFit/>
          </a:bodyPr>
          <a:lstStyle/>
          <a:p>
            <a:pPr algn="ctr"/>
            <a:r>
              <a:rPr lang="en-US" sz="3600" dirty="0" smtClean="0">
                <a:solidFill>
                  <a:schemeClr val="bg1">
                    <a:lumMod val="85000"/>
                  </a:schemeClr>
                </a:solidFill>
                <a:latin typeface="Seravek Light"/>
                <a:cs typeface="Seravek Light"/>
              </a:rPr>
              <a:t>Speech recovery</a:t>
            </a:r>
            <a:endParaRPr lang="en-US" sz="3600" dirty="0">
              <a:solidFill>
                <a:schemeClr val="bg1">
                  <a:lumMod val="85000"/>
                </a:schemeClr>
              </a:solidFill>
              <a:latin typeface="Seravek Light"/>
              <a:cs typeface="Seravek Light"/>
            </a:endParaRPr>
          </a:p>
        </p:txBody>
      </p:sp>
      <p:sp>
        <p:nvSpPr>
          <p:cNvPr id="3" name="Rounded Rectangle 2"/>
          <p:cNvSpPr/>
          <p:nvPr/>
        </p:nvSpPr>
        <p:spPr>
          <a:xfrm>
            <a:off x="2388241" y="294489"/>
            <a:ext cx="4196679" cy="707886"/>
          </a:xfrm>
          <a:prstGeom prst="roundRect">
            <a:avLst/>
          </a:prstGeom>
          <a:noFill/>
          <a:ln w="285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 name="TextBox 8"/>
          <p:cNvSpPr txBox="1"/>
          <p:nvPr/>
        </p:nvSpPr>
        <p:spPr>
          <a:xfrm>
            <a:off x="889308" y="1730823"/>
            <a:ext cx="3468330" cy="584776"/>
          </a:xfrm>
          <a:prstGeom prst="rect">
            <a:avLst/>
          </a:prstGeom>
          <a:noFill/>
        </p:spPr>
        <p:txBody>
          <a:bodyPr wrap="square" rtlCol="0">
            <a:spAutoFit/>
          </a:bodyPr>
          <a:lstStyle/>
          <a:p>
            <a:pPr algn="ctr"/>
            <a:r>
              <a:rPr lang="en-US" sz="3200" dirty="0" smtClean="0">
                <a:solidFill>
                  <a:srgbClr val="D9D9D9"/>
                </a:solidFill>
                <a:latin typeface="Seravek Light"/>
                <a:cs typeface="Seravek Light"/>
              </a:rPr>
              <a:t>Pre</a:t>
            </a:r>
            <a:r>
              <a:rPr lang="en-US" sz="3200" dirty="0">
                <a:solidFill>
                  <a:srgbClr val="D9D9D9"/>
                </a:solidFill>
                <a:latin typeface="Seravek Light"/>
                <a:cs typeface="Seravek Light"/>
              </a:rPr>
              <a:t>-processing</a:t>
            </a:r>
          </a:p>
        </p:txBody>
      </p:sp>
      <p:sp>
        <p:nvSpPr>
          <p:cNvPr id="10" name="Rounded Rectangle 9"/>
          <p:cNvSpPr/>
          <p:nvPr/>
        </p:nvSpPr>
        <p:spPr>
          <a:xfrm>
            <a:off x="889308" y="1730823"/>
            <a:ext cx="3468330" cy="707886"/>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TextBox 11"/>
          <p:cNvSpPr txBox="1"/>
          <p:nvPr/>
        </p:nvSpPr>
        <p:spPr>
          <a:xfrm>
            <a:off x="4686179" y="1730823"/>
            <a:ext cx="3468330" cy="584776"/>
          </a:xfrm>
          <a:prstGeom prst="rect">
            <a:avLst/>
          </a:prstGeom>
          <a:noFill/>
        </p:spPr>
        <p:txBody>
          <a:bodyPr wrap="square" rtlCol="0">
            <a:spAutoFit/>
          </a:bodyPr>
          <a:lstStyle/>
          <a:p>
            <a:pPr algn="ctr"/>
            <a:r>
              <a:rPr lang="en-US" sz="3200" dirty="0" smtClean="0">
                <a:solidFill>
                  <a:srgbClr val="D9D9D9"/>
                </a:solidFill>
                <a:latin typeface="Seravek Light"/>
                <a:cs typeface="Seravek Light"/>
              </a:rPr>
              <a:t>Speech synthesis</a:t>
            </a:r>
            <a:endParaRPr lang="en-US" sz="3200" dirty="0">
              <a:solidFill>
                <a:srgbClr val="D9D9D9"/>
              </a:solidFill>
              <a:latin typeface="Seravek Light"/>
              <a:cs typeface="Seravek Light"/>
            </a:endParaRPr>
          </a:p>
        </p:txBody>
      </p:sp>
      <p:sp>
        <p:nvSpPr>
          <p:cNvPr id="13" name="Rounded Rectangle 12"/>
          <p:cNvSpPr/>
          <p:nvPr/>
        </p:nvSpPr>
        <p:spPr>
          <a:xfrm>
            <a:off x="4686179" y="1730823"/>
            <a:ext cx="3468330" cy="707886"/>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TextBox 14"/>
          <p:cNvSpPr txBox="1"/>
          <p:nvPr/>
        </p:nvSpPr>
        <p:spPr>
          <a:xfrm>
            <a:off x="27610" y="3157435"/>
            <a:ext cx="3658294" cy="461665"/>
          </a:xfrm>
          <a:prstGeom prst="rect">
            <a:avLst/>
          </a:prstGeom>
          <a:noFill/>
        </p:spPr>
        <p:txBody>
          <a:bodyPr wrap="square" rtlCol="0">
            <a:spAutoFit/>
          </a:bodyPr>
          <a:lstStyle/>
          <a:p>
            <a:pPr algn="ctr"/>
            <a:r>
              <a:rPr lang="en-US" sz="2400" dirty="0" smtClean="0">
                <a:solidFill>
                  <a:srgbClr val="D9D9D9"/>
                </a:solidFill>
                <a:latin typeface="Seravek Light"/>
                <a:cs typeface="Seravek Light"/>
              </a:rPr>
              <a:t>Frequency equalization </a:t>
            </a:r>
            <a:endParaRPr lang="en-US" sz="2400" dirty="0">
              <a:solidFill>
                <a:srgbClr val="D9D9D9"/>
              </a:solidFill>
              <a:latin typeface="Seravek Light"/>
              <a:cs typeface="Seravek Light"/>
            </a:endParaRPr>
          </a:p>
        </p:txBody>
      </p:sp>
      <p:sp>
        <p:nvSpPr>
          <p:cNvPr id="16" name="Rounded Rectangle 15"/>
          <p:cNvSpPr/>
          <p:nvPr/>
        </p:nvSpPr>
        <p:spPr>
          <a:xfrm>
            <a:off x="120397" y="3104048"/>
            <a:ext cx="3492117" cy="595085"/>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 name="TextBox 17"/>
          <p:cNvSpPr txBox="1"/>
          <p:nvPr/>
        </p:nvSpPr>
        <p:spPr>
          <a:xfrm>
            <a:off x="234680" y="3899263"/>
            <a:ext cx="3311681" cy="830997"/>
          </a:xfrm>
          <a:prstGeom prst="rect">
            <a:avLst/>
          </a:prstGeom>
          <a:noFill/>
        </p:spPr>
        <p:txBody>
          <a:bodyPr wrap="square" rtlCol="0">
            <a:spAutoFit/>
          </a:bodyPr>
          <a:lstStyle/>
          <a:p>
            <a:pPr algn="ctr"/>
            <a:r>
              <a:rPr lang="en-US" sz="2400" dirty="0" smtClean="0">
                <a:solidFill>
                  <a:srgbClr val="D9D9D9"/>
                </a:solidFill>
                <a:latin typeface="Seravek Light"/>
                <a:cs typeface="Seravek Light"/>
              </a:rPr>
              <a:t>Background noise removal</a:t>
            </a:r>
            <a:endParaRPr lang="en-US" sz="2400" dirty="0">
              <a:solidFill>
                <a:srgbClr val="D9D9D9"/>
              </a:solidFill>
              <a:latin typeface="Seravek Light"/>
              <a:cs typeface="Seravek Light"/>
            </a:endParaRPr>
          </a:p>
        </p:txBody>
      </p:sp>
      <p:sp>
        <p:nvSpPr>
          <p:cNvPr id="19" name="Rounded Rectangle 18"/>
          <p:cNvSpPr/>
          <p:nvPr/>
        </p:nvSpPr>
        <p:spPr>
          <a:xfrm>
            <a:off x="223617" y="3924746"/>
            <a:ext cx="3452833" cy="824284"/>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 name="TextBox 20"/>
          <p:cNvSpPr txBox="1"/>
          <p:nvPr/>
        </p:nvSpPr>
        <p:spPr>
          <a:xfrm>
            <a:off x="234680" y="4967073"/>
            <a:ext cx="3560171" cy="830997"/>
          </a:xfrm>
          <a:prstGeom prst="rect">
            <a:avLst/>
          </a:prstGeom>
          <a:noFill/>
        </p:spPr>
        <p:txBody>
          <a:bodyPr wrap="square" rtlCol="0">
            <a:spAutoFit/>
          </a:bodyPr>
          <a:lstStyle/>
          <a:p>
            <a:pPr algn="ctr"/>
            <a:r>
              <a:rPr lang="en-US" sz="2400" dirty="0" smtClean="0">
                <a:solidFill>
                  <a:schemeClr val="bg1"/>
                </a:solidFill>
                <a:latin typeface="Seravek Light"/>
                <a:cs typeface="Seravek Light"/>
              </a:rPr>
              <a:t>Speech energy </a:t>
            </a:r>
            <a:r>
              <a:rPr lang="en-US" sz="2400" dirty="0">
                <a:solidFill>
                  <a:schemeClr val="bg1"/>
                </a:solidFill>
                <a:latin typeface="Seravek Light"/>
                <a:cs typeface="Seravek Light"/>
              </a:rPr>
              <a:t>l</a:t>
            </a:r>
            <a:r>
              <a:rPr lang="en-US" sz="2400" dirty="0" smtClean="0">
                <a:solidFill>
                  <a:schemeClr val="bg1"/>
                </a:solidFill>
                <a:latin typeface="Seravek Light"/>
                <a:cs typeface="Seravek Light"/>
              </a:rPr>
              <a:t>ocalization </a:t>
            </a:r>
          </a:p>
        </p:txBody>
      </p:sp>
      <p:sp>
        <p:nvSpPr>
          <p:cNvPr id="24" name="TextBox 23"/>
          <p:cNvSpPr txBox="1"/>
          <p:nvPr/>
        </p:nvSpPr>
        <p:spPr>
          <a:xfrm>
            <a:off x="5259658" y="3198853"/>
            <a:ext cx="3893525" cy="461665"/>
          </a:xfrm>
          <a:prstGeom prst="rect">
            <a:avLst/>
          </a:prstGeom>
          <a:noFill/>
        </p:spPr>
        <p:txBody>
          <a:bodyPr wrap="square" rtlCol="0">
            <a:spAutoFit/>
          </a:bodyPr>
          <a:lstStyle/>
          <a:p>
            <a:pPr algn="ctr"/>
            <a:r>
              <a:rPr lang="en-US" sz="2400" dirty="0" smtClean="0">
                <a:solidFill>
                  <a:srgbClr val="D9D9D9"/>
                </a:solidFill>
                <a:latin typeface="Seravek Light"/>
                <a:cs typeface="Seravek Light"/>
              </a:rPr>
              <a:t>Voice source expansion</a:t>
            </a:r>
            <a:endParaRPr lang="en-US" sz="2400" dirty="0">
              <a:solidFill>
                <a:srgbClr val="D9D9D9"/>
              </a:solidFill>
              <a:latin typeface="Seravek Light"/>
              <a:cs typeface="Seravek Light"/>
            </a:endParaRPr>
          </a:p>
        </p:txBody>
      </p:sp>
      <p:sp>
        <p:nvSpPr>
          <p:cNvPr id="25" name="Rounded Rectangle 24"/>
          <p:cNvSpPr/>
          <p:nvPr/>
        </p:nvSpPr>
        <p:spPr>
          <a:xfrm>
            <a:off x="5352083" y="3145466"/>
            <a:ext cx="3716662" cy="595085"/>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953735"/>
              </a:solidFill>
            </a:endParaRPr>
          </a:p>
        </p:txBody>
      </p:sp>
      <p:sp>
        <p:nvSpPr>
          <p:cNvPr id="27" name="TextBox 26"/>
          <p:cNvSpPr txBox="1"/>
          <p:nvPr/>
        </p:nvSpPr>
        <p:spPr>
          <a:xfrm>
            <a:off x="5259658" y="4151224"/>
            <a:ext cx="3893525" cy="461665"/>
          </a:xfrm>
          <a:prstGeom prst="rect">
            <a:avLst/>
          </a:prstGeom>
          <a:noFill/>
        </p:spPr>
        <p:txBody>
          <a:bodyPr wrap="square" rtlCol="0">
            <a:spAutoFit/>
          </a:bodyPr>
          <a:lstStyle/>
          <a:p>
            <a:pPr algn="ctr"/>
            <a:r>
              <a:rPr lang="en-US" sz="2400" dirty="0" smtClean="0">
                <a:solidFill>
                  <a:srgbClr val="D9D9D9"/>
                </a:solidFill>
                <a:latin typeface="Seravek Light"/>
                <a:cs typeface="Seravek Light"/>
              </a:rPr>
              <a:t>Speech reconstruction</a:t>
            </a:r>
            <a:endParaRPr lang="en-US" sz="2400" dirty="0">
              <a:solidFill>
                <a:srgbClr val="D9D9D9"/>
              </a:solidFill>
              <a:latin typeface="Seravek Light"/>
              <a:cs typeface="Seravek Light"/>
            </a:endParaRPr>
          </a:p>
        </p:txBody>
      </p:sp>
      <p:sp>
        <p:nvSpPr>
          <p:cNvPr id="28" name="Rounded Rectangle 27"/>
          <p:cNvSpPr/>
          <p:nvPr/>
        </p:nvSpPr>
        <p:spPr>
          <a:xfrm>
            <a:off x="5352083" y="4097837"/>
            <a:ext cx="3716662" cy="595085"/>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0" name="Elbow Connector 29"/>
          <p:cNvCxnSpPr/>
          <p:nvPr/>
        </p:nvCxnSpPr>
        <p:spPr>
          <a:xfrm rot="16200000" flipH="1">
            <a:off x="4657094" y="2765173"/>
            <a:ext cx="970442" cy="345125"/>
          </a:xfrm>
          <a:prstGeom prst="bentConnector2">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1" name="Elbow Connector 30"/>
          <p:cNvCxnSpPr/>
          <p:nvPr/>
        </p:nvCxnSpPr>
        <p:spPr>
          <a:xfrm rot="16200000" flipH="1">
            <a:off x="4172062" y="3179828"/>
            <a:ext cx="1913991" cy="459363"/>
          </a:xfrm>
          <a:prstGeom prst="bentConnector3">
            <a:avLst>
              <a:gd name="adj1" fmla="val 100491"/>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5400000">
            <a:off x="3320216" y="2751368"/>
            <a:ext cx="970442" cy="345125"/>
          </a:xfrm>
          <a:prstGeom prst="bentConnector2">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p:nvPr/>
        </p:nvCxnSpPr>
        <p:spPr>
          <a:xfrm rot="5400000">
            <a:off x="2922999" y="3219691"/>
            <a:ext cx="1913991" cy="379639"/>
          </a:xfrm>
          <a:prstGeom prst="bentConnector3">
            <a:avLst>
              <a:gd name="adj1" fmla="val 100491"/>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22" idx="3"/>
          </p:cNvCxnSpPr>
          <p:nvPr/>
        </p:nvCxnSpPr>
        <p:spPr>
          <a:xfrm rot="5400000">
            <a:off x="2420699" y="3664950"/>
            <a:ext cx="2965799" cy="540933"/>
          </a:xfrm>
          <a:prstGeom prst="bentConnector2">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0" name="Elbow Connector 39"/>
          <p:cNvCxnSpPr/>
          <p:nvPr/>
        </p:nvCxnSpPr>
        <p:spPr>
          <a:xfrm rot="5400000">
            <a:off x="3107973" y="379825"/>
            <a:ext cx="728448" cy="1973548"/>
          </a:xfrm>
          <a:prstGeom prst="bentConnector3">
            <a:avLst>
              <a:gd name="adj1" fmla="val 50000"/>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2" name="Elbow Connector 41"/>
          <p:cNvCxnSpPr/>
          <p:nvPr/>
        </p:nvCxnSpPr>
        <p:spPr>
          <a:xfrm rot="16200000" flipH="1">
            <a:off x="5179268" y="380359"/>
            <a:ext cx="728448" cy="1973548"/>
          </a:xfrm>
          <a:prstGeom prst="bentConnector3">
            <a:avLst>
              <a:gd name="adj1" fmla="val 50000"/>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14978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energyLocalization_fig1.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52776" y="1770220"/>
            <a:ext cx="5920484" cy="4745329"/>
          </a:xfrm>
          <a:prstGeom prst="rect">
            <a:avLst/>
          </a:prstGeom>
        </p:spPr>
      </p:pic>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grpSp>
        <p:nvGrpSpPr>
          <p:cNvPr id="16" name="Group 15"/>
          <p:cNvGrpSpPr/>
          <p:nvPr/>
        </p:nvGrpSpPr>
        <p:grpSpPr>
          <a:xfrm>
            <a:off x="2709537" y="953007"/>
            <a:ext cx="6120234" cy="3029164"/>
            <a:chOff x="2709537" y="953007"/>
            <a:chExt cx="6120234" cy="3029164"/>
          </a:xfrm>
        </p:grpSpPr>
        <p:sp>
          <p:nvSpPr>
            <p:cNvPr id="7" name="Oval 6"/>
            <p:cNvSpPr/>
            <p:nvPr/>
          </p:nvSpPr>
          <p:spPr>
            <a:xfrm>
              <a:off x="2709537" y="2221422"/>
              <a:ext cx="2912231" cy="1760749"/>
            </a:xfrm>
            <a:prstGeom prst="ellipse">
              <a:avLst/>
            </a:prstGeom>
            <a:noFill/>
            <a:ln w="38100" cap="flat" cmpd="sng" algn="ctr">
              <a:solidFill>
                <a:srgbClr val="FFFF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14365" y="953007"/>
              <a:ext cx="3115406" cy="1015663"/>
            </a:xfrm>
            <a:prstGeom prst="rect">
              <a:avLst/>
            </a:prstGeom>
            <a:noFill/>
            <a:ln>
              <a:solidFill>
                <a:schemeClr val="tx1"/>
              </a:solidFill>
            </a:ln>
          </p:spPr>
          <p:txBody>
            <a:bodyPr wrap="none" rtlCol="0">
              <a:spAutoFit/>
            </a:bodyPr>
            <a:lstStyle/>
            <a:p>
              <a:r>
                <a:rPr lang="en-US" sz="2000">
                  <a:latin typeface="Lucida Bright"/>
                  <a:cs typeface="Lucida Bright"/>
                </a:rPr>
                <a:t>Signals present in </a:t>
              </a:r>
            </a:p>
            <a:p>
              <a:r>
                <a:rPr lang="en-US" sz="2000">
                  <a:latin typeface="Lucida Bright"/>
                  <a:cs typeface="Lucida Bright"/>
                </a:rPr>
                <a:t>the higher frequencies, </a:t>
              </a:r>
            </a:p>
            <a:p>
              <a:r>
                <a:rPr lang="en-US" sz="2000">
                  <a:latin typeface="Lucida Bright"/>
                  <a:cs typeface="Lucida Bright"/>
                </a:rPr>
                <a:t>but buried under noise.</a:t>
              </a:r>
            </a:p>
          </p:txBody>
        </p:sp>
        <p:cxnSp>
          <p:nvCxnSpPr>
            <p:cNvPr id="9" name="Straight Arrow Connector 8"/>
            <p:cNvCxnSpPr>
              <a:stCxn id="8" idx="1"/>
              <a:endCxn id="7" idx="7"/>
            </p:cNvCxnSpPr>
            <p:nvPr/>
          </p:nvCxnSpPr>
          <p:spPr>
            <a:xfrm rot="10800000" flipV="1">
              <a:off x="5195283" y="1460838"/>
              <a:ext cx="519083" cy="1018439"/>
            </a:xfrm>
            <a:prstGeom prst="straightConnector1">
              <a:avLst/>
            </a:prstGeom>
            <a:ln>
              <a:solidFill>
                <a:srgbClr val="000000"/>
              </a:solidFill>
              <a:tailEnd type="arrow"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349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last_lastFram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5143500"/>
          </a:xfrm>
          <a:prstGeom prst="rect">
            <a:avLst/>
          </a:prstGeom>
        </p:spPr>
      </p:pic>
      <p:grpSp>
        <p:nvGrpSpPr>
          <p:cNvPr id="3" name="Group 2"/>
          <p:cNvGrpSpPr/>
          <p:nvPr/>
        </p:nvGrpSpPr>
        <p:grpSpPr>
          <a:xfrm>
            <a:off x="2869662" y="2100690"/>
            <a:ext cx="1707874" cy="1338032"/>
            <a:chOff x="2869662" y="2100690"/>
            <a:chExt cx="1707874" cy="1338032"/>
          </a:xfrm>
        </p:grpSpPr>
        <p:pic>
          <p:nvPicPr>
            <p:cNvPr id="4" name="Picture 3" descr="4_coil.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28436" y="2166723"/>
              <a:ext cx="1249100" cy="1271999"/>
            </a:xfrm>
            <a:prstGeom prst="rect">
              <a:avLst/>
            </a:prstGeom>
          </p:spPr>
        </p:pic>
        <p:sp>
          <p:nvSpPr>
            <p:cNvPr id="5" name="TextBox 4"/>
            <p:cNvSpPr txBox="1"/>
            <p:nvPr/>
          </p:nvSpPr>
          <p:spPr>
            <a:xfrm>
              <a:off x="2869662" y="2100690"/>
              <a:ext cx="806657" cy="400110"/>
            </a:xfrm>
            <a:prstGeom prst="rect">
              <a:avLst/>
            </a:prstGeom>
            <a:noFill/>
          </p:spPr>
          <p:txBody>
            <a:bodyPr wrap="square" rtlCol="0">
              <a:spAutoFit/>
            </a:bodyPr>
            <a:lstStyle/>
            <a:p>
              <a:pPr algn="r"/>
              <a:r>
                <a:rPr lang="en-US" sz="2000" dirty="0" smtClean="0">
                  <a:solidFill>
                    <a:srgbClr val="000000"/>
                  </a:solidFill>
                  <a:latin typeface="Lucida Bright"/>
                  <a:cs typeface="Lucida Bright"/>
                </a:rPr>
                <a:t>Coil</a:t>
              </a:r>
              <a:endParaRPr lang="en-US" sz="2000" dirty="0">
                <a:solidFill>
                  <a:srgbClr val="000000"/>
                </a:solidFill>
                <a:latin typeface="Lucida Bright"/>
                <a:cs typeface="Lucida Bright"/>
              </a:endParaRPr>
            </a:p>
          </p:txBody>
        </p:sp>
      </p:grpSp>
      <p:grpSp>
        <p:nvGrpSpPr>
          <p:cNvPr id="6" name="Group 5"/>
          <p:cNvGrpSpPr/>
          <p:nvPr/>
        </p:nvGrpSpPr>
        <p:grpSpPr>
          <a:xfrm>
            <a:off x="933017" y="2283115"/>
            <a:ext cx="2417915" cy="1575279"/>
            <a:chOff x="933017" y="2283115"/>
            <a:chExt cx="2417915" cy="1575279"/>
          </a:xfrm>
        </p:grpSpPr>
        <p:pic>
          <p:nvPicPr>
            <p:cNvPr id="7" name="Picture 6" descr="3_mass.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337942" y="2624234"/>
              <a:ext cx="1012990" cy="1234160"/>
            </a:xfrm>
            <a:prstGeom prst="rect">
              <a:avLst/>
            </a:prstGeom>
          </p:spPr>
        </p:pic>
        <p:sp>
          <p:nvSpPr>
            <p:cNvPr id="8" name="TextBox 7"/>
            <p:cNvSpPr txBox="1"/>
            <p:nvPr/>
          </p:nvSpPr>
          <p:spPr>
            <a:xfrm>
              <a:off x="933017" y="2283115"/>
              <a:ext cx="1994672" cy="400110"/>
            </a:xfrm>
            <a:prstGeom prst="rect">
              <a:avLst/>
            </a:prstGeom>
            <a:noFill/>
          </p:spPr>
          <p:txBody>
            <a:bodyPr wrap="square" rtlCol="0">
              <a:spAutoFit/>
            </a:bodyPr>
            <a:lstStyle/>
            <a:p>
              <a:r>
                <a:rPr lang="en-US" sz="2000" dirty="0" smtClean="0">
                  <a:solidFill>
                    <a:srgbClr val="000000"/>
                  </a:solidFill>
                  <a:latin typeface="Lucida Bright"/>
                  <a:cs typeface="Lucida Bright"/>
                </a:rPr>
                <a:t>Magnetic mass</a:t>
              </a:r>
              <a:endParaRPr lang="en-US" sz="2000" dirty="0">
                <a:solidFill>
                  <a:srgbClr val="000000"/>
                </a:solidFill>
                <a:latin typeface="Lucida Bright"/>
                <a:cs typeface="Lucida Bright"/>
              </a:endParaRPr>
            </a:p>
          </p:txBody>
        </p:sp>
      </p:grpSp>
      <p:grpSp>
        <p:nvGrpSpPr>
          <p:cNvPr id="9" name="Group 8"/>
          <p:cNvGrpSpPr/>
          <p:nvPr/>
        </p:nvGrpSpPr>
        <p:grpSpPr>
          <a:xfrm>
            <a:off x="4397529" y="758485"/>
            <a:ext cx="3182366" cy="1897538"/>
            <a:chOff x="4397529" y="758485"/>
            <a:chExt cx="3182366" cy="1897538"/>
          </a:xfrm>
        </p:grpSpPr>
        <p:sp>
          <p:nvSpPr>
            <p:cNvPr id="10" name="TextBox 9"/>
            <p:cNvSpPr txBox="1"/>
            <p:nvPr/>
          </p:nvSpPr>
          <p:spPr>
            <a:xfrm>
              <a:off x="5490141" y="758485"/>
              <a:ext cx="2089754" cy="400110"/>
            </a:xfrm>
            <a:prstGeom prst="rect">
              <a:avLst/>
            </a:prstGeom>
            <a:noFill/>
          </p:spPr>
          <p:txBody>
            <a:bodyPr wrap="square" rtlCol="0">
              <a:spAutoFit/>
            </a:bodyPr>
            <a:lstStyle/>
            <a:p>
              <a:pPr algn="r"/>
              <a:r>
                <a:rPr lang="en-US" sz="2000" dirty="0" smtClean="0">
                  <a:solidFill>
                    <a:srgbClr val="000000"/>
                  </a:solidFill>
                  <a:latin typeface="Lucida Bright"/>
                  <a:cs typeface="Lucida Bright"/>
                </a:rPr>
                <a:t>Driving voltage</a:t>
              </a:r>
              <a:endParaRPr lang="en-US" sz="2000" dirty="0">
                <a:solidFill>
                  <a:srgbClr val="000000"/>
                </a:solidFill>
                <a:latin typeface="Lucida Bright"/>
                <a:cs typeface="Lucida Bright"/>
              </a:endParaRPr>
            </a:p>
          </p:txBody>
        </p:sp>
        <p:sp>
          <p:nvSpPr>
            <p:cNvPr id="11" name="Freeform 10"/>
            <p:cNvSpPr/>
            <p:nvPr/>
          </p:nvSpPr>
          <p:spPr>
            <a:xfrm>
              <a:off x="4397529" y="966105"/>
              <a:ext cx="1150024" cy="1689918"/>
            </a:xfrm>
            <a:custGeom>
              <a:avLst/>
              <a:gdLst>
                <a:gd name="connsiteX0" fmla="*/ 980027 w 980027"/>
                <a:gd name="connsiteY0" fmla="*/ 0 h 1689918"/>
                <a:gd name="connsiteX1" fmla="*/ 500014 w 980027"/>
                <a:gd name="connsiteY1" fmla="*/ 329984 h 1689918"/>
                <a:gd name="connsiteX2" fmla="*/ 280008 w 980027"/>
                <a:gd name="connsiteY2" fmla="*/ 1419931 h 1689918"/>
                <a:gd name="connsiteX3" fmla="*/ 0 w 980027"/>
                <a:gd name="connsiteY3" fmla="*/ 1689918 h 1689918"/>
              </a:gdLst>
              <a:ahLst/>
              <a:cxnLst>
                <a:cxn ang="0">
                  <a:pos x="connsiteX0" y="connsiteY0"/>
                </a:cxn>
                <a:cxn ang="0">
                  <a:pos x="connsiteX1" y="connsiteY1"/>
                </a:cxn>
                <a:cxn ang="0">
                  <a:pos x="connsiteX2" y="connsiteY2"/>
                </a:cxn>
                <a:cxn ang="0">
                  <a:pos x="connsiteX3" y="connsiteY3"/>
                </a:cxn>
              </a:cxnLst>
              <a:rect l="l" t="t" r="r" b="b"/>
              <a:pathLst>
                <a:path w="980027" h="1689918">
                  <a:moveTo>
                    <a:pt x="980027" y="0"/>
                  </a:moveTo>
                  <a:cubicBezTo>
                    <a:pt x="798355" y="46664"/>
                    <a:pt x="616684" y="93329"/>
                    <a:pt x="500014" y="329984"/>
                  </a:cubicBezTo>
                  <a:cubicBezTo>
                    <a:pt x="383344" y="566639"/>
                    <a:pt x="363344" y="1193276"/>
                    <a:pt x="280008" y="1419931"/>
                  </a:cubicBezTo>
                  <a:cubicBezTo>
                    <a:pt x="196672" y="1646586"/>
                    <a:pt x="0" y="1689918"/>
                    <a:pt x="0" y="1689918"/>
                  </a:cubicBezTo>
                </a:path>
              </a:pathLst>
            </a:custGeom>
            <a:ln w="38100" cmpd="sng">
              <a:solidFill>
                <a:schemeClr val="accent5">
                  <a:lumMod val="75000"/>
                </a:schemeClr>
              </a:solidFill>
              <a:headEnd type="none"/>
              <a:tailEnd type="arrow"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0824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energyLocalization_fig1.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52776" y="1770220"/>
            <a:ext cx="5920484" cy="4745329"/>
          </a:xfrm>
          <a:prstGeom prst="rect">
            <a:avLst/>
          </a:prstGeom>
        </p:spPr>
      </p:pic>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
        <p:nvSpPr>
          <p:cNvPr id="8" name="TextBox 7"/>
          <p:cNvSpPr txBox="1"/>
          <p:nvPr/>
        </p:nvSpPr>
        <p:spPr>
          <a:xfrm>
            <a:off x="5291008" y="953007"/>
            <a:ext cx="3801041" cy="1015663"/>
          </a:xfrm>
          <a:prstGeom prst="rect">
            <a:avLst/>
          </a:prstGeom>
          <a:solidFill>
            <a:srgbClr val="CCFF66"/>
          </a:solidFill>
          <a:ln>
            <a:solidFill>
              <a:schemeClr val="tx1"/>
            </a:solidFill>
          </a:ln>
        </p:spPr>
        <p:txBody>
          <a:bodyPr wrap="none" rtlCol="0">
            <a:spAutoFit/>
          </a:bodyPr>
          <a:lstStyle/>
          <a:p>
            <a:r>
              <a:rPr lang="en-US" sz="2000">
                <a:latin typeface="Lucida Bright"/>
                <a:cs typeface="Lucida Bright"/>
              </a:rPr>
              <a:t>Run cross-correlation to</a:t>
            </a:r>
          </a:p>
          <a:p>
            <a:r>
              <a:rPr lang="en-US" sz="2000">
                <a:latin typeface="Lucida Bright"/>
                <a:cs typeface="Lucida Bright"/>
              </a:rPr>
              <a:t>identify spikes, an indication</a:t>
            </a:r>
          </a:p>
          <a:p>
            <a:r>
              <a:rPr lang="en-US" sz="2000">
                <a:latin typeface="Lucida Bright"/>
                <a:cs typeface="Lucida Bright"/>
              </a:rPr>
              <a:t>of presence of speech signal</a:t>
            </a:r>
          </a:p>
        </p:txBody>
      </p:sp>
      <p:cxnSp>
        <p:nvCxnSpPr>
          <p:cNvPr id="9" name="Straight Arrow Connector 8"/>
          <p:cNvCxnSpPr>
            <a:stCxn id="8" idx="1"/>
          </p:cNvCxnSpPr>
          <p:nvPr/>
        </p:nvCxnSpPr>
        <p:spPr>
          <a:xfrm rot="10800000" flipV="1">
            <a:off x="4772000" y="1460838"/>
            <a:ext cx="519009" cy="1018437"/>
          </a:xfrm>
          <a:prstGeom prst="straightConnector1">
            <a:avLst/>
          </a:prstGeom>
          <a:ln>
            <a:solidFill>
              <a:srgbClr val="000000"/>
            </a:solidFill>
            <a:tailEnd type="arrow" w="lg" len="lg"/>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719787" y="2350998"/>
            <a:ext cx="1924377" cy="256554"/>
          </a:xfrm>
          <a:prstGeom prst="rect">
            <a:avLst/>
          </a:prstGeom>
          <a:noFill/>
          <a:ln w="57150" cap="flat" cmpd="sng" algn="ctr">
            <a:solidFill>
              <a:srgbClr val="FFFF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719787" y="5451764"/>
            <a:ext cx="1924377" cy="205243"/>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349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42208E-6 -3.15522E-6 L 0.00295 0.4224 " pathEditMode="relative" rAng="0" ptsTypes="AA">
                                      <p:cBhvr>
                                        <p:cTn id="6" dur="3000" fill="hold"/>
                                        <p:tgtEl>
                                          <p:spTgt spid="10"/>
                                        </p:tgtEl>
                                        <p:attrNameLst>
                                          <p:attrName>ppt_x</p:attrName>
                                          <p:attrName>ppt_y</p:attrName>
                                        </p:attrNameLst>
                                      </p:cBhvr>
                                      <p:rCtr x="1" y="2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energyLocalization_fig1.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52776" y="1770220"/>
            <a:ext cx="5920484" cy="4745329"/>
          </a:xfrm>
          <a:prstGeom prst="rect">
            <a:avLst/>
          </a:prstGeom>
        </p:spPr>
      </p:pic>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
        <p:nvSpPr>
          <p:cNvPr id="8" name="TextBox 7"/>
          <p:cNvSpPr txBox="1"/>
          <p:nvPr/>
        </p:nvSpPr>
        <p:spPr>
          <a:xfrm>
            <a:off x="5291008" y="953007"/>
            <a:ext cx="3801041" cy="1015663"/>
          </a:xfrm>
          <a:prstGeom prst="rect">
            <a:avLst/>
          </a:prstGeom>
          <a:solidFill>
            <a:srgbClr val="CCFF66"/>
          </a:solidFill>
          <a:ln>
            <a:solidFill>
              <a:schemeClr val="tx1"/>
            </a:solidFill>
          </a:ln>
        </p:spPr>
        <p:txBody>
          <a:bodyPr wrap="none" rtlCol="0">
            <a:spAutoFit/>
          </a:bodyPr>
          <a:lstStyle/>
          <a:p>
            <a:r>
              <a:rPr lang="en-US" sz="2000">
                <a:latin typeface="Lucida Bright"/>
                <a:cs typeface="Lucida Bright"/>
              </a:rPr>
              <a:t>Run cross-correlation to</a:t>
            </a:r>
          </a:p>
          <a:p>
            <a:r>
              <a:rPr lang="en-US" sz="2000">
                <a:latin typeface="Lucida Bright"/>
                <a:cs typeface="Lucida Bright"/>
              </a:rPr>
              <a:t>identify spikes, an indication</a:t>
            </a:r>
          </a:p>
          <a:p>
            <a:r>
              <a:rPr lang="en-US" sz="2000">
                <a:latin typeface="Lucida Bright"/>
                <a:cs typeface="Lucida Bright"/>
              </a:rPr>
              <a:t>of presence of speech signal</a:t>
            </a:r>
          </a:p>
        </p:txBody>
      </p:sp>
      <p:cxnSp>
        <p:nvCxnSpPr>
          <p:cNvPr id="9" name="Straight Arrow Connector 8"/>
          <p:cNvCxnSpPr>
            <a:stCxn id="8" idx="1"/>
          </p:cNvCxnSpPr>
          <p:nvPr/>
        </p:nvCxnSpPr>
        <p:spPr>
          <a:xfrm rot="10800000" flipV="1">
            <a:off x="4772000" y="1460838"/>
            <a:ext cx="519009" cy="1018437"/>
          </a:xfrm>
          <a:prstGeom prst="straightConnector1">
            <a:avLst/>
          </a:prstGeom>
          <a:ln>
            <a:solidFill>
              <a:srgbClr val="000000"/>
            </a:solidFill>
            <a:tailEnd type="arrow" w="lg" len="lg"/>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719787" y="2350998"/>
            <a:ext cx="1924377" cy="256554"/>
          </a:xfrm>
          <a:prstGeom prst="rect">
            <a:avLst/>
          </a:prstGeom>
          <a:solidFill>
            <a:srgbClr val="66FFCC"/>
          </a:solidFill>
          <a:ln w="57150" cap="flat" cmpd="sng" algn="ctr">
            <a:solidFill>
              <a:srgbClr val="FFFF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719787" y="5451764"/>
            <a:ext cx="1924377" cy="205243"/>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719787" y="3040161"/>
            <a:ext cx="1924377" cy="256554"/>
          </a:xfrm>
          <a:prstGeom prst="rect">
            <a:avLst/>
          </a:prstGeom>
          <a:solidFill>
            <a:srgbClr val="66FFCC"/>
          </a:solidFill>
          <a:ln w="57150" cap="flat" cmpd="sng" algn="ctr">
            <a:solidFill>
              <a:srgbClr val="FFFF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719787" y="3745683"/>
            <a:ext cx="1924377" cy="256554"/>
          </a:xfrm>
          <a:prstGeom prst="rect">
            <a:avLst/>
          </a:prstGeom>
          <a:solidFill>
            <a:srgbClr val="66FFCC"/>
          </a:solidFill>
          <a:ln w="57150" cap="flat" cmpd="sng" algn="ctr">
            <a:solidFill>
              <a:srgbClr val="FFFF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34966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energyLocalization_fig1.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52776" y="1770220"/>
            <a:ext cx="5920484" cy="4745329"/>
          </a:xfrm>
          <a:prstGeom prst="rect">
            <a:avLst/>
          </a:prstGeom>
        </p:spPr>
      </p:pic>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
        <p:nvSpPr>
          <p:cNvPr id="8" name="TextBox 7"/>
          <p:cNvSpPr txBox="1"/>
          <p:nvPr/>
        </p:nvSpPr>
        <p:spPr>
          <a:xfrm>
            <a:off x="5137060" y="953007"/>
            <a:ext cx="3929281" cy="1015663"/>
          </a:xfrm>
          <a:prstGeom prst="rect">
            <a:avLst/>
          </a:prstGeom>
          <a:solidFill>
            <a:srgbClr val="CCFF66"/>
          </a:solidFill>
          <a:ln>
            <a:solidFill>
              <a:schemeClr val="tx1"/>
            </a:solidFill>
          </a:ln>
        </p:spPr>
        <p:txBody>
          <a:bodyPr wrap="none" rtlCol="0">
            <a:spAutoFit/>
          </a:bodyPr>
          <a:lstStyle/>
          <a:p>
            <a:r>
              <a:rPr lang="en-US" sz="2000">
                <a:latin typeface="Lucida Bright"/>
                <a:cs typeface="Lucida Bright"/>
              </a:rPr>
              <a:t>Subtract noise signals copied </a:t>
            </a:r>
          </a:p>
          <a:p>
            <a:r>
              <a:rPr lang="en-US" sz="2000">
                <a:latin typeface="Lucida Bright"/>
                <a:cs typeface="Lucida Bright"/>
              </a:rPr>
              <a:t>from around the speech </a:t>
            </a:r>
          </a:p>
          <a:p>
            <a:r>
              <a:rPr lang="en-US" sz="2000">
                <a:latin typeface="Lucida Bright"/>
                <a:cs typeface="Lucida Bright"/>
              </a:rPr>
              <a:t>windows: spectral subtraction</a:t>
            </a:r>
          </a:p>
        </p:txBody>
      </p:sp>
      <p:sp>
        <p:nvSpPr>
          <p:cNvPr id="10" name="Rectangle 9"/>
          <p:cNvSpPr/>
          <p:nvPr/>
        </p:nvSpPr>
        <p:spPr>
          <a:xfrm>
            <a:off x="2719788" y="2350998"/>
            <a:ext cx="1193114" cy="256554"/>
          </a:xfrm>
          <a:prstGeom prst="rect">
            <a:avLst/>
          </a:prstGeom>
          <a:solidFill>
            <a:srgbClr val="FFFF00"/>
          </a:solidFill>
          <a:ln w="57150" cap="flat" cmpd="sng" algn="ctr">
            <a:solidFill>
              <a:srgbClr val="FFFF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719787" y="5451764"/>
            <a:ext cx="1924377" cy="205243"/>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719787" y="3040161"/>
            <a:ext cx="1924377" cy="256554"/>
          </a:xfrm>
          <a:prstGeom prst="rect">
            <a:avLst/>
          </a:prstGeom>
          <a:solidFill>
            <a:srgbClr val="FFFF00"/>
          </a:solidFill>
          <a:ln w="57150" cap="flat" cmpd="sng" algn="ctr">
            <a:solidFill>
              <a:srgbClr val="FFFF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719788" y="3745683"/>
            <a:ext cx="936529" cy="256554"/>
          </a:xfrm>
          <a:prstGeom prst="rect">
            <a:avLst/>
          </a:prstGeom>
          <a:solidFill>
            <a:srgbClr val="FFFF00"/>
          </a:solidFill>
          <a:ln w="28575" cap="flat" cmpd="sng" algn="ctr">
            <a:solidFill>
              <a:srgbClr val="FFFF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912901" y="3731319"/>
            <a:ext cx="742542" cy="270918"/>
          </a:xfrm>
          <a:prstGeom prst="rect">
            <a:avLst/>
          </a:prstGeom>
          <a:solidFill>
            <a:srgbClr val="FFFF00"/>
          </a:solidFill>
          <a:ln w="28575" cap="flat" cmpd="sng" algn="ctr">
            <a:solidFill>
              <a:srgbClr val="FFFF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34966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energyLocalization_fig1.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52776" y="1770220"/>
            <a:ext cx="5920484" cy="4745329"/>
          </a:xfrm>
          <a:prstGeom prst="rect">
            <a:avLst/>
          </a:prstGeom>
        </p:spPr>
      </p:pic>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
        <p:nvSpPr>
          <p:cNvPr id="10" name="Rectangle 9"/>
          <p:cNvSpPr/>
          <p:nvPr/>
        </p:nvSpPr>
        <p:spPr>
          <a:xfrm>
            <a:off x="2719788" y="2350998"/>
            <a:ext cx="1193114" cy="256554"/>
          </a:xfrm>
          <a:prstGeom prst="rect">
            <a:avLst/>
          </a:prstGeom>
          <a:solidFill>
            <a:srgbClr val="FFFF00"/>
          </a:solidFill>
          <a:ln w="57150" cap="flat" cmpd="sng" algn="ctr">
            <a:solidFill>
              <a:srgbClr val="FFFF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719787" y="5451764"/>
            <a:ext cx="1924377" cy="205243"/>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719787" y="3040161"/>
            <a:ext cx="1924377" cy="256554"/>
          </a:xfrm>
          <a:prstGeom prst="rect">
            <a:avLst/>
          </a:prstGeom>
          <a:solidFill>
            <a:srgbClr val="FFFF00"/>
          </a:solidFill>
          <a:ln w="57150" cap="flat" cmpd="sng" algn="ctr">
            <a:solidFill>
              <a:srgbClr val="FFFF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719788" y="3745683"/>
            <a:ext cx="936529" cy="256554"/>
          </a:xfrm>
          <a:prstGeom prst="rect">
            <a:avLst/>
          </a:prstGeom>
          <a:solidFill>
            <a:srgbClr val="FFFF00"/>
          </a:solidFill>
          <a:ln w="28575" cap="flat" cmpd="sng" algn="ctr">
            <a:solidFill>
              <a:srgbClr val="FFFF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912901" y="3731319"/>
            <a:ext cx="742542" cy="270918"/>
          </a:xfrm>
          <a:prstGeom prst="rect">
            <a:avLst/>
          </a:prstGeom>
          <a:solidFill>
            <a:srgbClr val="FFFF00"/>
          </a:solidFill>
          <a:ln w="28575" cap="flat" cmpd="sng" algn="ctr">
            <a:solidFill>
              <a:srgbClr val="FFFF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719787" y="2338169"/>
            <a:ext cx="410534" cy="1664067"/>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41119" y="953007"/>
            <a:ext cx="4262705" cy="1015663"/>
          </a:xfrm>
          <a:prstGeom prst="rect">
            <a:avLst/>
          </a:prstGeom>
          <a:solidFill>
            <a:srgbClr val="CCFF66"/>
          </a:solidFill>
          <a:ln>
            <a:solidFill>
              <a:schemeClr val="tx1"/>
            </a:solidFill>
          </a:ln>
        </p:spPr>
        <p:txBody>
          <a:bodyPr wrap="none" rtlCol="0">
            <a:spAutoFit/>
          </a:bodyPr>
          <a:lstStyle/>
          <a:p>
            <a:r>
              <a:rPr lang="en-US" sz="2000">
                <a:latin typeface="Lucida Bright"/>
                <a:cs typeface="Lucida Bright"/>
              </a:rPr>
              <a:t>Further average over frequency</a:t>
            </a:r>
          </a:p>
          <a:p>
            <a:r>
              <a:rPr lang="en-US" sz="2000">
                <a:latin typeface="Lucida Bright"/>
                <a:cs typeface="Lucida Bright"/>
              </a:rPr>
              <a:t>windows to improve SNR (zero </a:t>
            </a:r>
          </a:p>
          <a:p>
            <a:r>
              <a:rPr lang="en-US" sz="2000">
                <a:latin typeface="Lucida Bright"/>
                <a:cs typeface="Lucida Bright"/>
              </a:rPr>
              <a:t>Mean Gaussian noise is reduced) </a:t>
            </a:r>
          </a:p>
        </p:txBody>
      </p:sp>
      <p:pic>
        <p:nvPicPr>
          <p:cNvPr id="18" name="Picture 17" descr="filterEquation.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25621" y="1004318"/>
            <a:ext cx="4688064" cy="97717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349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7" descr="energyLocalization_fig2.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52776" y="1770220"/>
            <a:ext cx="5920484" cy="4775651"/>
          </a:xfrm>
          <a:prstGeom prst="rect">
            <a:avLst/>
          </a:prstGeom>
        </p:spPr>
      </p:pic>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34966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7" descr="energyLocalization_fig2.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52776" y="1770220"/>
            <a:ext cx="5920484" cy="4775651"/>
          </a:xfrm>
          <a:prstGeom prst="rect">
            <a:avLst/>
          </a:prstGeom>
        </p:spPr>
      </p:pic>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
        <p:nvSpPr>
          <p:cNvPr id="4" name="Oval 3"/>
          <p:cNvSpPr/>
          <p:nvPr/>
        </p:nvSpPr>
        <p:spPr>
          <a:xfrm>
            <a:off x="2514521" y="2462914"/>
            <a:ext cx="692775" cy="551591"/>
          </a:xfrm>
          <a:prstGeom prst="ellipse">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347544" y="3705668"/>
            <a:ext cx="899592" cy="822505"/>
          </a:xfrm>
          <a:prstGeom prst="ellipse">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957127" y="3014506"/>
            <a:ext cx="885212" cy="897938"/>
          </a:xfrm>
          <a:prstGeom prst="ellipse">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207296" y="4271618"/>
            <a:ext cx="885212" cy="897938"/>
          </a:xfrm>
          <a:prstGeom prst="ellipse">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149565" y="2187118"/>
            <a:ext cx="519582" cy="551591"/>
          </a:xfrm>
          <a:prstGeom prst="ellipse">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03500" y="670791"/>
            <a:ext cx="7173759" cy="707886"/>
          </a:xfrm>
          <a:prstGeom prst="rect">
            <a:avLst/>
          </a:prstGeom>
          <a:solidFill>
            <a:srgbClr val="CCFF66"/>
          </a:solidFill>
          <a:ln>
            <a:solidFill>
              <a:schemeClr val="tx1"/>
            </a:solidFill>
          </a:ln>
        </p:spPr>
        <p:txBody>
          <a:bodyPr wrap="none" rtlCol="0">
            <a:spAutoFit/>
          </a:bodyPr>
          <a:lstStyle/>
          <a:p>
            <a:pPr algn="ctr"/>
            <a:r>
              <a:rPr lang="en-US" sz="2000">
                <a:latin typeface="Lucida Bright"/>
                <a:cs typeface="Lucida Bright"/>
              </a:rPr>
              <a:t>Now, pick areas of dominant signals (via clustering) and </a:t>
            </a:r>
          </a:p>
          <a:p>
            <a:pPr algn="ctr"/>
            <a:r>
              <a:rPr lang="en-US" sz="2000">
                <a:latin typeface="Lucida Bright"/>
                <a:cs typeface="Lucida Bright"/>
              </a:rPr>
              <a:t>zero force the remaining signals </a:t>
            </a:r>
            <a:r>
              <a:rPr lang="en-US" sz="2000">
                <a:latin typeface="Lucida Bright"/>
                <a:cs typeface="Lucida Bright"/>
                <a:sym typeface="Wingdings"/>
              </a:rPr>
              <a:t> a mask</a:t>
            </a:r>
            <a:endParaRPr lang="en-US" sz="200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34966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7" descr="energyLocalization_fig2.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52776" y="1770220"/>
            <a:ext cx="5920484" cy="4775651"/>
          </a:xfrm>
          <a:prstGeom prst="rect">
            <a:avLst/>
          </a:prstGeom>
        </p:spPr>
      </p:pic>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
        <p:nvSpPr>
          <p:cNvPr id="4" name="Oval 3"/>
          <p:cNvSpPr/>
          <p:nvPr/>
        </p:nvSpPr>
        <p:spPr>
          <a:xfrm>
            <a:off x="2514521" y="2462914"/>
            <a:ext cx="692775" cy="551591"/>
          </a:xfrm>
          <a:prstGeom prst="ellipse">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347544" y="3705668"/>
            <a:ext cx="899592" cy="822505"/>
          </a:xfrm>
          <a:prstGeom prst="ellipse">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957127" y="3014506"/>
            <a:ext cx="885212" cy="897938"/>
          </a:xfrm>
          <a:prstGeom prst="ellipse">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207296" y="4271618"/>
            <a:ext cx="885212" cy="897938"/>
          </a:xfrm>
          <a:prstGeom prst="ellipse">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149565" y="2187118"/>
            <a:ext cx="519582" cy="551591"/>
          </a:xfrm>
          <a:prstGeom prst="ellipse">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03500" y="670791"/>
            <a:ext cx="7173759" cy="707886"/>
          </a:xfrm>
          <a:prstGeom prst="rect">
            <a:avLst/>
          </a:prstGeom>
          <a:solidFill>
            <a:srgbClr val="CCFF66"/>
          </a:solidFill>
          <a:ln>
            <a:solidFill>
              <a:schemeClr val="tx1"/>
            </a:solidFill>
          </a:ln>
        </p:spPr>
        <p:txBody>
          <a:bodyPr wrap="none" rtlCol="0">
            <a:spAutoFit/>
          </a:bodyPr>
          <a:lstStyle/>
          <a:p>
            <a:pPr algn="ctr"/>
            <a:r>
              <a:rPr lang="en-US" sz="2000">
                <a:latin typeface="Lucida Bright"/>
                <a:cs typeface="Lucida Bright"/>
              </a:rPr>
              <a:t>Now, pick areas of dominant signals (via clustering) and </a:t>
            </a:r>
          </a:p>
          <a:p>
            <a:pPr algn="ctr"/>
            <a:r>
              <a:rPr lang="en-US" sz="2000">
                <a:latin typeface="Lucida Bright"/>
                <a:cs typeface="Lucida Bright"/>
              </a:rPr>
              <a:t>zero force the remaining signals </a:t>
            </a:r>
            <a:r>
              <a:rPr lang="en-US" sz="2000">
                <a:latin typeface="Lucida Bright"/>
                <a:cs typeface="Lucida Bright"/>
                <a:sym typeface="Wingdings"/>
              </a:rPr>
              <a:t> a mask</a:t>
            </a:r>
            <a:endParaRPr lang="en-US" sz="2000">
              <a:latin typeface="Lucida Bright"/>
              <a:cs typeface="Lucida Bright"/>
            </a:endParaRPr>
          </a:p>
        </p:txBody>
      </p:sp>
      <p:sp>
        <p:nvSpPr>
          <p:cNvPr id="11" name="TextBox 10"/>
          <p:cNvSpPr txBox="1"/>
          <p:nvPr/>
        </p:nvSpPr>
        <p:spPr>
          <a:xfrm>
            <a:off x="-51316" y="1570165"/>
            <a:ext cx="9313987" cy="400110"/>
          </a:xfrm>
          <a:prstGeom prst="rect">
            <a:avLst/>
          </a:prstGeom>
          <a:solidFill>
            <a:srgbClr val="FF6600"/>
          </a:solidFill>
          <a:ln>
            <a:solidFill>
              <a:schemeClr val="tx1"/>
            </a:solidFill>
          </a:ln>
        </p:spPr>
        <p:txBody>
          <a:bodyPr wrap="square" rtlCol="0">
            <a:spAutoFit/>
          </a:bodyPr>
          <a:lstStyle/>
          <a:p>
            <a:pPr algn="ctr"/>
            <a:r>
              <a:rPr lang="en-US" sz="2000">
                <a:latin typeface="Lucida Bright"/>
                <a:cs typeface="Lucida Bright"/>
              </a:rPr>
              <a:t>Of course, harmonic structure lost, but we know where signal is strong</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34966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Rounded Rectangle 27"/>
          <p:cNvSpPr/>
          <p:nvPr/>
        </p:nvSpPr>
        <p:spPr>
          <a:xfrm>
            <a:off x="5352083" y="4097837"/>
            <a:ext cx="3716662" cy="595085"/>
          </a:xfrm>
          <a:prstGeom prst="roundRect">
            <a:avLst/>
          </a:prstGeom>
          <a:solidFill>
            <a:srgbClr val="800000"/>
          </a:solidFill>
          <a:ln w="28575" cmpd="sng">
            <a:solidFill>
              <a:srgbClr val="9537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 name="TextBox 5"/>
          <p:cNvSpPr txBox="1"/>
          <p:nvPr/>
        </p:nvSpPr>
        <p:spPr>
          <a:xfrm>
            <a:off x="2388241" y="294489"/>
            <a:ext cx="4196679" cy="646331"/>
          </a:xfrm>
          <a:prstGeom prst="rect">
            <a:avLst/>
          </a:prstGeom>
          <a:noFill/>
        </p:spPr>
        <p:txBody>
          <a:bodyPr wrap="square" rtlCol="0">
            <a:spAutoFit/>
          </a:bodyPr>
          <a:lstStyle/>
          <a:p>
            <a:pPr algn="ctr"/>
            <a:r>
              <a:rPr lang="en-US" sz="3600" dirty="0" smtClean="0">
                <a:solidFill>
                  <a:schemeClr val="bg1">
                    <a:lumMod val="85000"/>
                  </a:schemeClr>
                </a:solidFill>
                <a:latin typeface="Seravek Light"/>
                <a:cs typeface="Seravek Light"/>
              </a:rPr>
              <a:t>Speech recovery</a:t>
            </a:r>
            <a:endParaRPr lang="en-US" sz="3600" dirty="0">
              <a:solidFill>
                <a:schemeClr val="bg1">
                  <a:lumMod val="85000"/>
                </a:schemeClr>
              </a:solidFill>
              <a:latin typeface="Seravek Light"/>
              <a:cs typeface="Seravek Light"/>
            </a:endParaRPr>
          </a:p>
        </p:txBody>
      </p:sp>
      <p:sp>
        <p:nvSpPr>
          <p:cNvPr id="3" name="Rounded Rectangle 2"/>
          <p:cNvSpPr/>
          <p:nvPr/>
        </p:nvSpPr>
        <p:spPr>
          <a:xfrm>
            <a:off x="2388241" y="294489"/>
            <a:ext cx="4196679" cy="707886"/>
          </a:xfrm>
          <a:prstGeom prst="roundRect">
            <a:avLst/>
          </a:prstGeom>
          <a:noFill/>
          <a:ln w="285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 name="TextBox 8"/>
          <p:cNvSpPr txBox="1"/>
          <p:nvPr/>
        </p:nvSpPr>
        <p:spPr>
          <a:xfrm>
            <a:off x="889308" y="1730823"/>
            <a:ext cx="3468330" cy="584776"/>
          </a:xfrm>
          <a:prstGeom prst="rect">
            <a:avLst/>
          </a:prstGeom>
          <a:noFill/>
        </p:spPr>
        <p:txBody>
          <a:bodyPr wrap="square" rtlCol="0">
            <a:spAutoFit/>
          </a:bodyPr>
          <a:lstStyle/>
          <a:p>
            <a:pPr algn="ctr"/>
            <a:r>
              <a:rPr lang="en-US" sz="3200" dirty="0" smtClean="0">
                <a:solidFill>
                  <a:srgbClr val="D9D9D9"/>
                </a:solidFill>
                <a:latin typeface="Seravek Light"/>
                <a:cs typeface="Seravek Light"/>
              </a:rPr>
              <a:t>Pre</a:t>
            </a:r>
            <a:r>
              <a:rPr lang="en-US" sz="3200" dirty="0">
                <a:solidFill>
                  <a:srgbClr val="D9D9D9"/>
                </a:solidFill>
                <a:latin typeface="Seravek Light"/>
                <a:cs typeface="Seravek Light"/>
              </a:rPr>
              <a:t>-processing</a:t>
            </a:r>
          </a:p>
        </p:txBody>
      </p:sp>
      <p:sp>
        <p:nvSpPr>
          <p:cNvPr id="10" name="Rounded Rectangle 9"/>
          <p:cNvSpPr/>
          <p:nvPr/>
        </p:nvSpPr>
        <p:spPr>
          <a:xfrm>
            <a:off x="889308" y="1730823"/>
            <a:ext cx="3468330" cy="707886"/>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TextBox 11"/>
          <p:cNvSpPr txBox="1"/>
          <p:nvPr/>
        </p:nvSpPr>
        <p:spPr>
          <a:xfrm>
            <a:off x="4686179" y="1730823"/>
            <a:ext cx="3468330" cy="584776"/>
          </a:xfrm>
          <a:prstGeom prst="rect">
            <a:avLst/>
          </a:prstGeom>
          <a:noFill/>
        </p:spPr>
        <p:txBody>
          <a:bodyPr wrap="square" rtlCol="0">
            <a:spAutoFit/>
          </a:bodyPr>
          <a:lstStyle/>
          <a:p>
            <a:pPr algn="ctr"/>
            <a:r>
              <a:rPr lang="en-US" sz="3200" dirty="0" smtClean="0">
                <a:solidFill>
                  <a:srgbClr val="D9D9D9"/>
                </a:solidFill>
                <a:latin typeface="Seravek Light"/>
                <a:cs typeface="Seravek Light"/>
              </a:rPr>
              <a:t>Speech synthesis</a:t>
            </a:r>
            <a:endParaRPr lang="en-US" sz="3200" dirty="0">
              <a:solidFill>
                <a:srgbClr val="D9D9D9"/>
              </a:solidFill>
              <a:latin typeface="Seravek Light"/>
              <a:cs typeface="Seravek Light"/>
            </a:endParaRPr>
          </a:p>
        </p:txBody>
      </p:sp>
      <p:sp>
        <p:nvSpPr>
          <p:cNvPr id="13" name="Rounded Rectangle 12"/>
          <p:cNvSpPr/>
          <p:nvPr/>
        </p:nvSpPr>
        <p:spPr>
          <a:xfrm>
            <a:off x="4686179" y="1730823"/>
            <a:ext cx="3468330" cy="707886"/>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TextBox 14"/>
          <p:cNvSpPr txBox="1"/>
          <p:nvPr/>
        </p:nvSpPr>
        <p:spPr>
          <a:xfrm>
            <a:off x="27610" y="3106123"/>
            <a:ext cx="3658294" cy="461665"/>
          </a:xfrm>
          <a:prstGeom prst="rect">
            <a:avLst/>
          </a:prstGeom>
          <a:noFill/>
        </p:spPr>
        <p:txBody>
          <a:bodyPr wrap="square" rtlCol="0">
            <a:spAutoFit/>
          </a:bodyPr>
          <a:lstStyle/>
          <a:p>
            <a:pPr algn="ctr"/>
            <a:r>
              <a:rPr lang="en-US" sz="2400" dirty="0" smtClean="0">
                <a:solidFill>
                  <a:srgbClr val="D9D9D9"/>
                </a:solidFill>
                <a:latin typeface="Seravek Light"/>
                <a:cs typeface="Seravek Light"/>
              </a:rPr>
              <a:t>Frequency equalization </a:t>
            </a:r>
            <a:endParaRPr lang="en-US" sz="2400" dirty="0">
              <a:solidFill>
                <a:srgbClr val="D9D9D9"/>
              </a:solidFill>
              <a:latin typeface="Seravek Light"/>
              <a:cs typeface="Seravek Light"/>
            </a:endParaRPr>
          </a:p>
        </p:txBody>
      </p:sp>
      <p:sp>
        <p:nvSpPr>
          <p:cNvPr id="16" name="Rounded Rectangle 15"/>
          <p:cNvSpPr/>
          <p:nvPr/>
        </p:nvSpPr>
        <p:spPr>
          <a:xfrm>
            <a:off x="120397" y="3104048"/>
            <a:ext cx="3492117" cy="595085"/>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 name="TextBox 17"/>
          <p:cNvSpPr txBox="1"/>
          <p:nvPr/>
        </p:nvSpPr>
        <p:spPr>
          <a:xfrm>
            <a:off x="234680" y="3847951"/>
            <a:ext cx="3311681" cy="830997"/>
          </a:xfrm>
          <a:prstGeom prst="rect">
            <a:avLst/>
          </a:prstGeom>
          <a:noFill/>
        </p:spPr>
        <p:txBody>
          <a:bodyPr wrap="square" rtlCol="0">
            <a:spAutoFit/>
          </a:bodyPr>
          <a:lstStyle/>
          <a:p>
            <a:pPr algn="ctr"/>
            <a:r>
              <a:rPr lang="en-US" sz="2400" dirty="0" smtClean="0">
                <a:solidFill>
                  <a:srgbClr val="D9D9D9"/>
                </a:solidFill>
                <a:latin typeface="Seravek Light"/>
                <a:cs typeface="Seravek Light"/>
              </a:rPr>
              <a:t>Background noise removal</a:t>
            </a:r>
            <a:endParaRPr lang="en-US" sz="2400" dirty="0">
              <a:solidFill>
                <a:srgbClr val="D9D9D9"/>
              </a:solidFill>
              <a:latin typeface="Seravek Light"/>
              <a:cs typeface="Seravek Light"/>
            </a:endParaRPr>
          </a:p>
        </p:txBody>
      </p:sp>
      <p:sp>
        <p:nvSpPr>
          <p:cNvPr id="19" name="Rounded Rectangle 18"/>
          <p:cNvSpPr/>
          <p:nvPr/>
        </p:nvSpPr>
        <p:spPr>
          <a:xfrm>
            <a:off x="223617" y="3924746"/>
            <a:ext cx="3452833" cy="824284"/>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 name="TextBox 20"/>
          <p:cNvSpPr txBox="1"/>
          <p:nvPr/>
        </p:nvSpPr>
        <p:spPr>
          <a:xfrm>
            <a:off x="234680" y="4915761"/>
            <a:ext cx="3560171" cy="830997"/>
          </a:xfrm>
          <a:prstGeom prst="rect">
            <a:avLst/>
          </a:prstGeom>
          <a:noFill/>
        </p:spPr>
        <p:txBody>
          <a:bodyPr wrap="square" rtlCol="0">
            <a:spAutoFit/>
          </a:bodyPr>
          <a:lstStyle/>
          <a:p>
            <a:pPr algn="ctr"/>
            <a:r>
              <a:rPr lang="en-US" sz="2400" dirty="0" smtClean="0">
                <a:solidFill>
                  <a:srgbClr val="D9D9D9"/>
                </a:solidFill>
                <a:latin typeface="Seravek Light"/>
                <a:cs typeface="Seravek Light"/>
              </a:rPr>
              <a:t>Speech energy </a:t>
            </a:r>
            <a:r>
              <a:rPr lang="en-US" sz="2400" dirty="0">
                <a:solidFill>
                  <a:srgbClr val="D9D9D9"/>
                </a:solidFill>
                <a:latin typeface="Seravek Light"/>
                <a:cs typeface="Seravek Light"/>
              </a:rPr>
              <a:t>l</a:t>
            </a:r>
            <a:r>
              <a:rPr lang="en-US" sz="2400" dirty="0" smtClean="0">
                <a:solidFill>
                  <a:srgbClr val="D9D9D9"/>
                </a:solidFill>
                <a:latin typeface="Seravek Light"/>
                <a:cs typeface="Seravek Light"/>
              </a:rPr>
              <a:t>ocalization </a:t>
            </a:r>
          </a:p>
        </p:txBody>
      </p:sp>
      <p:sp>
        <p:nvSpPr>
          <p:cNvPr id="22" name="Rounded Rectangle 21"/>
          <p:cNvSpPr/>
          <p:nvPr/>
        </p:nvSpPr>
        <p:spPr>
          <a:xfrm>
            <a:off x="262360" y="4982684"/>
            <a:ext cx="3370771" cy="871263"/>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4" name="TextBox 23"/>
          <p:cNvSpPr txBox="1"/>
          <p:nvPr/>
        </p:nvSpPr>
        <p:spPr>
          <a:xfrm>
            <a:off x="5259658" y="3198853"/>
            <a:ext cx="3893525" cy="461665"/>
          </a:xfrm>
          <a:prstGeom prst="rect">
            <a:avLst/>
          </a:prstGeom>
          <a:noFill/>
        </p:spPr>
        <p:txBody>
          <a:bodyPr wrap="square" rtlCol="0">
            <a:spAutoFit/>
          </a:bodyPr>
          <a:lstStyle/>
          <a:p>
            <a:pPr algn="ctr"/>
            <a:r>
              <a:rPr lang="en-US" sz="2400" dirty="0" smtClean="0">
                <a:solidFill>
                  <a:srgbClr val="D9D9D9"/>
                </a:solidFill>
                <a:latin typeface="Seravek Light"/>
                <a:cs typeface="Seravek Light"/>
              </a:rPr>
              <a:t>Voice source expansion</a:t>
            </a:r>
            <a:endParaRPr lang="en-US" sz="2400" dirty="0">
              <a:solidFill>
                <a:srgbClr val="D9D9D9"/>
              </a:solidFill>
              <a:latin typeface="Seravek Light"/>
              <a:cs typeface="Seravek Light"/>
            </a:endParaRPr>
          </a:p>
        </p:txBody>
      </p:sp>
      <p:sp>
        <p:nvSpPr>
          <p:cNvPr id="25" name="Rounded Rectangle 24"/>
          <p:cNvSpPr/>
          <p:nvPr/>
        </p:nvSpPr>
        <p:spPr>
          <a:xfrm>
            <a:off x="5352083" y="3145466"/>
            <a:ext cx="3716662" cy="595085"/>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953735"/>
              </a:solidFill>
            </a:endParaRPr>
          </a:p>
        </p:txBody>
      </p:sp>
      <p:sp>
        <p:nvSpPr>
          <p:cNvPr id="27" name="TextBox 26"/>
          <p:cNvSpPr txBox="1"/>
          <p:nvPr/>
        </p:nvSpPr>
        <p:spPr>
          <a:xfrm>
            <a:off x="5259658" y="4151224"/>
            <a:ext cx="3893525" cy="461665"/>
          </a:xfrm>
          <a:prstGeom prst="rect">
            <a:avLst/>
          </a:prstGeom>
          <a:noFill/>
        </p:spPr>
        <p:txBody>
          <a:bodyPr wrap="square" rtlCol="0">
            <a:spAutoFit/>
          </a:bodyPr>
          <a:lstStyle/>
          <a:p>
            <a:pPr algn="ctr"/>
            <a:r>
              <a:rPr lang="en-US" sz="2400" dirty="0" smtClean="0">
                <a:solidFill>
                  <a:srgbClr val="FFFFFF"/>
                </a:solidFill>
                <a:latin typeface="Seravek Light"/>
                <a:cs typeface="Seravek Light"/>
              </a:rPr>
              <a:t>Speech reconstruction</a:t>
            </a:r>
            <a:endParaRPr lang="en-US" sz="2400" dirty="0">
              <a:solidFill>
                <a:srgbClr val="FFFFFF"/>
              </a:solidFill>
              <a:latin typeface="Seravek Light"/>
              <a:cs typeface="Seravek Light"/>
            </a:endParaRPr>
          </a:p>
        </p:txBody>
      </p:sp>
      <p:cxnSp>
        <p:nvCxnSpPr>
          <p:cNvPr id="30" name="Elbow Connector 29"/>
          <p:cNvCxnSpPr/>
          <p:nvPr/>
        </p:nvCxnSpPr>
        <p:spPr>
          <a:xfrm rot="16200000" flipH="1">
            <a:off x="4657094" y="2765173"/>
            <a:ext cx="970442" cy="345125"/>
          </a:xfrm>
          <a:prstGeom prst="bentConnector2">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1" name="Elbow Connector 30"/>
          <p:cNvCxnSpPr/>
          <p:nvPr/>
        </p:nvCxnSpPr>
        <p:spPr>
          <a:xfrm rot="16200000" flipH="1">
            <a:off x="4172062" y="3179828"/>
            <a:ext cx="1913991" cy="459363"/>
          </a:xfrm>
          <a:prstGeom prst="bentConnector3">
            <a:avLst>
              <a:gd name="adj1" fmla="val 100491"/>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5400000">
            <a:off x="3320216" y="2751368"/>
            <a:ext cx="970442" cy="345125"/>
          </a:xfrm>
          <a:prstGeom prst="bentConnector2">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p:nvPr/>
        </p:nvCxnSpPr>
        <p:spPr>
          <a:xfrm rot="5400000">
            <a:off x="2922999" y="3219691"/>
            <a:ext cx="1913991" cy="379639"/>
          </a:xfrm>
          <a:prstGeom prst="bentConnector3">
            <a:avLst>
              <a:gd name="adj1" fmla="val 100491"/>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22" idx="3"/>
          </p:cNvCxnSpPr>
          <p:nvPr/>
        </p:nvCxnSpPr>
        <p:spPr>
          <a:xfrm rot="5400000">
            <a:off x="2420699" y="3664950"/>
            <a:ext cx="2965799" cy="540933"/>
          </a:xfrm>
          <a:prstGeom prst="bentConnector2">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0" name="Elbow Connector 39"/>
          <p:cNvCxnSpPr/>
          <p:nvPr/>
        </p:nvCxnSpPr>
        <p:spPr>
          <a:xfrm rot="5400000">
            <a:off x="3107973" y="379825"/>
            <a:ext cx="728448" cy="1973548"/>
          </a:xfrm>
          <a:prstGeom prst="bentConnector3">
            <a:avLst>
              <a:gd name="adj1" fmla="val 50000"/>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2" name="Elbow Connector 41"/>
          <p:cNvCxnSpPr/>
          <p:nvPr/>
        </p:nvCxnSpPr>
        <p:spPr>
          <a:xfrm rot="16200000" flipH="1">
            <a:off x="5179268" y="380359"/>
            <a:ext cx="728448" cy="1973548"/>
          </a:xfrm>
          <a:prstGeom prst="bentConnector3">
            <a:avLst>
              <a:gd name="adj1" fmla="val 50000"/>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861204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ourcefilter.pdf"/>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07" t="2653" r="950" b="1397"/>
          <a:stretch/>
        </p:blipFill>
        <p:spPr>
          <a:xfrm>
            <a:off x="605064" y="2084505"/>
            <a:ext cx="7691662" cy="3194104"/>
          </a:xfrm>
          <a:prstGeom prst="rect">
            <a:avLst/>
          </a:prstGeom>
        </p:spPr>
      </p:pic>
      <p:sp>
        <p:nvSpPr>
          <p:cNvPr id="5" name="TextBox 4"/>
          <p:cNvSpPr txBox="1"/>
          <p:nvPr/>
        </p:nvSpPr>
        <p:spPr>
          <a:xfrm>
            <a:off x="1443214" y="5723553"/>
            <a:ext cx="6264587" cy="461665"/>
          </a:xfrm>
          <a:prstGeom prst="rect">
            <a:avLst/>
          </a:prstGeom>
          <a:solidFill>
            <a:srgbClr val="CCFF66"/>
          </a:solidFill>
        </p:spPr>
        <p:txBody>
          <a:bodyPr wrap="square" rtlCol="0">
            <a:spAutoFit/>
          </a:bodyPr>
          <a:lstStyle/>
          <a:p>
            <a:pPr algn="ctr"/>
            <a:r>
              <a:rPr lang="en-US" sz="2400" dirty="0" smtClean="0">
                <a:latin typeface="Lucida Bright"/>
                <a:cs typeface="Lucida Bright"/>
              </a:rPr>
              <a:t>Source-filter model of speech system</a:t>
            </a:r>
            <a:endParaRPr lang="en-US" sz="2400" dirty="0">
              <a:latin typeface="Lucida Bright"/>
              <a:cs typeface="Lucida Bright"/>
            </a:endParaRPr>
          </a:p>
        </p:txBody>
      </p:sp>
      <p:sp>
        <p:nvSpPr>
          <p:cNvPr id="6" name="TextBox 5"/>
          <p:cNvSpPr txBox="1"/>
          <p:nvPr/>
        </p:nvSpPr>
        <p:spPr>
          <a:xfrm>
            <a:off x="3106101" y="986401"/>
            <a:ext cx="3520241" cy="523220"/>
          </a:xfrm>
          <a:prstGeom prst="rect">
            <a:avLst/>
          </a:prstGeom>
          <a:noFill/>
          <a:ln>
            <a:noFill/>
          </a:ln>
        </p:spPr>
        <p:txBody>
          <a:bodyPr wrap="square" rtlCol="0">
            <a:spAutoFit/>
          </a:bodyPr>
          <a:lstStyle/>
          <a:p>
            <a:pPr algn="ctr"/>
            <a:r>
              <a:rPr lang="en-US" sz="2800" dirty="0" smtClean="0">
                <a:solidFill>
                  <a:schemeClr val="accent2">
                    <a:lumMod val="75000"/>
                  </a:schemeClr>
                </a:solidFill>
                <a:latin typeface="Lucida Bright"/>
                <a:cs typeface="Lucida Bright"/>
              </a:rPr>
              <a:t>Foundation sounds</a:t>
            </a:r>
            <a:endParaRPr lang="en-US" sz="2800" dirty="0">
              <a:solidFill>
                <a:schemeClr val="accent2">
                  <a:lumMod val="75000"/>
                </a:schemeClr>
              </a:solidFill>
              <a:latin typeface="Lucida Bright"/>
              <a:cs typeface="Lucida Bright"/>
            </a:endParaRPr>
          </a:p>
        </p:txBody>
      </p:sp>
      <p:cxnSp>
        <p:nvCxnSpPr>
          <p:cNvPr id="7" name="Straight Arrow Connector 6"/>
          <p:cNvCxnSpPr>
            <a:stCxn id="6" idx="2"/>
          </p:cNvCxnSpPr>
          <p:nvPr/>
        </p:nvCxnSpPr>
        <p:spPr>
          <a:xfrm flipH="1">
            <a:off x="2622932" y="1509621"/>
            <a:ext cx="2243290" cy="726916"/>
          </a:xfrm>
          <a:prstGeom prst="straightConnector1">
            <a:avLst/>
          </a:prstGeom>
          <a:ln w="38100" cmpd="sng">
            <a:solidFill>
              <a:schemeClr val="accent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6" idx="2"/>
          </p:cNvCxnSpPr>
          <p:nvPr/>
        </p:nvCxnSpPr>
        <p:spPr>
          <a:xfrm flipH="1">
            <a:off x="2305419" y="1509621"/>
            <a:ext cx="2560803" cy="2273156"/>
          </a:xfrm>
          <a:prstGeom prst="straightConnector1">
            <a:avLst/>
          </a:prstGeom>
          <a:ln w="38100" cmpd="sng">
            <a:solidFill>
              <a:schemeClr val="accent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Human Speech Production</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686153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wExpansion_before.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988027"/>
            <a:ext cx="4082960" cy="3461789"/>
          </a:xfrm>
          <a:prstGeom prst="rect">
            <a:avLst/>
          </a:prstGeom>
        </p:spPr>
      </p:pic>
      <p:sp>
        <p:nvSpPr>
          <p:cNvPr id="5" name="TextBox 4"/>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Voice Source Expansion</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927704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
          <p:cNvGrpSpPr/>
          <p:nvPr/>
        </p:nvGrpSpPr>
        <p:grpSpPr>
          <a:xfrm>
            <a:off x="0" y="5216"/>
            <a:ext cx="9144000" cy="5143500"/>
            <a:chOff x="0" y="0"/>
            <a:chExt cx="9144000" cy="5143500"/>
          </a:xfrm>
        </p:grpSpPr>
        <p:pic>
          <p:nvPicPr>
            <p:cNvPr id="3" name="Picture 2" descr="blast_lastFram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5143500"/>
            </a:xfrm>
            <a:prstGeom prst="rect">
              <a:avLst/>
            </a:prstGeom>
          </p:spPr>
        </p:pic>
        <p:sp>
          <p:nvSpPr>
            <p:cNvPr id="4" name="Rectangle 3"/>
            <p:cNvSpPr/>
            <p:nvPr/>
          </p:nvSpPr>
          <p:spPr>
            <a:xfrm rot="20156678">
              <a:off x="2354116" y="2618156"/>
              <a:ext cx="989775" cy="1234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4_coil.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28436" y="2180091"/>
            <a:ext cx="1249100" cy="1271999"/>
          </a:xfrm>
          <a:prstGeom prst="rect">
            <a:avLst/>
          </a:prstGeom>
        </p:spPr>
      </p:pic>
      <p:sp>
        <p:nvSpPr>
          <p:cNvPr id="7" name="TextBox 6"/>
          <p:cNvSpPr txBox="1"/>
          <p:nvPr/>
        </p:nvSpPr>
        <p:spPr>
          <a:xfrm>
            <a:off x="933017" y="2288331"/>
            <a:ext cx="2061514" cy="400110"/>
          </a:xfrm>
          <a:prstGeom prst="rect">
            <a:avLst/>
          </a:prstGeom>
          <a:noFill/>
        </p:spPr>
        <p:txBody>
          <a:bodyPr wrap="square" rtlCol="0">
            <a:spAutoFit/>
          </a:bodyPr>
          <a:lstStyle/>
          <a:p>
            <a:r>
              <a:rPr lang="en-US" sz="2000" dirty="0" smtClean="0">
                <a:solidFill>
                  <a:srgbClr val="000000"/>
                </a:solidFill>
                <a:latin typeface="Lucida Bright"/>
                <a:cs typeface="Lucida Bright"/>
              </a:rPr>
              <a:t>Magnetic mass</a:t>
            </a:r>
            <a:endParaRPr lang="en-US" sz="2000" dirty="0">
              <a:solidFill>
                <a:srgbClr val="000000"/>
              </a:solidFill>
              <a:latin typeface="Lucida Bright"/>
              <a:cs typeface="Lucida Bright"/>
            </a:endParaRPr>
          </a:p>
        </p:txBody>
      </p:sp>
      <p:pic>
        <p:nvPicPr>
          <p:cNvPr id="8" name="Picture 7" descr="3_mass.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337942" y="2624234"/>
            <a:ext cx="1012990" cy="1234160"/>
          </a:xfrm>
          <a:prstGeom prst="rect">
            <a:avLst/>
          </a:prstGeom>
        </p:spPr>
      </p:pic>
      <p:sp>
        <p:nvSpPr>
          <p:cNvPr id="12" name="TextBox 11"/>
          <p:cNvSpPr txBox="1"/>
          <p:nvPr/>
        </p:nvSpPr>
        <p:spPr>
          <a:xfrm>
            <a:off x="2869662" y="2100690"/>
            <a:ext cx="806657" cy="400110"/>
          </a:xfrm>
          <a:prstGeom prst="rect">
            <a:avLst/>
          </a:prstGeom>
          <a:noFill/>
        </p:spPr>
        <p:txBody>
          <a:bodyPr wrap="square" rtlCol="0">
            <a:spAutoFit/>
          </a:bodyPr>
          <a:lstStyle/>
          <a:p>
            <a:pPr algn="r"/>
            <a:r>
              <a:rPr lang="en-US" sz="2000" dirty="0" smtClean="0">
                <a:solidFill>
                  <a:srgbClr val="000000"/>
                </a:solidFill>
                <a:latin typeface="Lucida Bright"/>
                <a:cs typeface="Lucida Bright"/>
              </a:rPr>
              <a:t>Coil</a:t>
            </a:r>
            <a:endParaRPr lang="en-US" sz="2000" dirty="0">
              <a:solidFill>
                <a:srgbClr val="000000"/>
              </a:solidFill>
              <a:latin typeface="Lucida Bright"/>
              <a:cs typeface="Lucida Bright"/>
            </a:endParaRPr>
          </a:p>
        </p:txBody>
      </p:sp>
      <p:grpSp>
        <p:nvGrpSpPr>
          <p:cNvPr id="13" name="Group 12"/>
          <p:cNvGrpSpPr/>
          <p:nvPr/>
        </p:nvGrpSpPr>
        <p:grpSpPr>
          <a:xfrm>
            <a:off x="4397529" y="758485"/>
            <a:ext cx="3182366" cy="1897538"/>
            <a:chOff x="4397529" y="758485"/>
            <a:chExt cx="3182366" cy="1897538"/>
          </a:xfrm>
        </p:grpSpPr>
        <p:sp>
          <p:nvSpPr>
            <p:cNvPr id="14" name="TextBox 13"/>
            <p:cNvSpPr txBox="1"/>
            <p:nvPr/>
          </p:nvSpPr>
          <p:spPr>
            <a:xfrm>
              <a:off x="5490141" y="758485"/>
              <a:ext cx="2089754" cy="400110"/>
            </a:xfrm>
            <a:prstGeom prst="rect">
              <a:avLst/>
            </a:prstGeom>
            <a:noFill/>
          </p:spPr>
          <p:txBody>
            <a:bodyPr wrap="square" rtlCol="0">
              <a:spAutoFit/>
            </a:bodyPr>
            <a:lstStyle/>
            <a:p>
              <a:pPr algn="r"/>
              <a:r>
                <a:rPr lang="en-US" sz="2000" dirty="0" smtClean="0">
                  <a:solidFill>
                    <a:srgbClr val="000000"/>
                  </a:solidFill>
                  <a:latin typeface="Lucida Bright"/>
                  <a:cs typeface="Lucida Bright"/>
                </a:rPr>
                <a:t>Driving voltage</a:t>
              </a:r>
              <a:endParaRPr lang="en-US" sz="2000" dirty="0">
                <a:solidFill>
                  <a:srgbClr val="000000"/>
                </a:solidFill>
                <a:latin typeface="Lucida Bright"/>
                <a:cs typeface="Lucida Bright"/>
              </a:endParaRPr>
            </a:p>
          </p:txBody>
        </p:sp>
        <p:sp>
          <p:nvSpPr>
            <p:cNvPr id="15" name="Freeform 14"/>
            <p:cNvSpPr/>
            <p:nvPr/>
          </p:nvSpPr>
          <p:spPr>
            <a:xfrm>
              <a:off x="4397529" y="966105"/>
              <a:ext cx="1150024" cy="1689918"/>
            </a:xfrm>
            <a:custGeom>
              <a:avLst/>
              <a:gdLst>
                <a:gd name="connsiteX0" fmla="*/ 980027 w 980027"/>
                <a:gd name="connsiteY0" fmla="*/ 0 h 1689918"/>
                <a:gd name="connsiteX1" fmla="*/ 500014 w 980027"/>
                <a:gd name="connsiteY1" fmla="*/ 329984 h 1689918"/>
                <a:gd name="connsiteX2" fmla="*/ 280008 w 980027"/>
                <a:gd name="connsiteY2" fmla="*/ 1419931 h 1689918"/>
                <a:gd name="connsiteX3" fmla="*/ 0 w 980027"/>
                <a:gd name="connsiteY3" fmla="*/ 1689918 h 1689918"/>
              </a:gdLst>
              <a:ahLst/>
              <a:cxnLst>
                <a:cxn ang="0">
                  <a:pos x="connsiteX0" y="connsiteY0"/>
                </a:cxn>
                <a:cxn ang="0">
                  <a:pos x="connsiteX1" y="connsiteY1"/>
                </a:cxn>
                <a:cxn ang="0">
                  <a:pos x="connsiteX2" y="connsiteY2"/>
                </a:cxn>
                <a:cxn ang="0">
                  <a:pos x="connsiteX3" y="connsiteY3"/>
                </a:cxn>
              </a:cxnLst>
              <a:rect l="l" t="t" r="r" b="b"/>
              <a:pathLst>
                <a:path w="980027" h="1689918">
                  <a:moveTo>
                    <a:pt x="980027" y="0"/>
                  </a:moveTo>
                  <a:cubicBezTo>
                    <a:pt x="798355" y="46664"/>
                    <a:pt x="616684" y="93329"/>
                    <a:pt x="500014" y="329984"/>
                  </a:cubicBezTo>
                  <a:cubicBezTo>
                    <a:pt x="383344" y="566639"/>
                    <a:pt x="363344" y="1193276"/>
                    <a:pt x="280008" y="1419931"/>
                  </a:cubicBezTo>
                  <a:cubicBezTo>
                    <a:pt x="196672" y="1646586"/>
                    <a:pt x="0" y="1689918"/>
                    <a:pt x="0" y="1689918"/>
                  </a:cubicBezTo>
                </a:path>
              </a:pathLst>
            </a:custGeom>
            <a:ln w="38100" cmpd="sng">
              <a:solidFill>
                <a:schemeClr val="accent5">
                  <a:lumMod val="75000"/>
                </a:schemeClr>
              </a:solidFill>
              <a:headEnd type="none"/>
              <a:tailEnd type="arrow"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6064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0"/>
                                  </p:stCondLst>
                                  <p:childTnLst>
                                    <p:animMotion origin="layout" path="M 8.41576E-7 -2.08835E-6 L 0.05535 -0.03614 " pathEditMode="relative" rAng="0" ptsTypes="AA">
                                      <p:cBhvr>
                                        <p:cTn id="6" dur="500" fill="hold"/>
                                        <p:tgtEl>
                                          <p:spTgt spid="8"/>
                                        </p:tgtEl>
                                        <p:attrNameLst>
                                          <p:attrName>ppt_x</p:attrName>
                                          <p:attrName>ppt_y</p:attrName>
                                        </p:attrNameLst>
                                      </p:cBhvr>
                                      <p:rCtr x="2759" y="-1823"/>
                                    </p:animMotion>
                                  </p:childTnLst>
                                </p:cTn>
                              </p:par>
                            </p:childTnLst>
                          </p:cTn>
                        </p:par>
                        <p:par>
                          <p:cTn id="7" fill="hold">
                            <p:stCondLst>
                              <p:cond delay="500"/>
                            </p:stCondLst>
                            <p:childTnLst>
                              <p:par>
                                <p:cTn id="8" presetID="42" presetClass="path" presetSubtype="0" fill="hold" nodeType="afterEffect">
                                  <p:stCondLst>
                                    <p:cond delay="0"/>
                                  </p:stCondLst>
                                  <p:childTnLst>
                                    <p:animMotion origin="layout" path="M 0.05535 -0.03614 L 8.41576E-7 0.00031 " pathEditMode="relative" rAng="0" ptsTypes="AA">
                                      <p:cBhvr>
                                        <p:cTn id="9" dur="500" fill="hold"/>
                                        <p:tgtEl>
                                          <p:spTgt spid="8"/>
                                        </p:tgtEl>
                                        <p:attrNameLst>
                                          <p:attrName>ppt_x</p:attrName>
                                          <p:attrName>ppt_y</p:attrName>
                                        </p:attrNameLst>
                                      </p:cBhvr>
                                      <p:rCtr x="-2776" y="1823"/>
                                    </p:animMotion>
                                  </p:childTnLst>
                                </p:cTn>
                              </p:par>
                            </p:childTnLst>
                          </p:cTn>
                        </p:par>
                        <p:par>
                          <p:cTn id="10" fill="hold">
                            <p:stCondLst>
                              <p:cond delay="1000"/>
                            </p:stCondLst>
                            <p:childTnLst>
                              <p:par>
                                <p:cTn id="11" presetID="42" presetClass="path" presetSubtype="0" fill="hold" nodeType="afterEffect">
                                  <p:stCondLst>
                                    <p:cond delay="0"/>
                                  </p:stCondLst>
                                  <p:childTnLst>
                                    <p:animMotion origin="layout" path="M 8.41576E-7 0.00031 L 0.05553 -0.03583 " pathEditMode="relative" rAng="0" ptsTypes="AA">
                                      <p:cBhvr>
                                        <p:cTn id="12" dur="500" fill="hold"/>
                                        <p:tgtEl>
                                          <p:spTgt spid="8"/>
                                        </p:tgtEl>
                                        <p:attrNameLst>
                                          <p:attrName>ppt_x</p:attrName>
                                          <p:attrName>ppt_y</p:attrName>
                                        </p:attrNameLst>
                                      </p:cBhvr>
                                      <p:rCtr x="2776" y="-1823"/>
                                    </p:animMotion>
                                  </p:childTnLst>
                                </p:cTn>
                              </p:par>
                            </p:childTnLst>
                          </p:cTn>
                        </p:par>
                        <p:par>
                          <p:cTn id="13" fill="hold">
                            <p:stCondLst>
                              <p:cond delay="1500"/>
                            </p:stCondLst>
                            <p:childTnLst>
                              <p:par>
                                <p:cTn id="14" presetID="42" presetClass="path" presetSubtype="0" fill="hold" nodeType="afterEffect">
                                  <p:stCondLst>
                                    <p:cond delay="0"/>
                                  </p:stCondLst>
                                  <p:childTnLst>
                                    <p:animMotion origin="layout" path="M 0.05535 -0.03614 L 8.41576E-7 0.00031 " pathEditMode="relative" rAng="0" ptsTypes="AA">
                                      <p:cBhvr>
                                        <p:cTn id="15" dur="500" fill="hold"/>
                                        <p:tgtEl>
                                          <p:spTgt spid="8"/>
                                        </p:tgtEl>
                                        <p:attrNameLst>
                                          <p:attrName>ppt_x</p:attrName>
                                          <p:attrName>ppt_y</p:attrName>
                                        </p:attrNameLst>
                                      </p:cBhvr>
                                      <p:rCtr x="-2776" y="18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wExpansion_before.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988027"/>
            <a:ext cx="4082960" cy="3461789"/>
          </a:xfrm>
          <a:prstGeom prst="rect">
            <a:avLst/>
          </a:prstGeom>
        </p:spPr>
      </p:pic>
      <p:pic>
        <p:nvPicPr>
          <p:cNvPr id="3" name="Picture 2" descr="bwExpansion_after.pd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83704" y="1988027"/>
            <a:ext cx="4082961" cy="3461789"/>
          </a:xfrm>
          <a:prstGeom prst="rect">
            <a:avLst/>
          </a:prstGeom>
        </p:spPr>
      </p:pic>
      <p:sp>
        <p:nvSpPr>
          <p:cNvPr id="5" name="Right Arrow 4"/>
          <p:cNvSpPr/>
          <p:nvPr/>
        </p:nvSpPr>
        <p:spPr>
          <a:xfrm>
            <a:off x="4121448" y="3278652"/>
            <a:ext cx="717094" cy="377891"/>
          </a:xfrm>
          <a:prstGeom prst="rightArrow">
            <a:avLst/>
          </a:prstGeom>
          <a:solidFill>
            <a:schemeClr val="tx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993388" y="1154425"/>
            <a:ext cx="7550851" cy="461665"/>
          </a:xfrm>
          <a:prstGeom prst="rect">
            <a:avLst/>
          </a:prstGeom>
          <a:solidFill>
            <a:srgbClr val="CCFF66"/>
          </a:solidFill>
        </p:spPr>
        <p:txBody>
          <a:bodyPr wrap="square" rtlCol="0">
            <a:spAutoFit/>
          </a:bodyPr>
          <a:lstStyle/>
          <a:p>
            <a:pPr algn="ctr"/>
            <a:r>
              <a:rPr lang="en-US" sz="2400" dirty="0" smtClean="0">
                <a:latin typeface="Seravek"/>
                <a:cs typeface="Seravek"/>
              </a:rPr>
              <a:t>Harmonics aware </a:t>
            </a:r>
            <a:r>
              <a:rPr lang="en-US" sz="2400" dirty="0" smtClean="0">
                <a:latin typeface="Lucida Bright"/>
                <a:cs typeface="Lucida Bright"/>
              </a:rPr>
              <a:t>replication</a:t>
            </a:r>
            <a:r>
              <a:rPr lang="en-US" sz="2400" dirty="0" smtClean="0">
                <a:latin typeface="Seravek"/>
                <a:cs typeface="Seravek"/>
              </a:rPr>
              <a:t> of lower frequencies</a:t>
            </a:r>
            <a:endParaRPr lang="en-US" sz="2400" dirty="0">
              <a:latin typeface="Seravek"/>
              <a:cs typeface="Seravek"/>
            </a:endParaRPr>
          </a:p>
        </p:txBody>
      </p:sp>
      <p:sp>
        <p:nvSpPr>
          <p:cNvPr id="7" name="TextBox 6"/>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Voice Source Expansion</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119425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bwExpansion_after.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3618" y="815837"/>
            <a:ext cx="2843804" cy="2411155"/>
          </a:xfrm>
          <a:prstGeom prst="rect">
            <a:avLst/>
          </a:prstGeom>
        </p:spPr>
      </p:pic>
      <p:pic>
        <p:nvPicPr>
          <p:cNvPr id="6" name="Picture 5" descr="energyLocalization_fig2.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0255" y="3870509"/>
            <a:ext cx="2843802" cy="2584631"/>
          </a:xfrm>
          <a:prstGeom prst="rect">
            <a:avLst/>
          </a:prstGeom>
        </p:spPr>
      </p:pic>
      <p:sp>
        <p:nvSpPr>
          <p:cNvPr id="9" name="TextBox 8"/>
          <p:cNvSpPr txBox="1"/>
          <p:nvPr/>
        </p:nvSpPr>
        <p:spPr>
          <a:xfrm>
            <a:off x="3098331" y="2973022"/>
            <a:ext cx="2559345" cy="1015663"/>
          </a:xfrm>
          <a:prstGeom prst="rect">
            <a:avLst/>
          </a:prstGeom>
          <a:solidFill>
            <a:srgbClr val="CCFF66"/>
          </a:solidFill>
          <a:ln w="28575" cmpd="sng">
            <a:solidFill>
              <a:srgbClr val="000000"/>
            </a:solidFill>
          </a:ln>
        </p:spPr>
        <p:txBody>
          <a:bodyPr wrap="square" rtlCol="0">
            <a:spAutoFit/>
          </a:bodyPr>
          <a:lstStyle/>
          <a:p>
            <a:pPr algn="ctr"/>
            <a:r>
              <a:rPr lang="en-US" sz="2000" dirty="0" smtClean="0">
                <a:latin typeface="Lucida Bright"/>
                <a:cs typeface="Lucida Bright"/>
              </a:rPr>
              <a:t>Exponential Decay</a:t>
            </a:r>
          </a:p>
          <a:p>
            <a:pPr algn="ctr"/>
            <a:r>
              <a:rPr lang="en-US" sz="2000" dirty="0" smtClean="0">
                <a:latin typeface="Lucida Bright"/>
                <a:cs typeface="Lucida Bright"/>
              </a:rPr>
              <a:t>+</a:t>
            </a:r>
          </a:p>
          <a:p>
            <a:pPr algn="ctr"/>
            <a:r>
              <a:rPr lang="en-US" sz="2000" dirty="0">
                <a:latin typeface="Lucida Bright"/>
                <a:cs typeface="Lucida Bright"/>
              </a:rPr>
              <a:t>Weighted Sum</a:t>
            </a:r>
          </a:p>
        </p:txBody>
      </p:sp>
      <p:cxnSp>
        <p:nvCxnSpPr>
          <p:cNvPr id="5" name="Elbow Connector 4"/>
          <p:cNvCxnSpPr/>
          <p:nvPr/>
        </p:nvCxnSpPr>
        <p:spPr>
          <a:xfrm>
            <a:off x="2795964" y="1680390"/>
            <a:ext cx="1319086" cy="1274913"/>
          </a:xfrm>
          <a:prstGeom prst="bentConnector2">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3" name="Elbow Connector 12"/>
          <p:cNvCxnSpPr/>
          <p:nvPr/>
        </p:nvCxnSpPr>
        <p:spPr>
          <a:xfrm flipV="1">
            <a:off x="2745190" y="3988685"/>
            <a:ext cx="1319086" cy="1274913"/>
          </a:xfrm>
          <a:prstGeom prst="bentConnector2">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Speech Reconstruction</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76786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Speech Reconstruction</a:t>
            </a:r>
            <a:endParaRPr lang="en-US" sz="2800" dirty="0">
              <a:latin typeface="Lucida Bright"/>
              <a:cs typeface="Lucida Bright"/>
            </a:endParaRPr>
          </a:p>
        </p:txBody>
      </p:sp>
      <p:pic>
        <p:nvPicPr>
          <p:cNvPr id="8" name="Picture 7" descr="energyLocalization_fig3.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21256" y="1986005"/>
            <a:ext cx="3011134" cy="2841159"/>
          </a:xfrm>
          <a:prstGeom prst="rect">
            <a:avLst/>
          </a:prstGeom>
        </p:spPr>
      </p:pic>
      <p:sp>
        <p:nvSpPr>
          <p:cNvPr id="11" name="Right Arrow 10"/>
          <p:cNvSpPr/>
          <p:nvPr/>
        </p:nvSpPr>
        <p:spPr>
          <a:xfrm>
            <a:off x="5578504" y="3278652"/>
            <a:ext cx="717094" cy="377891"/>
          </a:xfrm>
          <a:prstGeom prst="rightArrow">
            <a:avLst/>
          </a:prstGeom>
          <a:solidFill>
            <a:schemeClr val="tx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bwExpansion_after.pd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3618" y="815837"/>
            <a:ext cx="2843804" cy="2411155"/>
          </a:xfrm>
          <a:prstGeom prst="rect">
            <a:avLst/>
          </a:prstGeom>
        </p:spPr>
      </p:pic>
      <p:pic>
        <p:nvPicPr>
          <p:cNvPr id="14" name="Picture 13" descr="energyLocalization_fig2.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0255" y="3870509"/>
            <a:ext cx="2843802" cy="2584631"/>
          </a:xfrm>
          <a:prstGeom prst="rect">
            <a:avLst/>
          </a:prstGeom>
        </p:spPr>
      </p:pic>
      <p:sp>
        <p:nvSpPr>
          <p:cNvPr id="15" name="TextBox 14"/>
          <p:cNvSpPr txBox="1"/>
          <p:nvPr/>
        </p:nvSpPr>
        <p:spPr>
          <a:xfrm>
            <a:off x="3098331" y="2973022"/>
            <a:ext cx="2559345" cy="1015663"/>
          </a:xfrm>
          <a:prstGeom prst="rect">
            <a:avLst/>
          </a:prstGeom>
          <a:solidFill>
            <a:srgbClr val="CCFF66"/>
          </a:solidFill>
          <a:ln w="28575" cmpd="sng">
            <a:solidFill>
              <a:srgbClr val="000000"/>
            </a:solidFill>
          </a:ln>
        </p:spPr>
        <p:txBody>
          <a:bodyPr wrap="square" rtlCol="0">
            <a:spAutoFit/>
          </a:bodyPr>
          <a:lstStyle/>
          <a:p>
            <a:pPr algn="ctr"/>
            <a:r>
              <a:rPr lang="en-US" sz="2000" dirty="0" smtClean="0">
                <a:latin typeface="Lucida Bright"/>
                <a:cs typeface="Lucida Bright"/>
              </a:rPr>
              <a:t>Exponential Decay</a:t>
            </a:r>
          </a:p>
          <a:p>
            <a:pPr algn="ctr"/>
            <a:r>
              <a:rPr lang="en-US" sz="2000" dirty="0" smtClean="0">
                <a:latin typeface="Lucida Bright"/>
                <a:cs typeface="Lucida Bright"/>
              </a:rPr>
              <a:t>+</a:t>
            </a:r>
          </a:p>
          <a:p>
            <a:pPr algn="ctr"/>
            <a:r>
              <a:rPr lang="en-US" sz="2000" dirty="0">
                <a:latin typeface="Lucida Bright"/>
                <a:cs typeface="Lucida Bright"/>
              </a:rPr>
              <a:t>Weighted Sum</a:t>
            </a:r>
          </a:p>
        </p:txBody>
      </p:sp>
      <p:cxnSp>
        <p:nvCxnSpPr>
          <p:cNvPr id="16" name="Elbow Connector 4"/>
          <p:cNvCxnSpPr/>
          <p:nvPr/>
        </p:nvCxnSpPr>
        <p:spPr>
          <a:xfrm>
            <a:off x="2795964" y="1680390"/>
            <a:ext cx="1319086" cy="1274913"/>
          </a:xfrm>
          <a:prstGeom prst="bentConnector2">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7" name="Elbow Connector 12"/>
          <p:cNvCxnSpPr/>
          <p:nvPr/>
        </p:nvCxnSpPr>
        <p:spPr>
          <a:xfrm flipV="1">
            <a:off x="2745190" y="3988685"/>
            <a:ext cx="1319086" cy="1274913"/>
          </a:xfrm>
          <a:prstGeom prst="bentConnector2">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76786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ompareProcessedWaveform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922208" y="920750"/>
            <a:ext cx="6845261" cy="5621368"/>
          </a:xfrm>
          <a:prstGeom prst="rect">
            <a:avLst/>
          </a:prstGeom>
        </p:spPr>
      </p:pic>
      <p:sp>
        <p:nvSpPr>
          <p:cNvPr id="3" name="TextBox 2"/>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Time Domain Reconstruction for Word “often”</a:t>
            </a:r>
            <a:endParaRPr lang="en-US" sz="2800" dirty="0">
              <a:latin typeface="Lucida Bright"/>
              <a:cs typeface="Lucida Bright"/>
            </a:endParaRPr>
          </a:p>
        </p:txBody>
      </p:sp>
      <p:sp>
        <p:nvSpPr>
          <p:cNvPr id="4" name="TextBox 3"/>
          <p:cNvSpPr txBox="1"/>
          <p:nvPr/>
        </p:nvSpPr>
        <p:spPr>
          <a:xfrm>
            <a:off x="6600811" y="1069493"/>
            <a:ext cx="1981911" cy="400110"/>
          </a:xfrm>
          <a:prstGeom prst="rect">
            <a:avLst/>
          </a:prstGeom>
          <a:solidFill>
            <a:srgbClr val="FF0000"/>
          </a:solidFill>
        </p:spPr>
        <p:txBody>
          <a:bodyPr wrap="square" rtlCol="0">
            <a:spAutoFit/>
          </a:bodyPr>
          <a:lstStyle/>
          <a:p>
            <a:pPr algn="ctr"/>
            <a:r>
              <a:rPr lang="en-US" sz="2000" dirty="0" smtClean="0">
                <a:solidFill>
                  <a:schemeClr val="bg1"/>
                </a:solidFill>
                <a:latin typeface="Lucida Bright"/>
                <a:cs typeface="Lucida Bright"/>
              </a:rPr>
              <a:t>Raw vibration</a:t>
            </a:r>
          </a:p>
        </p:txBody>
      </p:sp>
      <p:sp>
        <p:nvSpPr>
          <p:cNvPr id="5" name="TextBox 4"/>
          <p:cNvSpPr txBox="1"/>
          <p:nvPr/>
        </p:nvSpPr>
        <p:spPr>
          <a:xfrm>
            <a:off x="6600811" y="2678534"/>
            <a:ext cx="1981911" cy="400110"/>
          </a:xfrm>
          <a:prstGeom prst="rect">
            <a:avLst/>
          </a:prstGeom>
          <a:solidFill>
            <a:srgbClr val="008000"/>
          </a:solidFill>
        </p:spPr>
        <p:txBody>
          <a:bodyPr wrap="square" rtlCol="0">
            <a:spAutoFit/>
          </a:bodyPr>
          <a:lstStyle/>
          <a:p>
            <a:pPr algn="ctr"/>
            <a:r>
              <a:rPr lang="en-US" sz="2000" dirty="0" smtClean="0">
                <a:solidFill>
                  <a:schemeClr val="bg1"/>
                </a:solidFill>
                <a:latin typeface="Lucida Bright"/>
                <a:cs typeface="Lucida Bright"/>
              </a:rPr>
              <a:t>VibraPhone</a:t>
            </a:r>
          </a:p>
        </p:txBody>
      </p:sp>
      <p:sp>
        <p:nvSpPr>
          <p:cNvPr id="6" name="TextBox 5"/>
          <p:cNvSpPr txBox="1"/>
          <p:nvPr/>
        </p:nvSpPr>
        <p:spPr>
          <a:xfrm>
            <a:off x="6600811" y="4281994"/>
            <a:ext cx="1981911" cy="400110"/>
          </a:xfrm>
          <a:prstGeom prst="rect">
            <a:avLst/>
          </a:prstGeom>
          <a:solidFill>
            <a:srgbClr val="3366FF"/>
          </a:solidFill>
        </p:spPr>
        <p:txBody>
          <a:bodyPr wrap="square" rtlCol="0">
            <a:spAutoFit/>
          </a:bodyPr>
          <a:lstStyle/>
          <a:p>
            <a:pPr algn="ctr"/>
            <a:r>
              <a:rPr lang="en-US" sz="2000" dirty="0" smtClean="0">
                <a:solidFill>
                  <a:schemeClr val="bg1"/>
                </a:solidFill>
                <a:latin typeface="Lucida Bright"/>
                <a:cs typeface="Lucida Bright"/>
              </a:rPr>
              <a:t>Microphone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1_mic_maryHad.wav">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6"/>
              </p:ext>
            </p:extLst>
          </p:nvPr>
        </p:nvPicPr>
        <p:blipFill>
          <a:blip r:embed="rId7"/>
          <a:stretch>
            <a:fillRect/>
          </a:stretch>
        </p:blipFill>
        <p:spPr>
          <a:xfrm>
            <a:off x="769602" y="3022600"/>
            <a:ext cx="812800" cy="812800"/>
          </a:xfrm>
          <a:prstGeom prst="rect">
            <a:avLst/>
          </a:prstGeom>
        </p:spPr>
      </p:pic>
      <p:pic>
        <p:nvPicPr>
          <p:cNvPr id="3" name="2_rawVib_maryHad.wav">
            <a:hlinkClick r:id="" action="ppaction://media"/>
          </p:cNvPr>
          <p:cNvPicPr>
            <a:picLocks noChangeAspect="1"/>
          </p:cNvPicPr>
          <p:nvPr>
            <a:audioFile r:link="rId2"/>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8"/>
              </p:ext>
            </p:extLst>
          </p:nvPr>
        </p:nvPicPr>
        <p:blipFill>
          <a:blip r:embed="rId7"/>
          <a:stretch>
            <a:fillRect/>
          </a:stretch>
        </p:blipFill>
        <p:spPr>
          <a:xfrm>
            <a:off x="4193209" y="3022600"/>
            <a:ext cx="812800" cy="812800"/>
          </a:xfrm>
          <a:prstGeom prst="rect">
            <a:avLst/>
          </a:prstGeom>
        </p:spPr>
      </p:pic>
      <p:pic>
        <p:nvPicPr>
          <p:cNvPr id="5" name="3_procVib_maryHad.wav">
            <a:hlinkClick r:id="" action="ppaction://media"/>
          </p:cNvPr>
          <p:cNvPicPr>
            <a:picLocks noChangeAspect="1"/>
          </p:cNvPicPr>
          <p:nvPr>
            <a:audioFile r:link="rId3"/>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9"/>
              </p:ext>
            </p:extLst>
          </p:nvPr>
        </p:nvPicPr>
        <p:blipFill>
          <a:blip r:embed="rId7"/>
          <a:stretch>
            <a:fillRect/>
          </a:stretch>
        </p:blipFill>
        <p:spPr>
          <a:xfrm>
            <a:off x="7451157" y="3022600"/>
            <a:ext cx="812800" cy="812800"/>
          </a:xfrm>
          <a:prstGeom prst="rect">
            <a:avLst/>
          </a:prstGeom>
        </p:spPr>
      </p:pic>
      <p:sp>
        <p:nvSpPr>
          <p:cNvPr id="6" name="TextBox 5"/>
          <p:cNvSpPr txBox="1"/>
          <p:nvPr/>
        </p:nvSpPr>
        <p:spPr>
          <a:xfrm>
            <a:off x="110440" y="2443894"/>
            <a:ext cx="2540095" cy="400110"/>
          </a:xfrm>
          <a:prstGeom prst="rect">
            <a:avLst/>
          </a:prstGeom>
          <a:noFill/>
          <a:ln>
            <a:noFill/>
          </a:ln>
        </p:spPr>
        <p:txBody>
          <a:bodyPr wrap="square" rtlCol="0">
            <a:spAutoFit/>
          </a:bodyPr>
          <a:lstStyle/>
          <a:p>
            <a:pPr algn="ctr"/>
            <a:r>
              <a:rPr lang="en-US" sz="2000" dirty="0" smtClean="0">
                <a:latin typeface="Arial"/>
                <a:cs typeface="Arial"/>
              </a:rPr>
              <a:t>Original song</a:t>
            </a:r>
            <a:endParaRPr lang="en-US" sz="2000" dirty="0">
              <a:latin typeface="Arial"/>
              <a:cs typeface="Arial"/>
            </a:endParaRPr>
          </a:p>
        </p:txBody>
      </p:sp>
      <p:sp>
        <p:nvSpPr>
          <p:cNvPr id="7" name="TextBox 6"/>
          <p:cNvSpPr txBox="1"/>
          <p:nvPr/>
        </p:nvSpPr>
        <p:spPr>
          <a:xfrm>
            <a:off x="2947339" y="2443894"/>
            <a:ext cx="3230338" cy="400110"/>
          </a:xfrm>
          <a:prstGeom prst="rect">
            <a:avLst/>
          </a:prstGeom>
          <a:noFill/>
          <a:ln>
            <a:noFill/>
          </a:ln>
        </p:spPr>
        <p:txBody>
          <a:bodyPr wrap="square" rtlCol="0">
            <a:spAutoFit/>
          </a:bodyPr>
          <a:lstStyle/>
          <a:p>
            <a:pPr algn="ctr"/>
            <a:r>
              <a:rPr lang="en-US" sz="2000" dirty="0" smtClean="0">
                <a:latin typeface="Arial"/>
                <a:cs typeface="Arial"/>
              </a:rPr>
              <a:t>Raw motor signal</a:t>
            </a:r>
            <a:endParaRPr lang="en-US" sz="2000" dirty="0">
              <a:latin typeface="Arial"/>
              <a:cs typeface="Arial"/>
            </a:endParaRPr>
          </a:p>
        </p:txBody>
      </p:sp>
      <p:sp>
        <p:nvSpPr>
          <p:cNvPr id="8" name="TextBox 7"/>
          <p:cNvSpPr txBox="1"/>
          <p:nvPr/>
        </p:nvSpPr>
        <p:spPr>
          <a:xfrm>
            <a:off x="6640140" y="2443894"/>
            <a:ext cx="2374436" cy="400110"/>
          </a:xfrm>
          <a:prstGeom prst="rect">
            <a:avLst/>
          </a:prstGeom>
          <a:noFill/>
          <a:ln>
            <a:noFill/>
          </a:ln>
        </p:spPr>
        <p:txBody>
          <a:bodyPr wrap="square" rtlCol="0">
            <a:spAutoFit/>
          </a:bodyPr>
          <a:lstStyle/>
          <a:p>
            <a:pPr algn="ctr"/>
            <a:r>
              <a:rPr lang="en-US" sz="2000" dirty="0" smtClean="0">
                <a:latin typeface="Arial"/>
                <a:cs typeface="Arial"/>
              </a:rPr>
              <a:t>VibraPhone </a:t>
            </a:r>
            <a:endParaRPr lang="en-US" sz="2000" dirty="0">
              <a:latin typeface="Arial"/>
              <a:cs typeface="Arial"/>
            </a:endParaRPr>
          </a:p>
        </p:txBody>
      </p:sp>
      <p:sp>
        <p:nvSpPr>
          <p:cNvPr id="9" name="Rectangle 8"/>
          <p:cNvSpPr/>
          <p:nvPr/>
        </p:nvSpPr>
        <p:spPr>
          <a:xfrm>
            <a:off x="165656" y="2208921"/>
            <a:ext cx="2374438" cy="2084666"/>
          </a:xfrm>
          <a:prstGeom prst="rect">
            <a:avLst/>
          </a:prstGeom>
          <a:noFill/>
          <a:ln w="571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402897" y="2208921"/>
            <a:ext cx="2374438" cy="2084666"/>
          </a:xfrm>
          <a:prstGeom prst="rect">
            <a:avLst/>
          </a:prstGeom>
          <a:noFill/>
          <a:ln w="571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640138" y="2208921"/>
            <a:ext cx="2374438" cy="2084666"/>
          </a:xfrm>
          <a:prstGeom prst="rect">
            <a:avLst/>
          </a:prstGeom>
          <a:noFill/>
          <a:ln w="571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Audio Demo</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020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56" fill="hold"/>
                                        <p:tgtEl>
                                          <p:spTgt spid="3"/>
                                        </p:tgtEl>
                                      </p:cBhvr>
                                    </p:cmd>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856" fill="hold"/>
                                        <p:tgtEl>
                                          <p:spTgt spid="5"/>
                                        </p:tgtEl>
                                      </p:cBhvr>
                                    </p:cmd>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856" fill="hold"/>
                                        <p:tgtEl>
                                          <p:spTgt spid="3"/>
                                        </p:tgtEl>
                                      </p:cBhvr>
                                    </p:cmd>
                                  </p:childTnLst>
                                </p:cTn>
                              </p:par>
                            </p:childTnLst>
                          </p:cTn>
                        </p:par>
                      </p:childTnLst>
                    </p:cTn>
                  </p:par>
                </p:childTnLst>
              </p:cTn>
              <p:nextCondLst>
                <p:cond evt="onClick" delay="0">
                  <p:tgtEl>
                    <p:spTgt spid="3"/>
                  </p:tgtEl>
                </p:cond>
              </p:nextCondLst>
            </p:seq>
            <p:audio>
              <p:cMediaNode vol="80000">
                <p:cTn id="30" fill="hold" display="0">
                  <p:stCondLst>
                    <p:cond delay="indefinite"/>
                  </p:stCondLst>
                  <p:endCondLst>
                    <p:cond evt="onStopAudio" delay="0">
                      <p:tgtEl>
                        <p:sldTgt/>
                      </p:tgtEl>
                    </p:cond>
                  </p:endCondLst>
                </p:cTn>
                <p:tgtEl>
                  <p:spTgt spid="3"/>
                </p:tgtEl>
              </p:cMediaNode>
            </p:audio>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4856" fill="hold"/>
                                        <p:tgtEl>
                                          <p:spTgt spid="5"/>
                                        </p:tgtEl>
                                      </p:cBhvr>
                                    </p:cmd>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5"/>
                </p:tgtEl>
              </p:cMediaNode>
            </p:audio>
            <p:audio>
              <p:cMediaNode vol="80000" numSld="999">
                <p:cTn id="37" fill="hold" display="0">
                  <p:stCondLst>
                    <p:cond delay="indefinite"/>
                  </p:stCondLst>
                  <p:endCondLst>
                    <p:cond evt="onStopAudio" delay="0">
                      <p:tgtEl>
                        <p:sldTgt/>
                      </p:tgtEl>
                    </p:cond>
                  </p:endCondLst>
                </p:cTn>
                <p:tgtEl>
                  <p:spTgt spid="2"/>
                </p:tgtEl>
              </p:cMediaNode>
            </p:audio>
          </p:childTnLst>
        </p:cTn>
      </p:par>
    </p:tnLst>
    <p:bldLst>
      <p:bldP spid="9" grpId="0" animBg="1"/>
      <p:bldP spid="9" grpId="1" animBg="1"/>
      <p:bldP spid="10" grpId="0" animBg="1"/>
      <p:bldP spid="10" grpId="1" animBg="1"/>
      <p:bldP spid="11" grpId="0" animBg="1"/>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 y="2515315"/>
            <a:ext cx="9144000" cy="646331"/>
          </a:xfrm>
          <a:prstGeom prst="rect">
            <a:avLst/>
          </a:prstGeom>
          <a:noFill/>
        </p:spPr>
        <p:txBody>
          <a:bodyPr wrap="square" rtlCol="0">
            <a:spAutoFit/>
          </a:bodyPr>
          <a:lstStyle/>
          <a:p>
            <a:pPr algn="ctr"/>
            <a:r>
              <a:rPr lang="en-US" sz="3600" dirty="0" smtClean="0">
                <a:latin typeface="Lucida Bright"/>
                <a:cs typeface="Lucida Bright"/>
              </a:rPr>
              <a:t>Evaluation</a:t>
            </a:r>
            <a:endParaRPr lang="en-US" sz="36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34290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523220"/>
          </a:xfrm>
          <a:prstGeom prst="rect">
            <a:avLst/>
          </a:prstGeom>
          <a:solidFill>
            <a:srgbClr val="66FFFF"/>
          </a:solidFill>
        </p:spPr>
        <p:txBody>
          <a:bodyPr wrap="square" rtlCol="0">
            <a:spAutoFit/>
          </a:bodyPr>
          <a:lstStyle/>
          <a:p>
            <a:r>
              <a:rPr lang="en-US" sz="2800" dirty="0" smtClean="0">
                <a:latin typeface="Lucida Bright"/>
                <a:cs typeface="Lucida Bright"/>
              </a:rPr>
              <a:t>   Evaluation Platforms</a:t>
            </a:r>
            <a:endParaRPr lang="en-US" sz="2800" dirty="0">
              <a:latin typeface="Lucida Bright"/>
              <a:cs typeface="Lucida Bright"/>
            </a:endParaRPr>
          </a:p>
        </p:txBody>
      </p:sp>
      <p:grpSp>
        <p:nvGrpSpPr>
          <p:cNvPr id="8" name="Group 7"/>
          <p:cNvGrpSpPr/>
          <p:nvPr/>
        </p:nvGrpSpPr>
        <p:grpSpPr>
          <a:xfrm>
            <a:off x="-189184" y="872280"/>
            <a:ext cx="4941974" cy="4874524"/>
            <a:chOff x="-189184" y="872280"/>
            <a:chExt cx="4941974" cy="4874524"/>
          </a:xfrm>
        </p:grpSpPr>
        <p:pic>
          <p:nvPicPr>
            <p:cNvPr id="5" name="Picture 4" descr="custom_mic_vib_setup.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89184" y="1320195"/>
              <a:ext cx="4941973" cy="4426609"/>
            </a:xfrm>
            <a:prstGeom prst="rect">
              <a:avLst/>
            </a:prstGeom>
          </p:spPr>
        </p:pic>
        <p:sp>
          <p:nvSpPr>
            <p:cNvPr id="6" name="TextBox 5"/>
            <p:cNvSpPr txBox="1"/>
            <p:nvPr/>
          </p:nvSpPr>
          <p:spPr>
            <a:xfrm>
              <a:off x="-89802" y="872280"/>
              <a:ext cx="4842592" cy="461665"/>
            </a:xfrm>
            <a:prstGeom prst="rect">
              <a:avLst/>
            </a:prstGeom>
            <a:solidFill>
              <a:schemeClr val="tx1"/>
            </a:solidFill>
          </p:spPr>
          <p:txBody>
            <a:bodyPr wrap="square" rtlCol="0">
              <a:spAutoFit/>
            </a:bodyPr>
            <a:lstStyle/>
            <a:p>
              <a:pPr algn="ctr"/>
              <a:r>
                <a:rPr lang="en-US" sz="2400" b="1">
                  <a:solidFill>
                    <a:srgbClr val="FFFFFF"/>
                  </a:solidFill>
                  <a:latin typeface="Lucida Bright"/>
                  <a:cs typeface="Lucida Bright"/>
                </a:rPr>
                <a:t>Custom Hardware</a:t>
              </a:r>
            </a:p>
          </p:txBody>
        </p:sp>
      </p:grpSp>
      <p:grpSp>
        <p:nvGrpSpPr>
          <p:cNvPr id="9" name="Group 8"/>
          <p:cNvGrpSpPr/>
          <p:nvPr/>
        </p:nvGrpSpPr>
        <p:grpSpPr>
          <a:xfrm>
            <a:off x="4810945" y="872280"/>
            <a:ext cx="4358714" cy="4887352"/>
            <a:chOff x="4810945" y="872280"/>
            <a:chExt cx="4358714" cy="4887352"/>
          </a:xfrm>
        </p:grpSpPr>
        <p:pic>
          <p:nvPicPr>
            <p:cNvPr id="3" name="Picture 2" descr="smartphoneSetup.pd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16935" y="1333023"/>
              <a:ext cx="4352724" cy="4426609"/>
            </a:xfrm>
            <a:prstGeom prst="rect">
              <a:avLst/>
            </a:prstGeom>
          </p:spPr>
        </p:pic>
        <p:sp>
          <p:nvSpPr>
            <p:cNvPr id="7" name="TextBox 6"/>
            <p:cNvSpPr txBox="1"/>
            <p:nvPr/>
          </p:nvSpPr>
          <p:spPr>
            <a:xfrm>
              <a:off x="4810945" y="872280"/>
              <a:ext cx="4358713" cy="461665"/>
            </a:xfrm>
            <a:prstGeom prst="rect">
              <a:avLst/>
            </a:prstGeom>
            <a:solidFill>
              <a:schemeClr val="tx1"/>
            </a:solidFill>
          </p:spPr>
          <p:txBody>
            <a:bodyPr wrap="square" rtlCol="0">
              <a:spAutoFit/>
            </a:bodyPr>
            <a:lstStyle/>
            <a:p>
              <a:pPr algn="ctr"/>
              <a:r>
                <a:rPr lang="en-US" sz="2400" b="1">
                  <a:solidFill>
                    <a:srgbClr val="FFFFFF"/>
                  </a:solidFill>
                  <a:latin typeface="Lucida Bright"/>
                  <a:cs typeface="Lucida Bright"/>
                </a:rPr>
                <a:t>Smartphone Set up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250" t="8896" r="11420" b="6377"/>
          <a:stretch/>
        </p:blipFill>
        <p:spPr>
          <a:xfrm>
            <a:off x="579056" y="3995397"/>
            <a:ext cx="1302435" cy="1203912"/>
          </a:xfrm>
          <a:prstGeom prst="rect">
            <a:avLst/>
          </a:prstGeom>
        </p:spPr>
      </p:pic>
      <p:pic>
        <p:nvPicPr>
          <p:cNvPr id="4" name="Picture 3"/>
          <p:cNvPicPr>
            <a:picLocks noChangeAspect="1"/>
          </p:cNvPicPr>
          <p:nvPr/>
        </p:nvPicPr>
        <p:blipFill>
          <a:blip r:embed="rId3"/>
          <a:stretch>
            <a:fillRect/>
          </a:stretch>
        </p:blipFill>
        <p:spPr>
          <a:xfrm>
            <a:off x="388122" y="1970029"/>
            <a:ext cx="1356818" cy="1356819"/>
          </a:xfrm>
          <a:prstGeom prst="rect">
            <a:avLst/>
          </a:prstGeom>
        </p:spPr>
      </p:pic>
      <p:sp>
        <p:nvSpPr>
          <p:cNvPr id="11" name="Rounded Rectangle 10"/>
          <p:cNvSpPr/>
          <p:nvPr/>
        </p:nvSpPr>
        <p:spPr>
          <a:xfrm>
            <a:off x="145939" y="1972226"/>
            <a:ext cx="1997650" cy="3664201"/>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77925" y="1569919"/>
            <a:ext cx="1207108" cy="400110"/>
          </a:xfrm>
          <a:prstGeom prst="rect">
            <a:avLst/>
          </a:prstGeom>
          <a:noFill/>
        </p:spPr>
        <p:txBody>
          <a:bodyPr wrap="square" rtlCol="0">
            <a:spAutoFit/>
          </a:bodyPr>
          <a:lstStyle/>
          <a:p>
            <a:pPr algn="ctr"/>
            <a:r>
              <a:rPr lang="en-US" sz="2000" b="1" dirty="0" smtClean="0">
                <a:latin typeface="Lucida Bright"/>
                <a:cs typeface="Lucida Bright"/>
              </a:rPr>
              <a:t>Sources</a:t>
            </a:r>
            <a:endParaRPr lang="en-US" sz="2000" b="1" dirty="0">
              <a:latin typeface="Lucida Bright"/>
              <a:cs typeface="Lucida Bright"/>
            </a:endParaRPr>
          </a:p>
        </p:txBody>
      </p:sp>
      <p:sp>
        <p:nvSpPr>
          <p:cNvPr id="26" name="TextBox 25"/>
          <p:cNvSpPr txBox="1"/>
          <p:nvPr/>
        </p:nvSpPr>
        <p:spPr>
          <a:xfrm>
            <a:off x="145944" y="3135315"/>
            <a:ext cx="2023407" cy="369332"/>
          </a:xfrm>
          <a:prstGeom prst="rect">
            <a:avLst/>
          </a:prstGeom>
          <a:noFill/>
        </p:spPr>
        <p:txBody>
          <a:bodyPr wrap="square" rtlCol="0">
            <a:spAutoFit/>
          </a:bodyPr>
          <a:lstStyle/>
          <a:p>
            <a:pPr algn="ctr"/>
            <a:r>
              <a:rPr lang="en-US" dirty="0" smtClean="0">
                <a:latin typeface="Lucida Bright"/>
                <a:cs typeface="Lucida Bright"/>
              </a:rPr>
              <a:t>Speaker</a:t>
            </a:r>
            <a:endParaRPr lang="en-US" dirty="0">
              <a:latin typeface="Lucida Bright"/>
              <a:cs typeface="Lucida Bright"/>
            </a:endParaRPr>
          </a:p>
        </p:txBody>
      </p:sp>
      <p:sp>
        <p:nvSpPr>
          <p:cNvPr id="27" name="TextBox 26"/>
          <p:cNvSpPr txBox="1"/>
          <p:nvPr/>
        </p:nvSpPr>
        <p:spPr>
          <a:xfrm>
            <a:off x="120282" y="5125987"/>
            <a:ext cx="1997650" cy="369332"/>
          </a:xfrm>
          <a:prstGeom prst="rect">
            <a:avLst/>
          </a:prstGeom>
          <a:noFill/>
        </p:spPr>
        <p:txBody>
          <a:bodyPr wrap="square" rtlCol="0">
            <a:spAutoFit/>
          </a:bodyPr>
          <a:lstStyle/>
          <a:p>
            <a:pPr algn="ctr"/>
            <a:r>
              <a:rPr lang="en-US" dirty="0" smtClean="0">
                <a:latin typeface="Lucida Bright"/>
                <a:cs typeface="Lucida Bright"/>
              </a:rPr>
              <a:t>Human</a:t>
            </a:r>
            <a:endParaRPr lang="en-US" dirty="0">
              <a:latin typeface="Lucida Bright"/>
              <a:cs typeface="Lucida Bright"/>
            </a:endParaRPr>
          </a:p>
        </p:txBody>
      </p:sp>
      <p:sp>
        <p:nvSpPr>
          <p:cNvPr id="28" name="TextBox 27"/>
          <p:cNvSpPr txBox="1"/>
          <p:nvPr/>
        </p:nvSpPr>
        <p:spPr>
          <a:xfrm>
            <a:off x="0" y="0"/>
            <a:ext cx="9144000" cy="523220"/>
          </a:xfrm>
          <a:prstGeom prst="rect">
            <a:avLst/>
          </a:prstGeom>
          <a:solidFill>
            <a:srgbClr val="66FFFF"/>
          </a:solidFill>
        </p:spPr>
        <p:txBody>
          <a:bodyPr wrap="square" rtlCol="0">
            <a:spAutoFit/>
          </a:bodyPr>
          <a:lstStyle/>
          <a:p>
            <a:r>
              <a:rPr lang="en-US" sz="2800" dirty="0" smtClean="0">
                <a:latin typeface="Lucida Bright"/>
                <a:cs typeface="Lucida Bright"/>
              </a:rPr>
              <a:t>   Evaluation Method</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54624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250" t="8896" r="11420" b="6377"/>
          <a:stretch/>
        </p:blipFill>
        <p:spPr>
          <a:xfrm>
            <a:off x="579056" y="3995397"/>
            <a:ext cx="1302435" cy="1203912"/>
          </a:xfrm>
          <a:prstGeom prst="rect">
            <a:avLst/>
          </a:prstGeom>
        </p:spPr>
      </p:pic>
      <p:pic>
        <p:nvPicPr>
          <p:cNvPr id="4" name="Picture 3"/>
          <p:cNvPicPr>
            <a:picLocks noChangeAspect="1"/>
          </p:cNvPicPr>
          <p:nvPr/>
        </p:nvPicPr>
        <p:blipFill>
          <a:blip r:embed="rId3"/>
          <a:stretch>
            <a:fillRect/>
          </a:stretch>
        </p:blipFill>
        <p:spPr>
          <a:xfrm>
            <a:off x="388122" y="1970029"/>
            <a:ext cx="1356818" cy="1356819"/>
          </a:xfrm>
          <a:prstGeom prst="rect">
            <a:avLst/>
          </a:prstGeom>
        </p:spPr>
      </p:pic>
      <p:pic>
        <p:nvPicPr>
          <p:cNvPr id="6" name="Picture 5" descr="smartphoneSetup.pd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15692" y="4011635"/>
            <a:ext cx="2160890" cy="2173031"/>
          </a:xfrm>
          <a:prstGeom prst="rect">
            <a:avLst/>
          </a:prstGeom>
        </p:spPr>
      </p:pic>
      <p:sp>
        <p:nvSpPr>
          <p:cNvPr id="9" name="Rounded Rectangle 8"/>
          <p:cNvSpPr/>
          <p:nvPr/>
        </p:nvSpPr>
        <p:spPr>
          <a:xfrm>
            <a:off x="3161539" y="1126913"/>
            <a:ext cx="2658870" cy="5477139"/>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145939" y="1972226"/>
            <a:ext cx="1997650" cy="3664201"/>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106522" y="638743"/>
            <a:ext cx="2916908" cy="400110"/>
          </a:xfrm>
          <a:prstGeom prst="rect">
            <a:avLst/>
          </a:prstGeom>
          <a:noFill/>
        </p:spPr>
        <p:txBody>
          <a:bodyPr wrap="square" rtlCol="0">
            <a:spAutoFit/>
          </a:bodyPr>
          <a:lstStyle/>
          <a:p>
            <a:pPr algn="ctr"/>
            <a:r>
              <a:rPr lang="en-US" sz="2000" b="1" dirty="0" smtClean="0">
                <a:latin typeface="Lucida Bright"/>
                <a:cs typeface="Lucida Bright"/>
              </a:rPr>
              <a:t>Recording platforms</a:t>
            </a:r>
            <a:endParaRPr lang="en-US" sz="2000" b="1" dirty="0">
              <a:latin typeface="Lucida Bright"/>
              <a:cs typeface="Lucida Bright"/>
            </a:endParaRPr>
          </a:p>
        </p:txBody>
      </p:sp>
      <p:cxnSp>
        <p:nvCxnSpPr>
          <p:cNvPr id="21" name="Straight Arrow Connector 20"/>
          <p:cNvCxnSpPr/>
          <p:nvPr/>
        </p:nvCxnSpPr>
        <p:spPr>
          <a:xfrm flipV="1">
            <a:off x="2135758" y="2732296"/>
            <a:ext cx="1025312" cy="789028"/>
          </a:xfrm>
          <a:prstGeom prst="straightConnector1">
            <a:avLst/>
          </a:prstGeom>
          <a:ln w="28575" cmpd="sng">
            <a:tailEnd type="arrow" w="lg" len="lg"/>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135754" y="3521322"/>
            <a:ext cx="1025316" cy="750296"/>
          </a:xfrm>
          <a:prstGeom prst="straightConnector1">
            <a:avLst/>
          </a:prstGeom>
          <a:ln w="28575" cmpd="sng">
            <a:tailEnd type="arrow" w="lg" len="lg"/>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388973" y="3406563"/>
            <a:ext cx="2111419" cy="338554"/>
          </a:xfrm>
          <a:prstGeom prst="rect">
            <a:avLst/>
          </a:prstGeom>
          <a:noFill/>
        </p:spPr>
        <p:txBody>
          <a:bodyPr wrap="square" rtlCol="0">
            <a:spAutoFit/>
          </a:bodyPr>
          <a:lstStyle/>
          <a:p>
            <a:pPr algn="ctr"/>
            <a:r>
              <a:rPr lang="en-US" sz="1600" dirty="0" smtClean="0">
                <a:latin typeface="Lucida Bright"/>
                <a:cs typeface="Lucida Bright"/>
              </a:rPr>
              <a:t>Custom setup</a:t>
            </a:r>
            <a:endParaRPr lang="en-US" sz="1600" dirty="0">
              <a:latin typeface="Lucida Bright"/>
              <a:cs typeface="Lucida Bright"/>
            </a:endParaRPr>
          </a:p>
        </p:txBody>
      </p:sp>
      <p:sp>
        <p:nvSpPr>
          <p:cNvPr id="24" name="TextBox 23"/>
          <p:cNvSpPr txBox="1"/>
          <p:nvPr/>
        </p:nvSpPr>
        <p:spPr>
          <a:xfrm>
            <a:off x="3439509" y="6144923"/>
            <a:ext cx="2111419" cy="338554"/>
          </a:xfrm>
          <a:prstGeom prst="rect">
            <a:avLst/>
          </a:prstGeom>
          <a:noFill/>
        </p:spPr>
        <p:txBody>
          <a:bodyPr wrap="square" rtlCol="0">
            <a:spAutoFit/>
          </a:bodyPr>
          <a:lstStyle/>
          <a:p>
            <a:pPr algn="ctr"/>
            <a:r>
              <a:rPr lang="en-US" sz="1600" dirty="0" smtClean="0">
                <a:latin typeface="Lucida Bright"/>
                <a:cs typeface="Lucida Bright"/>
              </a:rPr>
              <a:t>Smartphone setup</a:t>
            </a:r>
            <a:endParaRPr lang="en-US" sz="1600" dirty="0">
              <a:latin typeface="Lucida Bright"/>
              <a:cs typeface="Lucida Bright"/>
            </a:endParaRPr>
          </a:p>
        </p:txBody>
      </p:sp>
      <p:sp>
        <p:nvSpPr>
          <p:cNvPr id="25" name="TextBox 24"/>
          <p:cNvSpPr txBox="1"/>
          <p:nvPr/>
        </p:nvSpPr>
        <p:spPr>
          <a:xfrm>
            <a:off x="477925" y="1569919"/>
            <a:ext cx="1207108" cy="400110"/>
          </a:xfrm>
          <a:prstGeom prst="rect">
            <a:avLst/>
          </a:prstGeom>
          <a:noFill/>
        </p:spPr>
        <p:txBody>
          <a:bodyPr wrap="square" rtlCol="0">
            <a:spAutoFit/>
          </a:bodyPr>
          <a:lstStyle/>
          <a:p>
            <a:pPr algn="ctr"/>
            <a:r>
              <a:rPr lang="en-US" sz="2000" b="1" dirty="0" smtClean="0">
                <a:latin typeface="Lucida Bright"/>
                <a:cs typeface="Lucida Bright"/>
              </a:rPr>
              <a:t>Sources</a:t>
            </a:r>
            <a:endParaRPr lang="en-US" sz="2000" b="1" dirty="0">
              <a:latin typeface="Lucida Bright"/>
              <a:cs typeface="Lucida Bright"/>
            </a:endParaRPr>
          </a:p>
        </p:txBody>
      </p:sp>
      <p:sp>
        <p:nvSpPr>
          <p:cNvPr id="26" name="TextBox 25"/>
          <p:cNvSpPr txBox="1"/>
          <p:nvPr/>
        </p:nvSpPr>
        <p:spPr>
          <a:xfrm>
            <a:off x="145944" y="3135315"/>
            <a:ext cx="2023407" cy="369332"/>
          </a:xfrm>
          <a:prstGeom prst="rect">
            <a:avLst/>
          </a:prstGeom>
          <a:noFill/>
        </p:spPr>
        <p:txBody>
          <a:bodyPr wrap="square" rtlCol="0">
            <a:spAutoFit/>
          </a:bodyPr>
          <a:lstStyle/>
          <a:p>
            <a:pPr algn="ctr"/>
            <a:r>
              <a:rPr lang="en-US" dirty="0" smtClean="0">
                <a:latin typeface="Lucida Bright"/>
                <a:cs typeface="Lucida Bright"/>
              </a:rPr>
              <a:t>Speaker</a:t>
            </a:r>
            <a:endParaRPr lang="en-US" dirty="0">
              <a:latin typeface="Lucida Bright"/>
              <a:cs typeface="Lucida Bright"/>
            </a:endParaRPr>
          </a:p>
        </p:txBody>
      </p:sp>
      <p:sp>
        <p:nvSpPr>
          <p:cNvPr id="27" name="TextBox 26"/>
          <p:cNvSpPr txBox="1"/>
          <p:nvPr/>
        </p:nvSpPr>
        <p:spPr>
          <a:xfrm>
            <a:off x="120282" y="5125987"/>
            <a:ext cx="1997650" cy="369332"/>
          </a:xfrm>
          <a:prstGeom prst="rect">
            <a:avLst/>
          </a:prstGeom>
          <a:noFill/>
        </p:spPr>
        <p:txBody>
          <a:bodyPr wrap="square" rtlCol="0">
            <a:spAutoFit/>
          </a:bodyPr>
          <a:lstStyle/>
          <a:p>
            <a:pPr algn="ctr"/>
            <a:r>
              <a:rPr lang="en-US" dirty="0" smtClean="0">
                <a:latin typeface="Lucida Bright"/>
                <a:cs typeface="Lucida Bright"/>
              </a:rPr>
              <a:t>Human</a:t>
            </a:r>
            <a:endParaRPr lang="en-US" dirty="0">
              <a:latin typeface="Lucida Bright"/>
              <a:cs typeface="Lucida Bright"/>
            </a:endParaRPr>
          </a:p>
        </p:txBody>
      </p:sp>
      <p:sp>
        <p:nvSpPr>
          <p:cNvPr id="28" name="TextBox 27"/>
          <p:cNvSpPr txBox="1"/>
          <p:nvPr/>
        </p:nvSpPr>
        <p:spPr>
          <a:xfrm>
            <a:off x="0" y="0"/>
            <a:ext cx="9144000" cy="523220"/>
          </a:xfrm>
          <a:prstGeom prst="rect">
            <a:avLst/>
          </a:prstGeom>
          <a:solidFill>
            <a:srgbClr val="66FFFF"/>
          </a:solidFill>
        </p:spPr>
        <p:txBody>
          <a:bodyPr wrap="square" rtlCol="0">
            <a:spAutoFit/>
          </a:bodyPr>
          <a:lstStyle/>
          <a:p>
            <a:r>
              <a:rPr lang="en-US" sz="2800" dirty="0" smtClean="0">
                <a:latin typeface="Lucida Bright"/>
                <a:cs typeface="Lucida Bright"/>
              </a:rPr>
              <a:t>   Evaluation Method</a:t>
            </a:r>
            <a:endParaRPr lang="en-US" sz="2800" dirty="0">
              <a:latin typeface="Lucida Bright"/>
              <a:cs typeface="Lucida Bright"/>
            </a:endParaRPr>
          </a:p>
        </p:txBody>
      </p:sp>
      <p:pic>
        <p:nvPicPr>
          <p:cNvPr id="30" name="Picture 29" descr="custom_mic_vib_setup.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339134" y="1372562"/>
            <a:ext cx="2282063" cy="204408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54624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250" t="8896" r="11420" b="6377"/>
          <a:stretch/>
        </p:blipFill>
        <p:spPr>
          <a:xfrm>
            <a:off x="579056" y="3995397"/>
            <a:ext cx="1302435" cy="1203912"/>
          </a:xfrm>
          <a:prstGeom prst="rect">
            <a:avLst/>
          </a:prstGeom>
        </p:spPr>
      </p:pic>
      <p:pic>
        <p:nvPicPr>
          <p:cNvPr id="4" name="Picture 3"/>
          <p:cNvPicPr>
            <a:picLocks noChangeAspect="1"/>
          </p:cNvPicPr>
          <p:nvPr/>
        </p:nvPicPr>
        <p:blipFill>
          <a:blip r:embed="rId3"/>
          <a:stretch>
            <a:fillRect/>
          </a:stretch>
        </p:blipFill>
        <p:spPr>
          <a:xfrm>
            <a:off x="388122" y="1970029"/>
            <a:ext cx="1356818" cy="1356819"/>
          </a:xfrm>
          <a:prstGeom prst="rect">
            <a:avLst/>
          </a:prstGeom>
        </p:spPr>
      </p:pic>
      <p:pic>
        <p:nvPicPr>
          <p:cNvPr id="6" name="Picture 5" descr="smartphoneSetup.pd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15692" y="4011635"/>
            <a:ext cx="2160890" cy="2173031"/>
          </a:xfrm>
          <a:prstGeom prst="rect">
            <a:avLst/>
          </a:prstGeom>
        </p:spPr>
      </p:pic>
      <p:pic>
        <p:nvPicPr>
          <p:cNvPr id="7" name="Picture 6"/>
          <p:cNvPicPr>
            <a:picLocks noChangeAspect="1"/>
          </p:cNvPicPr>
          <p:nvPr/>
        </p:nvPicPr>
        <p:blipFill>
          <a:blip r:embed="rId5"/>
          <a:stretch>
            <a:fillRect/>
          </a:stretch>
        </p:blipFill>
        <p:spPr>
          <a:xfrm flipH="1">
            <a:off x="7012274" y="4073686"/>
            <a:ext cx="1634636" cy="1634637"/>
          </a:xfrm>
          <a:prstGeom prst="rect">
            <a:avLst/>
          </a:prstGeom>
        </p:spPr>
      </p:pic>
      <p:pic>
        <p:nvPicPr>
          <p:cNvPr id="8" name="Picture 7"/>
          <p:cNvPicPr>
            <a:picLocks noChangeAspect="1"/>
          </p:cNvPicPr>
          <p:nvPr/>
        </p:nvPicPr>
        <p:blipFill>
          <a:blip r:embed="rId6"/>
          <a:stretch>
            <a:fillRect/>
          </a:stretch>
        </p:blipFill>
        <p:spPr>
          <a:xfrm>
            <a:off x="7252313" y="1721764"/>
            <a:ext cx="1253478" cy="1253479"/>
          </a:xfrm>
          <a:prstGeom prst="rect">
            <a:avLst/>
          </a:prstGeom>
        </p:spPr>
      </p:pic>
      <p:sp>
        <p:nvSpPr>
          <p:cNvPr id="9" name="Rounded Rectangle 8"/>
          <p:cNvSpPr/>
          <p:nvPr/>
        </p:nvSpPr>
        <p:spPr>
          <a:xfrm>
            <a:off x="3161539" y="1126913"/>
            <a:ext cx="2658870" cy="5477139"/>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6845725" y="1569919"/>
            <a:ext cx="1997650" cy="4694645"/>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145939" y="1972226"/>
            <a:ext cx="1997650" cy="3664201"/>
          </a:xfrm>
          <a:prstGeom prst="roundRect">
            <a:avLst/>
          </a:prstGeom>
          <a:noFill/>
          <a:ln w="28575"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106522" y="638743"/>
            <a:ext cx="2916908" cy="400110"/>
          </a:xfrm>
          <a:prstGeom prst="rect">
            <a:avLst/>
          </a:prstGeom>
          <a:noFill/>
        </p:spPr>
        <p:txBody>
          <a:bodyPr wrap="square" rtlCol="0">
            <a:spAutoFit/>
          </a:bodyPr>
          <a:lstStyle/>
          <a:p>
            <a:pPr algn="ctr"/>
            <a:r>
              <a:rPr lang="en-US" sz="2000" b="1" dirty="0" smtClean="0">
                <a:latin typeface="Lucida Bright"/>
                <a:cs typeface="Lucida Bright"/>
              </a:rPr>
              <a:t>Recording platforms</a:t>
            </a:r>
            <a:endParaRPr lang="en-US" sz="2000" b="1" dirty="0">
              <a:latin typeface="Lucida Bright"/>
              <a:cs typeface="Lucida Bright"/>
            </a:endParaRPr>
          </a:p>
        </p:txBody>
      </p:sp>
      <p:sp>
        <p:nvSpPr>
          <p:cNvPr id="14" name="TextBox 13"/>
          <p:cNvSpPr txBox="1"/>
          <p:nvPr/>
        </p:nvSpPr>
        <p:spPr>
          <a:xfrm>
            <a:off x="6406701" y="1128649"/>
            <a:ext cx="2916908" cy="400110"/>
          </a:xfrm>
          <a:prstGeom prst="rect">
            <a:avLst/>
          </a:prstGeom>
          <a:noFill/>
        </p:spPr>
        <p:txBody>
          <a:bodyPr wrap="square" rtlCol="0">
            <a:spAutoFit/>
          </a:bodyPr>
          <a:lstStyle/>
          <a:p>
            <a:pPr algn="ctr"/>
            <a:r>
              <a:rPr lang="en-US" sz="2000" b="1" dirty="0" smtClean="0">
                <a:latin typeface="Lucida Bright"/>
                <a:cs typeface="Lucida Bright"/>
              </a:rPr>
              <a:t>Decoding methods</a:t>
            </a:r>
            <a:endParaRPr lang="en-US" sz="2000" b="1" dirty="0">
              <a:latin typeface="Lucida Bright"/>
              <a:cs typeface="Lucida Bright"/>
            </a:endParaRPr>
          </a:p>
        </p:txBody>
      </p:sp>
      <p:sp>
        <p:nvSpPr>
          <p:cNvPr id="15" name="TextBox 14"/>
          <p:cNvSpPr txBox="1"/>
          <p:nvPr/>
        </p:nvSpPr>
        <p:spPr>
          <a:xfrm>
            <a:off x="6832498" y="2921915"/>
            <a:ext cx="2091683" cy="923330"/>
          </a:xfrm>
          <a:prstGeom prst="rect">
            <a:avLst/>
          </a:prstGeom>
          <a:noFill/>
        </p:spPr>
        <p:txBody>
          <a:bodyPr wrap="square" rtlCol="0">
            <a:spAutoFit/>
          </a:bodyPr>
          <a:lstStyle/>
          <a:p>
            <a:pPr algn="ctr"/>
            <a:r>
              <a:rPr lang="en-US" dirty="0" smtClean="0">
                <a:latin typeface="Lucida Bright"/>
                <a:cs typeface="Lucida Bright"/>
              </a:rPr>
              <a:t>Automatic speech recognition</a:t>
            </a:r>
            <a:endParaRPr lang="en-US" dirty="0">
              <a:latin typeface="Lucida Bright"/>
              <a:cs typeface="Lucida Bright"/>
            </a:endParaRPr>
          </a:p>
        </p:txBody>
      </p:sp>
      <p:sp>
        <p:nvSpPr>
          <p:cNvPr id="16" name="TextBox 15"/>
          <p:cNvSpPr txBox="1"/>
          <p:nvPr/>
        </p:nvSpPr>
        <p:spPr>
          <a:xfrm>
            <a:off x="6845729" y="5528731"/>
            <a:ext cx="2091683" cy="646331"/>
          </a:xfrm>
          <a:prstGeom prst="rect">
            <a:avLst/>
          </a:prstGeom>
          <a:noFill/>
        </p:spPr>
        <p:txBody>
          <a:bodyPr wrap="square" rtlCol="0">
            <a:spAutoFit/>
          </a:bodyPr>
          <a:lstStyle/>
          <a:p>
            <a:pPr algn="ctr"/>
            <a:r>
              <a:rPr lang="en-US" dirty="0" smtClean="0">
                <a:latin typeface="Lucida Bright"/>
                <a:cs typeface="Lucida Bright"/>
              </a:rPr>
              <a:t>Manual speech recognition</a:t>
            </a:r>
            <a:endParaRPr lang="en-US" dirty="0">
              <a:latin typeface="Lucida Bright"/>
              <a:cs typeface="Lucida Bright"/>
            </a:endParaRPr>
          </a:p>
        </p:txBody>
      </p:sp>
      <p:cxnSp>
        <p:nvCxnSpPr>
          <p:cNvPr id="21" name="Straight Arrow Connector 20"/>
          <p:cNvCxnSpPr/>
          <p:nvPr/>
        </p:nvCxnSpPr>
        <p:spPr>
          <a:xfrm flipV="1">
            <a:off x="2135758" y="2732296"/>
            <a:ext cx="1025312" cy="789028"/>
          </a:xfrm>
          <a:prstGeom prst="straightConnector1">
            <a:avLst/>
          </a:prstGeom>
          <a:ln w="28575" cmpd="sng">
            <a:tailEnd type="arrow" w="lg" len="lg"/>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135754" y="3521322"/>
            <a:ext cx="1025316" cy="750296"/>
          </a:xfrm>
          <a:prstGeom prst="straightConnector1">
            <a:avLst/>
          </a:prstGeom>
          <a:ln w="28575" cmpd="sng">
            <a:tailEnd type="arrow" w="lg" len="lg"/>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388973" y="3406563"/>
            <a:ext cx="2111419" cy="338554"/>
          </a:xfrm>
          <a:prstGeom prst="rect">
            <a:avLst/>
          </a:prstGeom>
          <a:noFill/>
        </p:spPr>
        <p:txBody>
          <a:bodyPr wrap="square" rtlCol="0">
            <a:spAutoFit/>
          </a:bodyPr>
          <a:lstStyle/>
          <a:p>
            <a:pPr algn="ctr"/>
            <a:r>
              <a:rPr lang="en-US" sz="1600" dirty="0" smtClean="0">
                <a:latin typeface="Lucida Bright"/>
                <a:cs typeface="Lucida Bright"/>
              </a:rPr>
              <a:t>Custom setup</a:t>
            </a:r>
            <a:endParaRPr lang="en-US" sz="1600" dirty="0">
              <a:latin typeface="Lucida Bright"/>
              <a:cs typeface="Lucida Bright"/>
            </a:endParaRPr>
          </a:p>
        </p:txBody>
      </p:sp>
      <p:sp>
        <p:nvSpPr>
          <p:cNvPr id="24" name="TextBox 23"/>
          <p:cNvSpPr txBox="1"/>
          <p:nvPr/>
        </p:nvSpPr>
        <p:spPr>
          <a:xfrm>
            <a:off x="3439509" y="6144923"/>
            <a:ext cx="2111419" cy="338554"/>
          </a:xfrm>
          <a:prstGeom prst="rect">
            <a:avLst/>
          </a:prstGeom>
          <a:noFill/>
        </p:spPr>
        <p:txBody>
          <a:bodyPr wrap="square" rtlCol="0">
            <a:spAutoFit/>
          </a:bodyPr>
          <a:lstStyle/>
          <a:p>
            <a:pPr algn="ctr"/>
            <a:r>
              <a:rPr lang="en-US" sz="1600" dirty="0" smtClean="0">
                <a:latin typeface="Lucida Bright"/>
                <a:cs typeface="Lucida Bright"/>
              </a:rPr>
              <a:t>Smartphone setup</a:t>
            </a:r>
            <a:endParaRPr lang="en-US" sz="1600" dirty="0">
              <a:latin typeface="Lucida Bright"/>
              <a:cs typeface="Lucida Bright"/>
            </a:endParaRPr>
          </a:p>
        </p:txBody>
      </p:sp>
      <p:sp>
        <p:nvSpPr>
          <p:cNvPr id="25" name="TextBox 24"/>
          <p:cNvSpPr txBox="1"/>
          <p:nvPr/>
        </p:nvSpPr>
        <p:spPr>
          <a:xfrm>
            <a:off x="477925" y="1569919"/>
            <a:ext cx="1207108" cy="400110"/>
          </a:xfrm>
          <a:prstGeom prst="rect">
            <a:avLst/>
          </a:prstGeom>
          <a:noFill/>
        </p:spPr>
        <p:txBody>
          <a:bodyPr wrap="square" rtlCol="0">
            <a:spAutoFit/>
          </a:bodyPr>
          <a:lstStyle/>
          <a:p>
            <a:pPr algn="ctr"/>
            <a:r>
              <a:rPr lang="en-US" sz="2000" b="1" dirty="0" smtClean="0">
                <a:latin typeface="Lucida Bright"/>
                <a:cs typeface="Lucida Bright"/>
              </a:rPr>
              <a:t>Sources</a:t>
            </a:r>
            <a:endParaRPr lang="en-US" sz="2000" b="1" dirty="0">
              <a:latin typeface="Lucida Bright"/>
              <a:cs typeface="Lucida Bright"/>
            </a:endParaRPr>
          </a:p>
        </p:txBody>
      </p:sp>
      <p:sp>
        <p:nvSpPr>
          <p:cNvPr id="26" name="TextBox 25"/>
          <p:cNvSpPr txBox="1"/>
          <p:nvPr/>
        </p:nvSpPr>
        <p:spPr>
          <a:xfrm>
            <a:off x="145944" y="3135315"/>
            <a:ext cx="2023407" cy="369332"/>
          </a:xfrm>
          <a:prstGeom prst="rect">
            <a:avLst/>
          </a:prstGeom>
          <a:noFill/>
        </p:spPr>
        <p:txBody>
          <a:bodyPr wrap="square" rtlCol="0">
            <a:spAutoFit/>
          </a:bodyPr>
          <a:lstStyle/>
          <a:p>
            <a:pPr algn="ctr"/>
            <a:r>
              <a:rPr lang="en-US" dirty="0" smtClean="0">
                <a:latin typeface="Lucida Bright"/>
                <a:cs typeface="Lucida Bright"/>
              </a:rPr>
              <a:t>Speaker</a:t>
            </a:r>
            <a:endParaRPr lang="en-US" dirty="0">
              <a:latin typeface="Lucida Bright"/>
              <a:cs typeface="Lucida Bright"/>
            </a:endParaRPr>
          </a:p>
        </p:txBody>
      </p:sp>
      <p:sp>
        <p:nvSpPr>
          <p:cNvPr id="27" name="TextBox 26"/>
          <p:cNvSpPr txBox="1"/>
          <p:nvPr/>
        </p:nvSpPr>
        <p:spPr>
          <a:xfrm>
            <a:off x="120282" y="5125987"/>
            <a:ext cx="1997650" cy="369332"/>
          </a:xfrm>
          <a:prstGeom prst="rect">
            <a:avLst/>
          </a:prstGeom>
          <a:noFill/>
        </p:spPr>
        <p:txBody>
          <a:bodyPr wrap="square" rtlCol="0">
            <a:spAutoFit/>
          </a:bodyPr>
          <a:lstStyle/>
          <a:p>
            <a:pPr algn="ctr"/>
            <a:r>
              <a:rPr lang="en-US" dirty="0" smtClean="0">
                <a:latin typeface="Lucida Bright"/>
                <a:cs typeface="Lucida Bright"/>
              </a:rPr>
              <a:t>Human</a:t>
            </a:r>
            <a:endParaRPr lang="en-US" dirty="0">
              <a:latin typeface="Lucida Bright"/>
              <a:cs typeface="Lucida Bright"/>
            </a:endParaRPr>
          </a:p>
        </p:txBody>
      </p:sp>
      <p:sp>
        <p:nvSpPr>
          <p:cNvPr id="28" name="TextBox 27"/>
          <p:cNvSpPr txBox="1"/>
          <p:nvPr/>
        </p:nvSpPr>
        <p:spPr>
          <a:xfrm>
            <a:off x="0" y="0"/>
            <a:ext cx="9144000" cy="523220"/>
          </a:xfrm>
          <a:prstGeom prst="rect">
            <a:avLst/>
          </a:prstGeom>
          <a:solidFill>
            <a:srgbClr val="66FFFF"/>
          </a:solidFill>
        </p:spPr>
        <p:txBody>
          <a:bodyPr wrap="square" rtlCol="0">
            <a:spAutoFit/>
          </a:bodyPr>
          <a:lstStyle/>
          <a:p>
            <a:r>
              <a:rPr lang="en-US" sz="2800" dirty="0" smtClean="0">
                <a:latin typeface="Lucida Bright"/>
                <a:cs typeface="Lucida Bright"/>
              </a:rPr>
              <a:t>   Evaluation Method</a:t>
            </a:r>
            <a:endParaRPr lang="en-US" sz="2800" dirty="0">
              <a:latin typeface="Lucida Bright"/>
              <a:cs typeface="Lucida Bright"/>
            </a:endParaRPr>
          </a:p>
        </p:txBody>
      </p:sp>
      <p:cxnSp>
        <p:nvCxnSpPr>
          <p:cNvPr id="31" name="Straight Arrow Connector 30"/>
          <p:cNvCxnSpPr/>
          <p:nvPr/>
        </p:nvCxnSpPr>
        <p:spPr>
          <a:xfrm flipV="1">
            <a:off x="5820417" y="2779220"/>
            <a:ext cx="1025312" cy="789028"/>
          </a:xfrm>
          <a:prstGeom prst="straightConnector1">
            <a:avLst/>
          </a:prstGeom>
          <a:ln w="28575" cmpd="sng">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820413" y="3568246"/>
            <a:ext cx="1025316" cy="750296"/>
          </a:xfrm>
          <a:prstGeom prst="straightConnector1">
            <a:avLst/>
          </a:prstGeom>
          <a:ln w="28575" cmpd="sng">
            <a:tailEnd type="arrow" w="lg" len="lg"/>
          </a:ln>
          <a:effectLst/>
        </p:spPr>
        <p:style>
          <a:lnRef idx="2">
            <a:schemeClr val="accent1"/>
          </a:lnRef>
          <a:fillRef idx="0">
            <a:schemeClr val="accent1"/>
          </a:fillRef>
          <a:effectRef idx="1">
            <a:schemeClr val="accent1"/>
          </a:effectRef>
          <a:fontRef idx="minor">
            <a:schemeClr val="tx1"/>
          </a:fontRef>
        </p:style>
      </p:cxnSp>
      <p:pic>
        <p:nvPicPr>
          <p:cNvPr id="29" name="Picture 28" descr="custom_mic_vib_setup.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3339134" y="1372562"/>
            <a:ext cx="2282063" cy="204408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5462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6-06-27 at 10.33.08 AM.png"/>
          <p:cNvPicPr>
            <a:picLocks noChangeAspect="1"/>
          </p:cNvPicPr>
          <p:nvPr/>
        </p:nvPicPr>
        <p:blipFill>
          <a:blip r:embed="rId2"/>
          <a:stretch>
            <a:fillRect/>
          </a:stretch>
        </p:blipFill>
        <p:spPr>
          <a:xfrm>
            <a:off x="19050" y="19050"/>
            <a:ext cx="9105900" cy="6819900"/>
          </a:xfrm>
          <a:prstGeom prst="rect">
            <a:avLst/>
          </a:prstGeom>
        </p:spPr>
      </p:pic>
      <p:grpSp>
        <p:nvGrpSpPr>
          <p:cNvPr id="5" name="Group 4"/>
          <p:cNvGrpSpPr/>
          <p:nvPr/>
        </p:nvGrpSpPr>
        <p:grpSpPr>
          <a:xfrm>
            <a:off x="0" y="0"/>
            <a:ext cx="9144000" cy="1266753"/>
            <a:chOff x="0" y="0"/>
            <a:chExt cx="9144000" cy="1266753"/>
          </a:xfrm>
        </p:grpSpPr>
        <p:sp>
          <p:nvSpPr>
            <p:cNvPr id="3" name="Rectangle 2"/>
            <p:cNvSpPr/>
            <p:nvPr/>
          </p:nvSpPr>
          <p:spPr>
            <a:xfrm>
              <a:off x="0" y="0"/>
              <a:ext cx="9144000" cy="126675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91638" y="56133"/>
              <a:ext cx="7114172" cy="1107996"/>
            </a:xfrm>
            <a:prstGeom prst="rect">
              <a:avLst/>
            </a:prstGeom>
            <a:noFill/>
          </p:spPr>
          <p:txBody>
            <a:bodyPr wrap="none" rtlCol="0">
              <a:spAutoFit/>
            </a:bodyPr>
            <a:lstStyle/>
            <a:p>
              <a:pPr algn="ctr">
                <a:spcAft>
                  <a:spcPts val="1200"/>
                </a:spcAft>
              </a:pPr>
              <a:r>
                <a:rPr lang="en-US" sz="2800">
                  <a:latin typeface="Lucida Bright"/>
                  <a:cs typeface="Lucida Bright"/>
                </a:rPr>
                <a:t>Project </a:t>
              </a:r>
              <a:r>
                <a:rPr lang="en-US" sz="2800">
                  <a:solidFill>
                    <a:srgbClr val="0000FF"/>
                  </a:solidFill>
                  <a:latin typeface="Lucida Bright"/>
                  <a:cs typeface="Lucida Bright"/>
                </a:rPr>
                <a:t>Ripple</a:t>
              </a:r>
              <a:r>
                <a:rPr lang="en-US" sz="2800">
                  <a:latin typeface="Lucida Bright"/>
                  <a:cs typeface="Lucida Bright"/>
                </a:rPr>
                <a:t>: Communicating through </a:t>
              </a:r>
            </a:p>
            <a:p>
              <a:pPr algn="ctr">
                <a:spcAft>
                  <a:spcPts val="1200"/>
                </a:spcAft>
              </a:pPr>
              <a:r>
                <a:rPr lang="en-US" sz="2800">
                  <a:latin typeface="Lucida Bright"/>
                  <a:cs typeface="Lucida Bright"/>
                </a:rPr>
                <a:t>Physical Vibrations</a:t>
              </a: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eval_spl_vs_accuarcy.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77474" y="1045153"/>
            <a:ext cx="7053679" cy="5437211"/>
          </a:xfrm>
          <a:prstGeom prst="rect">
            <a:avLst/>
          </a:prstGeom>
        </p:spPr>
      </p:pic>
      <p:sp>
        <p:nvSpPr>
          <p:cNvPr id="4" name="TextBox 3"/>
          <p:cNvSpPr txBox="1"/>
          <p:nvPr/>
        </p:nvSpPr>
        <p:spPr>
          <a:xfrm>
            <a:off x="0" y="0"/>
            <a:ext cx="9144000" cy="523220"/>
          </a:xfrm>
          <a:prstGeom prst="rect">
            <a:avLst/>
          </a:prstGeom>
          <a:solidFill>
            <a:srgbClr val="66FFFF"/>
          </a:solidFill>
        </p:spPr>
        <p:txBody>
          <a:bodyPr wrap="square" rtlCol="0">
            <a:spAutoFit/>
          </a:bodyPr>
          <a:lstStyle/>
          <a:p>
            <a:r>
              <a:rPr lang="en-US" sz="2800" dirty="0" smtClean="0">
                <a:latin typeface="Lucida Bright"/>
                <a:cs typeface="Lucida Bright"/>
              </a:rPr>
              <a:t>    Results: Automatic Speech Recognition</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86610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eval_human_vs_asr_spl.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04130" y="977096"/>
            <a:ext cx="7216827" cy="5566097"/>
          </a:xfrm>
          <a:prstGeom prst="rect">
            <a:avLst/>
          </a:prstGeom>
        </p:spPr>
      </p:pic>
      <p:sp>
        <p:nvSpPr>
          <p:cNvPr id="5" name="TextBox 4"/>
          <p:cNvSpPr txBox="1"/>
          <p:nvPr/>
        </p:nvSpPr>
        <p:spPr>
          <a:xfrm>
            <a:off x="0" y="0"/>
            <a:ext cx="9144000" cy="523220"/>
          </a:xfrm>
          <a:prstGeom prst="rect">
            <a:avLst/>
          </a:prstGeom>
          <a:solidFill>
            <a:srgbClr val="66FFFF"/>
          </a:solidFill>
        </p:spPr>
        <p:txBody>
          <a:bodyPr wrap="square" rtlCol="0">
            <a:spAutoFit/>
          </a:bodyPr>
          <a:lstStyle/>
          <a:p>
            <a:r>
              <a:rPr lang="en-US" sz="2800" dirty="0" smtClean="0">
                <a:latin typeface="Lucida Bright"/>
                <a:cs typeface="Lucida Bright"/>
              </a:rPr>
              <a:t>    Results: Manual Speech Recognition</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2613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5785962" y="1576994"/>
            <a:ext cx="3076400" cy="830997"/>
          </a:xfrm>
          <a:prstGeom prst="rect">
            <a:avLst/>
          </a:prstGeom>
          <a:noFill/>
        </p:spPr>
        <p:txBody>
          <a:bodyPr wrap="square" rtlCol="0">
            <a:spAutoFit/>
          </a:bodyPr>
          <a:lstStyle/>
          <a:p>
            <a:pPr algn="ctr"/>
            <a:r>
              <a:rPr lang="en-US" sz="2400" dirty="0" smtClean="0">
                <a:latin typeface="Lucida Bright"/>
                <a:cs typeface="Lucida Bright"/>
              </a:rPr>
              <a:t>Top 10 </a:t>
            </a:r>
            <a:r>
              <a:rPr lang="en-US" sz="2400" dirty="0" smtClean="0">
                <a:solidFill>
                  <a:srgbClr val="FF0000"/>
                </a:solidFill>
                <a:latin typeface="Lucida Bright"/>
                <a:cs typeface="Lucida Bright"/>
              </a:rPr>
              <a:t>correctly </a:t>
            </a:r>
            <a:r>
              <a:rPr lang="en-US" sz="2400" dirty="0" smtClean="0">
                <a:latin typeface="Lucida Bright"/>
                <a:cs typeface="Lucida Bright"/>
              </a:rPr>
              <a:t>decoded word</a:t>
            </a:r>
            <a:endParaRPr lang="en-US" sz="2400" dirty="0">
              <a:latin typeface="Lucida Bright"/>
              <a:cs typeface="Lucida Bright"/>
            </a:endParaRPr>
          </a:p>
        </p:txBody>
      </p:sp>
      <p:sp>
        <p:nvSpPr>
          <p:cNvPr id="10" name="TextBox 9"/>
          <p:cNvSpPr txBox="1"/>
          <p:nvPr/>
        </p:nvSpPr>
        <p:spPr>
          <a:xfrm>
            <a:off x="5785962" y="4931007"/>
            <a:ext cx="3076400" cy="830997"/>
          </a:xfrm>
          <a:prstGeom prst="rect">
            <a:avLst/>
          </a:prstGeom>
          <a:noFill/>
        </p:spPr>
        <p:txBody>
          <a:bodyPr wrap="square" rtlCol="0">
            <a:spAutoFit/>
          </a:bodyPr>
          <a:lstStyle/>
          <a:p>
            <a:pPr algn="ctr"/>
            <a:r>
              <a:rPr lang="en-US" sz="2400" dirty="0" smtClean="0">
                <a:latin typeface="Lucida Bright"/>
                <a:cs typeface="Lucida Bright"/>
              </a:rPr>
              <a:t>Top 10 </a:t>
            </a:r>
            <a:r>
              <a:rPr lang="en-US" sz="2400" dirty="0" smtClean="0">
                <a:solidFill>
                  <a:srgbClr val="FF0000"/>
                </a:solidFill>
                <a:latin typeface="Lucida Bright"/>
                <a:cs typeface="Lucida Bright"/>
              </a:rPr>
              <a:t>incorrectly </a:t>
            </a:r>
            <a:r>
              <a:rPr lang="en-US" sz="2400" dirty="0" smtClean="0">
                <a:latin typeface="Lucida Bright"/>
                <a:cs typeface="Lucida Bright"/>
              </a:rPr>
              <a:t>decoded word</a:t>
            </a:r>
            <a:endParaRPr lang="en-US" sz="2400" dirty="0">
              <a:latin typeface="Lucida Bright"/>
              <a:cs typeface="Lucida Bright"/>
            </a:endParaRPr>
          </a:p>
        </p:txBody>
      </p:sp>
      <p:sp>
        <p:nvSpPr>
          <p:cNvPr id="9" name="TextBox 8"/>
          <p:cNvSpPr txBox="1"/>
          <p:nvPr/>
        </p:nvSpPr>
        <p:spPr>
          <a:xfrm>
            <a:off x="0" y="0"/>
            <a:ext cx="9144000" cy="523220"/>
          </a:xfrm>
          <a:prstGeom prst="rect">
            <a:avLst/>
          </a:prstGeom>
          <a:solidFill>
            <a:srgbClr val="66FFFF"/>
          </a:solidFill>
        </p:spPr>
        <p:txBody>
          <a:bodyPr wrap="square" rtlCol="0">
            <a:spAutoFit/>
          </a:bodyPr>
          <a:lstStyle/>
          <a:p>
            <a:r>
              <a:rPr lang="en-US" sz="2800" dirty="0" smtClean="0">
                <a:latin typeface="Lucida Bright"/>
                <a:cs typeface="Lucida Bright"/>
              </a:rPr>
              <a:t>    Results: Automatic Speech Recognition</a:t>
            </a:r>
            <a:endParaRPr lang="en-US" sz="2800" dirty="0">
              <a:latin typeface="Lucida Bright"/>
              <a:cs typeface="Lucida Bright"/>
            </a:endParaRPr>
          </a:p>
        </p:txBody>
      </p:sp>
      <p:pic>
        <p:nvPicPr>
          <p:cNvPr id="11" name="Picture 10" descr="rightWordCloud.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01650" y="1121758"/>
            <a:ext cx="4981724" cy="2572466"/>
          </a:xfrm>
          <a:prstGeom prst="rect">
            <a:avLst/>
          </a:prstGeom>
        </p:spPr>
      </p:pic>
      <p:pic>
        <p:nvPicPr>
          <p:cNvPr id="12" name="Picture 11" descr="wrongWordCloud.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354730" y="4331036"/>
            <a:ext cx="3546022" cy="208328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04394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website.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11669" y="1513635"/>
            <a:ext cx="6228685" cy="5002825"/>
          </a:xfrm>
          <a:prstGeom prst="rect">
            <a:avLst/>
          </a:prstGeom>
        </p:spPr>
      </p:pic>
      <p:sp>
        <p:nvSpPr>
          <p:cNvPr id="10" name="TextBox 9"/>
          <p:cNvSpPr txBox="1"/>
          <p:nvPr/>
        </p:nvSpPr>
        <p:spPr>
          <a:xfrm>
            <a:off x="0" y="302789"/>
            <a:ext cx="9144000" cy="1384995"/>
          </a:xfrm>
          <a:prstGeom prst="rect">
            <a:avLst/>
          </a:prstGeom>
          <a:noFill/>
        </p:spPr>
        <p:txBody>
          <a:bodyPr wrap="square" rtlCol="0">
            <a:spAutoFit/>
          </a:bodyPr>
          <a:lstStyle/>
          <a:p>
            <a:r>
              <a:rPr lang="en-US" sz="2800" dirty="0" smtClean="0">
                <a:latin typeface="Lucida Bright"/>
                <a:cs typeface="Lucida Bright"/>
              </a:rPr>
              <a:t>        More audio demos available here:</a:t>
            </a:r>
          </a:p>
          <a:p>
            <a:r>
              <a:rPr lang="en-US" sz="2800" dirty="0">
                <a:solidFill>
                  <a:srgbClr val="3366FF"/>
                </a:solidFill>
                <a:latin typeface="Lucida Bright"/>
                <a:cs typeface="Lucida Bright"/>
              </a:rPr>
              <a:t>        </a:t>
            </a:r>
            <a:r>
              <a:rPr lang="en-US" sz="2400" dirty="0">
                <a:solidFill>
                  <a:srgbClr val="3366FF"/>
                </a:solidFill>
                <a:latin typeface="Lucida Bright"/>
                <a:cs typeface="Lucida Bright"/>
              </a:rPr>
              <a:t>http://</a:t>
            </a:r>
            <a:r>
              <a:rPr lang="en-US" sz="2400" dirty="0" err="1">
                <a:solidFill>
                  <a:srgbClr val="3366FF"/>
                </a:solidFill>
                <a:latin typeface="Lucida Bright"/>
                <a:cs typeface="Lucida Bright"/>
              </a:rPr>
              <a:t>synrg.csl.illinois.edu</a:t>
            </a:r>
            <a:r>
              <a:rPr lang="en-US" sz="2400" dirty="0">
                <a:solidFill>
                  <a:srgbClr val="3366FF"/>
                </a:solidFill>
                <a:latin typeface="Lucida Bright"/>
                <a:cs typeface="Lucida Bright"/>
              </a:rPr>
              <a:t>/</a:t>
            </a:r>
            <a:r>
              <a:rPr lang="en-US" sz="2400" dirty="0" smtClean="0">
                <a:solidFill>
                  <a:srgbClr val="3366FF"/>
                </a:solidFill>
                <a:latin typeface="Lucida Bright"/>
                <a:cs typeface="Lucida Bright"/>
              </a:rPr>
              <a:t>vibraphone</a:t>
            </a:r>
            <a:endParaRPr lang="en-US" sz="2800" dirty="0">
              <a:solidFill>
                <a:srgbClr val="3366FF"/>
              </a:solidFill>
              <a:latin typeface="Lucida Bright"/>
              <a:cs typeface="Lucida Bright"/>
            </a:endParaRPr>
          </a:p>
          <a:p>
            <a:endParaRPr lang="en-US" sz="2800" dirty="0" smtClean="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56270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solidFill>
            <a:srgbClr val="FFFF66"/>
          </a:solidFill>
        </p:spPr>
        <p:txBody>
          <a:bodyPr wrap="square" rtlCol="0">
            <a:spAutoFit/>
          </a:bodyPr>
          <a:lstStyle/>
          <a:p>
            <a:r>
              <a:rPr lang="en-US" sz="2800" dirty="0" smtClean="0">
                <a:latin typeface="Lucida Bright"/>
                <a:cs typeface="Lucida Bright"/>
              </a:rPr>
              <a:t>    Points of Discussion</a:t>
            </a:r>
            <a:endParaRPr lang="en-US" sz="2800" dirty="0">
              <a:latin typeface="Lucida Bright"/>
              <a:cs typeface="Lucida Bright"/>
            </a:endParaRPr>
          </a:p>
        </p:txBody>
      </p:sp>
      <p:sp>
        <p:nvSpPr>
          <p:cNvPr id="3" name="TextBox 2"/>
          <p:cNvSpPr txBox="1"/>
          <p:nvPr/>
        </p:nvSpPr>
        <p:spPr>
          <a:xfrm>
            <a:off x="367404" y="748437"/>
            <a:ext cx="8613024" cy="3336298"/>
          </a:xfrm>
          <a:prstGeom prst="rect">
            <a:avLst/>
          </a:prstGeom>
          <a:noFill/>
        </p:spPr>
        <p:txBody>
          <a:bodyPr wrap="square" rtlCol="0">
            <a:spAutoFit/>
          </a:bodyPr>
          <a:lstStyle/>
          <a:p>
            <a:pPr marL="514350" indent="-514350">
              <a:lnSpc>
                <a:spcPct val="110000"/>
              </a:lnSpc>
              <a:buAutoNum type="arabicPeriod"/>
            </a:pPr>
            <a:r>
              <a:rPr lang="en-US" sz="2400" dirty="0">
                <a:solidFill>
                  <a:srgbClr val="000000"/>
                </a:solidFill>
                <a:latin typeface="Lucida Bright"/>
                <a:cs typeface="Lucida Bright"/>
              </a:rPr>
              <a:t>VibraPhone cannot launch on your phone/watch now</a:t>
            </a:r>
          </a:p>
          <a:p>
            <a:pPr marL="514350" indent="-514350">
              <a:lnSpc>
                <a:spcPct val="110000"/>
              </a:lnSpc>
              <a:buAutoNum type="arabicPeriod"/>
            </a:pPr>
            <a:endParaRPr lang="en-US" sz="2400" dirty="0">
              <a:solidFill>
                <a:srgbClr val="000000"/>
              </a:solidFill>
              <a:latin typeface="Lucida Bright"/>
              <a:cs typeface="Lucida Bright"/>
            </a:endParaRPr>
          </a:p>
          <a:p>
            <a:pPr marL="514350" indent="-514350">
              <a:lnSpc>
                <a:spcPct val="110000"/>
              </a:lnSpc>
              <a:buAutoNum type="arabicPeriod"/>
            </a:pPr>
            <a:r>
              <a:rPr lang="en-US" sz="2400" dirty="0">
                <a:solidFill>
                  <a:srgbClr val="000000"/>
                </a:solidFill>
                <a:latin typeface="Lucida Bright"/>
                <a:cs typeface="Lucida Bright"/>
              </a:rPr>
              <a:t> We lack a notion of optimality here</a:t>
            </a:r>
          </a:p>
          <a:p>
            <a:pPr marL="514350" indent="-514350">
              <a:lnSpc>
                <a:spcPct val="110000"/>
              </a:lnSpc>
              <a:buAutoNum type="arabicPeriod"/>
            </a:pPr>
            <a:endParaRPr lang="en-US" sz="2400" dirty="0">
              <a:solidFill>
                <a:srgbClr val="000000"/>
              </a:solidFill>
              <a:latin typeface="Lucida Bright"/>
              <a:cs typeface="Lucida Bright"/>
            </a:endParaRPr>
          </a:p>
          <a:p>
            <a:pPr marL="514350" indent="-514350">
              <a:lnSpc>
                <a:spcPct val="110000"/>
              </a:lnSpc>
              <a:buAutoNum type="arabicPeriod"/>
            </a:pPr>
            <a:r>
              <a:rPr lang="en-US" sz="2400" dirty="0">
                <a:solidFill>
                  <a:srgbClr val="000000"/>
                </a:solidFill>
                <a:latin typeface="Lucida Bright"/>
                <a:cs typeface="Lucida Bright"/>
              </a:rPr>
              <a:t>We have sidestepped the energy question</a:t>
            </a:r>
          </a:p>
          <a:p>
            <a:pPr marL="514350" indent="-514350">
              <a:lnSpc>
                <a:spcPct val="110000"/>
              </a:lnSpc>
              <a:buAutoNum type="arabicPeriod"/>
            </a:pPr>
            <a:endParaRPr lang="en-US" sz="2400" dirty="0">
              <a:solidFill>
                <a:srgbClr val="000000"/>
              </a:solidFill>
              <a:latin typeface="Lucida Bright"/>
              <a:cs typeface="Lucida Bright"/>
            </a:endParaRPr>
          </a:p>
          <a:p>
            <a:pPr marL="514350" indent="-514350">
              <a:lnSpc>
                <a:spcPct val="110000"/>
              </a:lnSpc>
              <a:buAutoNum type="arabicPeriod"/>
            </a:pPr>
            <a:r>
              <a:rPr lang="en-US" sz="2400" dirty="0">
                <a:solidFill>
                  <a:srgbClr val="000000"/>
                </a:solidFill>
                <a:latin typeface="Lucida Bright"/>
                <a:cs typeface="Lucida Bright"/>
              </a:rPr>
              <a:t> Applications?</a:t>
            </a:r>
            <a:endParaRPr lang="en-US" sz="2400" dirty="0">
              <a:solidFill>
                <a:srgbClr val="000000"/>
              </a:solidFill>
              <a:latin typeface="Lucida Bright"/>
              <a:cs typeface="Lucida Bright"/>
            </a:endParaRPr>
          </a:p>
          <a:p>
            <a:pPr marL="514350" indent="-514350">
              <a:lnSpc>
                <a:spcPct val="110000"/>
              </a:lnSpc>
              <a:buAutoNum type="arabicPeriod"/>
            </a:pPr>
            <a:endParaRPr lang="en-US" sz="2400" dirty="0">
              <a:solidFill>
                <a:srgbClr val="000000"/>
              </a:solidFill>
              <a:latin typeface="Lucida Bright"/>
              <a:cs typeface="Lucida Brigh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solidFill>
            <a:srgbClr val="FFFF66"/>
          </a:solidFill>
        </p:spPr>
        <p:txBody>
          <a:bodyPr wrap="square" rtlCol="0">
            <a:spAutoFit/>
          </a:bodyPr>
          <a:lstStyle/>
          <a:p>
            <a:r>
              <a:rPr lang="en-US" sz="2800" dirty="0" smtClean="0">
                <a:latin typeface="Lucida Bright"/>
                <a:cs typeface="Lucida Bright"/>
              </a:rPr>
              <a:t>    Related Work</a:t>
            </a:r>
            <a:endParaRPr lang="en-US" sz="2800" dirty="0">
              <a:latin typeface="Lucida Bright"/>
              <a:cs typeface="Lucida Bright"/>
            </a:endParaRPr>
          </a:p>
        </p:txBody>
      </p:sp>
      <p:sp>
        <p:nvSpPr>
          <p:cNvPr id="3" name="TextBox 2"/>
          <p:cNvSpPr txBox="1"/>
          <p:nvPr/>
        </p:nvSpPr>
        <p:spPr>
          <a:xfrm>
            <a:off x="290430" y="1180147"/>
            <a:ext cx="8613024" cy="4285276"/>
          </a:xfrm>
          <a:prstGeom prst="rect">
            <a:avLst/>
          </a:prstGeom>
          <a:noFill/>
        </p:spPr>
        <p:txBody>
          <a:bodyPr wrap="square" rtlCol="0">
            <a:spAutoFit/>
          </a:bodyPr>
          <a:lstStyle/>
          <a:p>
            <a:pPr marL="514350" indent="-514350">
              <a:lnSpc>
                <a:spcPct val="110000"/>
              </a:lnSpc>
            </a:pPr>
            <a:r>
              <a:rPr lang="en-US" sz="2400" dirty="0">
                <a:solidFill>
                  <a:srgbClr val="000000"/>
                </a:solidFill>
                <a:latin typeface="Lucida Bright"/>
                <a:cs typeface="Lucida Bright"/>
              </a:rPr>
              <a:t>Several closely related work on sensory side channels</a:t>
            </a:r>
          </a:p>
          <a:p>
            <a:pPr marL="514350" indent="-514350">
              <a:lnSpc>
                <a:spcPct val="110000"/>
              </a:lnSpc>
            </a:pPr>
            <a:endParaRPr lang="en-US" sz="2400" dirty="0">
              <a:solidFill>
                <a:srgbClr val="000000"/>
              </a:solidFill>
              <a:latin typeface="Lucida Bright"/>
              <a:cs typeface="Lucida Bright"/>
            </a:endParaRPr>
          </a:p>
          <a:p>
            <a:pPr marL="971550" lvl="1" indent="-514350">
              <a:lnSpc>
                <a:spcPct val="110000"/>
              </a:lnSpc>
              <a:buFont typeface="Arial"/>
              <a:buChar char="•"/>
            </a:pPr>
            <a:r>
              <a:rPr lang="en-US" sz="2400" dirty="0">
                <a:solidFill>
                  <a:srgbClr val="000000"/>
                </a:solidFill>
                <a:latin typeface="Lucida Bright"/>
                <a:cs typeface="Lucida Bright"/>
              </a:rPr>
              <a:t>Gyrophone [Stanford]</a:t>
            </a:r>
          </a:p>
          <a:p>
            <a:pPr marL="971550" lvl="1" indent="-514350">
              <a:lnSpc>
                <a:spcPct val="110000"/>
              </a:lnSpc>
              <a:buFont typeface="Arial"/>
              <a:buChar char="•"/>
            </a:pPr>
            <a:r>
              <a:rPr lang="en-US" sz="2400" dirty="0">
                <a:solidFill>
                  <a:srgbClr val="000000"/>
                </a:solidFill>
                <a:latin typeface="Lucida Bright"/>
                <a:cs typeface="Lucida Bright"/>
              </a:rPr>
              <a:t>AccelWord [UC Davis]</a:t>
            </a:r>
          </a:p>
          <a:p>
            <a:pPr marL="971550" lvl="1" indent="-514350">
              <a:lnSpc>
                <a:spcPct val="110000"/>
              </a:lnSpc>
              <a:buFont typeface="Arial"/>
              <a:buChar char="•"/>
            </a:pPr>
            <a:r>
              <a:rPr lang="en-US" sz="2400" dirty="0">
                <a:solidFill>
                  <a:srgbClr val="000000"/>
                </a:solidFill>
                <a:latin typeface="Lucida Bright"/>
                <a:cs typeface="Lucida Bright"/>
              </a:rPr>
              <a:t>Motion Microscope [MIT]</a:t>
            </a:r>
          </a:p>
          <a:p>
            <a:pPr marL="971550" lvl="1" indent="-514350">
              <a:lnSpc>
                <a:spcPct val="110000"/>
              </a:lnSpc>
            </a:pPr>
            <a:endParaRPr lang="en-US" sz="2400" dirty="0">
              <a:solidFill>
                <a:srgbClr val="000000"/>
              </a:solidFill>
              <a:latin typeface="Lucida Bright"/>
              <a:cs typeface="Lucida Bright"/>
            </a:endParaRPr>
          </a:p>
          <a:p>
            <a:pPr marL="971550" lvl="1" indent="-514350">
              <a:lnSpc>
                <a:spcPct val="110000"/>
              </a:lnSpc>
            </a:pPr>
            <a:r>
              <a:rPr lang="en-US" sz="2400" dirty="0">
                <a:solidFill>
                  <a:srgbClr val="000000"/>
                </a:solidFill>
                <a:latin typeface="Lucida Bright"/>
                <a:cs typeface="Lucida Bright"/>
              </a:rPr>
              <a:t>The core difference: </a:t>
            </a:r>
          </a:p>
          <a:p>
            <a:pPr marL="971550" lvl="1" indent="-514350">
              <a:lnSpc>
                <a:spcPct val="110000"/>
              </a:lnSpc>
              <a:buFont typeface="Arial"/>
              <a:buChar char="•"/>
            </a:pPr>
            <a:r>
              <a:rPr lang="en-US" sz="2000" dirty="0">
                <a:solidFill>
                  <a:srgbClr val="000000"/>
                </a:solidFill>
                <a:latin typeface="Lucida Bright"/>
                <a:cs typeface="Lucida Bright"/>
              </a:rPr>
              <a:t>We are not a ML/classification based approach</a:t>
            </a:r>
          </a:p>
          <a:p>
            <a:pPr marL="971550" lvl="1" indent="-514350">
              <a:lnSpc>
                <a:spcPct val="110000"/>
              </a:lnSpc>
              <a:buFont typeface="Arial"/>
              <a:buChar char="•"/>
            </a:pPr>
            <a:r>
              <a:rPr lang="en-US" sz="2000" dirty="0">
                <a:solidFill>
                  <a:srgbClr val="000000"/>
                </a:solidFill>
                <a:latin typeface="Lucida Bright"/>
                <a:cs typeface="Lucida Bright"/>
              </a:rPr>
              <a:t>Attempting to decode speech (any spoken word)</a:t>
            </a:r>
          </a:p>
          <a:p>
            <a:pPr marL="971550" lvl="1" indent="-514350">
              <a:lnSpc>
                <a:spcPct val="110000"/>
              </a:lnSpc>
              <a:buFont typeface="Arial"/>
              <a:buChar char="•"/>
            </a:pPr>
            <a:r>
              <a:rPr lang="en-US" sz="2000" dirty="0">
                <a:solidFill>
                  <a:srgbClr val="000000"/>
                </a:solidFill>
                <a:latin typeface="Lucida Bright"/>
                <a:cs typeface="Lucida Bright"/>
              </a:rPr>
              <a:t>GyroPhone, AccelWord “train” on specific keywords</a:t>
            </a:r>
          </a:p>
          <a:p>
            <a:pPr marL="971550" lvl="1" indent="-514350">
              <a:lnSpc>
                <a:spcPct val="110000"/>
              </a:lnSpc>
              <a:buFont typeface="Arial"/>
              <a:buChar char="•"/>
            </a:pPr>
            <a:r>
              <a:rPr lang="en-US" sz="2000" dirty="0">
                <a:solidFill>
                  <a:srgbClr val="000000"/>
                </a:solidFill>
                <a:latin typeface="Lucida Bright"/>
                <a:cs typeface="Lucida Bright"/>
              </a:rPr>
              <a:t>Motion microscope does not train, but it’s a visual approach</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2" name="Group 11"/>
          <p:cNvGrpSpPr/>
          <p:nvPr/>
        </p:nvGrpSpPr>
        <p:grpSpPr>
          <a:xfrm>
            <a:off x="1813135" y="1890436"/>
            <a:ext cx="5091853" cy="2060971"/>
            <a:chOff x="1312796" y="1885397"/>
            <a:chExt cx="6587694" cy="2972009"/>
          </a:xfrm>
        </p:grpSpPr>
        <p:pic>
          <p:nvPicPr>
            <p:cNvPr id="2" name="Picture 1" descr="4_coil.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14506" y="3165735"/>
              <a:ext cx="1249100" cy="1271999"/>
            </a:xfrm>
            <a:prstGeom prst="rect">
              <a:avLst/>
            </a:prstGeom>
          </p:spPr>
        </p:pic>
        <p:pic>
          <p:nvPicPr>
            <p:cNvPr id="3" name="Picture 2" descr="3_mass.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24012" y="3623246"/>
              <a:ext cx="1012990" cy="1234160"/>
            </a:xfrm>
            <a:prstGeom prst="rect">
              <a:avLst/>
            </a:prstGeom>
          </p:spPr>
        </p:pic>
        <p:pic>
          <p:nvPicPr>
            <p:cNvPr id="4" name="Picture 3"/>
            <p:cNvPicPr>
              <a:picLocks noChangeAspect="1"/>
            </p:cNvPicPr>
            <p:nvPr/>
          </p:nvPicPr>
          <p:blipFill>
            <a:blip r:embed="rId5"/>
            <a:stretch>
              <a:fillRect/>
            </a:stretch>
          </p:blipFill>
          <p:spPr>
            <a:xfrm rot="2863515">
              <a:off x="1312796" y="1885397"/>
              <a:ext cx="1440636" cy="1440636"/>
            </a:xfrm>
            <a:prstGeom prst="rect">
              <a:avLst/>
            </a:prstGeom>
          </p:spPr>
        </p:pic>
        <p:pic>
          <p:nvPicPr>
            <p:cNvPr id="5" name="Picture 4" descr="animated-sound-waves11.gi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104045">
              <a:off x="2226782" y="3087998"/>
              <a:ext cx="1761097" cy="583623"/>
            </a:xfrm>
            <a:prstGeom prst="rect">
              <a:avLst/>
            </a:prstGeom>
          </p:spPr>
        </p:pic>
        <p:pic>
          <p:nvPicPr>
            <p:cNvPr id="6" name="Picture 5" descr="animated-sound-waves11.gif"/>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59808" y="3550917"/>
              <a:ext cx="2040682" cy="246959"/>
            </a:xfrm>
            <a:prstGeom prst="rect">
              <a:avLst/>
            </a:prstGeom>
          </p:spPr>
        </p:pic>
      </p:grpSp>
      <p:sp>
        <p:nvSpPr>
          <p:cNvPr id="9" name="TextBox 8"/>
          <p:cNvSpPr txBox="1"/>
          <p:nvPr/>
        </p:nvSpPr>
        <p:spPr>
          <a:xfrm>
            <a:off x="0" y="0"/>
            <a:ext cx="9144000" cy="523220"/>
          </a:xfrm>
          <a:prstGeom prst="rect">
            <a:avLst/>
          </a:prstGeom>
          <a:solidFill>
            <a:srgbClr val="FFFF66"/>
          </a:solidFill>
        </p:spPr>
        <p:txBody>
          <a:bodyPr wrap="square" rtlCol="0">
            <a:spAutoFit/>
          </a:bodyPr>
          <a:lstStyle/>
          <a:p>
            <a:r>
              <a:rPr lang="en-US" sz="2800" dirty="0" smtClean="0">
                <a:latin typeface="Lucida Bright"/>
                <a:cs typeface="Lucida Bright"/>
              </a:rPr>
              <a:t>    Concluding Message</a:t>
            </a:r>
            <a:endParaRPr lang="en-US" sz="2800" dirty="0">
              <a:latin typeface="Lucida Bright"/>
              <a:cs typeface="Lucida Bright"/>
            </a:endParaRPr>
          </a:p>
        </p:txBody>
      </p:sp>
      <p:sp>
        <p:nvSpPr>
          <p:cNvPr id="10" name="TextBox 9"/>
          <p:cNvSpPr txBox="1"/>
          <p:nvPr/>
        </p:nvSpPr>
        <p:spPr>
          <a:xfrm>
            <a:off x="325712" y="4272107"/>
            <a:ext cx="8613024" cy="2523768"/>
          </a:xfrm>
          <a:prstGeom prst="rect">
            <a:avLst/>
          </a:prstGeom>
          <a:noFill/>
        </p:spPr>
        <p:txBody>
          <a:bodyPr wrap="square" rtlCol="0">
            <a:spAutoFit/>
          </a:bodyPr>
          <a:lstStyle/>
          <a:p>
            <a:pPr marL="514350" indent="-514350" algn="ctr">
              <a:lnSpc>
                <a:spcPct val="110000"/>
              </a:lnSpc>
            </a:pPr>
            <a:r>
              <a:rPr lang="en-US" sz="2000" dirty="0">
                <a:solidFill>
                  <a:srgbClr val="000000"/>
                </a:solidFill>
                <a:latin typeface="Lucida Bright"/>
                <a:cs typeface="Lucida Bright"/>
              </a:rPr>
              <a:t>This is not fundamentally surprising … </a:t>
            </a:r>
          </a:p>
          <a:p>
            <a:pPr marL="514350" indent="-514350" algn="ctr">
              <a:lnSpc>
                <a:spcPct val="110000"/>
              </a:lnSpc>
            </a:pPr>
            <a:r>
              <a:rPr lang="en-US" sz="2000" dirty="0">
                <a:solidFill>
                  <a:srgbClr val="000000"/>
                </a:solidFill>
                <a:latin typeface="Lucida Bright"/>
                <a:cs typeface="Lucida Bright"/>
              </a:rPr>
              <a:t>But the ease of “decoding” signals was unexpected. </a:t>
            </a:r>
          </a:p>
          <a:p>
            <a:pPr marL="514350" indent="-514350" algn="ctr">
              <a:lnSpc>
                <a:spcPct val="110000"/>
              </a:lnSpc>
            </a:pPr>
            <a:endParaRPr lang="en-US" sz="2000" dirty="0">
              <a:solidFill>
                <a:srgbClr val="000000"/>
              </a:solidFill>
              <a:latin typeface="Lucida Bright"/>
              <a:cs typeface="Lucida Bright"/>
            </a:endParaRPr>
          </a:p>
          <a:p>
            <a:pPr marL="514350" indent="-514350" algn="ctr">
              <a:lnSpc>
                <a:spcPct val="110000"/>
              </a:lnSpc>
            </a:pPr>
            <a:r>
              <a:rPr lang="en-US" sz="2000" dirty="0">
                <a:solidFill>
                  <a:srgbClr val="000000"/>
                </a:solidFill>
                <a:latin typeface="Lucida Bright"/>
                <a:cs typeface="Lucida Bright"/>
              </a:rPr>
              <a:t>Importantly, the decoded sounds are not just patterns that </a:t>
            </a:r>
          </a:p>
          <a:p>
            <a:pPr marL="514350" indent="-514350" algn="ctr">
              <a:lnSpc>
                <a:spcPct val="110000"/>
              </a:lnSpc>
            </a:pPr>
            <a:r>
              <a:rPr lang="en-US" sz="2000" dirty="0">
                <a:solidFill>
                  <a:srgbClr val="000000"/>
                </a:solidFill>
                <a:latin typeface="Lucida Bright"/>
                <a:cs typeface="Lucida Bright"/>
              </a:rPr>
              <a:t>matches english “words” … rather, they contain actual human speech constructs … decodable by speech recognizers</a:t>
            </a:r>
          </a:p>
          <a:p>
            <a:pPr marL="514350" indent="-514350" algn="ctr">
              <a:lnSpc>
                <a:spcPct val="110000"/>
              </a:lnSpc>
            </a:pPr>
            <a:endParaRPr lang="en-US" sz="2400" dirty="0">
              <a:solidFill>
                <a:srgbClr val="000000"/>
              </a:solidFill>
              <a:latin typeface="Lucida Bright"/>
              <a:cs typeface="Lucida Bright"/>
            </a:endParaRPr>
          </a:p>
        </p:txBody>
      </p:sp>
      <p:sp>
        <p:nvSpPr>
          <p:cNvPr id="11" name="TextBox 10"/>
          <p:cNvSpPr txBox="1"/>
          <p:nvPr/>
        </p:nvSpPr>
        <p:spPr>
          <a:xfrm>
            <a:off x="351370" y="857769"/>
            <a:ext cx="8613024" cy="1102866"/>
          </a:xfrm>
          <a:prstGeom prst="rect">
            <a:avLst/>
          </a:prstGeom>
          <a:noFill/>
        </p:spPr>
        <p:txBody>
          <a:bodyPr wrap="square" rtlCol="0">
            <a:spAutoFit/>
          </a:bodyPr>
          <a:lstStyle/>
          <a:p>
            <a:pPr marL="514350" indent="-514350" algn="ctr">
              <a:lnSpc>
                <a:spcPct val="110000"/>
              </a:lnSpc>
            </a:pPr>
            <a:r>
              <a:rPr lang="en-US" sz="2000" dirty="0">
                <a:solidFill>
                  <a:srgbClr val="000000"/>
                </a:solidFill>
                <a:latin typeface="Lucida Bright"/>
                <a:cs typeface="Lucida Bright"/>
              </a:rPr>
              <a:t>Possible to decode speech by decoding the </a:t>
            </a:r>
          </a:p>
          <a:p>
            <a:pPr marL="514350" indent="-514350" algn="ctr">
              <a:lnSpc>
                <a:spcPct val="110000"/>
              </a:lnSpc>
            </a:pPr>
            <a:r>
              <a:rPr lang="en-US" sz="2000" dirty="0">
                <a:solidFill>
                  <a:srgbClr val="000000"/>
                </a:solidFill>
                <a:latin typeface="Lucida Bright"/>
                <a:cs typeface="Lucida Bright"/>
              </a:rPr>
              <a:t>response of the vibration motor.</a:t>
            </a:r>
          </a:p>
          <a:p>
            <a:pPr marL="514350" indent="-514350" algn="ctr">
              <a:lnSpc>
                <a:spcPct val="110000"/>
              </a:lnSpc>
            </a:pPr>
            <a:endParaRPr lang="en-US" sz="2000" dirty="0">
              <a:solidFill>
                <a:srgbClr val="000000"/>
              </a:solidFill>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8827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orange1.png"/>
          <p:cNvPicPr>
            <a:picLocks noChangeAspect="1"/>
          </p:cNvPicPr>
          <p:nvPr/>
        </p:nvPicPr>
        <p:blipFill>
          <a:blip r:embed="rId3">
            <a:alphaModFix amt="81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3068993"/>
            <a:ext cx="9144000" cy="1058275"/>
          </a:xfrm>
          <a:prstGeom prst="rect">
            <a:avLst/>
          </a:prstGeom>
        </p:spPr>
      </p:pic>
      <p:sp>
        <p:nvSpPr>
          <p:cNvPr id="4" name="TextBox 3"/>
          <p:cNvSpPr txBox="1"/>
          <p:nvPr/>
        </p:nvSpPr>
        <p:spPr>
          <a:xfrm>
            <a:off x="269369" y="3094911"/>
            <a:ext cx="4810100" cy="923330"/>
          </a:xfrm>
          <a:prstGeom prst="rect">
            <a:avLst/>
          </a:prstGeom>
          <a:noFill/>
        </p:spPr>
        <p:txBody>
          <a:bodyPr wrap="square" rtlCol="0">
            <a:spAutoFit/>
          </a:bodyPr>
          <a:lstStyle/>
          <a:p>
            <a:pPr algn="ctr"/>
            <a:r>
              <a:rPr lang="en-US" sz="5400" dirty="0" smtClean="0">
                <a:solidFill>
                  <a:schemeClr val="bg1"/>
                </a:solidFill>
              </a:rPr>
              <a:t>Thank You</a:t>
            </a:r>
            <a:endParaRPr lang="en-US" sz="5400" dirty="0">
              <a:solidFill>
                <a:schemeClr val="bg1"/>
              </a:solidFill>
            </a:endParaRPr>
          </a:p>
        </p:txBody>
      </p:sp>
      <p:sp>
        <p:nvSpPr>
          <p:cNvPr id="5" name="TextBox 4"/>
          <p:cNvSpPr txBox="1"/>
          <p:nvPr/>
        </p:nvSpPr>
        <p:spPr>
          <a:xfrm>
            <a:off x="1693451" y="4374240"/>
            <a:ext cx="6209325" cy="461665"/>
          </a:xfrm>
          <a:prstGeom prst="rect">
            <a:avLst/>
          </a:prstGeom>
          <a:noFill/>
        </p:spPr>
        <p:txBody>
          <a:bodyPr wrap="square" rtlCol="0">
            <a:spAutoFit/>
          </a:bodyPr>
          <a:lstStyle/>
          <a:p>
            <a:r>
              <a:rPr lang="en-US" sz="2400" dirty="0" err="1" smtClean="0">
                <a:latin typeface="Helvetica Neue Light"/>
                <a:cs typeface="Helvetica Neue Light"/>
              </a:rPr>
              <a:t>Visit our website: </a:t>
            </a:r>
            <a:r>
              <a:rPr lang="en-US" sz="2400" b="1" dirty="0" err="1" smtClean="0">
                <a:solidFill>
                  <a:srgbClr val="3366FF"/>
                </a:solidFill>
                <a:latin typeface="Helvetica Neue Light"/>
                <a:cs typeface="Helvetica Neue Light"/>
              </a:rPr>
              <a:t>http://synrg.csl.illinois.edu/</a:t>
            </a:r>
            <a:endParaRPr lang="en-US" sz="2400" b="1" dirty="0">
              <a:solidFill>
                <a:srgbClr val="3366FF"/>
              </a:solidFill>
              <a:latin typeface="Helvetica Neue Light"/>
              <a:cs typeface="Helvetica Neue L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543973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solidFill>
            <a:srgbClr val="FFFF66"/>
          </a:solidFill>
        </p:spPr>
        <p:txBody>
          <a:bodyPr wrap="square" rtlCol="0">
            <a:spAutoFit/>
          </a:bodyPr>
          <a:lstStyle/>
          <a:p>
            <a:r>
              <a:rPr lang="en-US" sz="2800" dirty="0" smtClean="0">
                <a:latin typeface="Lucida Bright"/>
                <a:cs typeface="Lucida Bright"/>
              </a:rPr>
              <a:t>    Conclusion</a:t>
            </a:r>
            <a:endParaRPr lang="en-US" sz="2800" dirty="0">
              <a:latin typeface="Lucida Bright"/>
              <a:cs typeface="Lucida Brigh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ippleLab.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pic>
        <p:nvPicPr>
          <p:cNvPr id="3" name="Picture 2" descr="orange1.png"/>
          <p:cNvPicPr>
            <a:picLocks noChangeAspect="1"/>
          </p:cNvPicPr>
          <p:nvPr/>
        </p:nvPicPr>
        <p:blipFill>
          <a:blip r:embed="rId4">
            <a:alphaModFix amt="81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3068993"/>
            <a:ext cx="9144000" cy="1058275"/>
          </a:xfrm>
          <a:prstGeom prst="rect">
            <a:avLst/>
          </a:prstGeom>
        </p:spPr>
      </p:pic>
      <p:sp>
        <p:nvSpPr>
          <p:cNvPr id="4" name="TextBox 3"/>
          <p:cNvSpPr txBox="1"/>
          <p:nvPr/>
        </p:nvSpPr>
        <p:spPr>
          <a:xfrm>
            <a:off x="269369" y="3094911"/>
            <a:ext cx="4810100" cy="923330"/>
          </a:xfrm>
          <a:prstGeom prst="rect">
            <a:avLst/>
          </a:prstGeom>
          <a:noFill/>
        </p:spPr>
        <p:txBody>
          <a:bodyPr wrap="square" rtlCol="0">
            <a:spAutoFit/>
          </a:bodyPr>
          <a:lstStyle/>
          <a:p>
            <a:pPr algn="ctr"/>
            <a:r>
              <a:rPr lang="en-US" sz="5400" dirty="0" smtClean="0">
                <a:solidFill>
                  <a:schemeClr val="bg1"/>
                </a:solidFill>
              </a:rPr>
              <a:t>Thank You</a:t>
            </a:r>
            <a:endParaRPr lang="en-US" sz="5400" dirty="0">
              <a:solidFill>
                <a:schemeClr val="bg1"/>
              </a:solidFill>
            </a:endParaRPr>
          </a:p>
        </p:txBody>
      </p:sp>
      <p:sp>
        <p:nvSpPr>
          <p:cNvPr id="5" name="TextBox 4"/>
          <p:cNvSpPr txBox="1"/>
          <p:nvPr/>
        </p:nvSpPr>
        <p:spPr>
          <a:xfrm>
            <a:off x="4873070" y="6387709"/>
            <a:ext cx="4270930" cy="461665"/>
          </a:xfrm>
          <a:prstGeom prst="rect">
            <a:avLst/>
          </a:prstGeom>
          <a:noFill/>
        </p:spPr>
        <p:txBody>
          <a:bodyPr wrap="square" rtlCol="0">
            <a:spAutoFit/>
          </a:bodyPr>
          <a:lstStyle/>
          <a:p>
            <a:r>
              <a:rPr lang="en-US" sz="2400" dirty="0" smtClean="0">
                <a:latin typeface="Helvetica Neue Light"/>
                <a:cs typeface="Helvetica Neue Light"/>
              </a:rPr>
              <a:t>(</a:t>
            </a:r>
            <a:r>
              <a:rPr lang="en-US" sz="2400" dirty="0" err="1" smtClean="0">
                <a:latin typeface="Helvetica Neue Light"/>
                <a:cs typeface="Helvetica Neue Light"/>
              </a:rPr>
              <a:t>SyNRG</a:t>
            </a:r>
            <a:r>
              <a:rPr lang="en-US" sz="2400" dirty="0" smtClean="0">
                <a:latin typeface="Helvetica Neue Light"/>
                <a:cs typeface="Helvetica Neue Light"/>
              </a:rPr>
              <a:t> Hardware Lab, UIUC)</a:t>
            </a:r>
            <a:endParaRPr lang="en-US" sz="2400" dirty="0">
              <a:latin typeface="Helvetica Neue Light"/>
              <a:cs typeface="Helvetica Neue L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543973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6-06-27 at 10.33.47 AM.png"/>
          <p:cNvPicPr>
            <a:picLocks noChangeAspect="1"/>
          </p:cNvPicPr>
          <p:nvPr/>
        </p:nvPicPr>
        <p:blipFill>
          <a:blip r:embed="rId2"/>
          <a:stretch>
            <a:fillRect/>
          </a:stretch>
        </p:blipFill>
        <p:spPr>
          <a:xfrm>
            <a:off x="25400" y="25400"/>
            <a:ext cx="9093200" cy="6807200"/>
          </a:xfrm>
          <a:prstGeom prst="rect">
            <a:avLst/>
          </a:prstGeom>
        </p:spPr>
      </p:pic>
      <p:grpSp>
        <p:nvGrpSpPr>
          <p:cNvPr id="6" name="Group 5"/>
          <p:cNvGrpSpPr/>
          <p:nvPr/>
        </p:nvGrpSpPr>
        <p:grpSpPr>
          <a:xfrm>
            <a:off x="0" y="0"/>
            <a:ext cx="9144000" cy="1266753"/>
            <a:chOff x="0" y="0"/>
            <a:chExt cx="9144000" cy="1266753"/>
          </a:xfrm>
        </p:grpSpPr>
        <p:sp>
          <p:nvSpPr>
            <p:cNvPr id="7" name="Rectangle 6"/>
            <p:cNvSpPr/>
            <p:nvPr/>
          </p:nvSpPr>
          <p:spPr>
            <a:xfrm>
              <a:off x="0" y="0"/>
              <a:ext cx="9144000" cy="126675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991638" y="56133"/>
              <a:ext cx="7114172" cy="1107996"/>
            </a:xfrm>
            <a:prstGeom prst="rect">
              <a:avLst/>
            </a:prstGeom>
            <a:noFill/>
          </p:spPr>
          <p:txBody>
            <a:bodyPr wrap="none" rtlCol="0">
              <a:spAutoFit/>
            </a:bodyPr>
            <a:lstStyle/>
            <a:p>
              <a:pPr algn="ctr">
                <a:spcAft>
                  <a:spcPts val="1200"/>
                </a:spcAft>
              </a:pPr>
              <a:r>
                <a:rPr lang="en-US" sz="2800">
                  <a:latin typeface="Lucida Bright"/>
                  <a:cs typeface="Lucida Bright"/>
                </a:rPr>
                <a:t>Project </a:t>
              </a:r>
              <a:r>
                <a:rPr lang="en-US" sz="2800">
                  <a:solidFill>
                    <a:srgbClr val="0000FF"/>
                  </a:solidFill>
                  <a:latin typeface="Lucida Bright"/>
                  <a:cs typeface="Lucida Bright"/>
                </a:rPr>
                <a:t>Ripple</a:t>
              </a:r>
              <a:r>
                <a:rPr lang="en-US" sz="2800">
                  <a:latin typeface="Lucida Bright"/>
                  <a:cs typeface="Lucida Bright"/>
                </a:rPr>
                <a:t>: Communicating through </a:t>
              </a:r>
            </a:p>
            <a:p>
              <a:pPr algn="ctr">
                <a:spcAft>
                  <a:spcPts val="1200"/>
                </a:spcAft>
              </a:pPr>
              <a:r>
                <a:rPr lang="en-US" sz="2800">
                  <a:latin typeface="Lucida Bright"/>
                  <a:cs typeface="Lucida Bright"/>
                </a:rPr>
                <a:t>Physical Vibrations</a:t>
              </a:r>
            </a:p>
          </p:txBody>
        </p:sp>
      </p:grpSp>
      <p:sp>
        <p:nvSpPr>
          <p:cNvPr id="9" name="TextBox 8"/>
          <p:cNvSpPr txBox="1"/>
          <p:nvPr/>
        </p:nvSpPr>
        <p:spPr>
          <a:xfrm>
            <a:off x="4657001" y="4284446"/>
            <a:ext cx="1864964" cy="646331"/>
          </a:xfrm>
          <a:prstGeom prst="rect">
            <a:avLst/>
          </a:prstGeom>
          <a:noFill/>
        </p:spPr>
        <p:txBody>
          <a:bodyPr wrap="none" rtlCol="0">
            <a:spAutoFit/>
          </a:bodyPr>
          <a:lstStyle/>
          <a:p>
            <a:r>
              <a:rPr lang="en-US">
                <a:latin typeface="Lucida Bright"/>
                <a:cs typeface="Lucida Bright"/>
              </a:rPr>
              <a:t>Accelerometer,</a:t>
            </a:r>
          </a:p>
          <a:p>
            <a:r>
              <a:rPr lang="en-US">
                <a:latin typeface="Lucida Bright"/>
                <a:cs typeface="Lucida Bright"/>
              </a:rPr>
              <a:t>Microphone</a:t>
            </a:r>
          </a:p>
        </p:txBody>
      </p:sp>
      <p:sp>
        <p:nvSpPr>
          <p:cNvPr id="10" name="TextBox 9"/>
          <p:cNvSpPr txBox="1"/>
          <p:nvPr/>
        </p:nvSpPr>
        <p:spPr>
          <a:xfrm>
            <a:off x="2476225" y="4284446"/>
            <a:ext cx="1523787" cy="369332"/>
          </a:xfrm>
          <a:prstGeom prst="rect">
            <a:avLst/>
          </a:prstGeom>
          <a:noFill/>
        </p:spPr>
        <p:txBody>
          <a:bodyPr wrap="none" rtlCol="0">
            <a:spAutoFit/>
          </a:bodyPr>
          <a:lstStyle/>
          <a:p>
            <a:r>
              <a:rPr lang="en-US">
                <a:latin typeface="Lucida Bright"/>
                <a:cs typeface="Lucida Bright"/>
              </a:rPr>
              <a:t>Vibra Motor</a:t>
            </a:r>
          </a:p>
        </p:txBody>
      </p:sp>
      <p:grpSp>
        <p:nvGrpSpPr>
          <p:cNvPr id="14" name="Group 13"/>
          <p:cNvGrpSpPr/>
          <p:nvPr/>
        </p:nvGrpSpPr>
        <p:grpSpPr>
          <a:xfrm>
            <a:off x="654288" y="6388930"/>
            <a:ext cx="7875569" cy="443669"/>
            <a:chOff x="654288" y="6388930"/>
            <a:chExt cx="7875569" cy="443669"/>
          </a:xfrm>
        </p:grpSpPr>
        <p:sp>
          <p:nvSpPr>
            <p:cNvPr id="12" name="Rectangle 11"/>
            <p:cNvSpPr/>
            <p:nvPr/>
          </p:nvSpPr>
          <p:spPr>
            <a:xfrm>
              <a:off x="654288" y="6426668"/>
              <a:ext cx="2219449" cy="40593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310408" y="6388930"/>
              <a:ext cx="2219449" cy="40593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53753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707886"/>
          </a:xfrm>
          <a:prstGeom prst="rect">
            <a:avLst/>
          </a:prstGeom>
          <a:noFill/>
        </p:spPr>
        <p:txBody>
          <a:bodyPr wrap="square" rtlCol="0">
            <a:spAutoFit/>
          </a:bodyPr>
          <a:lstStyle/>
          <a:p>
            <a:r>
              <a:rPr lang="en-US" sz="4000" dirty="0" smtClean="0">
                <a:solidFill>
                  <a:schemeClr val="tx2">
                    <a:lumMod val="60000"/>
                    <a:lumOff val="40000"/>
                  </a:schemeClr>
                </a:solidFill>
                <a:latin typeface="Seravek Light"/>
                <a:cs typeface="Seravek Light"/>
              </a:rPr>
              <a:t>Is this a threat?</a:t>
            </a:r>
            <a:endParaRPr lang="en-US" sz="4000" dirty="0">
              <a:solidFill>
                <a:schemeClr val="tx2">
                  <a:lumMod val="60000"/>
                  <a:lumOff val="40000"/>
                </a:schemeClr>
              </a:solidFill>
              <a:latin typeface="Seravek Light"/>
              <a:cs typeface="Seravek Light"/>
            </a:endParaRPr>
          </a:p>
        </p:txBody>
      </p:sp>
      <p:pic>
        <p:nvPicPr>
          <p:cNvPr id="3" name="Picture 2"/>
          <p:cNvPicPr>
            <a:picLocks noChangeAspect="1"/>
          </p:cNvPicPr>
          <p:nvPr/>
        </p:nvPicPr>
        <p:blipFill>
          <a:blip r:embed="rId3"/>
          <a:stretch>
            <a:fillRect/>
          </a:stretch>
        </p:blipFill>
        <p:spPr>
          <a:xfrm>
            <a:off x="-82830" y="3149825"/>
            <a:ext cx="1324346" cy="1638877"/>
          </a:xfrm>
          <a:prstGeom prst="rect">
            <a:avLst/>
          </a:prstGeom>
        </p:spPr>
      </p:pic>
      <p:pic>
        <p:nvPicPr>
          <p:cNvPr id="4" name="Picture 3" descr="0_motor_full.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7987" y="1455148"/>
            <a:ext cx="1703313" cy="1307765"/>
          </a:xfrm>
          <a:prstGeom prst="rect">
            <a:avLst/>
          </a:prstGeom>
        </p:spPr>
      </p:pic>
      <p:cxnSp>
        <p:nvCxnSpPr>
          <p:cNvPr id="5" name="Straight Connector 4"/>
          <p:cNvCxnSpPr/>
          <p:nvPr/>
        </p:nvCxnSpPr>
        <p:spPr>
          <a:xfrm flipV="1">
            <a:off x="409572" y="2436811"/>
            <a:ext cx="0" cy="714518"/>
          </a:xfrm>
          <a:prstGeom prst="line">
            <a:avLst/>
          </a:prstGeom>
          <a:ln w="19050">
            <a:solidFill>
              <a:schemeClr val="accent2">
                <a:lumMod val="75000"/>
              </a:schemeClr>
            </a:solidFill>
            <a:prstDash val="sysDash"/>
            <a:headEnd type="oval" w="med" len="med"/>
            <a:tailEnd type="none" w="lg" len="lg"/>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399505" y="2422506"/>
            <a:ext cx="496840" cy="7999"/>
          </a:xfrm>
          <a:prstGeom prst="line">
            <a:avLst/>
          </a:prstGeom>
          <a:ln w="19050">
            <a:solidFill>
              <a:srgbClr val="953735"/>
            </a:solidFill>
            <a:prstDash val="sysDash"/>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7" name="Elbow Connector 6"/>
          <p:cNvCxnSpPr/>
          <p:nvPr/>
        </p:nvCxnSpPr>
        <p:spPr>
          <a:xfrm>
            <a:off x="1176690" y="2756104"/>
            <a:ext cx="500014" cy="369982"/>
          </a:xfrm>
          <a:prstGeom prst="bentConnector3">
            <a:avLst>
              <a:gd name="adj1" fmla="val 0"/>
            </a:avLst>
          </a:prstGeom>
          <a:ln>
            <a:solidFill>
              <a:schemeClr val="tx2">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Elbow Connector 7"/>
          <p:cNvCxnSpPr/>
          <p:nvPr/>
        </p:nvCxnSpPr>
        <p:spPr>
          <a:xfrm rot="16200000" flipV="1">
            <a:off x="931067" y="2828962"/>
            <a:ext cx="790887" cy="645172"/>
          </a:xfrm>
          <a:prstGeom prst="bentConnector3">
            <a:avLst>
              <a:gd name="adj1" fmla="val 1123"/>
            </a:avLst>
          </a:prstGeom>
          <a:ln>
            <a:solidFill>
              <a:srgbClr val="953735"/>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619477" y="2934669"/>
            <a:ext cx="2843977" cy="400110"/>
          </a:xfrm>
          <a:prstGeom prst="rect">
            <a:avLst/>
          </a:prstGeom>
          <a:noFill/>
        </p:spPr>
        <p:txBody>
          <a:bodyPr wrap="square" rtlCol="0">
            <a:spAutoFit/>
          </a:bodyPr>
          <a:lstStyle/>
          <a:p>
            <a:r>
              <a:rPr lang="en-US" sz="2000" dirty="0" smtClean="0">
                <a:solidFill>
                  <a:srgbClr val="558ED5"/>
                </a:solidFill>
                <a:latin typeface="Seravek"/>
                <a:cs typeface="Seravek"/>
              </a:rPr>
              <a:t>Haptic feedback output</a:t>
            </a:r>
            <a:endParaRPr lang="en-US" sz="2000" dirty="0">
              <a:solidFill>
                <a:srgbClr val="558ED5"/>
              </a:solidFill>
              <a:latin typeface="Seravek"/>
              <a:cs typeface="Seravek"/>
            </a:endParaRPr>
          </a:p>
        </p:txBody>
      </p:sp>
      <p:sp>
        <p:nvSpPr>
          <p:cNvPr id="10" name="TextBox 9"/>
          <p:cNvSpPr txBox="1"/>
          <p:nvPr/>
        </p:nvSpPr>
        <p:spPr>
          <a:xfrm>
            <a:off x="1621877" y="3334159"/>
            <a:ext cx="2662114" cy="400110"/>
          </a:xfrm>
          <a:prstGeom prst="rect">
            <a:avLst/>
          </a:prstGeom>
          <a:noFill/>
        </p:spPr>
        <p:txBody>
          <a:bodyPr wrap="square" rtlCol="0">
            <a:spAutoFit/>
          </a:bodyPr>
          <a:lstStyle/>
          <a:p>
            <a:r>
              <a:rPr lang="en-US" sz="2000" dirty="0" smtClean="0">
                <a:solidFill>
                  <a:schemeClr val="accent2">
                    <a:lumMod val="75000"/>
                  </a:schemeClr>
                </a:solidFill>
                <a:latin typeface="Seravek"/>
                <a:cs typeface="Seravek"/>
              </a:rPr>
              <a:t>Voice command input</a:t>
            </a:r>
            <a:endParaRPr lang="en-US" sz="2000" dirty="0">
              <a:solidFill>
                <a:schemeClr val="accent2">
                  <a:lumMod val="75000"/>
                </a:schemeClr>
              </a:solidFill>
              <a:latin typeface="Seravek"/>
              <a:cs typeface="Seravek"/>
            </a:endParaRPr>
          </a:p>
        </p:txBody>
      </p:sp>
      <p:pic>
        <p:nvPicPr>
          <p:cNvPr id="14" name="Picture 13"/>
          <p:cNvPicPr>
            <a:picLocks noChangeAspect="1"/>
          </p:cNvPicPr>
          <p:nvPr/>
        </p:nvPicPr>
        <p:blipFill>
          <a:blip r:embed="rId5"/>
          <a:stretch>
            <a:fillRect/>
          </a:stretch>
        </p:blipFill>
        <p:spPr>
          <a:xfrm>
            <a:off x="4679240" y="2502135"/>
            <a:ext cx="4265744" cy="2232405"/>
          </a:xfrm>
          <a:prstGeom prst="rect">
            <a:avLst/>
          </a:prstGeom>
        </p:spPr>
      </p:pic>
      <p:sp>
        <p:nvSpPr>
          <p:cNvPr id="15" name="TextBox 14"/>
          <p:cNvSpPr txBox="1"/>
          <p:nvPr/>
        </p:nvSpPr>
        <p:spPr>
          <a:xfrm>
            <a:off x="96635" y="5108398"/>
            <a:ext cx="4187356" cy="400110"/>
          </a:xfrm>
          <a:prstGeom prst="rect">
            <a:avLst/>
          </a:prstGeom>
          <a:noFill/>
          <a:ln>
            <a:noFill/>
          </a:ln>
        </p:spPr>
        <p:txBody>
          <a:bodyPr wrap="square" rtlCol="0">
            <a:spAutoFit/>
          </a:bodyPr>
          <a:lstStyle/>
          <a:p>
            <a:pPr algn="ctr"/>
            <a:r>
              <a:rPr lang="en-US" sz="2000" dirty="0" smtClean="0">
                <a:latin typeface="Arial"/>
                <a:cs typeface="Arial"/>
              </a:rPr>
              <a:t>Single device actuation &amp; sensing</a:t>
            </a:r>
            <a:endParaRPr lang="en-US" sz="2000" dirty="0">
              <a:latin typeface="Arial"/>
              <a:cs typeface="Arial"/>
            </a:endParaRPr>
          </a:p>
        </p:txBody>
      </p:sp>
      <p:sp>
        <p:nvSpPr>
          <p:cNvPr id="16" name="TextBox 15"/>
          <p:cNvSpPr txBox="1"/>
          <p:nvPr/>
        </p:nvSpPr>
        <p:spPr>
          <a:xfrm>
            <a:off x="4679240" y="5108398"/>
            <a:ext cx="4265744" cy="707886"/>
          </a:xfrm>
          <a:prstGeom prst="rect">
            <a:avLst/>
          </a:prstGeom>
          <a:noFill/>
          <a:ln>
            <a:noFill/>
          </a:ln>
        </p:spPr>
        <p:txBody>
          <a:bodyPr wrap="square" rtlCol="0">
            <a:spAutoFit/>
          </a:bodyPr>
          <a:lstStyle/>
          <a:p>
            <a:pPr algn="ctr"/>
            <a:r>
              <a:rPr lang="en-US" sz="2000" dirty="0" smtClean="0">
                <a:latin typeface="Arial"/>
                <a:cs typeface="Arial"/>
              </a:rPr>
              <a:t>Recovering inaudible sound from vibration</a:t>
            </a:r>
            <a:endParaRPr lang="en-US" sz="2000" dirty="0">
              <a:latin typeface="Arial"/>
              <a:cs typeface="Arial"/>
            </a:endParaRPr>
          </a:p>
        </p:txBody>
      </p:sp>
      <p:sp>
        <p:nvSpPr>
          <p:cNvPr id="17" name="TextBox 16"/>
          <p:cNvSpPr txBox="1"/>
          <p:nvPr/>
        </p:nvSpPr>
        <p:spPr>
          <a:xfrm>
            <a:off x="3842231" y="0"/>
            <a:ext cx="4385471" cy="707886"/>
          </a:xfrm>
          <a:prstGeom prst="rect">
            <a:avLst/>
          </a:prstGeom>
          <a:noFill/>
        </p:spPr>
        <p:txBody>
          <a:bodyPr wrap="square" rtlCol="0">
            <a:spAutoFit/>
          </a:bodyPr>
          <a:lstStyle/>
          <a:p>
            <a:r>
              <a:rPr lang="en-US" sz="4000" dirty="0" smtClean="0">
                <a:solidFill>
                  <a:schemeClr val="tx2">
                    <a:lumMod val="60000"/>
                    <a:lumOff val="40000"/>
                  </a:schemeClr>
                </a:solidFill>
                <a:latin typeface="Seravek Light"/>
                <a:cs typeface="Seravek Light"/>
              </a:rPr>
              <a:t>Or    opportunity?</a:t>
            </a:r>
            <a:endParaRPr lang="en-US" sz="4000" dirty="0">
              <a:solidFill>
                <a:schemeClr val="tx2">
                  <a:lumMod val="60000"/>
                  <a:lumOff val="40000"/>
                </a:schemeClr>
              </a:solidFill>
              <a:latin typeface="Seravek Light"/>
              <a:cs typeface="Seravek L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27308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2388241" y="294489"/>
            <a:ext cx="4196679" cy="707886"/>
          </a:xfrm>
          <a:prstGeom prst="rect">
            <a:avLst/>
          </a:prstGeom>
          <a:noFill/>
        </p:spPr>
        <p:txBody>
          <a:bodyPr wrap="square" rtlCol="0">
            <a:spAutoFit/>
          </a:bodyPr>
          <a:lstStyle/>
          <a:p>
            <a:pPr algn="ctr"/>
            <a:r>
              <a:rPr lang="en-US" sz="4000" dirty="0" smtClean="0">
                <a:solidFill>
                  <a:schemeClr val="bg1">
                    <a:lumMod val="85000"/>
                  </a:schemeClr>
                </a:solidFill>
                <a:latin typeface="Seravek Light"/>
                <a:cs typeface="Seravek Light"/>
              </a:rPr>
              <a:t>Speech recovery</a:t>
            </a:r>
            <a:endParaRPr lang="en-US" sz="4000" dirty="0">
              <a:solidFill>
                <a:schemeClr val="bg1">
                  <a:lumMod val="85000"/>
                </a:schemeClr>
              </a:solidFill>
              <a:latin typeface="Seravek Light"/>
              <a:cs typeface="Seravek Light"/>
            </a:endParaRPr>
          </a:p>
        </p:txBody>
      </p:sp>
      <p:sp>
        <p:nvSpPr>
          <p:cNvPr id="3" name="Rounded Rectangle 2"/>
          <p:cNvSpPr/>
          <p:nvPr/>
        </p:nvSpPr>
        <p:spPr>
          <a:xfrm>
            <a:off x="2388241" y="294489"/>
            <a:ext cx="4196679" cy="707886"/>
          </a:xfrm>
          <a:prstGeom prst="roundRect">
            <a:avLst/>
          </a:prstGeom>
          <a:noFill/>
          <a:ln w="285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889308" y="1730823"/>
            <a:ext cx="3468330" cy="646331"/>
          </a:xfrm>
          <a:prstGeom prst="rect">
            <a:avLst/>
          </a:prstGeom>
          <a:noFill/>
        </p:spPr>
        <p:txBody>
          <a:bodyPr wrap="square" rtlCol="0">
            <a:spAutoFit/>
          </a:bodyPr>
          <a:lstStyle/>
          <a:p>
            <a:pPr algn="ctr"/>
            <a:r>
              <a:rPr lang="en-US" sz="3600" dirty="0" smtClean="0">
                <a:solidFill>
                  <a:srgbClr val="D9D9D9"/>
                </a:solidFill>
                <a:latin typeface="Seravek Light"/>
                <a:cs typeface="Seravek Light"/>
              </a:rPr>
              <a:t>Pre</a:t>
            </a:r>
            <a:r>
              <a:rPr lang="en-US" sz="3600" dirty="0">
                <a:solidFill>
                  <a:srgbClr val="D9D9D9"/>
                </a:solidFill>
                <a:latin typeface="Seravek Light"/>
                <a:cs typeface="Seravek Light"/>
              </a:rPr>
              <a:t>-processing</a:t>
            </a:r>
          </a:p>
        </p:txBody>
      </p:sp>
      <p:sp>
        <p:nvSpPr>
          <p:cNvPr id="10" name="Rounded Rectangle 9"/>
          <p:cNvSpPr/>
          <p:nvPr/>
        </p:nvSpPr>
        <p:spPr>
          <a:xfrm>
            <a:off x="889308" y="1730823"/>
            <a:ext cx="3468330" cy="707886"/>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686179" y="1730823"/>
            <a:ext cx="3468330" cy="646331"/>
          </a:xfrm>
          <a:prstGeom prst="rect">
            <a:avLst/>
          </a:prstGeom>
          <a:noFill/>
        </p:spPr>
        <p:txBody>
          <a:bodyPr wrap="square" rtlCol="0">
            <a:spAutoFit/>
          </a:bodyPr>
          <a:lstStyle/>
          <a:p>
            <a:pPr algn="ctr"/>
            <a:r>
              <a:rPr lang="en-US" sz="3600" dirty="0" smtClean="0">
                <a:solidFill>
                  <a:srgbClr val="D9D9D9"/>
                </a:solidFill>
                <a:latin typeface="Seravek Light"/>
                <a:cs typeface="Seravek Light"/>
              </a:rPr>
              <a:t>Speech synthesis</a:t>
            </a:r>
            <a:endParaRPr lang="en-US" sz="3600" dirty="0">
              <a:solidFill>
                <a:srgbClr val="D9D9D9"/>
              </a:solidFill>
              <a:latin typeface="Seravek Light"/>
              <a:cs typeface="Seravek Light"/>
            </a:endParaRPr>
          </a:p>
        </p:txBody>
      </p:sp>
      <p:sp>
        <p:nvSpPr>
          <p:cNvPr id="13" name="Rounded Rectangle 12"/>
          <p:cNvSpPr/>
          <p:nvPr/>
        </p:nvSpPr>
        <p:spPr>
          <a:xfrm>
            <a:off x="4686179" y="1730823"/>
            <a:ext cx="3468330" cy="707886"/>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7610" y="3106123"/>
            <a:ext cx="3658294" cy="523219"/>
          </a:xfrm>
          <a:prstGeom prst="rect">
            <a:avLst/>
          </a:prstGeom>
          <a:noFill/>
        </p:spPr>
        <p:txBody>
          <a:bodyPr wrap="square" rtlCol="0">
            <a:spAutoFit/>
          </a:bodyPr>
          <a:lstStyle/>
          <a:p>
            <a:pPr algn="ctr"/>
            <a:r>
              <a:rPr lang="en-US" sz="2800" dirty="0" smtClean="0">
                <a:solidFill>
                  <a:srgbClr val="D9D9D9"/>
                </a:solidFill>
                <a:latin typeface="Seravek Light"/>
                <a:cs typeface="Seravek Light"/>
              </a:rPr>
              <a:t>Frequency equalization </a:t>
            </a:r>
            <a:endParaRPr lang="en-US" sz="2800" dirty="0">
              <a:solidFill>
                <a:srgbClr val="D9D9D9"/>
              </a:solidFill>
              <a:latin typeface="Seravek Light"/>
              <a:cs typeface="Seravek Light"/>
            </a:endParaRPr>
          </a:p>
        </p:txBody>
      </p:sp>
      <p:sp>
        <p:nvSpPr>
          <p:cNvPr id="16" name="Rounded Rectangle 15"/>
          <p:cNvSpPr/>
          <p:nvPr/>
        </p:nvSpPr>
        <p:spPr>
          <a:xfrm>
            <a:off x="120397" y="3104048"/>
            <a:ext cx="3492117" cy="595085"/>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34680" y="3847951"/>
            <a:ext cx="3311681" cy="954107"/>
          </a:xfrm>
          <a:prstGeom prst="rect">
            <a:avLst/>
          </a:prstGeom>
          <a:noFill/>
        </p:spPr>
        <p:txBody>
          <a:bodyPr wrap="square" rtlCol="0">
            <a:spAutoFit/>
          </a:bodyPr>
          <a:lstStyle/>
          <a:p>
            <a:pPr algn="ctr"/>
            <a:r>
              <a:rPr lang="en-US" sz="2800" dirty="0" smtClean="0">
                <a:solidFill>
                  <a:srgbClr val="D9D9D9"/>
                </a:solidFill>
                <a:latin typeface="Seravek Light"/>
                <a:cs typeface="Seravek Light"/>
              </a:rPr>
              <a:t>Background noise removal</a:t>
            </a:r>
            <a:endParaRPr lang="en-US" sz="2800" dirty="0">
              <a:solidFill>
                <a:srgbClr val="D9D9D9"/>
              </a:solidFill>
              <a:latin typeface="Seravek Light"/>
              <a:cs typeface="Seravek Light"/>
            </a:endParaRPr>
          </a:p>
        </p:txBody>
      </p:sp>
      <p:sp>
        <p:nvSpPr>
          <p:cNvPr id="19" name="Rounded Rectangle 18"/>
          <p:cNvSpPr/>
          <p:nvPr/>
        </p:nvSpPr>
        <p:spPr>
          <a:xfrm>
            <a:off x="223617" y="3924746"/>
            <a:ext cx="3452833" cy="824284"/>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34680" y="4915761"/>
            <a:ext cx="3560171" cy="954106"/>
          </a:xfrm>
          <a:prstGeom prst="rect">
            <a:avLst/>
          </a:prstGeom>
          <a:noFill/>
        </p:spPr>
        <p:txBody>
          <a:bodyPr wrap="square" rtlCol="0">
            <a:spAutoFit/>
          </a:bodyPr>
          <a:lstStyle/>
          <a:p>
            <a:pPr algn="ctr"/>
            <a:r>
              <a:rPr lang="en-US" sz="2800" dirty="0" smtClean="0">
                <a:solidFill>
                  <a:srgbClr val="953735"/>
                </a:solidFill>
                <a:latin typeface="Seravek Light"/>
                <a:cs typeface="Seravek Light"/>
              </a:rPr>
              <a:t>Speech energy </a:t>
            </a:r>
            <a:r>
              <a:rPr lang="en-US" sz="2800" dirty="0">
                <a:solidFill>
                  <a:srgbClr val="953735"/>
                </a:solidFill>
                <a:latin typeface="Seravek Light"/>
                <a:cs typeface="Seravek Light"/>
              </a:rPr>
              <a:t>l</a:t>
            </a:r>
            <a:r>
              <a:rPr lang="en-US" sz="2800" dirty="0" smtClean="0">
                <a:solidFill>
                  <a:srgbClr val="953735"/>
                </a:solidFill>
                <a:latin typeface="Seravek Light"/>
                <a:cs typeface="Seravek Light"/>
              </a:rPr>
              <a:t>ocalization </a:t>
            </a:r>
          </a:p>
        </p:txBody>
      </p:sp>
      <p:sp>
        <p:nvSpPr>
          <p:cNvPr id="22" name="Rounded Rectangle 21"/>
          <p:cNvSpPr/>
          <p:nvPr/>
        </p:nvSpPr>
        <p:spPr>
          <a:xfrm>
            <a:off x="262360" y="4982684"/>
            <a:ext cx="3370771" cy="871263"/>
          </a:xfrm>
          <a:prstGeom prst="roundRect">
            <a:avLst/>
          </a:prstGeom>
          <a:noFill/>
          <a:ln w="28575" cmpd="sng">
            <a:solidFill>
              <a:srgbClr val="9537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259658" y="3147541"/>
            <a:ext cx="3893525" cy="523219"/>
          </a:xfrm>
          <a:prstGeom prst="rect">
            <a:avLst/>
          </a:prstGeom>
          <a:noFill/>
        </p:spPr>
        <p:txBody>
          <a:bodyPr wrap="square" rtlCol="0">
            <a:spAutoFit/>
          </a:bodyPr>
          <a:lstStyle/>
          <a:p>
            <a:pPr algn="ctr"/>
            <a:r>
              <a:rPr lang="en-US" sz="2800" dirty="0" smtClean="0">
                <a:solidFill>
                  <a:schemeClr val="accent2">
                    <a:lumMod val="75000"/>
                  </a:schemeClr>
                </a:solidFill>
                <a:latin typeface="Seravek Light"/>
                <a:cs typeface="Seravek Light"/>
              </a:rPr>
              <a:t>Voice source expansion</a:t>
            </a:r>
            <a:endParaRPr lang="en-US" sz="2800" dirty="0">
              <a:solidFill>
                <a:schemeClr val="accent2">
                  <a:lumMod val="75000"/>
                </a:schemeClr>
              </a:solidFill>
              <a:latin typeface="Seravek Light"/>
              <a:cs typeface="Seravek Light"/>
            </a:endParaRPr>
          </a:p>
        </p:txBody>
      </p:sp>
      <p:sp>
        <p:nvSpPr>
          <p:cNvPr id="25" name="Rounded Rectangle 24"/>
          <p:cNvSpPr/>
          <p:nvPr/>
        </p:nvSpPr>
        <p:spPr>
          <a:xfrm>
            <a:off x="5352083" y="3145466"/>
            <a:ext cx="3716662" cy="595085"/>
          </a:xfrm>
          <a:prstGeom prst="roundRect">
            <a:avLst/>
          </a:prstGeom>
          <a:noFill/>
          <a:ln w="28575"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53735"/>
              </a:solidFill>
            </a:endParaRPr>
          </a:p>
        </p:txBody>
      </p:sp>
      <p:sp>
        <p:nvSpPr>
          <p:cNvPr id="27" name="TextBox 26"/>
          <p:cNvSpPr txBox="1"/>
          <p:nvPr/>
        </p:nvSpPr>
        <p:spPr>
          <a:xfrm>
            <a:off x="5259658" y="4099912"/>
            <a:ext cx="3893525" cy="523219"/>
          </a:xfrm>
          <a:prstGeom prst="rect">
            <a:avLst/>
          </a:prstGeom>
          <a:noFill/>
        </p:spPr>
        <p:txBody>
          <a:bodyPr wrap="square" rtlCol="0">
            <a:spAutoFit/>
          </a:bodyPr>
          <a:lstStyle/>
          <a:p>
            <a:pPr algn="ctr"/>
            <a:r>
              <a:rPr lang="en-US" sz="2800" dirty="0" smtClean="0">
                <a:solidFill>
                  <a:srgbClr val="953735"/>
                </a:solidFill>
                <a:latin typeface="Seravek Light"/>
                <a:cs typeface="Seravek Light"/>
              </a:rPr>
              <a:t>Speech reconstruction</a:t>
            </a:r>
            <a:endParaRPr lang="en-US" sz="2800" dirty="0">
              <a:solidFill>
                <a:srgbClr val="953735"/>
              </a:solidFill>
              <a:latin typeface="Seravek Light"/>
              <a:cs typeface="Seravek Light"/>
            </a:endParaRPr>
          </a:p>
        </p:txBody>
      </p:sp>
      <p:sp>
        <p:nvSpPr>
          <p:cNvPr id="28" name="Rounded Rectangle 27"/>
          <p:cNvSpPr/>
          <p:nvPr/>
        </p:nvSpPr>
        <p:spPr>
          <a:xfrm>
            <a:off x="5352083" y="4097837"/>
            <a:ext cx="3716662" cy="595085"/>
          </a:xfrm>
          <a:prstGeom prst="roundRect">
            <a:avLst/>
          </a:prstGeom>
          <a:noFill/>
          <a:ln w="28575" cmpd="sng">
            <a:solidFill>
              <a:srgbClr val="95373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Elbow Connector 29"/>
          <p:cNvCxnSpPr/>
          <p:nvPr/>
        </p:nvCxnSpPr>
        <p:spPr>
          <a:xfrm rot="16200000" flipH="1">
            <a:off x="4657094" y="2765173"/>
            <a:ext cx="970442" cy="345125"/>
          </a:xfrm>
          <a:prstGeom prst="bentConnector2">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1" name="Elbow Connector 30"/>
          <p:cNvCxnSpPr/>
          <p:nvPr/>
        </p:nvCxnSpPr>
        <p:spPr>
          <a:xfrm rot="16200000" flipH="1">
            <a:off x="4172062" y="3179828"/>
            <a:ext cx="1913991" cy="459363"/>
          </a:xfrm>
          <a:prstGeom prst="bentConnector3">
            <a:avLst>
              <a:gd name="adj1" fmla="val 100491"/>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5400000">
            <a:off x="3320216" y="2751368"/>
            <a:ext cx="970442" cy="345125"/>
          </a:xfrm>
          <a:prstGeom prst="bentConnector2">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p:nvPr/>
        </p:nvCxnSpPr>
        <p:spPr>
          <a:xfrm rot="5400000">
            <a:off x="2922999" y="3219691"/>
            <a:ext cx="1913991" cy="379639"/>
          </a:xfrm>
          <a:prstGeom prst="bentConnector3">
            <a:avLst>
              <a:gd name="adj1" fmla="val 100491"/>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22" idx="3"/>
          </p:cNvCxnSpPr>
          <p:nvPr/>
        </p:nvCxnSpPr>
        <p:spPr>
          <a:xfrm rot="5400000">
            <a:off x="2420699" y="3664950"/>
            <a:ext cx="2965799" cy="540933"/>
          </a:xfrm>
          <a:prstGeom prst="bentConnector2">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0" name="Elbow Connector 39"/>
          <p:cNvCxnSpPr/>
          <p:nvPr/>
        </p:nvCxnSpPr>
        <p:spPr>
          <a:xfrm rot="5400000">
            <a:off x="3107973" y="379825"/>
            <a:ext cx="728448" cy="1973548"/>
          </a:xfrm>
          <a:prstGeom prst="bentConnector3">
            <a:avLst>
              <a:gd name="adj1" fmla="val 50000"/>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2" name="Elbow Connector 41"/>
          <p:cNvCxnSpPr/>
          <p:nvPr/>
        </p:nvCxnSpPr>
        <p:spPr>
          <a:xfrm rot="16200000" flipH="1">
            <a:off x="5179268" y="380359"/>
            <a:ext cx="728448" cy="1973548"/>
          </a:xfrm>
          <a:prstGeom prst="bentConnector3">
            <a:avLst>
              <a:gd name="adj1" fmla="val 50000"/>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37" name="Rounded Rectangle 36"/>
          <p:cNvSpPr/>
          <p:nvPr/>
        </p:nvSpPr>
        <p:spPr>
          <a:xfrm>
            <a:off x="115260" y="2664507"/>
            <a:ext cx="9037923" cy="3437629"/>
          </a:xfrm>
          <a:custGeom>
            <a:avLst/>
            <a:gdLst/>
            <a:ahLst/>
            <a:cxnLst/>
            <a:rect l="l" t="t" r="r" b="b"/>
            <a:pathLst>
              <a:path w="9037923" h="3437629">
                <a:moveTo>
                  <a:pt x="4668064" y="0"/>
                </a:moveTo>
                <a:lnTo>
                  <a:pt x="8612237" y="0"/>
                </a:lnTo>
                <a:cubicBezTo>
                  <a:pt x="8847337" y="0"/>
                  <a:pt x="9037923" y="190586"/>
                  <a:pt x="9037923" y="425686"/>
                </a:cubicBezTo>
                <a:lnTo>
                  <a:pt x="9037923" y="2128376"/>
                </a:lnTo>
                <a:cubicBezTo>
                  <a:pt x="9037923" y="2363476"/>
                  <a:pt x="8847337" y="2554062"/>
                  <a:pt x="8612237" y="2554062"/>
                </a:cubicBezTo>
                <a:lnTo>
                  <a:pt x="5144398" y="2554062"/>
                </a:lnTo>
                <a:lnTo>
                  <a:pt x="5144398" y="3148351"/>
                </a:lnTo>
                <a:cubicBezTo>
                  <a:pt x="5144398" y="3308115"/>
                  <a:pt x="5014884" y="3437629"/>
                  <a:pt x="4855120" y="3437629"/>
                </a:cubicBezTo>
                <a:lnTo>
                  <a:pt x="289278" y="3437629"/>
                </a:lnTo>
                <a:cubicBezTo>
                  <a:pt x="129514" y="3437629"/>
                  <a:pt x="0" y="3308115"/>
                  <a:pt x="0" y="3148351"/>
                </a:cubicBezTo>
                <a:lnTo>
                  <a:pt x="0" y="1991276"/>
                </a:lnTo>
                <a:cubicBezTo>
                  <a:pt x="0" y="1831512"/>
                  <a:pt x="129514" y="1701998"/>
                  <a:pt x="289278" y="1701998"/>
                </a:cubicBezTo>
                <a:lnTo>
                  <a:pt x="4242378" y="1701998"/>
                </a:lnTo>
                <a:lnTo>
                  <a:pt x="4242378" y="425686"/>
                </a:lnTo>
                <a:cubicBezTo>
                  <a:pt x="4242378" y="190586"/>
                  <a:pt x="4432964" y="0"/>
                  <a:pt x="4668064" y="0"/>
                </a:cubicBezTo>
                <a:close/>
              </a:path>
            </a:pathLst>
          </a:custGeom>
          <a:noFill/>
          <a:ln w="57150"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857045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707886"/>
          </a:xfrm>
          <a:prstGeom prst="rect">
            <a:avLst/>
          </a:prstGeom>
          <a:noFill/>
        </p:spPr>
        <p:txBody>
          <a:bodyPr wrap="square" rtlCol="0">
            <a:spAutoFit/>
          </a:bodyPr>
          <a:lstStyle/>
          <a:p>
            <a:r>
              <a:rPr lang="en-US" sz="4000" dirty="0" smtClean="0">
                <a:solidFill>
                  <a:schemeClr val="tx2">
                    <a:lumMod val="60000"/>
                    <a:lumOff val="40000"/>
                  </a:schemeClr>
                </a:solidFill>
                <a:latin typeface="Seravek Light"/>
                <a:cs typeface="Seravek Light"/>
              </a:rPr>
              <a:t>Human speech production</a:t>
            </a:r>
            <a:endParaRPr lang="en-US" sz="4000" dirty="0">
              <a:solidFill>
                <a:schemeClr val="tx2">
                  <a:lumMod val="60000"/>
                  <a:lumOff val="40000"/>
                </a:schemeClr>
              </a:solidFill>
              <a:latin typeface="Seravek Light"/>
              <a:cs typeface="Seravek Light"/>
            </a:endParaRPr>
          </a:p>
        </p:txBody>
      </p:sp>
      <p:pic>
        <p:nvPicPr>
          <p:cNvPr id="11" name="Picture 10"/>
          <p:cNvPicPr>
            <a:picLocks noChangeAspect="1"/>
          </p:cNvPicPr>
          <p:nvPr/>
        </p:nvPicPr>
        <p:blipFill rotWithShape="1">
          <a:blip r:embed="rId3"/>
          <a:srcRect l="18116" t="8149" r="20891"/>
          <a:stretch/>
        </p:blipFill>
        <p:spPr>
          <a:xfrm>
            <a:off x="1656584" y="1684300"/>
            <a:ext cx="5577167" cy="3810567"/>
          </a:xfrm>
          <a:prstGeom prst="rect">
            <a:avLst/>
          </a:prstGeom>
        </p:spPr>
      </p:pic>
      <p:sp>
        <p:nvSpPr>
          <p:cNvPr id="18" name="TextBox 17"/>
          <p:cNvSpPr txBox="1"/>
          <p:nvPr/>
        </p:nvSpPr>
        <p:spPr>
          <a:xfrm>
            <a:off x="3190327" y="5494867"/>
            <a:ext cx="2916908" cy="461665"/>
          </a:xfrm>
          <a:prstGeom prst="rect">
            <a:avLst/>
          </a:prstGeom>
          <a:noFill/>
        </p:spPr>
        <p:txBody>
          <a:bodyPr wrap="square" rtlCol="0">
            <a:spAutoFit/>
          </a:bodyPr>
          <a:lstStyle/>
          <a:p>
            <a:pPr algn="ctr"/>
            <a:r>
              <a:rPr lang="en-US" sz="2400" dirty="0" smtClean="0">
                <a:latin typeface="Seravek"/>
                <a:cs typeface="Seravek"/>
              </a:rPr>
              <a:t>Functional model</a:t>
            </a:r>
            <a:endParaRPr lang="en-US" sz="2400" dirty="0">
              <a:latin typeface="Seravek"/>
              <a:cs typeface="Seravek"/>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128729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707886"/>
          </a:xfrm>
          <a:prstGeom prst="rect">
            <a:avLst/>
          </a:prstGeom>
          <a:noFill/>
        </p:spPr>
        <p:txBody>
          <a:bodyPr wrap="square" rtlCol="0">
            <a:spAutoFit/>
          </a:bodyPr>
          <a:lstStyle/>
          <a:p>
            <a:r>
              <a:rPr lang="en-US" sz="4000" dirty="0" smtClean="0">
                <a:solidFill>
                  <a:schemeClr val="tx2">
                    <a:lumMod val="60000"/>
                    <a:lumOff val="40000"/>
                  </a:schemeClr>
                </a:solidFill>
                <a:latin typeface="Seravek Light"/>
                <a:cs typeface="Seravek Light"/>
              </a:rPr>
              <a:t>Human speech production</a:t>
            </a:r>
            <a:endParaRPr lang="en-US" sz="4000" dirty="0">
              <a:solidFill>
                <a:schemeClr val="tx2">
                  <a:lumMod val="60000"/>
                  <a:lumOff val="40000"/>
                </a:schemeClr>
              </a:solidFill>
              <a:latin typeface="Seravek Light"/>
              <a:cs typeface="Seravek Light"/>
            </a:endParaRPr>
          </a:p>
        </p:txBody>
      </p:sp>
      <p:pic>
        <p:nvPicPr>
          <p:cNvPr id="12" name="Picture 11"/>
          <p:cNvPicPr>
            <a:picLocks noChangeAspect="1"/>
          </p:cNvPicPr>
          <p:nvPr/>
        </p:nvPicPr>
        <p:blipFill>
          <a:blip r:embed="rId3"/>
          <a:stretch>
            <a:fillRect/>
          </a:stretch>
        </p:blipFill>
        <p:spPr>
          <a:xfrm>
            <a:off x="1256121" y="858645"/>
            <a:ext cx="6909748" cy="580876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14402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2388241" y="294489"/>
            <a:ext cx="4196679" cy="707886"/>
          </a:xfrm>
          <a:prstGeom prst="rect">
            <a:avLst/>
          </a:prstGeom>
          <a:noFill/>
        </p:spPr>
        <p:txBody>
          <a:bodyPr wrap="square" rtlCol="0">
            <a:spAutoFit/>
          </a:bodyPr>
          <a:lstStyle/>
          <a:p>
            <a:pPr algn="ctr"/>
            <a:r>
              <a:rPr lang="en-US" sz="4000" dirty="0" smtClean="0">
                <a:solidFill>
                  <a:schemeClr val="bg1">
                    <a:lumMod val="85000"/>
                  </a:schemeClr>
                </a:solidFill>
                <a:latin typeface="Seravek Light"/>
                <a:cs typeface="Seravek Light"/>
              </a:rPr>
              <a:t>Speech recovery</a:t>
            </a:r>
            <a:endParaRPr lang="en-US" sz="4000" dirty="0">
              <a:solidFill>
                <a:schemeClr val="bg1">
                  <a:lumMod val="85000"/>
                </a:schemeClr>
              </a:solidFill>
              <a:latin typeface="Seravek Light"/>
              <a:cs typeface="Seravek Light"/>
            </a:endParaRPr>
          </a:p>
        </p:txBody>
      </p:sp>
      <p:sp>
        <p:nvSpPr>
          <p:cNvPr id="3" name="Rounded Rectangle 2"/>
          <p:cNvSpPr/>
          <p:nvPr/>
        </p:nvSpPr>
        <p:spPr>
          <a:xfrm>
            <a:off x="2388241" y="294489"/>
            <a:ext cx="4196679" cy="707886"/>
          </a:xfrm>
          <a:prstGeom prst="roundRect">
            <a:avLst/>
          </a:prstGeom>
          <a:noFill/>
          <a:ln w="285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889308" y="1730823"/>
            <a:ext cx="3468330" cy="646331"/>
          </a:xfrm>
          <a:prstGeom prst="rect">
            <a:avLst/>
          </a:prstGeom>
          <a:noFill/>
        </p:spPr>
        <p:txBody>
          <a:bodyPr wrap="square" rtlCol="0">
            <a:spAutoFit/>
          </a:bodyPr>
          <a:lstStyle/>
          <a:p>
            <a:pPr algn="ctr"/>
            <a:r>
              <a:rPr lang="en-US" sz="3600" dirty="0" smtClean="0">
                <a:solidFill>
                  <a:srgbClr val="D9D9D9"/>
                </a:solidFill>
                <a:latin typeface="Seravek Light"/>
                <a:cs typeface="Seravek Light"/>
              </a:rPr>
              <a:t>Pre</a:t>
            </a:r>
            <a:r>
              <a:rPr lang="en-US" sz="3600" dirty="0">
                <a:solidFill>
                  <a:srgbClr val="D9D9D9"/>
                </a:solidFill>
                <a:latin typeface="Seravek Light"/>
                <a:cs typeface="Seravek Light"/>
              </a:rPr>
              <a:t>-processing</a:t>
            </a:r>
          </a:p>
        </p:txBody>
      </p:sp>
      <p:sp>
        <p:nvSpPr>
          <p:cNvPr id="10" name="Rounded Rectangle 9"/>
          <p:cNvSpPr/>
          <p:nvPr/>
        </p:nvSpPr>
        <p:spPr>
          <a:xfrm>
            <a:off x="889308" y="1730823"/>
            <a:ext cx="3468330" cy="707886"/>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686179" y="1730823"/>
            <a:ext cx="3468330" cy="646331"/>
          </a:xfrm>
          <a:prstGeom prst="rect">
            <a:avLst/>
          </a:prstGeom>
          <a:noFill/>
        </p:spPr>
        <p:txBody>
          <a:bodyPr wrap="square" rtlCol="0">
            <a:spAutoFit/>
          </a:bodyPr>
          <a:lstStyle/>
          <a:p>
            <a:pPr algn="ctr"/>
            <a:r>
              <a:rPr lang="en-US" sz="3600" dirty="0" smtClean="0">
                <a:solidFill>
                  <a:srgbClr val="D9D9D9"/>
                </a:solidFill>
                <a:latin typeface="Seravek Light"/>
                <a:cs typeface="Seravek Light"/>
              </a:rPr>
              <a:t>Speech synthesis</a:t>
            </a:r>
            <a:endParaRPr lang="en-US" sz="3600" dirty="0">
              <a:solidFill>
                <a:srgbClr val="D9D9D9"/>
              </a:solidFill>
              <a:latin typeface="Seravek Light"/>
              <a:cs typeface="Seravek Light"/>
            </a:endParaRPr>
          </a:p>
        </p:txBody>
      </p:sp>
      <p:sp>
        <p:nvSpPr>
          <p:cNvPr id="13" name="Rounded Rectangle 12"/>
          <p:cNvSpPr/>
          <p:nvPr/>
        </p:nvSpPr>
        <p:spPr>
          <a:xfrm>
            <a:off x="4686179" y="1730823"/>
            <a:ext cx="3468330" cy="707886"/>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7610" y="3106123"/>
            <a:ext cx="3658294" cy="523219"/>
          </a:xfrm>
          <a:prstGeom prst="rect">
            <a:avLst/>
          </a:prstGeom>
          <a:noFill/>
        </p:spPr>
        <p:txBody>
          <a:bodyPr wrap="square" rtlCol="0">
            <a:spAutoFit/>
          </a:bodyPr>
          <a:lstStyle/>
          <a:p>
            <a:pPr algn="ctr"/>
            <a:r>
              <a:rPr lang="en-US" sz="2800" dirty="0" smtClean="0">
                <a:solidFill>
                  <a:srgbClr val="D9D9D9"/>
                </a:solidFill>
                <a:latin typeface="Seravek Light"/>
                <a:cs typeface="Seravek Light"/>
              </a:rPr>
              <a:t>Frequency equalization </a:t>
            </a:r>
            <a:endParaRPr lang="en-US" sz="2800" dirty="0">
              <a:solidFill>
                <a:srgbClr val="D9D9D9"/>
              </a:solidFill>
              <a:latin typeface="Seravek Light"/>
              <a:cs typeface="Seravek Light"/>
            </a:endParaRPr>
          </a:p>
        </p:txBody>
      </p:sp>
      <p:sp>
        <p:nvSpPr>
          <p:cNvPr id="16" name="Rounded Rectangle 15"/>
          <p:cNvSpPr/>
          <p:nvPr/>
        </p:nvSpPr>
        <p:spPr>
          <a:xfrm>
            <a:off x="120397" y="3104048"/>
            <a:ext cx="3492117" cy="595085"/>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34680" y="3847951"/>
            <a:ext cx="3311681" cy="954107"/>
          </a:xfrm>
          <a:prstGeom prst="rect">
            <a:avLst/>
          </a:prstGeom>
          <a:noFill/>
        </p:spPr>
        <p:txBody>
          <a:bodyPr wrap="square" rtlCol="0">
            <a:spAutoFit/>
          </a:bodyPr>
          <a:lstStyle/>
          <a:p>
            <a:pPr algn="ctr"/>
            <a:r>
              <a:rPr lang="en-US" sz="2800" dirty="0" smtClean="0">
                <a:solidFill>
                  <a:srgbClr val="D9D9D9"/>
                </a:solidFill>
                <a:latin typeface="Seravek Light"/>
                <a:cs typeface="Seravek Light"/>
              </a:rPr>
              <a:t>Background noise removal</a:t>
            </a:r>
            <a:endParaRPr lang="en-US" sz="2800" dirty="0">
              <a:solidFill>
                <a:srgbClr val="D9D9D9"/>
              </a:solidFill>
              <a:latin typeface="Seravek Light"/>
              <a:cs typeface="Seravek Light"/>
            </a:endParaRPr>
          </a:p>
        </p:txBody>
      </p:sp>
      <p:sp>
        <p:nvSpPr>
          <p:cNvPr id="19" name="Rounded Rectangle 18"/>
          <p:cNvSpPr/>
          <p:nvPr/>
        </p:nvSpPr>
        <p:spPr>
          <a:xfrm>
            <a:off x="223617" y="3924746"/>
            <a:ext cx="3452833" cy="824284"/>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34680" y="4915761"/>
            <a:ext cx="3560171" cy="954106"/>
          </a:xfrm>
          <a:prstGeom prst="rect">
            <a:avLst/>
          </a:prstGeom>
          <a:noFill/>
        </p:spPr>
        <p:txBody>
          <a:bodyPr wrap="square" rtlCol="0">
            <a:spAutoFit/>
          </a:bodyPr>
          <a:lstStyle/>
          <a:p>
            <a:pPr algn="ctr"/>
            <a:r>
              <a:rPr lang="en-US" sz="2800" dirty="0" smtClean="0">
                <a:solidFill>
                  <a:srgbClr val="D9D9D9"/>
                </a:solidFill>
                <a:latin typeface="Seravek Light"/>
                <a:cs typeface="Seravek Light"/>
              </a:rPr>
              <a:t>Speech energy </a:t>
            </a:r>
            <a:r>
              <a:rPr lang="en-US" sz="2800" dirty="0">
                <a:solidFill>
                  <a:srgbClr val="D9D9D9"/>
                </a:solidFill>
                <a:latin typeface="Seravek Light"/>
                <a:cs typeface="Seravek Light"/>
              </a:rPr>
              <a:t>l</a:t>
            </a:r>
            <a:r>
              <a:rPr lang="en-US" sz="2800" dirty="0" smtClean="0">
                <a:solidFill>
                  <a:srgbClr val="D9D9D9"/>
                </a:solidFill>
                <a:latin typeface="Seravek Light"/>
                <a:cs typeface="Seravek Light"/>
              </a:rPr>
              <a:t>ocalization </a:t>
            </a:r>
          </a:p>
        </p:txBody>
      </p:sp>
      <p:sp>
        <p:nvSpPr>
          <p:cNvPr id="22" name="Rounded Rectangle 21"/>
          <p:cNvSpPr/>
          <p:nvPr/>
        </p:nvSpPr>
        <p:spPr>
          <a:xfrm>
            <a:off x="262360" y="4982684"/>
            <a:ext cx="3370771" cy="871263"/>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259658" y="3147541"/>
            <a:ext cx="3893525" cy="523219"/>
          </a:xfrm>
          <a:prstGeom prst="rect">
            <a:avLst/>
          </a:prstGeom>
          <a:noFill/>
        </p:spPr>
        <p:txBody>
          <a:bodyPr wrap="square" rtlCol="0">
            <a:spAutoFit/>
          </a:bodyPr>
          <a:lstStyle/>
          <a:p>
            <a:pPr algn="ctr"/>
            <a:r>
              <a:rPr lang="en-US" sz="2800" dirty="0" smtClean="0">
                <a:solidFill>
                  <a:schemeClr val="accent2">
                    <a:lumMod val="75000"/>
                  </a:schemeClr>
                </a:solidFill>
                <a:latin typeface="Seravek Light"/>
                <a:cs typeface="Seravek Light"/>
              </a:rPr>
              <a:t>Voice source expansion</a:t>
            </a:r>
            <a:endParaRPr lang="en-US" sz="2800" dirty="0">
              <a:solidFill>
                <a:schemeClr val="accent2">
                  <a:lumMod val="75000"/>
                </a:schemeClr>
              </a:solidFill>
              <a:latin typeface="Seravek Light"/>
              <a:cs typeface="Seravek Light"/>
            </a:endParaRPr>
          </a:p>
        </p:txBody>
      </p:sp>
      <p:sp>
        <p:nvSpPr>
          <p:cNvPr id="25" name="Rounded Rectangle 24"/>
          <p:cNvSpPr/>
          <p:nvPr/>
        </p:nvSpPr>
        <p:spPr>
          <a:xfrm>
            <a:off x="5352083" y="3145466"/>
            <a:ext cx="3716662" cy="595085"/>
          </a:xfrm>
          <a:prstGeom prst="roundRect">
            <a:avLst/>
          </a:prstGeom>
          <a:noFill/>
          <a:ln w="28575"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53735"/>
              </a:solidFill>
            </a:endParaRPr>
          </a:p>
        </p:txBody>
      </p:sp>
      <p:sp>
        <p:nvSpPr>
          <p:cNvPr id="27" name="TextBox 26"/>
          <p:cNvSpPr txBox="1"/>
          <p:nvPr/>
        </p:nvSpPr>
        <p:spPr>
          <a:xfrm>
            <a:off x="5259658" y="4099912"/>
            <a:ext cx="3893525" cy="523219"/>
          </a:xfrm>
          <a:prstGeom prst="rect">
            <a:avLst/>
          </a:prstGeom>
          <a:noFill/>
        </p:spPr>
        <p:txBody>
          <a:bodyPr wrap="square" rtlCol="0">
            <a:spAutoFit/>
          </a:bodyPr>
          <a:lstStyle/>
          <a:p>
            <a:pPr algn="ctr"/>
            <a:r>
              <a:rPr lang="en-US" sz="2800" dirty="0" smtClean="0">
                <a:solidFill>
                  <a:srgbClr val="D9D9D9"/>
                </a:solidFill>
                <a:latin typeface="Seravek Light"/>
                <a:cs typeface="Seravek Light"/>
              </a:rPr>
              <a:t>Speech reconstruction</a:t>
            </a:r>
            <a:endParaRPr lang="en-US" sz="2800" dirty="0">
              <a:solidFill>
                <a:srgbClr val="D9D9D9"/>
              </a:solidFill>
              <a:latin typeface="Seravek Light"/>
              <a:cs typeface="Seravek Light"/>
            </a:endParaRPr>
          </a:p>
        </p:txBody>
      </p:sp>
      <p:sp>
        <p:nvSpPr>
          <p:cNvPr id="28" name="Rounded Rectangle 27"/>
          <p:cNvSpPr/>
          <p:nvPr/>
        </p:nvSpPr>
        <p:spPr>
          <a:xfrm>
            <a:off x="5352083" y="4097837"/>
            <a:ext cx="3716662" cy="595085"/>
          </a:xfrm>
          <a:prstGeom prst="round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Elbow Connector 29"/>
          <p:cNvCxnSpPr/>
          <p:nvPr/>
        </p:nvCxnSpPr>
        <p:spPr>
          <a:xfrm rot="16200000" flipH="1">
            <a:off x="4657094" y="2765173"/>
            <a:ext cx="970442" cy="345125"/>
          </a:xfrm>
          <a:prstGeom prst="bentConnector2">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1" name="Elbow Connector 30"/>
          <p:cNvCxnSpPr/>
          <p:nvPr/>
        </p:nvCxnSpPr>
        <p:spPr>
          <a:xfrm rot="16200000" flipH="1">
            <a:off x="4172062" y="3179828"/>
            <a:ext cx="1913991" cy="459363"/>
          </a:xfrm>
          <a:prstGeom prst="bentConnector3">
            <a:avLst>
              <a:gd name="adj1" fmla="val 100491"/>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5400000">
            <a:off x="3320216" y="2751368"/>
            <a:ext cx="970442" cy="345125"/>
          </a:xfrm>
          <a:prstGeom prst="bentConnector2">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p:nvPr/>
        </p:nvCxnSpPr>
        <p:spPr>
          <a:xfrm rot="5400000">
            <a:off x="2922999" y="3219691"/>
            <a:ext cx="1913991" cy="379639"/>
          </a:xfrm>
          <a:prstGeom prst="bentConnector3">
            <a:avLst>
              <a:gd name="adj1" fmla="val 100491"/>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22" idx="3"/>
          </p:cNvCxnSpPr>
          <p:nvPr/>
        </p:nvCxnSpPr>
        <p:spPr>
          <a:xfrm rot="5400000">
            <a:off x="2420699" y="3664950"/>
            <a:ext cx="2965799" cy="540933"/>
          </a:xfrm>
          <a:prstGeom prst="bentConnector2">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0" name="Elbow Connector 39"/>
          <p:cNvCxnSpPr/>
          <p:nvPr/>
        </p:nvCxnSpPr>
        <p:spPr>
          <a:xfrm rot="5400000">
            <a:off x="3107973" y="379825"/>
            <a:ext cx="728448" cy="1973548"/>
          </a:xfrm>
          <a:prstGeom prst="bentConnector3">
            <a:avLst>
              <a:gd name="adj1" fmla="val 50000"/>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2" name="Elbow Connector 41"/>
          <p:cNvCxnSpPr/>
          <p:nvPr/>
        </p:nvCxnSpPr>
        <p:spPr>
          <a:xfrm rot="16200000" flipH="1">
            <a:off x="5179268" y="380359"/>
            <a:ext cx="728448" cy="1973548"/>
          </a:xfrm>
          <a:prstGeom prst="bentConnector3">
            <a:avLst>
              <a:gd name="adj1" fmla="val 50000"/>
            </a:avLst>
          </a:prstGeom>
          <a:ln w="28575">
            <a:solidFill>
              <a:srgbClr val="D9D9D9"/>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0" y="3053718"/>
            <a:ext cx="9144000" cy="707886"/>
          </a:xfrm>
          <a:prstGeom prst="rect">
            <a:avLst/>
          </a:prstGeom>
          <a:solidFill>
            <a:schemeClr val="accent2">
              <a:lumMod val="40000"/>
              <a:lumOff val="60000"/>
            </a:schemeClr>
          </a:solidFill>
          <a:ln>
            <a:noFill/>
          </a:ln>
        </p:spPr>
        <p:txBody>
          <a:bodyPr wrap="square" rtlCol="0">
            <a:spAutoFit/>
          </a:bodyPr>
          <a:lstStyle/>
          <a:p>
            <a:pPr algn="ctr"/>
            <a:r>
              <a:rPr lang="en-US" sz="4000" dirty="0" smtClean="0">
                <a:solidFill>
                  <a:schemeClr val="accent2">
                    <a:lumMod val="50000"/>
                  </a:schemeClr>
                </a:solidFill>
                <a:latin typeface="Seravek"/>
                <a:cs typeface="Seravek"/>
              </a:rPr>
              <a:t>What </a:t>
            </a:r>
            <a:r>
              <a:rPr lang="en-US" sz="4000" dirty="0">
                <a:solidFill>
                  <a:schemeClr val="accent2">
                    <a:lumMod val="50000"/>
                  </a:schemeClr>
                </a:solidFill>
                <a:latin typeface="Seravek"/>
                <a:cs typeface="Seravek"/>
              </a:rPr>
              <a:t>is the source signal for speech?</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637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707886"/>
          </a:xfrm>
          <a:prstGeom prst="rect">
            <a:avLst/>
          </a:prstGeom>
          <a:noFill/>
        </p:spPr>
        <p:txBody>
          <a:bodyPr wrap="square" rtlCol="0">
            <a:spAutoFit/>
          </a:bodyPr>
          <a:lstStyle/>
          <a:p>
            <a:r>
              <a:rPr lang="en-US" sz="4000" dirty="0" smtClean="0">
                <a:solidFill>
                  <a:schemeClr val="tx2">
                    <a:lumMod val="60000"/>
                    <a:lumOff val="40000"/>
                  </a:schemeClr>
                </a:solidFill>
                <a:latin typeface="Seravek Light"/>
                <a:cs typeface="Seravek Light"/>
              </a:rPr>
              <a:t>What is the source signal for speech?</a:t>
            </a:r>
            <a:endParaRPr lang="en-US" sz="4000" dirty="0">
              <a:solidFill>
                <a:schemeClr val="tx2">
                  <a:lumMod val="60000"/>
                  <a:lumOff val="40000"/>
                </a:schemeClr>
              </a:solidFill>
              <a:latin typeface="Seravek Light"/>
              <a:cs typeface="Seravek L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540136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707886"/>
          </a:xfrm>
          <a:prstGeom prst="rect">
            <a:avLst/>
          </a:prstGeom>
          <a:noFill/>
        </p:spPr>
        <p:txBody>
          <a:bodyPr wrap="square" rtlCol="0">
            <a:spAutoFit/>
          </a:bodyPr>
          <a:lstStyle/>
          <a:p>
            <a:r>
              <a:rPr lang="en-US" sz="4000" dirty="0" smtClean="0">
                <a:solidFill>
                  <a:schemeClr val="tx2">
                    <a:lumMod val="60000"/>
                    <a:lumOff val="40000"/>
                  </a:schemeClr>
                </a:solidFill>
                <a:latin typeface="Seravek Light"/>
                <a:cs typeface="Seravek Light"/>
              </a:rPr>
              <a:t>What is the source signal for speech?</a:t>
            </a:r>
            <a:endParaRPr lang="en-US" sz="4000" dirty="0">
              <a:solidFill>
                <a:schemeClr val="tx2">
                  <a:lumMod val="60000"/>
                  <a:lumOff val="40000"/>
                </a:schemeClr>
              </a:solidFill>
              <a:latin typeface="Seravek Light"/>
              <a:cs typeface="Seravek Light"/>
            </a:endParaRPr>
          </a:p>
        </p:txBody>
      </p:sp>
      <p:pic>
        <p:nvPicPr>
          <p:cNvPr id="3" name="Picture 2" descr="sourcefilter.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3010" y="1532347"/>
            <a:ext cx="8572500" cy="36449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792187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14517" y="162012"/>
            <a:ext cx="4251157" cy="707886"/>
          </a:xfrm>
          <a:prstGeom prst="rect">
            <a:avLst/>
          </a:prstGeom>
          <a:noFill/>
        </p:spPr>
        <p:txBody>
          <a:bodyPr wrap="square" rtlCol="0">
            <a:spAutoFit/>
          </a:bodyPr>
          <a:lstStyle/>
          <a:p>
            <a:r>
              <a:rPr lang="en-US" sz="4000" dirty="0" smtClean="0">
                <a:solidFill>
                  <a:schemeClr val="tx2">
                    <a:lumMod val="60000"/>
                    <a:lumOff val="40000"/>
                  </a:schemeClr>
                </a:solidFill>
                <a:latin typeface="Lucida Bright"/>
                <a:cs typeface="Lucida Bright"/>
              </a:rPr>
              <a:t>Is this a threat?</a:t>
            </a:r>
            <a:endParaRPr lang="en-US" sz="4000" dirty="0">
              <a:solidFill>
                <a:schemeClr val="tx2">
                  <a:lumMod val="60000"/>
                  <a:lumOff val="40000"/>
                </a:schemeClr>
              </a:solidFill>
              <a:latin typeface="Lucida Bright"/>
              <a:cs typeface="Lucida Bright"/>
            </a:endParaRPr>
          </a:p>
        </p:txBody>
      </p:sp>
      <p:sp>
        <p:nvSpPr>
          <p:cNvPr id="4" name="TextBox 3"/>
          <p:cNvSpPr txBox="1"/>
          <p:nvPr/>
        </p:nvSpPr>
        <p:spPr>
          <a:xfrm>
            <a:off x="1143098" y="5858409"/>
            <a:ext cx="6804527" cy="523220"/>
          </a:xfrm>
          <a:prstGeom prst="rect">
            <a:avLst/>
          </a:prstGeom>
          <a:noFill/>
          <a:ln>
            <a:noFill/>
          </a:ln>
        </p:spPr>
        <p:txBody>
          <a:bodyPr wrap="square" rtlCol="0">
            <a:spAutoFit/>
          </a:bodyPr>
          <a:lstStyle/>
          <a:p>
            <a:pPr algn="ctr"/>
            <a:r>
              <a:rPr lang="en-US" sz="2800" dirty="0" smtClean="0">
                <a:latin typeface="Arial"/>
                <a:cs typeface="Arial"/>
              </a:rPr>
              <a:t>Side channel attack leaking voice data</a:t>
            </a:r>
            <a:endParaRPr lang="en-US" sz="2800" dirty="0">
              <a:latin typeface="Arial"/>
              <a:cs typeface="Arial"/>
            </a:endParaRPr>
          </a:p>
        </p:txBody>
      </p:sp>
      <p:pic>
        <p:nvPicPr>
          <p:cNvPr id="5" name="Picture 4"/>
          <p:cNvPicPr>
            <a:picLocks noChangeAspect="1"/>
          </p:cNvPicPr>
          <p:nvPr/>
        </p:nvPicPr>
        <p:blipFill>
          <a:blip r:embed="rId3"/>
          <a:stretch>
            <a:fillRect/>
          </a:stretch>
        </p:blipFill>
        <p:spPr>
          <a:xfrm>
            <a:off x="1376949" y="1162752"/>
            <a:ext cx="6189580" cy="464218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16778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8418" y="3149825"/>
            <a:ext cx="1324346" cy="1638877"/>
          </a:xfrm>
          <a:prstGeom prst="rect">
            <a:avLst/>
          </a:prstGeom>
        </p:spPr>
      </p:pic>
      <p:pic>
        <p:nvPicPr>
          <p:cNvPr id="4" name="Picture 3" descr="0_motor_full.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9235" y="1455148"/>
            <a:ext cx="1703313" cy="1307765"/>
          </a:xfrm>
          <a:prstGeom prst="rect">
            <a:avLst/>
          </a:prstGeom>
        </p:spPr>
      </p:pic>
      <p:cxnSp>
        <p:nvCxnSpPr>
          <p:cNvPr id="5" name="Straight Connector 4"/>
          <p:cNvCxnSpPr/>
          <p:nvPr/>
        </p:nvCxnSpPr>
        <p:spPr>
          <a:xfrm flipV="1">
            <a:off x="890820" y="2436811"/>
            <a:ext cx="0" cy="714518"/>
          </a:xfrm>
          <a:prstGeom prst="line">
            <a:avLst/>
          </a:prstGeom>
          <a:ln w="19050">
            <a:solidFill>
              <a:schemeClr val="accent2">
                <a:lumMod val="75000"/>
              </a:schemeClr>
            </a:solidFill>
            <a:prstDash val="sysDash"/>
            <a:headEnd type="oval" w="med" len="med"/>
            <a:tailEnd type="none" w="lg" len="lg"/>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880753" y="2422506"/>
            <a:ext cx="496840" cy="7999"/>
          </a:xfrm>
          <a:prstGeom prst="line">
            <a:avLst/>
          </a:prstGeom>
          <a:ln w="19050">
            <a:solidFill>
              <a:srgbClr val="953735"/>
            </a:solidFill>
            <a:prstDash val="sysDash"/>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7" name="Elbow Connector 6"/>
          <p:cNvCxnSpPr/>
          <p:nvPr/>
        </p:nvCxnSpPr>
        <p:spPr>
          <a:xfrm>
            <a:off x="1657938" y="2756104"/>
            <a:ext cx="500014" cy="369982"/>
          </a:xfrm>
          <a:prstGeom prst="bentConnector3">
            <a:avLst>
              <a:gd name="adj1" fmla="val 0"/>
            </a:avLst>
          </a:prstGeom>
          <a:ln>
            <a:solidFill>
              <a:schemeClr val="tx2">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Elbow Connector 7"/>
          <p:cNvCxnSpPr/>
          <p:nvPr/>
        </p:nvCxnSpPr>
        <p:spPr>
          <a:xfrm rot="16200000" flipV="1">
            <a:off x="1412315" y="2828962"/>
            <a:ext cx="790887" cy="645172"/>
          </a:xfrm>
          <a:prstGeom prst="bentConnector3">
            <a:avLst>
              <a:gd name="adj1" fmla="val 1123"/>
            </a:avLst>
          </a:prstGeom>
          <a:ln>
            <a:solidFill>
              <a:srgbClr val="953735"/>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100725" y="2934669"/>
            <a:ext cx="3219907" cy="400110"/>
          </a:xfrm>
          <a:prstGeom prst="rect">
            <a:avLst/>
          </a:prstGeom>
          <a:noFill/>
        </p:spPr>
        <p:txBody>
          <a:bodyPr wrap="square" rtlCol="0">
            <a:spAutoFit/>
          </a:bodyPr>
          <a:lstStyle/>
          <a:p>
            <a:r>
              <a:rPr lang="en-US" sz="2000" dirty="0" smtClean="0">
                <a:solidFill>
                  <a:srgbClr val="558ED5"/>
                </a:solidFill>
                <a:latin typeface="Lucida Bright"/>
                <a:cs typeface="Lucida Bright"/>
              </a:rPr>
              <a:t>Haptic feedback output</a:t>
            </a:r>
            <a:endParaRPr lang="en-US" sz="2000" dirty="0">
              <a:solidFill>
                <a:srgbClr val="558ED5"/>
              </a:solidFill>
              <a:latin typeface="Lucida Bright"/>
              <a:cs typeface="Lucida Bright"/>
            </a:endParaRPr>
          </a:p>
        </p:txBody>
      </p:sp>
      <p:sp>
        <p:nvSpPr>
          <p:cNvPr id="10" name="TextBox 9"/>
          <p:cNvSpPr txBox="1"/>
          <p:nvPr/>
        </p:nvSpPr>
        <p:spPr>
          <a:xfrm>
            <a:off x="2103125" y="3334159"/>
            <a:ext cx="2950138" cy="400110"/>
          </a:xfrm>
          <a:prstGeom prst="rect">
            <a:avLst/>
          </a:prstGeom>
          <a:noFill/>
        </p:spPr>
        <p:txBody>
          <a:bodyPr wrap="square" rtlCol="0">
            <a:spAutoFit/>
          </a:bodyPr>
          <a:lstStyle/>
          <a:p>
            <a:r>
              <a:rPr lang="en-US" sz="2000" dirty="0" smtClean="0">
                <a:solidFill>
                  <a:schemeClr val="accent2">
                    <a:lumMod val="75000"/>
                  </a:schemeClr>
                </a:solidFill>
                <a:latin typeface="Lucida Bright"/>
                <a:cs typeface="Lucida Bright"/>
              </a:rPr>
              <a:t>Voice command input</a:t>
            </a:r>
            <a:endParaRPr lang="en-US" sz="2000" dirty="0">
              <a:solidFill>
                <a:schemeClr val="accent2">
                  <a:lumMod val="75000"/>
                </a:schemeClr>
              </a:solidFill>
              <a:latin typeface="Lucida Bright"/>
              <a:cs typeface="Lucida Bright"/>
            </a:endParaRPr>
          </a:p>
        </p:txBody>
      </p:sp>
      <p:sp>
        <p:nvSpPr>
          <p:cNvPr id="15" name="TextBox 14"/>
          <p:cNvSpPr txBox="1"/>
          <p:nvPr/>
        </p:nvSpPr>
        <p:spPr>
          <a:xfrm>
            <a:off x="577883" y="5108398"/>
            <a:ext cx="4187356" cy="707886"/>
          </a:xfrm>
          <a:prstGeom prst="rect">
            <a:avLst/>
          </a:prstGeom>
          <a:noFill/>
          <a:ln>
            <a:noFill/>
          </a:ln>
        </p:spPr>
        <p:txBody>
          <a:bodyPr wrap="square" rtlCol="0">
            <a:spAutoFit/>
          </a:bodyPr>
          <a:lstStyle/>
          <a:p>
            <a:pPr algn="ctr"/>
            <a:r>
              <a:rPr lang="en-US" sz="2000" dirty="0" smtClean="0">
                <a:latin typeface="Lucida Bright"/>
                <a:cs typeface="Lucida Bright"/>
              </a:rPr>
              <a:t>Single device actuation &amp; sensing</a:t>
            </a:r>
            <a:endParaRPr lang="en-US" sz="2000" dirty="0">
              <a:latin typeface="Lucida Bright"/>
              <a:cs typeface="Lucida Bright"/>
            </a:endParaRPr>
          </a:p>
        </p:txBody>
      </p:sp>
      <p:sp>
        <p:nvSpPr>
          <p:cNvPr id="16" name="TextBox 15"/>
          <p:cNvSpPr txBox="1"/>
          <p:nvPr/>
        </p:nvSpPr>
        <p:spPr>
          <a:xfrm>
            <a:off x="4679240" y="5108398"/>
            <a:ext cx="4265744" cy="707886"/>
          </a:xfrm>
          <a:prstGeom prst="rect">
            <a:avLst/>
          </a:prstGeom>
          <a:noFill/>
          <a:ln>
            <a:noFill/>
          </a:ln>
        </p:spPr>
        <p:txBody>
          <a:bodyPr wrap="square" rtlCol="0">
            <a:spAutoFit/>
          </a:bodyPr>
          <a:lstStyle/>
          <a:p>
            <a:pPr algn="ctr"/>
            <a:r>
              <a:rPr lang="en-US" sz="2000" dirty="0" smtClean="0">
                <a:latin typeface="Lucida Bright"/>
                <a:cs typeface="Lucida Bright"/>
              </a:rPr>
              <a:t>Speech assistive system using vibration</a:t>
            </a:r>
            <a:endParaRPr lang="en-US" sz="2000" dirty="0">
              <a:latin typeface="Lucida Bright"/>
              <a:cs typeface="Lucida Bright"/>
            </a:endParaRPr>
          </a:p>
        </p:txBody>
      </p:sp>
      <p:pic>
        <p:nvPicPr>
          <p:cNvPr id="18" name="Picture 17" descr="intra_body.png"/>
          <p:cNvPicPr>
            <a:picLocks noChangeAspect="1"/>
          </p:cNvPicPr>
          <p:nvPr/>
        </p:nvPicPr>
        <p:blipFill rotWithShape="1">
          <a:blip r:embed="rId5">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6">
                    <a14:imgEffect>
                      <a14:backgroundRemoval t="3200" b="100000" l="9319" r="94265"/>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b="59259"/>
          <a:stretch/>
        </p:blipFill>
        <p:spPr>
          <a:xfrm>
            <a:off x="4193147" y="1919619"/>
            <a:ext cx="4792593" cy="2624438"/>
          </a:xfrm>
          <a:prstGeom prst="rect">
            <a:avLst/>
          </a:prstGeom>
          <a:effectLst>
            <a:outerShdw blurRad="304800" dist="38100" dir="2700000" sx="104000" sy="104000" algn="tl" rotWithShape="0">
              <a:schemeClr val="tx1">
                <a:lumMod val="95000"/>
                <a:lumOff val="5000"/>
                <a:alpha val="34000"/>
              </a:schemeClr>
            </a:outerShdw>
          </a:effectLst>
        </p:spPr>
      </p:pic>
      <p:sp>
        <p:nvSpPr>
          <p:cNvPr id="19" name="TextBox 18"/>
          <p:cNvSpPr txBox="1"/>
          <p:nvPr/>
        </p:nvSpPr>
        <p:spPr>
          <a:xfrm>
            <a:off x="414516" y="162012"/>
            <a:ext cx="8530467" cy="707886"/>
          </a:xfrm>
          <a:prstGeom prst="rect">
            <a:avLst/>
          </a:prstGeom>
          <a:noFill/>
        </p:spPr>
        <p:txBody>
          <a:bodyPr wrap="square" rtlCol="0">
            <a:spAutoFit/>
          </a:bodyPr>
          <a:lstStyle/>
          <a:p>
            <a:r>
              <a:rPr lang="en-US" sz="4000" dirty="0" smtClean="0">
                <a:solidFill>
                  <a:schemeClr val="tx2">
                    <a:lumMod val="60000"/>
                    <a:lumOff val="40000"/>
                  </a:schemeClr>
                </a:solidFill>
                <a:latin typeface="Lucida Bright"/>
                <a:cs typeface="Lucida Bright"/>
              </a:rPr>
              <a:t>Is this a threat? </a:t>
            </a:r>
            <a:r>
              <a:rPr lang="en-US" sz="4000" dirty="0" smtClean="0">
                <a:solidFill>
                  <a:srgbClr val="FF0000"/>
                </a:solidFill>
                <a:latin typeface="Lucida Bright"/>
                <a:cs typeface="Lucida Bright"/>
              </a:rPr>
              <a:t>Or Opportunity?</a:t>
            </a:r>
            <a:endParaRPr lang="en-US" sz="4000" dirty="0">
              <a:solidFill>
                <a:srgbClr val="FF0000"/>
              </a:solidFill>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5392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6-06-27 at 10.34.30 AM.png"/>
          <p:cNvPicPr>
            <a:picLocks noChangeAspect="1"/>
          </p:cNvPicPr>
          <p:nvPr/>
        </p:nvPicPr>
        <p:blipFill>
          <a:blip r:embed="rId2"/>
          <a:stretch>
            <a:fillRect/>
          </a:stretch>
        </p:blipFill>
        <p:spPr>
          <a:xfrm>
            <a:off x="25529" y="31878"/>
            <a:ext cx="9118600" cy="6819900"/>
          </a:xfrm>
          <a:prstGeom prst="rect">
            <a:avLst/>
          </a:prstGeom>
        </p:spPr>
      </p:pic>
      <p:grpSp>
        <p:nvGrpSpPr>
          <p:cNvPr id="6" name="Group 5"/>
          <p:cNvGrpSpPr/>
          <p:nvPr/>
        </p:nvGrpSpPr>
        <p:grpSpPr>
          <a:xfrm>
            <a:off x="0" y="0"/>
            <a:ext cx="9144000" cy="1266753"/>
            <a:chOff x="0" y="0"/>
            <a:chExt cx="9144000" cy="1266753"/>
          </a:xfrm>
        </p:grpSpPr>
        <p:sp>
          <p:nvSpPr>
            <p:cNvPr id="7" name="Rectangle 6"/>
            <p:cNvSpPr/>
            <p:nvPr/>
          </p:nvSpPr>
          <p:spPr>
            <a:xfrm>
              <a:off x="0" y="0"/>
              <a:ext cx="9144000" cy="126675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991638" y="56133"/>
              <a:ext cx="7114172" cy="1107996"/>
            </a:xfrm>
            <a:prstGeom prst="rect">
              <a:avLst/>
            </a:prstGeom>
            <a:noFill/>
          </p:spPr>
          <p:txBody>
            <a:bodyPr wrap="none" rtlCol="0">
              <a:spAutoFit/>
            </a:bodyPr>
            <a:lstStyle/>
            <a:p>
              <a:pPr algn="ctr">
                <a:spcAft>
                  <a:spcPts val="1200"/>
                </a:spcAft>
              </a:pPr>
              <a:r>
                <a:rPr lang="en-US" sz="2800">
                  <a:latin typeface="Lucida Bright"/>
                  <a:cs typeface="Lucida Bright"/>
                </a:rPr>
                <a:t>Project </a:t>
              </a:r>
              <a:r>
                <a:rPr lang="en-US" sz="2800">
                  <a:solidFill>
                    <a:srgbClr val="0000FF"/>
                  </a:solidFill>
                  <a:latin typeface="Lucida Bright"/>
                  <a:cs typeface="Lucida Bright"/>
                </a:rPr>
                <a:t>Ripple</a:t>
              </a:r>
              <a:r>
                <a:rPr lang="en-US" sz="2800">
                  <a:latin typeface="Lucida Bright"/>
                  <a:cs typeface="Lucida Bright"/>
                </a:rPr>
                <a:t>: Communicating through </a:t>
              </a:r>
            </a:p>
            <a:p>
              <a:pPr algn="ctr">
                <a:spcAft>
                  <a:spcPts val="1200"/>
                </a:spcAft>
              </a:pPr>
              <a:r>
                <a:rPr lang="en-US" sz="2800">
                  <a:latin typeface="Lucida Bright"/>
                  <a:cs typeface="Lucida Bright"/>
                </a:rPr>
                <a:t>Physical Vibrations</a:t>
              </a:r>
            </a:p>
          </p:txBody>
        </p:sp>
      </p:grpSp>
      <p:grpSp>
        <p:nvGrpSpPr>
          <p:cNvPr id="10" name="Group 9"/>
          <p:cNvGrpSpPr/>
          <p:nvPr/>
        </p:nvGrpSpPr>
        <p:grpSpPr>
          <a:xfrm>
            <a:off x="654288" y="6388930"/>
            <a:ext cx="7875569" cy="443669"/>
            <a:chOff x="654288" y="6388930"/>
            <a:chExt cx="7875569" cy="443669"/>
          </a:xfrm>
        </p:grpSpPr>
        <p:sp>
          <p:nvSpPr>
            <p:cNvPr id="11" name="Rectangle 10"/>
            <p:cNvSpPr/>
            <p:nvPr/>
          </p:nvSpPr>
          <p:spPr>
            <a:xfrm>
              <a:off x="654288" y="6426668"/>
              <a:ext cx="2219449" cy="40593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310408" y="6388930"/>
              <a:ext cx="2219449" cy="40593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4657001" y="4284446"/>
            <a:ext cx="1864964" cy="646331"/>
          </a:xfrm>
          <a:prstGeom prst="rect">
            <a:avLst/>
          </a:prstGeom>
          <a:noFill/>
        </p:spPr>
        <p:txBody>
          <a:bodyPr wrap="none" rtlCol="0">
            <a:spAutoFit/>
          </a:bodyPr>
          <a:lstStyle/>
          <a:p>
            <a:r>
              <a:rPr lang="en-US">
                <a:latin typeface="Lucida Bright"/>
                <a:cs typeface="Lucida Bright"/>
              </a:rPr>
              <a:t>Accelerometer,</a:t>
            </a:r>
          </a:p>
          <a:p>
            <a:r>
              <a:rPr lang="en-US">
                <a:latin typeface="Lucida Bright"/>
                <a:cs typeface="Lucida Bright"/>
              </a:rPr>
              <a:t>Microphone</a:t>
            </a:r>
          </a:p>
        </p:txBody>
      </p:sp>
      <p:sp>
        <p:nvSpPr>
          <p:cNvPr id="14" name="TextBox 13"/>
          <p:cNvSpPr txBox="1"/>
          <p:nvPr/>
        </p:nvSpPr>
        <p:spPr>
          <a:xfrm>
            <a:off x="2476225" y="4284446"/>
            <a:ext cx="1523787" cy="369332"/>
          </a:xfrm>
          <a:prstGeom prst="rect">
            <a:avLst/>
          </a:prstGeom>
          <a:noFill/>
        </p:spPr>
        <p:txBody>
          <a:bodyPr wrap="none" rtlCol="0">
            <a:spAutoFit/>
          </a:bodyPr>
          <a:lstStyle/>
          <a:p>
            <a:r>
              <a:rPr lang="en-US">
                <a:latin typeface="Lucida Bright"/>
                <a:cs typeface="Lucida Bright"/>
              </a:rPr>
              <a:t>Vibra Motor</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14517" y="162012"/>
            <a:ext cx="4251157" cy="707886"/>
          </a:xfrm>
          <a:prstGeom prst="rect">
            <a:avLst/>
          </a:prstGeom>
          <a:noFill/>
        </p:spPr>
        <p:txBody>
          <a:bodyPr wrap="square" rtlCol="0">
            <a:spAutoFit/>
          </a:bodyPr>
          <a:lstStyle/>
          <a:p>
            <a:r>
              <a:rPr lang="en-US" sz="4000" dirty="0" smtClean="0">
                <a:latin typeface="Lucida Bright"/>
                <a:cs typeface="Lucida Bright"/>
              </a:rPr>
              <a:t>Is this a threat?</a:t>
            </a:r>
            <a:endParaRPr lang="en-US" sz="4000" dirty="0">
              <a:latin typeface="Lucida Bright"/>
              <a:cs typeface="Lucida Bright"/>
            </a:endParaRPr>
          </a:p>
        </p:txBody>
      </p:sp>
      <p:sp>
        <p:nvSpPr>
          <p:cNvPr id="4" name="TextBox 3"/>
          <p:cNvSpPr txBox="1"/>
          <p:nvPr/>
        </p:nvSpPr>
        <p:spPr>
          <a:xfrm>
            <a:off x="1143098" y="5858409"/>
            <a:ext cx="6804527" cy="523220"/>
          </a:xfrm>
          <a:prstGeom prst="rect">
            <a:avLst/>
          </a:prstGeom>
          <a:noFill/>
          <a:ln>
            <a:noFill/>
          </a:ln>
        </p:spPr>
        <p:txBody>
          <a:bodyPr wrap="square" rtlCol="0">
            <a:spAutoFit/>
          </a:bodyPr>
          <a:lstStyle/>
          <a:p>
            <a:pPr algn="ctr"/>
            <a:r>
              <a:rPr lang="en-US" sz="2800" dirty="0" smtClean="0">
                <a:latin typeface="Arial"/>
                <a:cs typeface="Arial"/>
              </a:rPr>
              <a:t>Side channel attack leaking voice data</a:t>
            </a:r>
            <a:endParaRPr lang="en-US" sz="2800" dirty="0">
              <a:latin typeface="Arial"/>
              <a:cs typeface="Arial"/>
            </a:endParaRPr>
          </a:p>
        </p:txBody>
      </p:sp>
      <p:pic>
        <p:nvPicPr>
          <p:cNvPr id="6" name="Picture 5"/>
          <p:cNvPicPr>
            <a:picLocks noChangeAspect="1"/>
          </p:cNvPicPr>
          <p:nvPr/>
        </p:nvPicPr>
        <p:blipFill>
          <a:blip r:embed="rId3"/>
          <a:stretch>
            <a:fillRect/>
          </a:stretch>
        </p:blipFill>
        <p:spPr>
          <a:xfrm>
            <a:off x="1268548" y="1339302"/>
            <a:ext cx="6416782" cy="449174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16778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8418" y="3149825"/>
            <a:ext cx="1324346" cy="1638877"/>
          </a:xfrm>
          <a:prstGeom prst="rect">
            <a:avLst/>
          </a:prstGeom>
        </p:spPr>
      </p:pic>
      <p:pic>
        <p:nvPicPr>
          <p:cNvPr id="4" name="Picture 3" descr="0_motor_full.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9235" y="1455148"/>
            <a:ext cx="1703313" cy="1307765"/>
          </a:xfrm>
          <a:prstGeom prst="rect">
            <a:avLst/>
          </a:prstGeom>
        </p:spPr>
      </p:pic>
      <p:cxnSp>
        <p:nvCxnSpPr>
          <p:cNvPr id="5" name="Straight Connector 4"/>
          <p:cNvCxnSpPr/>
          <p:nvPr/>
        </p:nvCxnSpPr>
        <p:spPr>
          <a:xfrm flipV="1">
            <a:off x="890820" y="2436811"/>
            <a:ext cx="0" cy="714518"/>
          </a:xfrm>
          <a:prstGeom prst="line">
            <a:avLst/>
          </a:prstGeom>
          <a:ln w="19050">
            <a:solidFill>
              <a:schemeClr val="accent2">
                <a:lumMod val="75000"/>
              </a:schemeClr>
            </a:solidFill>
            <a:prstDash val="sysDash"/>
            <a:headEnd type="oval" w="med" len="med"/>
            <a:tailEnd type="none" w="lg" len="lg"/>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880753" y="2422506"/>
            <a:ext cx="496840" cy="7999"/>
          </a:xfrm>
          <a:prstGeom prst="line">
            <a:avLst/>
          </a:prstGeom>
          <a:ln w="19050">
            <a:solidFill>
              <a:srgbClr val="953735"/>
            </a:solidFill>
            <a:prstDash val="sysDash"/>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7" name="Elbow Connector 6"/>
          <p:cNvCxnSpPr/>
          <p:nvPr/>
        </p:nvCxnSpPr>
        <p:spPr>
          <a:xfrm>
            <a:off x="1657938" y="2756104"/>
            <a:ext cx="500014" cy="369982"/>
          </a:xfrm>
          <a:prstGeom prst="bentConnector3">
            <a:avLst>
              <a:gd name="adj1" fmla="val 0"/>
            </a:avLst>
          </a:prstGeom>
          <a:ln>
            <a:solidFill>
              <a:schemeClr val="tx2">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Elbow Connector 7"/>
          <p:cNvCxnSpPr/>
          <p:nvPr/>
        </p:nvCxnSpPr>
        <p:spPr>
          <a:xfrm rot="16200000" flipV="1">
            <a:off x="1412315" y="2828962"/>
            <a:ext cx="790887" cy="645172"/>
          </a:xfrm>
          <a:prstGeom prst="bentConnector3">
            <a:avLst>
              <a:gd name="adj1" fmla="val 1123"/>
            </a:avLst>
          </a:prstGeom>
          <a:ln>
            <a:solidFill>
              <a:srgbClr val="953735"/>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100725" y="2934669"/>
            <a:ext cx="3219907" cy="400110"/>
          </a:xfrm>
          <a:prstGeom prst="rect">
            <a:avLst/>
          </a:prstGeom>
          <a:noFill/>
        </p:spPr>
        <p:txBody>
          <a:bodyPr wrap="square" rtlCol="0">
            <a:spAutoFit/>
          </a:bodyPr>
          <a:lstStyle/>
          <a:p>
            <a:r>
              <a:rPr lang="en-US" sz="2000" dirty="0" smtClean="0">
                <a:solidFill>
                  <a:srgbClr val="558ED5"/>
                </a:solidFill>
                <a:latin typeface="Lucida Bright"/>
                <a:cs typeface="Lucida Bright"/>
              </a:rPr>
              <a:t>Haptic feedback output</a:t>
            </a:r>
            <a:endParaRPr lang="en-US" sz="2000" dirty="0">
              <a:solidFill>
                <a:srgbClr val="558ED5"/>
              </a:solidFill>
              <a:latin typeface="Lucida Bright"/>
              <a:cs typeface="Lucida Bright"/>
            </a:endParaRPr>
          </a:p>
        </p:txBody>
      </p:sp>
      <p:sp>
        <p:nvSpPr>
          <p:cNvPr id="10" name="TextBox 9"/>
          <p:cNvSpPr txBox="1"/>
          <p:nvPr/>
        </p:nvSpPr>
        <p:spPr>
          <a:xfrm>
            <a:off x="2103125" y="3334159"/>
            <a:ext cx="2950138" cy="400110"/>
          </a:xfrm>
          <a:prstGeom prst="rect">
            <a:avLst/>
          </a:prstGeom>
          <a:noFill/>
        </p:spPr>
        <p:txBody>
          <a:bodyPr wrap="square" rtlCol="0">
            <a:spAutoFit/>
          </a:bodyPr>
          <a:lstStyle/>
          <a:p>
            <a:r>
              <a:rPr lang="en-US" sz="2000" dirty="0" smtClean="0">
                <a:solidFill>
                  <a:schemeClr val="accent2">
                    <a:lumMod val="75000"/>
                  </a:schemeClr>
                </a:solidFill>
                <a:latin typeface="Lucida Bright"/>
                <a:cs typeface="Lucida Bright"/>
              </a:rPr>
              <a:t>Voice command input</a:t>
            </a:r>
            <a:endParaRPr lang="en-US" sz="2000" dirty="0">
              <a:solidFill>
                <a:schemeClr val="accent2">
                  <a:lumMod val="75000"/>
                </a:schemeClr>
              </a:solidFill>
              <a:latin typeface="Lucida Bright"/>
              <a:cs typeface="Lucida Bright"/>
            </a:endParaRPr>
          </a:p>
        </p:txBody>
      </p:sp>
      <p:sp>
        <p:nvSpPr>
          <p:cNvPr id="15" name="TextBox 14"/>
          <p:cNvSpPr txBox="1"/>
          <p:nvPr/>
        </p:nvSpPr>
        <p:spPr>
          <a:xfrm>
            <a:off x="577883" y="5108398"/>
            <a:ext cx="4187356" cy="707886"/>
          </a:xfrm>
          <a:prstGeom prst="rect">
            <a:avLst/>
          </a:prstGeom>
          <a:noFill/>
          <a:ln>
            <a:noFill/>
          </a:ln>
        </p:spPr>
        <p:txBody>
          <a:bodyPr wrap="square" rtlCol="0">
            <a:spAutoFit/>
          </a:bodyPr>
          <a:lstStyle/>
          <a:p>
            <a:pPr algn="ctr"/>
            <a:r>
              <a:rPr lang="en-US" sz="2000" dirty="0" smtClean="0">
                <a:latin typeface="Lucida Bright"/>
                <a:cs typeface="Lucida Bright"/>
              </a:rPr>
              <a:t>Single device actuation &amp; sensing</a:t>
            </a:r>
            <a:endParaRPr lang="en-US" sz="2000" dirty="0">
              <a:latin typeface="Lucida Bright"/>
              <a:cs typeface="Lucida Bright"/>
            </a:endParaRPr>
          </a:p>
        </p:txBody>
      </p:sp>
      <p:sp>
        <p:nvSpPr>
          <p:cNvPr id="16" name="TextBox 15"/>
          <p:cNvSpPr txBox="1"/>
          <p:nvPr/>
        </p:nvSpPr>
        <p:spPr>
          <a:xfrm>
            <a:off x="4679240" y="5108398"/>
            <a:ext cx="4265744" cy="707886"/>
          </a:xfrm>
          <a:prstGeom prst="rect">
            <a:avLst/>
          </a:prstGeom>
          <a:noFill/>
          <a:ln>
            <a:noFill/>
          </a:ln>
        </p:spPr>
        <p:txBody>
          <a:bodyPr wrap="square" rtlCol="0">
            <a:spAutoFit/>
          </a:bodyPr>
          <a:lstStyle/>
          <a:p>
            <a:pPr algn="ctr"/>
            <a:r>
              <a:rPr lang="en-US" sz="2000" dirty="0" smtClean="0">
                <a:latin typeface="Lucida Bright"/>
                <a:cs typeface="Lucida Bright"/>
              </a:rPr>
              <a:t>Speech assistive system using vibration</a:t>
            </a:r>
            <a:endParaRPr lang="en-US" sz="2000" dirty="0">
              <a:latin typeface="Lucida Bright"/>
              <a:cs typeface="Lucida Bright"/>
            </a:endParaRPr>
          </a:p>
        </p:txBody>
      </p:sp>
      <p:pic>
        <p:nvPicPr>
          <p:cNvPr id="18" name="Picture 17" descr="intra_body.png"/>
          <p:cNvPicPr>
            <a:picLocks noChangeAspect="1"/>
          </p:cNvPicPr>
          <p:nvPr/>
        </p:nvPicPr>
        <p:blipFill rotWithShape="1">
          <a:blip r:embed="rId5">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6">
                    <a14:imgEffect>
                      <a14:backgroundRemoval t="3200" b="100000" l="9319" r="94265"/>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b="59259"/>
          <a:stretch/>
        </p:blipFill>
        <p:spPr>
          <a:xfrm>
            <a:off x="4193147" y="1919619"/>
            <a:ext cx="4792593" cy="2624438"/>
          </a:xfrm>
          <a:prstGeom prst="rect">
            <a:avLst/>
          </a:prstGeom>
          <a:effectLst>
            <a:outerShdw blurRad="304800" dist="38100" dir="2700000" sx="104000" sy="104000" algn="tl" rotWithShape="0">
              <a:schemeClr val="tx1">
                <a:lumMod val="95000"/>
                <a:lumOff val="5000"/>
                <a:alpha val="34000"/>
              </a:schemeClr>
            </a:outerShdw>
          </a:effectLst>
        </p:spPr>
      </p:pic>
      <p:sp>
        <p:nvSpPr>
          <p:cNvPr id="19" name="TextBox 18"/>
          <p:cNvSpPr txBox="1"/>
          <p:nvPr/>
        </p:nvSpPr>
        <p:spPr>
          <a:xfrm>
            <a:off x="414516" y="162012"/>
            <a:ext cx="8530467" cy="707886"/>
          </a:xfrm>
          <a:prstGeom prst="rect">
            <a:avLst/>
          </a:prstGeom>
          <a:noFill/>
        </p:spPr>
        <p:txBody>
          <a:bodyPr wrap="square" rtlCol="0">
            <a:spAutoFit/>
          </a:bodyPr>
          <a:lstStyle/>
          <a:p>
            <a:r>
              <a:rPr lang="en-US" sz="4000" dirty="0" smtClean="0">
                <a:solidFill>
                  <a:schemeClr val="tx2">
                    <a:lumMod val="60000"/>
                    <a:lumOff val="40000"/>
                  </a:schemeClr>
                </a:solidFill>
                <a:latin typeface="Lucida Bright"/>
                <a:cs typeface="Lucida Bright"/>
              </a:rPr>
              <a:t>Is this a threat? </a:t>
            </a:r>
            <a:r>
              <a:rPr lang="en-US" sz="4000" dirty="0" smtClean="0">
                <a:solidFill>
                  <a:srgbClr val="FF0000"/>
                </a:solidFill>
                <a:latin typeface="Lucida Bright"/>
                <a:cs typeface="Lucida Bright"/>
              </a:rPr>
              <a:t>Or Opportunity?</a:t>
            </a:r>
            <a:endParaRPr lang="en-US" sz="4000" dirty="0">
              <a:solidFill>
                <a:srgbClr val="FF0000"/>
              </a:solidFill>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53924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3 Key Challenges</a:t>
            </a:r>
            <a:endParaRPr lang="en-US" sz="2800" dirty="0">
              <a:latin typeface="Lucida Bright"/>
              <a:cs typeface="Lucida Bright"/>
            </a:endParaRPr>
          </a:p>
        </p:txBody>
      </p:sp>
      <p:sp>
        <p:nvSpPr>
          <p:cNvPr id="7" name="TextBox 6"/>
          <p:cNvSpPr txBox="1"/>
          <p:nvPr/>
        </p:nvSpPr>
        <p:spPr>
          <a:xfrm>
            <a:off x="521352" y="748437"/>
            <a:ext cx="8435474" cy="1304973"/>
          </a:xfrm>
          <a:prstGeom prst="rect">
            <a:avLst/>
          </a:prstGeom>
          <a:noFill/>
        </p:spPr>
        <p:txBody>
          <a:bodyPr wrap="square" rtlCol="0">
            <a:spAutoFit/>
          </a:bodyPr>
          <a:lstStyle/>
          <a:p>
            <a:pPr marL="514350" indent="-514350">
              <a:lnSpc>
                <a:spcPct val="110000"/>
              </a:lnSpc>
              <a:buFont typeface="+mj-lt"/>
              <a:buAutoNum type="arabicPeriod"/>
            </a:pPr>
            <a:r>
              <a:rPr lang="en-US" sz="2400" dirty="0">
                <a:solidFill>
                  <a:srgbClr val="000000"/>
                </a:solidFill>
                <a:latin typeface="Lucida Bright"/>
                <a:cs typeface="Lucida Bright"/>
              </a:rPr>
              <a:t>High Frequency </a:t>
            </a:r>
            <a:r>
              <a:rPr lang="en-US" sz="2400" dirty="0" smtClean="0">
                <a:solidFill>
                  <a:srgbClr val="000000"/>
                </a:solidFill>
                <a:latin typeface="Lucida Bright"/>
                <a:cs typeface="Lucida Bright"/>
              </a:rPr>
              <a:t>Deafness</a:t>
            </a:r>
          </a:p>
          <a:p>
            <a:pPr marL="514350" indent="-514350">
              <a:lnSpc>
                <a:spcPct val="110000"/>
              </a:lnSpc>
              <a:buFont typeface="+mj-lt"/>
              <a:buAutoNum type="arabicPeriod"/>
            </a:pPr>
            <a:r>
              <a:rPr lang="en-US" sz="2400" dirty="0">
                <a:solidFill>
                  <a:srgbClr val="000000"/>
                </a:solidFill>
                <a:latin typeface="Lucida Bright"/>
                <a:cs typeface="Lucida Bright"/>
              </a:rPr>
              <a:t>Over-Sensitivity at Resonance Frequency </a:t>
            </a:r>
          </a:p>
          <a:p>
            <a:pPr marL="514350" indent="-514350">
              <a:lnSpc>
                <a:spcPct val="110000"/>
              </a:lnSpc>
              <a:buFont typeface="+mj-lt"/>
              <a:buAutoNum type="arabicPeriod"/>
            </a:pPr>
            <a:r>
              <a:rPr lang="en-US" sz="2400" dirty="0">
                <a:solidFill>
                  <a:srgbClr val="000000"/>
                </a:solidFill>
                <a:latin typeface="Lucida Bright"/>
                <a:cs typeface="Lucida Bright"/>
              </a:rPr>
              <a:t>Higher Energy Threshold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82406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1243053"/>
            <a:ext cx="9144000" cy="1167499"/>
          </a:xfrm>
          <a:prstGeom prst="rect">
            <a:avLst/>
          </a:prstGeom>
          <a:noFill/>
        </p:spPr>
        <p:txBody>
          <a:bodyPr wrap="square" rtlCol="0">
            <a:spAutoFit/>
          </a:bodyPr>
          <a:lstStyle/>
          <a:p>
            <a:pPr marL="457200" indent="-457200">
              <a:lnSpc>
                <a:spcPct val="110000"/>
              </a:lnSpc>
              <a:buFont typeface="Arial"/>
              <a:buChar char="•"/>
            </a:pPr>
            <a:r>
              <a:rPr lang="en-US" sz="3200" dirty="0">
                <a:solidFill>
                  <a:srgbClr val="17375E"/>
                </a:solidFill>
                <a:latin typeface="Seravek"/>
                <a:cs typeface="Seravek"/>
              </a:rPr>
              <a:t>High Frequency </a:t>
            </a:r>
            <a:r>
              <a:rPr lang="en-US" sz="3200" dirty="0" smtClean="0">
                <a:solidFill>
                  <a:srgbClr val="17375E"/>
                </a:solidFill>
                <a:latin typeface="Seravek"/>
                <a:cs typeface="Seravek"/>
              </a:rPr>
              <a:t>Deafness</a:t>
            </a:r>
          </a:p>
          <a:p>
            <a:pPr marL="457200" indent="-457200">
              <a:lnSpc>
                <a:spcPct val="110000"/>
              </a:lnSpc>
              <a:buFont typeface="Arial"/>
              <a:buChar char="•"/>
            </a:pPr>
            <a:r>
              <a:rPr lang="en-US" sz="3200" dirty="0">
                <a:solidFill>
                  <a:srgbClr val="17375E"/>
                </a:solidFill>
                <a:latin typeface="Seravek"/>
                <a:cs typeface="Seravek"/>
              </a:rPr>
              <a:t>Over-Sensitivity at Resonance Frequency </a:t>
            </a:r>
          </a:p>
        </p:txBody>
      </p:sp>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4 Key Challenges</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529755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1243053"/>
            <a:ext cx="9144000" cy="1167499"/>
          </a:xfrm>
          <a:prstGeom prst="rect">
            <a:avLst/>
          </a:prstGeom>
          <a:noFill/>
        </p:spPr>
        <p:txBody>
          <a:bodyPr wrap="square" rtlCol="0">
            <a:spAutoFit/>
          </a:bodyPr>
          <a:lstStyle/>
          <a:p>
            <a:pPr marL="457200" indent="-457200">
              <a:lnSpc>
                <a:spcPct val="110000"/>
              </a:lnSpc>
              <a:buFont typeface="Arial"/>
              <a:buChar char="•"/>
            </a:pPr>
            <a:r>
              <a:rPr lang="en-US" sz="3200" dirty="0">
                <a:solidFill>
                  <a:srgbClr val="17375E"/>
                </a:solidFill>
                <a:latin typeface="Seravek"/>
                <a:cs typeface="Seravek"/>
              </a:rPr>
              <a:t>High Frequency </a:t>
            </a:r>
            <a:r>
              <a:rPr lang="en-US" sz="3200" dirty="0" smtClean="0">
                <a:solidFill>
                  <a:srgbClr val="17375E"/>
                </a:solidFill>
                <a:latin typeface="Seravek"/>
                <a:cs typeface="Seravek"/>
              </a:rPr>
              <a:t>Deafness</a:t>
            </a:r>
          </a:p>
          <a:p>
            <a:pPr marL="457200" indent="-457200">
              <a:lnSpc>
                <a:spcPct val="110000"/>
              </a:lnSpc>
              <a:buFont typeface="Arial"/>
              <a:buChar char="•"/>
            </a:pPr>
            <a:r>
              <a:rPr lang="en-US" sz="3200" dirty="0">
                <a:solidFill>
                  <a:srgbClr val="17375E"/>
                </a:solidFill>
                <a:latin typeface="Seravek"/>
                <a:cs typeface="Seravek"/>
              </a:rPr>
              <a:t>Over-Sensitivity at Resonance Frequency </a:t>
            </a:r>
          </a:p>
        </p:txBody>
      </p:sp>
      <p:pic>
        <p:nvPicPr>
          <p:cNvPr id="2" name="Picture 1" descr="sweep_mic.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8314" y="2447914"/>
            <a:ext cx="3714165" cy="3209480"/>
          </a:xfrm>
          <a:prstGeom prst="rect">
            <a:avLst/>
          </a:prstGeom>
        </p:spPr>
      </p:pic>
      <p:pic>
        <p:nvPicPr>
          <p:cNvPr id="3" name="Picture 2" descr="sweep_vib.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96604" y="2447914"/>
            <a:ext cx="3706279" cy="3193708"/>
          </a:xfrm>
          <a:prstGeom prst="rect">
            <a:avLst/>
          </a:prstGeom>
        </p:spPr>
      </p:pic>
      <p:sp>
        <p:nvSpPr>
          <p:cNvPr id="6" name="TextBox 5"/>
          <p:cNvSpPr txBox="1"/>
          <p:nvPr/>
        </p:nvSpPr>
        <p:spPr>
          <a:xfrm>
            <a:off x="1276493" y="5736447"/>
            <a:ext cx="2630286" cy="461665"/>
          </a:xfrm>
          <a:prstGeom prst="rect">
            <a:avLst/>
          </a:prstGeom>
          <a:noFill/>
        </p:spPr>
        <p:txBody>
          <a:bodyPr wrap="square" rtlCol="0">
            <a:spAutoFit/>
          </a:bodyPr>
          <a:lstStyle/>
          <a:p>
            <a:pPr algn="ctr"/>
            <a:r>
              <a:rPr lang="en-US" sz="2400" dirty="0" smtClean="0">
                <a:latin typeface="Seravek"/>
                <a:cs typeface="Seravek"/>
              </a:rPr>
              <a:t>Microphone</a:t>
            </a:r>
            <a:endParaRPr lang="en-US" sz="2400" dirty="0">
              <a:latin typeface="Seravek"/>
              <a:cs typeface="Seravek"/>
            </a:endParaRPr>
          </a:p>
        </p:txBody>
      </p:sp>
      <p:sp>
        <p:nvSpPr>
          <p:cNvPr id="7" name="TextBox 6"/>
          <p:cNvSpPr txBox="1"/>
          <p:nvPr/>
        </p:nvSpPr>
        <p:spPr>
          <a:xfrm>
            <a:off x="5915474" y="5736447"/>
            <a:ext cx="2630286" cy="461665"/>
          </a:xfrm>
          <a:prstGeom prst="rect">
            <a:avLst/>
          </a:prstGeom>
          <a:noFill/>
        </p:spPr>
        <p:txBody>
          <a:bodyPr wrap="square" rtlCol="0">
            <a:spAutoFit/>
          </a:bodyPr>
          <a:lstStyle/>
          <a:p>
            <a:pPr algn="ctr"/>
            <a:r>
              <a:rPr lang="en-US" sz="2400" dirty="0" err="1" smtClean="0">
                <a:latin typeface="Seravek"/>
                <a:cs typeface="Seravek"/>
              </a:rPr>
              <a:t>Vibra</a:t>
            </a:r>
            <a:r>
              <a:rPr lang="en-US" sz="2400" dirty="0" smtClean="0">
                <a:latin typeface="Seravek"/>
                <a:cs typeface="Seravek"/>
              </a:rPr>
              <a:t>-motor</a:t>
            </a:r>
            <a:endParaRPr lang="en-US" sz="2400" dirty="0">
              <a:latin typeface="Seravek"/>
              <a:cs typeface="Seravek"/>
            </a:endParaRPr>
          </a:p>
        </p:txBody>
      </p:sp>
      <p:sp>
        <p:nvSpPr>
          <p:cNvPr id="9" name="TextBox 8"/>
          <p:cNvSpPr txBox="1"/>
          <p:nvPr/>
        </p:nvSpPr>
        <p:spPr>
          <a:xfrm>
            <a:off x="579806" y="6212452"/>
            <a:ext cx="8453753" cy="461665"/>
          </a:xfrm>
          <a:prstGeom prst="rect">
            <a:avLst/>
          </a:prstGeom>
          <a:noFill/>
        </p:spPr>
        <p:txBody>
          <a:bodyPr wrap="square" rtlCol="0">
            <a:spAutoFit/>
          </a:bodyPr>
          <a:lstStyle/>
          <a:p>
            <a:pPr algn="ctr"/>
            <a:r>
              <a:rPr lang="en-US" sz="2400" dirty="0" smtClean="0">
                <a:latin typeface="Seravek"/>
                <a:cs typeface="Seravek"/>
              </a:rPr>
              <a:t>The </a:t>
            </a:r>
            <a:r>
              <a:rPr lang="en-US" sz="2400" dirty="0">
                <a:latin typeface="Seravek"/>
                <a:cs typeface="Seravek"/>
              </a:rPr>
              <a:t>response to a Sine Sweep</a:t>
            </a:r>
          </a:p>
        </p:txBody>
      </p:sp>
      <p:sp>
        <p:nvSpPr>
          <p:cNvPr id="10" name="TextBox 9"/>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4 Key Challenges</a:t>
            </a:r>
            <a:endParaRPr lang="en-US" sz="2800" dirty="0">
              <a:latin typeface="Lucida Bright"/>
              <a:cs typeface="Lucida Bright"/>
            </a:endParaRPr>
          </a:p>
        </p:txBody>
      </p:sp>
      <p:sp>
        <p:nvSpPr>
          <p:cNvPr id="11" name="Oval 10"/>
          <p:cNvSpPr/>
          <p:nvPr/>
        </p:nvSpPr>
        <p:spPr>
          <a:xfrm rot="5400000">
            <a:off x="6888069" y="2969057"/>
            <a:ext cx="693129" cy="3070175"/>
          </a:xfrm>
          <a:prstGeom prst="ellipse">
            <a:avLst/>
          </a:prstGeom>
          <a:noFill/>
          <a:ln w="38100" cap="flat" cmpd="sng" algn="ctr">
            <a:solidFill>
              <a:schemeClr val="tx1"/>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07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35" presetClass="emph" presetSubtype="0" repeatCount="5000" fill="remove" grpId="0" nodeType="withEffect">
                                  <p:stCondLst>
                                    <p:cond delay="0"/>
                                  </p:stCondLst>
                                  <p:childTnLst>
                                    <p:anim calcmode="discrete" valueType="str">
                                      <p:cBhvr>
                                        <p:cTn id="8"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1243053"/>
            <a:ext cx="9144000" cy="1167499"/>
          </a:xfrm>
          <a:prstGeom prst="rect">
            <a:avLst/>
          </a:prstGeom>
          <a:noFill/>
        </p:spPr>
        <p:txBody>
          <a:bodyPr wrap="square" rtlCol="0">
            <a:spAutoFit/>
          </a:bodyPr>
          <a:lstStyle/>
          <a:p>
            <a:pPr marL="457200" indent="-457200">
              <a:lnSpc>
                <a:spcPct val="110000"/>
              </a:lnSpc>
              <a:buFont typeface="Arial"/>
              <a:buChar char="•"/>
            </a:pPr>
            <a:r>
              <a:rPr lang="en-US" sz="3200" dirty="0">
                <a:solidFill>
                  <a:srgbClr val="17375E"/>
                </a:solidFill>
                <a:latin typeface="Seravek"/>
                <a:cs typeface="Seravek"/>
              </a:rPr>
              <a:t>High Frequency </a:t>
            </a:r>
            <a:r>
              <a:rPr lang="en-US" sz="3200" dirty="0" smtClean="0">
                <a:solidFill>
                  <a:srgbClr val="17375E"/>
                </a:solidFill>
                <a:latin typeface="Seravek"/>
                <a:cs typeface="Seravek"/>
              </a:rPr>
              <a:t>Deafness</a:t>
            </a:r>
          </a:p>
          <a:p>
            <a:pPr marL="457200" indent="-457200">
              <a:lnSpc>
                <a:spcPct val="110000"/>
              </a:lnSpc>
              <a:buFont typeface="Arial"/>
              <a:buChar char="•"/>
            </a:pPr>
            <a:r>
              <a:rPr lang="en-US" sz="3200" dirty="0">
                <a:solidFill>
                  <a:srgbClr val="17375E"/>
                </a:solidFill>
                <a:latin typeface="Seravek"/>
                <a:cs typeface="Seravek"/>
              </a:rPr>
              <a:t>Over-Sensitivity at Resonance Frequency </a:t>
            </a:r>
          </a:p>
        </p:txBody>
      </p:sp>
      <p:pic>
        <p:nvPicPr>
          <p:cNvPr id="2" name="Picture 1" descr="sweep_mic.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8314" y="2447914"/>
            <a:ext cx="3714165" cy="3209480"/>
          </a:xfrm>
          <a:prstGeom prst="rect">
            <a:avLst/>
          </a:prstGeom>
        </p:spPr>
      </p:pic>
      <p:pic>
        <p:nvPicPr>
          <p:cNvPr id="3" name="Picture 2" descr="sweep_vib.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96604" y="2447914"/>
            <a:ext cx="3706279" cy="3193708"/>
          </a:xfrm>
          <a:prstGeom prst="rect">
            <a:avLst/>
          </a:prstGeom>
        </p:spPr>
      </p:pic>
      <p:sp>
        <p:nvSpPr>
          <p:cNvPr id="8" name="TextBox 7"/>
          <p:cNvSpPr txBox="1"/>
          <p:nvPr/>
        </p:nvSpPr>
        <p:spPr>
          <a:xfrm>
            <a:off x="579806" y="6212452"/>
            <a:ext cx="8453753" cy="461665"/>
          </a:xfrm>
          <a:prstGeom prst="rect">
            <a:avLst/>
          </a:prstGeom>
          <a:noFill/>
        </p:spPr>
        <p:txBody>
          <a:bodyPr wrap="square" rtlCol="0">
            <a:spAutoFit/>
          </a:bodyPr>
          <a:lstStyle/>
          <a:p>
            <a:pPr algn="ctr"/>
            <a:r>
              <a:rPr lang="en-US" sz="2400" dirty="0" smtClean="0">
                <a:latin typeface="Seravek"/>
                <a:cs typeface="Seravek"/>
              </a:rPr>
              <a:t>The </a:t>
            </a:r>
            <a:r>
              <a:rPr lang="en-US" sz="2400" dirty="0">
                <a:latin typeface="Seravek"/>
                <a:cs typeface="Seravek"/>
              </a:rPr>
              <a:t>response to a Sine Sweep</a:t>
            </a:r>
          </a:p>
        </p:txBody>
      </p:sp>
      <p:sp>
        <p:nvSpPr>
          <p:cNvPr id="9" name="Rectangle 8"/>
          <p:cNvSpPr/>
          <p:nvPr/>
        </p:nvSpPr>
        <p:spPr>
          <a:xfrm>
            <a:off x="5798044" y="4335002"/>
            <a:ext cx="2775325" cy="441783"/>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276493" y="5736447"/>
            <a:ext cx="2630286" cy="461665"/>
          </a:xfrm>
          <a:prstGeom prst="rect">
            <a:avLst/>
          </a:prstGeom>
          <a:noFill/>
        </p:spPr>
        <p:txBody>
          <a:bodyPr wrap="square" rtlCol="0">
            <a:spAutoFit/>
          </a:bodyPr>
          <a:lstStyle/>
          <a:p>
            <a:pPr algn="ctr"/>
            <a:r>
              <a:rPr lang="en-US" sz="2400" dirty="0" smtClean="0">
                <a:latin typeface="Seravek"/>
                <a:cs typeface="Seravek"/>
              </a:rPr>
              <a:t>Microphone</a:t>
            </a:r>
            <a:endParaRPr lang="en-US" sz="2400" dirty="0">
              <a:latin typeface="Seravek"/>
              <a:cs typeface="Seravek"/>
            </a:endParaRPr>
          </a:p>
        </p:txBody>
      </p:sp>
      <p:sp>
        <p:nvSpPr>
          <p:cNvPr id="11" name="TextBox 10"/>
          <p:cNvSpPr txBox="1"/>
          <p:nvPr/>
        </p:nvSpPr>
        <p:spPr>
          <a:xfrm>
            <a:off x="5915474" y="5736447"/>
            <a:ext cx="2630286" cy="461665"/>
          </a:xfrm>
          <a:prstGeom prst="rect">
            <a:avLst/>
          </a:prstGeom>
          <a:noFill/>
        </p:spPr>
        <p:txBody>
          <a:bodyPr wrap="square" rtlCol="0">
            <a:spAutoFit/>
          </a:bodyPr>
          <a:lstStyle/>
          <a:p>
            <a:pPr algn="ctr"/>
            <a:r>
              <a:rPr lang="en-US" sz="2400" dirty="0" err="1" smtClean="0">
                <a:latin typeface="Seravek"/>
                <a:cs typeface="Seravek"/>
              </a:rPr>
              <a:t>Vibra</a:t>
            </a:r>
            <a:r>
              <a:rPr lang="en-US" sz="2400" dirty="0" smtClean="0">
                <a:latin typeface="Seravek"/>
                <a:cs typeface="Seravek"/>
              </a:rPr>
              <a:t>-motor</a:t>
            </a:r>
            <a:endParaRPr lang="en-US" sz="2400" dirty="0">
              <a:latin typeface="Seravek"/>
              <a:cs typeface="Seravek"/>
            </a:endParaRPr>
          </a:p>
        </p:txBody>
      </p:sp>
      <p:sp>
        <p:nvSpPr>
          <p:cNvPr id="12" name="TextBox 11"/>
          <p:cNvSpPr txBox="1"/>
          <p:nvPr/>
        </p:nvSpPr>
        <p:spPr>
          <a:xfrm>
            <a:off x="6919369" y="3851809"/>
            <a:ext cx="2114190" cy="369332"/>
          </a:xfrm>
          <a:prstGeom prst="rect">
            <a:avLst/>
          </a:prstGeom>
          <a:noFill/>
        </p:spPr>
        <p:txBody>
          <a:bodyPr wrap="square" rtlCol="0">
            <a:spAutoFit/>
          </a:bodyPr>
          <a:lstStyle/>
          <a:p>
            <a:pPr algn="ctr"/>
            <a:r>
              <a:rPr lang="en-US" dirty="0" smtClean="0">
                <a:solidFill>
                  <a:schemeClr val="accent2">
                    <a:lumMod val="75000"/>
                  </a:schemeClr>
                </a:solidFill>
                <a:latin typeface="Seravek"/>
                <a:cs typeface="Seravek"/>
              </a:rPr>
              <a:t>Resonance freq.</a:t>
            </a:r>
          </a:p>
        </p:txBody>
      </p:sp>
      <p:sp>
        <p:nvSpPr>
          <p:cNvPr id="13" name="TextBox 12"/>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4 Key Challenges</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70061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4 Key Challenges</a:t>
            </a:r>
            <a:endParaRPr lang="en-US" sz="2800" dirty="0">
              <a:latin typeface="Lucida Bright"/>
              <a:cs typeface="Lucida Bright"/>
            </a:endParaRPr>
          </a:p>
        </p:txBody>
      </p:sp>
      <p:sp>
        <p:nvSpPr>
          <p:cNvPr id="7" name="TextBox 6"/>
          <p:cNvSpPr txBox="1"/>
          <p:nvPr/>
        </p:nvSpPr>
        <p:spPr>
          <a:xfrm>
            <a:off x="521352" y="748437"/>
            <a:ext cx="8435474" cy="1711238"/>
          </a:xfrm>
          <a:prstGeom prst="rect">
            <a:avLst/>
          </a:prstGeom>
          <a:noFill/>
        </p:spPr>
        <p:txBody>
          <a:bodyPr wrap="square" rtlCol="0">
            <a:spAutoFit/>
          </a:bodyPr>
          <a:lstStyle/>
          <a:p>
            <a:pPr marL="514350" indent="-514350">
              <a:lnSpc>
                <a:spcPct val="110000"/>
              </a:lnSpc>
              <a:buFont typeface="+mj-lt"/>
              <a:buAutoNum type="arabicPeriod"/>
            </a:pPr>
            <a:r>
              <a:rPr lang="en-US" sz="2400" dirty="0">
                <a:solidFill>
                  <a:srgbClr val="000000"/>
                </a:solidFill>
                <a:latin typeface="Lucida Bright"/>
                <a:cs typeface="Lucida Bright"/>
              </a:rPr>
              <a:t>High Frequency </a:t>
            </a:r>
            <a:r>
              <a:rPr lang="en-US" sz="2400" dirty="0" smtClean="0">
                <a:solidFill>
                  <a:srgbClr val="000000"/>
                </a:solidFill>
                <a:latin typeface="Lucida Bright"/>
                <a:cs typeface="Lucida Bright"/>
              </a:rPr>
              <a:t>Deafness</a:t>
            </a:r>
          </a:p>
          <a:p>
            <a:pPr marL="514350" indent="-514350">
              <a:lnSpc>
                <a:spcPct val="110000"/>
              </a:lnSpc>
              <a:buFont typeface="+mj-lt"/>
              <a:buAutoNum type="arabicPeriod"/>
            </a:pPr>
            <a:r>
              <a:rPr lang="en-US" sz="2400" dirty="0">
                <a:solidFill>
                  <a:srgbClr val="000000"/>
                </a:solidFill>
                <a:latin typeface="Lucida Bright"/>
                <a:cs typeface="Lucida Bright"/>
              </a:rPr>
              <a:t>Over-Sensitivity at Resonance Frequency </a:t>
            </a:r>
          </a:p>
          <a:p>
            <a:pPr marL="514350" indent="-514350">
              <a:lnSpc>
                <a:spcPct val="110000"/>
              </a:lnSpc>
              <a:buFont typeface="+mj-lt"/>
              <a:buAutoNum type="arabicPeriod"/>
            </a:pPr>
            <a:r>
              <a:rPr lang="en-US" sz="2400" dirty="0">
                <a:solidFill>
                  <a:srgbClr val="000000"/>
                </a:solidFill>
                <a:latin typeface="Lucida Bright"/>
                <a:cs typeface="Lucida Bright"/>
              </a:rPr>
              <a:t>Higher Energy Threshold </a:t>
            </a:r>
          </a:p>
          <a:p>
            <a:pPr marL="514350" indent="-514350">
              <a:lnSpc>
                <a:spcPct val="110000"/>
              </a:lnSpc>
              <a:buFont typeface="+mj-lt"/>
              <a:buAutoNum type="arabicPeriod"/>
            </a:pPr>
            <a:r>
              <a:rPr lang="en-US" sz="2400" dirty="0">
                <a:solidFill>
                  <a:srgbClr val="000000"/>
                </a:solidFill>
                <a:latin typeface="Lucida Bright"/>
                <a:cs typeface="Lucida Bright"/>
              </a:rPr>
              <a:t>Low Signal-to-Noise Ratio (SNR)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82406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1243053"/>
            <a:ext cx="9144000" cy="1709186"/>
          </a:xfrm>
          <a:prstGeom prst="rect">
            <a:avLst/>
          </a:prstGeom>
          <a:noFill/>
        </p:spPr>
        <p:txBody>
          <a:bodyPr wrap="square" rtlCol="0">
            <a:spAutoFit/>
          </a:bodyPr>
          <a:lstStyle/>
          <a:p>
            <a:pPr marL="457200" indent="-457200">
              <a:lnSpc>
                <a:spcPct val="110000"/>
              </a:lnSpc>
              <a:buFont typeface="Arial"/>
              <a:buChar char="•"/>
            </a:pPr>
            <a:r>
              <a:rPr lang="en-US" sz="3200" dirty="0">
                <a:solidFill>
                  <a:srgbClr val="17375E"/>
                </a:solidFill>
                <a:latin typeface="Seravek"/>
                <a:cs typeface="Seravek"/>
              </a:rPr>
              <a:t>High Frequency </a:t>
            </a:r>
            <a:r>
              <a:rPr lang="en-US" sz="3200" dirty="0" smtClean="0">
                <a:solidFill>
                  <a:srgbClr val="17375E"/>
                </a:solidFill>
                <a:latin typeface="Seravek"/>
                <a:cs typeface="Seravek"/>
              </a:rPr>
              <a:t>Deafness</a:t>
            </a:r>
          </a:p>
          <a:p>
            <a:pPr marL="457200" indent="-457200">
              <a:lnSpc>
                <a:spcPct val="110000"/>
              </a:lnSpc>
              <a:buFont typeface="Arial"/>
              <a:buChar char="•"/>
            </a:pPr>
            <a:r>
              <a:rPr lang="en-US" sz="3200" dirty="0">
                <a:solidFill>
                  <a:srgbClr val="17375E"/>
                </a:solidFill>
                <a:latin typeface="Seravek"/>
                <a:cs typeface="Seravek"/>
              </a:rPr>
              <a:t>Over-Sensitivity at Resonance Frequency </a:t>
            </a:r>
          </a:p>
          <a:p>
            <a:pPr marL="457200" indent="-457200">
              <a:lnSpc>
                <a:spcPct val="110000"/>
              </a:lnSpc>
              <a:buFont typeface="Arial"/>
              <a:buChar char="•"/>
            </a:pPr>
            <a:r>
              <a:rPr lang="en-US" sz="3200" dirty="0">
                <a:solidFill>
                  <a:srgbClr val="17375E"/>
                </a:solidFill>
                <a:latin typeface="Seravek"/>
                <a:cs typeface="Seravek"/>
              </a:rPr>
              <a:t>Higher Energy Threshold </a:t>
            </a:r>
          </a:p>
        </p:txBody>
      </p:sp>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4 Key Challenges</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59035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1243053"/>
            <a:ext cx="9144000" cy="2259080"/>
          </a:xfrm>
          <a:prstGeom prst="rect">
            <a:avLst/>
          </a:prstGeom>
          <a:noFill/>
        </p:spPr>
        <p:txBody>
          <a:bodyPr wrap="square" rtlCol="0">
            <a:spAutoFit/>
          </a:bodyPr>
          <a:lstStyle/>
          <a:p>
            <a:pPr marL="457200" indent="-457200">
              <a:lnSpc>
                <a:spcPct val="110000"/>
              </a:lnSpc>
              <a:buFont typeface="Arial"/>
              <a:buChar char="•"/>
            </a:pPr>
            <a:r>
              <a:rPr lang="en-US" sz="3200" dirty="0">
                <a:solidFill>
                  <a:srgbClr val="17375E"/>
                </a:solidFill>
                <a:latin typeface="Seravek"/>
                <a:cs typeface="Seravek"/>
              </a:rPr>
              <a:t>High Frequency </a:t>
            </a:r>
            <a:r>
              <a:rPr lang="en-US" sz="3200" dirty="0" smtClean="0">
                <a:solidFill>
                  <a:srgbClr val="17375E"/>
                </a:solidFill>
                <a:latin typeface="Seravek"/>
                <a:cs typeface="Seravek"/>
              </a:rPr>
              <a:t>Deafness</a:t>
            </a:r>
          </a:p>
          <a:p>
            <a:pPr marL="457200" indent="-457200">
              <a:lnSpc>
                <a:spcPct val="110000"/>
              </a:lnSpc>
              <a:buFont typeface="Arial"/>
              <a:buChar char="•"/>
            </a:pPr>
            <a:r>
              <a:rPr lang="en-US" sz="3200" dirty="0">
                <a:solidFill>
                  <a:srgbClr val="17375E"/>
                </a:solidFill>
                <a:latin typeface="Seravek"/>
                <a:cs typeface="Seravek"/>
              </a:rPr>
              <a:t>Over-Sensitivity at Resonance Frequency </a:t>
            </a:r>
          </a:p>
          <a:p>
            <a:pPr marL="457200" indent="-457200">
              <a:lnSpc>
                <a:spcPct val="110000"/>
              </a:lnSpc>
              <a:buFont typeface="Arial"/>
              <a:buChar char="•"/>
            </a:pPr>
            <a:r>
              <a:rPr lang="en-US" sz="3200" dirty="0">
                <a:solidFill>
                  <a:srgbClr val="17375E"/>
                </a:solidFill>
                <a:latin typeface="Seravek"/>
                <a:cs typeface="Seravek"/>
              </a:rPr>
              <a:t>Higher Energy Threshold </a:t>
            </a:r>
          </a:p>
          <a:p>
            <a:pPr marL="457200" indent="-457200">
              <a:lnSpc>
                <a:spcPct val="110000"/>
              </a:lnSpc>
              <a:buFont typeface="Arial"/>
              <a:buChar char="•"/>
            </a:pPr>
            <a:r>
              <a:rPr lang="en-US" sz="3200" dirty="0">
                <a:solidFill>
                  <a:srgbClr val="17375E"/>
                </a:solidFill>
                <a:latin typeface="Seravek"/>
                <a:cs typeface="Seravek"/>
              </a:rPr>
              <a:t>Low Signal-to-Noise Ratio (SNR) </a:t>
            </a:r>
          </a:p>
        </p:txBody>
      </p:sp>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4 Key Challenges</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59035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energyLocalization_fig1.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6403" y="1295596"/>
            <a:ext cx="3943140" cy="3160467"/>
          </a:xfrm>
          <a:prstGeom prst="rect">
            <a:avLst/>
          </a:prstGeom>
        </p:spPr>
      </p:pic>
      <p:sp>
        <p:nvSpPr>
          <p:cNvPr id="19" name="TextBox 18"/>
          <p:cNvSpPr txBox="1"/>
          <p:nvPr/>
        </p:nvSpPr>
        <p:spPr>
          <a:xfrm>
            <a:off x="459783" y="4613738"/>
            <a:ext cx="2106364" cy="338554"/>
          </a:xfrm>
          <a:prstGeom prst="rect">
            <a:avLst/>
          </a:prstGeom>
          <a:noFill/>
          <a:ln>
            <a:solidFill>
              <a:schemeClr val="tx1"/>
            </a:solidFill>
          </a:ln>
        </p:spPr>
        <p:txBody>
          <a:bodyPr wrap="square" rtlCol="0">
            <a:spAutoFit/>
          </a:bodyPr>
          <a:lstStyle/>
          <a:p>
            <a:pPr algn="ctr"/>
            <a:r>
              <a:rPr lang="en-US" sz="1600" dirty="0" smtClean="0">
                <a:latin typeface="Seravek"/>
                <a:cs typeface="Seravek"/>
              </a:rPr>
              <a:t>Vibration signal</a:t>
            </a:r>
            <a:endParaRPr lang="en-US" sz="1600" dirty="0">
              <a:latin typeface="Seravek"/>
              <a:cs typeface="Seravek"/>
            </a:endParaRPr>
          </a:p>
        </p:txBody>
      </p:sp>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34966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4_coil.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28436" y="2166723"/>
            <a:ext cx="1249100" cy="1271999"/>
          </a:xfrm>
          <a:prstGeom prst="rect">
            <a:avLst/>
          </a:prstGeom>
        </p:spPr>
      </p:pic>
      <p:pic>
        <p:nvPicPr>
          <p:cNvPr id="3" name="Picture 2" descr="3_mass.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337942" y="2624234"/>
            <a:ext cx="1012990" cy="1234160"/>
          </a:xfrm>
          <a:prstGeom prst="rect">
            <a:avLst/>
          </a:prstGeom>
        </p:spPr>
      </p:pic>
      <p:pic>
        <p:nvPicPr>
          <p:cNvPr id="4" name="Picture 3"/>
          <p:cNvPicPr>
            <a:picLocks noChangeAspect="1"/>
          </p:cNvPicPr>
          <p:nvPr/>
        </p:nvPicPr>
        <p:blipFill>
          <a:blip r:embed="rId5"/>
          <a:stretch>
            <a:fillRect/>
          </a:stretch>
        </p:blipFill>
        <p:spPr>
          <a:xfrm rot="2863515">
            <a:off x="-73274" y="886385"/>
            <a:ext cx="1440636" cy="1440636"/>
          </a:xfrm>
          <a:prstGeom prst="rect">
            <a:avLst/>
          </a:prstGeom>
        </p:spPr>
      </p:pic>
      <p:pic>
        <p:nvPicPr>
          <p:cNvPr id="5" name="Picture 4" descr="animated-sound-waves11.gi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104045">
            <a:off x="840712" y="2088986"/>
            <a:ext cx="1761097" cy="583623"/>
          </a:xfrm>
          <a:prstGeom prst="rect">
            <a:avLst/>
          </a:prstGeom>
        </p:spPr>
      </p:pic>
      <p:pic>
        <p:nvPicPr>
          <p:cNvPr id="6" name="Picture 5" descr="animated-sound-waves11.gif"/>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73738" y="2551905"/>
            <a:ext cx="2040682" cy="246959"/>
          </a:xfrm>
          <a:prstGeom prst="rect">
            <a:avLst/>
          </a:prstGeom>
        </p:spPr>
      </p:pic>
      <p:sp>
        <p:nvSpPr>
          <p:cNvPr id="7" name="TextBox 6"/>
          <p:cNvSpPr txBox="1"/>
          <p:nvPr/>
        </p:nvSpPr>
        <p:spPr>
          <a:xfrm>
            <a:off x="112939" y="2705784"/>
            <a:ext cx="1752709" cy="369332"/>
          </a:xfrm>
          <a:prstGeom prst="rect">
            <a:avLst/>
          </a:prstGeom>
          <a:noFill/>
        </p:spPr>
        <p:txBody>
          <a:bodyPr wrap="square" rtlCol="0">
            <a:spAutoFit/>
          </a:bodyPr>
          <a:lstStyle/>
          <a:p>
            <a:r>
              <a:rPr lang="en-US" dirty="0" smtClean="0">
                <a:solidFill>
                  <a:srgbClr val="000000"/>
                </a:solidFill>
                <a:latin typeface="Arial"/>
                <a:cs typeface="Arial"/>
              </a:rPr>
              <a:t>External sound</a:t>
            </a:r>
            <a:endParaRPr lang="en-US" dirty="0">
              <a:solidFill>
                <a:srgbClr val="000000"/>
              </a:solidFill>
              <a:latin typeface="Arial"/>
              <a:cs typeface="Arial"/>
            </a:endParaRPr>
          </a:p>
        </p:txBody>
      </p:sp>
      <p:sp>
        <p:nvSpPr>
          <p:cNvPr id="8" name="TextBox 7"/>
          <p:cNvSpPr txBox="1"/>
          <p:nvPr/>
        </p:nvSpPr>
        <p:spPr>
          <a:xfrm>
            <a:off x="4437712" y="2798999"/>
            <a:ext cx="2238953" cy="646331"/>
          </a:xfrm>
          <a:prstGeom prst="rect">
            <a:avLst/>
          </a:prstGeom>
          <a:noFill/>
        </p:spPr>
        <p:txBody>
          <a:bodyPr wrap="square" rtlCol="0">
            <a:spAutoFit/>
          </a:bodyPr>
          <a:lstStyle/>
          <a:p>
            <a:pPr algn="ctr"/>
            <a:r>
              <a:rPr lang="en-US" dirty="0" smtClean="0">
                <a:solidFill>
                  <a:srgbClr val="000000"/>
                </a:solidFill>
                <a:latin typeface="Arial"/>
                <a:cs typeface="Arial"/>
              </a:rPr>
              <a:t>Reverse voltage (Back-EMF)</a:t>
            </a:r>
            <a:endParaRPr lang="en-US" dirty="0">
              <a:solidFill>
                <a:srgbClr val="000000"/>
              </a:solidFill>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8827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par>
                                <p:cTn id="8" presetID="1" presetClass="entr" presetSubtype="0" fill="hold" grpId="0" nodeType="withEffect">
                                  <p:stCondLst>
                                    <p:cond delay="1500"/>
                                  </p:stCondLst>
                                  <p:childTnLst>
                                    <p:set>
                                      <p:cBhvr>
                                        <p:cTn id="9" dur="1" fill="hold">
                                          <p:stCondLst>
                                            <p:cond delay="0"/>
                                          </p:stCondLst>
                                        </p:cTn>
                                        <p:tgtEl>
                                          <p:spTgt spid="7"/>
                                        </p:tgtEl>
                                        <p:attrNameLst>
                                          <p:attrName>style.visibility</p:attrName>
                                        </p:attrNameLst>
                                      </p:cBhvr>
                                      <p:to>
                                        <p:strVal val="visible"/>
                                      </p:to>
                                    </p:set>
                                  </p:childTnLst>
                                </p:cTn>
                              </p:par>
                              <p:par>
                                <p:cTn id="10" presetID="32" presetClass="emph" presetSubtype="0" repeatCount="30000" fill="remove" nodeType="withEffect">
                                  <p:stCondLst>
                                    <p:cond delay="1000"/>
                                  </p:stCondLst>
                                  <p:childTnLst>
                                    <p:animRot by="120000">
                                      <p:cBhvr>
                                        <p:cTn id="11" dur="20" fill="hold">
                                          <p:stCondLst>
                                            <p:cond delay="0"/>
                                          </p:stCondLst>
                                        </p:cTn>
                                        <p:tgtEl>
                                          <p:spTgt spid="3"/>
                                        </p:tgtEl>
                                        <p:attrNameLst>
                                          <p:attrName>r</p:attrName>
                                        </p:attrNameLst>
                                      </p:cBhvr>
                                    </p:animRot>
                                    <p:animRot by="-240000">
                                      <p:cBhvr>
                                        <p:cTn id="12" dur="40" fill="hold">
                                          <p:stCondLst>
                                            <p:cond delay="40"/>
                                          </p:stCondLst>
                                        </p:cTn>
                                        <p:tgtEl>
                                          <p:spTgt spid="3"/>
                                        </p:tgtEl>
                                        <p:attrNameLst>
                                          <p:attrName>r</p:attrName>
                                        </p:attrNameLst>
                                      </p:cBhvr>
                                    </p:animRot>
                                    <p:animRot by="240000">
                                      <p:cBhvr>
                                        <p:cTn id="13" dur="40" fill="hold">
                                          <p:stCondLst>
                                            <p:cond delay="80"/>
                                          </p:stCondLst>
                                        </p:cTn>
                                        <p:tgtEl>
                                          <p:spTgt spid="3"/>
                                        </p:tgtEl>
                                        <p:attrNameLst>
                                          <p:attrName>r</p:attrName>
                                        </p:attrNameLst>
                                      </p:cBhvr>
                                    </p:animRot>
                                    <p:animRot by="-240000">
                                      <p:cBhvr>
                                        <p:cTn id="14" dur="40" fill="hold">
                                          <p:stCondLst>
                                            <p:cond delay="120"/>
                                          </p:stCondLst>
                                        </p:cTn>
                                        <p:tgtEl>
                                          <p:spTgt spid="3"/>
                                        </p:tgtEl>
                                        <p:attrNameLst>
                                          <p:attrName>r</p:attrName>
                                        </p:attrNameLst>
                                      </p:cBhvr>
                                    </p:animRot>
                                    <p:animRot by="120000">
                                      <p:cBhvr>
                                        <p:cTn id="15" dur="40" fill="hold">
                                          <p:stCondLst>
                                            <p:cond delay="16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1500"/>
                                        <p:tgtEl>
                                          <p:spTgt spid="6"/>
                                        </p:tgtEl>
                                      </p:cBhvr>
                                    </p:animEffect>
                                  </p:childTnLst>
                                </p:cTn>
                              </p:par>
                              <p:par>
                                <p:cTn id="21" presetID="1" presetClass="entr" presetSubtype="0" fill="hold" grpId="0" nodeType="withEffect">
                                  <p:stCondLst>
                                    <p:cond delay="150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energyLocalization_fig1.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6403" y="1924971"/>
            <a:ext cx="2784894" cy="2531092"/>
          </a:xfrm>
          <a:prstGeom prst="rect">
            <a:avLst/>
          </a:prstGeom>
        </p:spPr>
      </p:pic>
      <p:sp>
        <p:nvSpPr>
          <p:cNvPr id="19" name="TextBox 18"/>
          <p:cNvSpPr txBox="1"/>
          <p:nvPr/>
        </p:nvSpPr>
        <p:spPr>
          <a:xfrm>
            <a:off x="459783" y="4613738"/>
            <a:ext cx="2106364" cy="338554"/>
          </a:xfrm>
          <a:prstGeom prst="rect">
            <a:avLst/>
          </a:prstGeom>
          <a:noFill/>
          <a:ln>
            <a:solidFill>
              <a:schemeClr val="tx1"/>
            </a:solidFill>
          </a:ln>
        </p:spPr>
        <p:txBody>
          <a:bodyPr wrap="square" rtlCol="0">
            <a:spAutoFit/>
          </a:bodyPr>
          <a:lstStyle/>
          <a:p>
            <a:pPr algn="ctr"/>
            <a:r>
              <a:rPr lang="en-US" sz="1600" dirty="0" smtClean="0">
                <a:latin typeface="Seravek"/>
                <a:cs typeface="Seravek"/>
              </a:rPr>
              <a:t>Vibration signal</a:t>
            </a:r>
            <a:endParaRPr lang="en-US" sz="1600" dirty="0">
              <a:latin typeface="Seravek"/>
              <a:cs typeface="Seravek"/>
            </a:endParaRPr>
          </a:p>
        </p:txBody>
      </p:sp>
      <p:sp>
        <p:nvSpPr>
          <p:cNvPr id="2" name="Rectangle 1"/>
          <p:cNvSpPr/>
          <p:nvPr/>
        </p:nvSpPr>
        <p:spPr>
          <a:xfrm>
            <a:off x="259457" y="3044967"/>
            <a:ext cx="2526249" cy="1146983"/>
          </a:xfrm>
          <a:prstGeom prst="rect">
            <a:avLst/>
          </a:prstGeom>
          <a:noFill/>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456427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energyLocalization_fig1.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6403" y="1924971"/>
            <a:ext cx="2784894" cy="2531092"/>
          </a:xfrm>
          <a:prstGeom prst="rect">
            <a:avLst/>
          </a:prstGeom>
        </p:spPr>
      </p:pic>
      <p:sp>
        <p:nvSpPr>
          <p:cNvPr id="19" name="TextBox 18"/>
          <p:cNvSpPr txBox="1"/>
          <p:nvPr/>
        </p:nvSpPr>
        <p:spPr>
          <a:xfrm>
            <a:off x="459783" y="4613738"/>
            <a:ext cx="2106364" cy="338554"/>
          </a:xfrm>
          <a:prstGeom prst="rect">
            <a:avLst/>
          </a:prstGeom>
          <a:noFill/>
          <a:ln>
            <a:solidFill>
              <a:schemeClr val="tx1"/>
            </a:solidFill>
          </a:ln>
        </p:spPr>
        <p:txBody>
          <a:bodyPr wrap="square" rtlCol="0">
            <a:spAutoFit/>
          </a:bodyPr>
          <a:lstStyle/>
          <a:p>
            <a:pPr algn="ctr"/>
            <a:r>
              <a:rPr lang="en-US" sz="1600" dirty="0" smtClean="0">
                <a:latin typeface="Seravek"/>
                <a:cs typeface="Seravek"/>
              </a:rPr>
              <a:t>Vibration signal</a:t>
            </a:r>
            <a:endParaRPr lang="en-US" sz="1600" dirty="0">
              <a:latin typeface="Seravek"/>
              <a:cs typeface="Seravek"/>
            </a:endParaRPr>
          </a:p>
        </p:txBody>
      </p:sp>
      <p:sp>
        <p:nvSpPr>
          <p:cNvPr id="2" name="Rectangle 1"/>
          <p:cNvSpPr/>
          <p:nvPr/>
        </p:nvSpPr>
        <p:spPr>
          <a:xfrm>
            <a:off x="259457" y="1924971"/>
            <a:ext cx="2526249" cy="942487"/>
          </a:xfrm>
          <a:prstGeom prst="rect">
            <a:avLst/>
          </a:prstGeom>
          <a:noFill/>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195369" y="2032646"/>
            <a:ext cx="3905445" cy="461665"/>
          </a:xfrm>
          <a:prstGeom prst="rect">
            <a:avLst/>
          </a:prstGeom>
          <a:noFill/>
        </p:spPr>
        <p:txBody>
          <a:bodyPr wrap="square" rtlCol="0">
            <a:spAutoFit/>
          </a:bodyPr>
          <a:lstStyle/>
          <a:p>
            <a:r>
              <a:rPr lang="en-US" sz="2400" dirty="0" smtClean="0">
                <a:latin typeface="Seravek"/>
                <a:cs typeface="Seravek"/>
              </a:rPr>
              <a:t>Missing high-frequencies?</a:t>
            </a:r>
            <a:endParaRPr lang="en-US" sz="2400" dirty="0">
              <a:latin typeface="Seravek"/>
              <a:cs typeface="Seravek"/>
            </a:endParaRPr>
          </a:p>
        </p:txBody>
      </p:sp>
      <p:sp>
        <p:nvSpPr>
          <p:cNvPr id="7" name="TextBox 6"/>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262458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energyLocalization_fig1.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6403" y="1924971"/>
            <a:ext cx="2784894" cy="2531092"/>
          </a:xfrm>
          <a:prstGeom prst="rect">
            <a:avLst/>
          </a:prstGeom>
        </p:spPr>
      </p:pic>
      <p:sp>
        <p:nvSpPr>
          <p:cNvPr id="19" name="TextBox 18"/>
          <p:cNvSpPr txBox="1"/>
          <p:nvPr/>
        </p:nvSpPr>
        <p:spPr>
          <a:xfrm>
            <a:off x="459783" y="4613738"/>
            <a:ext cx="2106364" cy="338554"/>
          </a:xfrm>
          <a:prstGeom prst="rect">
            <a:avLst/>
          </a:prstGeom>
          <a:noFill/>
          <a:ln>
            <a:solidFill>
              <a:schemeClr val="tx1"/>
            </a:solidFill>
          </a:ln>
        </p:spPr>
        <p:txBody>
          <a:bodyPr wrap="square" rtlCol="0">
            <a:spAutoFit/>
          </a:bodyPr>
          <a:lstStyle/>
          <a:p>
            <a:pPr algn="ctr"/>
            <a:r>
              <a:rPr lang="en-US" sz="1600" dirty="0" smtClean="0">
                <a:latin typeface="Seravek"/>
                <a:cs typeface="Seravek"/>
              </a:rPr>
              <a:t>Vibration signal</a:t>
            </a:r>
            <a:endParaRPr lang="en-US" sz="1600" dirty="0">
              <a:latin typeface="Seravek"/>
              <a:cs typeface="Seravek"/>
            </a:endParaRPr>
          </a:p>
        </p:txBody>
      </p:sp>
      <p:sp>
        <p:nvSpPr>
          <p:cNvPr id="2" name="Rectangle 1"/>
          <p:cNvSpPr/>
          <p:nvPr/>
        </p:nvSpPr>
        <p:spPr>
          <a:xfrm>
            <a:off x="259457" y="1924971"/>
            <a:ext cx="2526249" cy="942487"/>
          </a:xfrm>
          <a:prstGeom prst="rect">
            <a:avLst/>
          </a:prstGeom>
          <a:noFill/>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195369" y="2032646"/>
            <a:ext cx="3905445" cy="461665"/>
          </a:xfrm>
          <a:prstGeom prst="rect">
            <a:avLst/>
          </a:prstGeom>
          <a:noFill/>
        </p:spPr>
        <p:txBody>
          <a:bodyPr wrap="square" rtlCol="0">
            <a:spAutoFit/>
          </a:bodyPr>
          <a:lstStyle/>
          <a:p>
            <a:r>
              <a:rPr lang="en-US" sz="2400" dirty="0" smtClean="0">
                <a:latin typeface="Seravek"/>
                <a:cs typeface="Seravek"/>
              </a:rPr>
              <a:t>Missing high-frequencies?</a:t>
            </a:r>
            <a:endParaRPr lang="en-US" sz="2400" dirty="0">
              <a:latin typeface="Seravek"/>
              <a:cs typeface="Seravek"/>
            </a:endParaRPr>
          </a:p>
        </p:txBody>
      </p:sp>
      <p:sp>
        <p:nvSpPr>
          <p:cNvPr id="7" name="TextBox 6"/>
          <p:cNvSpPr txBox="1"/>
          <p:nvPr/>
        </p:nvSpPr>
        <p:spPr>
          <a:xfrm>
            <a:off x="3195368" y="2691911"/>
            <a:ext cx="5948635" cy="830997"/>
          </a:xfrm>
          <a:prstGeom prst="rect">
            <a:avLst/>
          </a:prstGeom>
          <a:noFill/>
        </p:spPr>
        <p:txBody>
          <a:bodyPr wrap="square" rtlCol="0">
            <a:spAutoFit/>
          </a:bodyPr>
          <a:lstStyle/>
          <a:p>
            <a:r>
              <a:rPr lang="en-US" sz="2400" dirty="0" smtClean="0">
                <a:latin typeface="Seravek"/>
                <a:cs typeface="Seravek"/>
              </a:rPr>
              <a:t>No.</a:t>
            </a:r>
          </a:p>
          <a:p>
            <a:r>
              <a:rPr lang="en-US" sz="2400" dirty="0" smtClean="0">
                <a:latin typeface="Seravek"/>
                <a:cs typeface="Seravek"/>
              </a:rPr>
              <a:t>Only extremely weak, buried under noise.</a:t>
            </a:r>
            <a:endParaRPr lang="en-US" sz="2400" dirty="0">
              <a:latin typeface="Seravek"/>
              <a:cs typeface="Seravek"/>
            </a:endParaRPr>
          </a:p>
        </p:txBody>
      </p:sp>
      <p:sp>
        <p:nvSpPr>
          <p:cNvPr id="8" name="TextBox 7"/>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09072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energyLocalization_fig1.png"/>
          <p:cNvPicPr>
            <a:picLocks noChangeAspect="1"/>
          </p:cNvPicPr>
          <p:nvPr/>
        </p:nvPicPr>
        <p:blipFill rotWithShape="1">
          <a:blip r:embed="rId3">
            <a:alphaModFix/>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2230" t="7026" r="8336" b="13671"/>
          <a:stretch/>
        </p:blipFill>
        <p:spPr>
          <a:xfrm>
            <a:off x="1311824" y="2295511"/>
            <a:ext cx="4272168" cy="3876359"/>
          </a:xfrm>
          <a:prstGeom prst="rect">
            <a:avLst/>
          </a:prstGeom>
        </p:spPr>
      </p:pic>
      <p:sp>
        <p:nvSpPr>
          <p:cNvPr id="8" name="TextBox 7"/>
          <p:cNvSpPr txBox="1"/>
          <p:nvPr/>
        </p:nvSpPr>
        <p:spPr>
          <a:xfrm>
            <a:off x="0" y="901300"/>
            <a:ext cx="4082966" cy="584776"/>
          </a:xfrm>
          <a:prstGeom prst="rect">
            <a:avLst/>
          </a:prstGeom>
          <a:noFill/>
        </p:spPr>
        <p:txBody>
          <a:bodyPr wrap="square" rtlCol="0">
            <a:spAutoFit/>
          </a:bodyPr>
          <a:lstStyle/>
          <a:p>
            <a:r>
              <a:rPr lang="en-US" sz="3200" dirty="0" smtClean="0">
                <a:solidFill>
                  <a:schemeClr val="tx2">
                    <a:lumMod val="60000"/>
                    <a:lumOff val="40000"/>
                  </a:schemeClr>
                </a:solidFill>
                <a:latin typeface="Seravek"/>
                <a:cs typeface="Seravek"/>
              </a:rPr>
              <a:t>Time-frequency filter:</a:t>
            </a:r>
            <a:endParaRPr lang="en-US" sz="3200" dirty="0">
              <a:solidFill>
                <a:schemeClr val="tx2">
                  <a:lumMod val="60000"/>
                  <a:lumOff val="40000"/>
                </a:schemeClr>
              </a:solidFill>
              <a:latin typeface="Seravek"/>
              <a:cs typeface="Seravek"/>
            </a:endParaRPr>
          </a:p>
        </p:txBody>
      </p:sp>
      <p:pic>
        <p:nvPicPr>
          <p:cNvPr id="3" name="Picture 2" descr="filterEquation.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46423" y="703526"/>
            <a:ext cx="5183922" cy="1080535"/>
          </a:xfrm>
          <a:prstGeom prst="rect">
            <a:avLst/>
          </a:prstGeom>
        </p:spPr>
      </p:pic>
      <p:cxnSp>
        <p:nvCxnSpPr>
          <p:cNvPr id="5" name="Straight Arrow Connector 4"/>
          <p:cNvCxnSpPr/>
          <p:nvPr/>
        </p:nvCxnSpPr>
        <p:spPr>
          <a:xfrm flipV="1">
            <a:off x="1310905" y="2064573"/>
            <a:ext cx="0" cy="414552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310905" y="6199179"/>
            <a:ext cx="6609216"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477628" y="6226488"/>
            <a:ext cx="2106364" cy="338554"/>
          </a:xfrm>
          <a:prstGeom prst="rect">
            <a:avLst/>
          </a:prstGeom>
          <a:noFill/>
          <a:ln>
            <a:noFill/>
          </a:ln>
        </p:spPr>
        <p:txBody>
          <a:bodyPr wrap="square" rtlCol="0">
            <a:spAutoFit/>
          </a:bodyPr>
          <a:lstStyle/>
          <a:p>
            <a:pPr algn="ctr"/>
            <a:r>
              <a:rPr lang="en-US" sz="1600" dirty="0" smtClean="0">
                <a:latin typeface="Seravek"/>
                <a:cs typeface="Seravek"/>
              </a:rPr>
              <a:t>Time</a:t>
            </a:r>
            <a:endParaRPr lang="en-US" sz="1600" dirty="0">
              <a:latin typeface="Seravek"/>
              <a:cs typeface="Seravek"/>
            </a:endParaRPr>
          </a:p>
        </p:txBody>
      </p:sp>
      <p:sp>
        <p:nvSpPr>
          <p:cNvPr id="16" name="TextBox 15"/>
          <p:cNvSpPr txBox="1"/>
          <p:nvPr/>
        </p:nvSpPr>
        <p:spPr>
          <a:xfrm rot="16200000">
            <a:off x="11935" y="4262426"/>
            <a:ext cx="2106364" cy="338554"/>
          </a:xfrm>
          <a:prstGeom prst="rect">
            <a:avLst/>
          </a:prstGeom>
          <a:noFill/>
          <a:ln>
            <a:noFill/>
          </a:ln>
        </p:spPr>
        <p:txBody>
          <a:bodyPr wrap="square" rtlCol="0">
            <a:spAutoFit/>
          </a:bodyPr>
          <a:lstStyle/>
          <a:p>
            <a:pPr algn="ctr"/>
            <a:r>
              <a:rPr lang="en-US" sz="1600" dirty="0" smtClean="0">
                <a:latin typeface="Seravek"/>
                <a:cs typeface="Seravek"/>
              </a:rPr>
              <a:t>Frequency</a:t>
            </a:r>
            <a:endParaRPr lang="en-US" sz="1600" dirty="0">
              <a:latin typeface="Seravek"/>
              <a:cs typeface="Seravek"/>
            </a:endParaRPr>
          </a:p>
        </p:txBody>
      </p:sp>
      <p:sp>
        <p:nvSpPr>
          <p:cNvPr id="11" name="TextBox 10"/>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36522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energyLocalization_fig1.png"/>
          <p:cNvPicPr>
            <a:picLocks noChangeAspect="1"/>
          </p:cNvPicPr>
          <p:nvPr/>
        </p:nvPicPr>
        <p:blipFill rotWithShape="1">
          <a:blip r:embed="rId2">
            <a:alphaModFix amt="4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2230" t="7026" r="8336" b="13671"/>
          <a:stretch/>
        </p:blipFill>
        <p:spPr>
          <a:xfrm>
            <a:off x="1311824" y="2295511"/>
            <a:ext cx="4272168" cy="3876359"/>
          </a:xfrm>
          <a:prstGeom prst="rect">
            <a:avLst/>
          </a:prstGeom>
        </p:spPr>
      </p:pic>
      <p:sp>
        <p:nvSpPr>
          <p:cNvPr id="8" name="TextBox 7"/>
          <p:cNvSpPr txBox="1"/>
          <p:nvPr/>
        </p:nvSpPr>
        <p:spPr>
          <a:xfrm>
            <a:off x="0" y="901300"/>
            <a:ext cx="4082966" cy="584776"/>
          </a:xfrm>
          <a:prstGeom prst="rect">
            <a:avLst/>
          </a:prstGeom>
          <a:noFill/>
        </p:spPr>
        <p:txBody>
          <a:bodyPr wrap="square" rtlCol="0">
            <a:spAutoFit/>
          </a:bodyPr>
          <a:lstStyle/>
          <a:p>
            <a:r>
              <a:rPr lang="en-US" sz="3200" dirty="0" smtClean="0">
                <a:solidFill>
                  <a:schemeClr val="tx2">
                    <a:lumMod val="60000"/>
                    <a:lumOff val="40000"/>
                  </a:schemeClr>
                </a:solidFill>
                <a:latin typeface="Seravek"/>
                <a:cs typeface="Seravek"/>
              </a:rPr>
              <a:t>Time-frequency filter:</a:t>
            </a:r>
            <a:endParaRPr lang="en-US" sz="3200" dirty="0">
              <a:solidFill>
                <a:schemeClr val="tx2">
                  <a:lumMod val="60000"/>
                  <a:lumOff val="40000"/>
                </a:schemeClr>
              </a:solidFill>
              <a:latin typeface="Seravek"/>
              <a:cs typeface="Seravek"/>
            </a:endParaRPr>
          </a:p>
        </p:txBody>
      </p:sp>
      <p:pic>
        <p:nvPicPr>
          <p:cNvPr id="3" name="Picture 2" descr="filterEquation.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46423" y="703526"/>
            <a:ext cx="5183922" cy="1080535"/>
          </a:xfrm>
          <a:prstGeom prst="rect">
            <a:avLst/>
          </a:prstGeom>
        </p:spPr>
      </p:pic>
      <p:cxnSp>
        <p:nvCxnSpPr>
          <p:cNvPr id="5" name="Straight Arrow Connector 4"/>
          <p:cNvCxnSpPr/>
          <p:nvPr/>
        </p:nvCxnSpPr>
        <p:spPr>
          <a:xfrm flipV="1">
            <a:off x="1310905" y="2064573"/>
            <a:ext cx="0" cy="414552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310905" y="6199179"/>
            <a:ext cx="6609216"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477628" y="6226488"/>
            <a:ext cx="2106364" cy="338554"/>
          </a:xfrm>
          <a:prstGeom prst="rect">
            <a:avLst/>
          </a:prstGeom>
          <a:noFill/>
          <a:ln>
            <a:noFill/>
          </a:ln>
        </p:spPr>
        <p:txBody>
          <a:bodyPr wrap="square" rtlCol="0">
            <a:spAutoFit/>
          </a:bodyPr>
          <a:lstStyle/>
          <a:p>
            <a:pPr algn="ctr"/>
            <a:r>
              <a:rPr lang="en-US" sz="1600" dirty="0" smtClean="0">
                <a:latin typeface="Seravek"/>
                <a:cs typeface="Seravek"/>
              </a:rPr>
              <a:t>Time</a:t>
            </a:r>
            <a:endParaRPr lang="en-US" sz="1600" dirty="0">
              <a:latin typeface="Seravek"/>
              <a:cs typeface="Seravek"/>
            </a:endParaRPr>
          </a:p>
        </p:txBody>
      </p:sp>
      <p:sp>
        <p:nvSpPr>
          <p:cNvPr id="16" name="TextBox 15"/>
          <p:cNvSpPr txBox="1"/>
          <p:nvPr/>
        </p:nvSpPr>
        <p:spPr>
          <a:xfrm rot="16200000">
            <a:off x="11935" y="4262426"/>
            <a:ext cx="2106364" cy="338554"/>
          </a:xfrm>
          <a:prstGeom prst="rect">
            <a:avLst/>
          </a:prstGeom>
          <a:noFill/>
          <a:ln>
            <a:noFill/>
          </a:ln>
        </p:spPr>
        <p:txBody>
          <a:bodyPr wrap="square" rtlCol="0">
            <a:spAutoFit/>
          </a:bodyPr>
          <a:lstStyle/>
          <a:p>
            <a:pPr algn="ctr"/>
            <a:r>
              <a:rPr lang="en-US" sz="1600" dirty="0" smtClean="0">
                <a:latin typeface="Seravek"/>
                <a:cs typeface="Seravek"/>
              </a:rPr>
              <a:t>Frequency</a:t>
            </a:r>
            <a:endParaRPr lang="en-US" sz="1600" dirty="0">
              <a:latin typeface="Seravek"/>
              <a:cs typeface="Seravek"/>
            </a:endParaRPr>
          </a:p>
        </p:txBody>
      </p:sp>
      <p:sp>
        <p:nvSpPr>
          <p:cNvPr id="21" name="TextBox 20"/>
          <p:cNvSpPr txBox="1"/>
          <p:nvPr/>
        </p:nvSpPr>
        <p:spPr>
          <a:xfrm>
            <a:off x="2158730" y="3055841"/>
            <a:ext cx="3057637" cy="400110"/>
          </a:xfrm>
          <a:prstGeom prst="rect">
            <a:avLst/>
          </a:prstGeom>
          <a:noFill/>
          <a:ln>
            <a:noFill/>
          </a:ln>
        </p:spPr>
        <p:txBody>
          <a:bodyPr wrap="square" rtlCol="0">
            <a:spAutoFit/>
          </a:bodyPr>
          <a:lstStyle/>
          <a:p>
            <a:pPr algn="ctr"/>
            <a:r>
              <a:rPr lang="en-US" sz="2000" dirty="0" smtClean="0">
                <a:solidFill>
                  <a:schemeClr val="accent2">
                    <a:lumMod val="75000"/>
                  </a:schemeClr>
                </a:solidFill>
                <a:latin typeface="Seravek"/>
                <a:cs typeface="Seravek"/>
              </a:rPr>
              <a:t>Frequency varies slowly</a:t>
            </a:r>
            <a:endParaRPr lang="en-US" sz="2000" dirty="0">
              <a:solidFill>
                <a:schemeClr val="accent2">
                  <a:lumMod val="75000"/>
                </a:schemeClr>
              </a:solidFill>
              <a:latin typeface="Seravek"/>
              <a:cs typeface="Seravek"/>
            </a:endParaRPr>
          </a:p>
        </p:txBody>
      </p:sp>
      <p:cxnSp>
        <p:nvCxnSpPr>
          <p:cNvPr id="23" name="Straight Arrow Connector 22"/>
          <p:cNvCxnSpPr/>
          <p:nvPr/>
        </p:nvCxnSpPr>
        <p:spPr>
          <a:xfrm flipH="1" flipV="1">
            <a:off x="2021004" y="2922077"/>
            <a:ext cx="13655" cy="2963039"/>
          </a:xfrm>
          <a:prstGeom prst="straightConnector1">
            <a:avLst/>
          </a:prstGeom>
          <a:ln>
            <a:solidFill>
              <a:schemeClr val="accent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31192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energyLocalization_fig1.png"/>
          <p:cNvPicPr>
            <a:picLocks noChangeAspect="1"/>
          </p:cNvPicPr>
          <p:nvPr/>
        </p:nvPicPr>
        <p:blipFill rotWithShape="1">
          <a:blip r:embed="rId2">
            <a:alphaModFix amt="4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2230" t="7026" r="8336" b="13671"/>
          <a:stretch/>
        </p:blipFill>
        <p:spPr>
          <a:xfrm>
            <a:off x="1311824" y="2295511"/>
            <a:ext cx="4272168" cy="3876359"/>
          </a:xfrm>
          <a:prstGeom prst="rect">
            <a:avLst/>
          </a:prstGeom>
        </p:spPr>
      </p:pic>
      <p:sp>
        <p:nvSpPr>
          <p:cNvPr id="8" name="TextBox 7"/>
          <p:cNvSpPr txBox="1"/>
          <p:nvPr/>
        </p:nvSpPr>
        <p:spPr>
          <a:xfrm>
            <a:off x="0" y="901300"/>
            <a:ext cx="4082966" cy="584776"/>
          </a:xfrm>
          <a:prstGeom prst="rect">
            <a:avLst/>
          </a:prstGeom>
          <a:noFill/>
        </p:spPr>
        <p:txBody>
          <a:bodyPr wrap="square" rtlCol="0">
            <a:spAutoFit/>
          </a:bodyPr>
          <a:lstStyle/>
          <a:p>
            <a:r>
              <a:rPr lang="en-US" sz="3200" dirty="0" smtClean="0">
                <a:solidFill>
                  <a:schemeClr val="tx2">
                    <a:lumMod val="60000"/>
                    <a:lumOff val="40000"/>
                  </a:schemeClr>
                </a:solidFill>
                <a:latin typeface="Seravek"/>
                <a:cs typeface="Seravek"/>
              </a:rPr>
              <a:t>Time-frequency filter:</a:t>
            </a:r>
            <a:endParaRPr lang="en-US" sz="3200" dirty="0">
              <a:solidFill>
                <a:schemeClr val="tx2">
                  <a:lumMod val="60000"/>
                  <a:lumOff val="40000"/>
                </a:schemeClr>
              </a:solidFill>
              <a:latin typeface="Seravek"/>
              <a:cs typeface="Seravek"/>
            </a:endParaRPr>
          </a:p>
        </p:txBody>
      </p:sp>
      <p:pic>
        <p:nvPicPr>
          <p:cNvPr id="3" name="Picture 2" descr="filterEquation.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46423" y="703526"/>
            <a:ext cx="5183922" cy="1080535"/>
          </a:xfrm>
          <a:prstGeom prst="rect">
            <a:avLst/>
          </a:prstGeom>
        </p:spPr>
      </p:pic>
      <p:cxnSp>
        <p:nvCxnSpPr>
          <p:cNvPr id="5" name="Straight Arrow Connector 4"/>
          <p:cNvCxnSpPr/>
          <p:nvPr/>
        </p:nvCxnSpPr>
        <p:spPr>
          <a:xfrm flipV="1">
            <a:off x="1310905" y="2064573"/>
            <a:ext cx="0" cy="414552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310905" y="6199179"/>
            <a:ext cx="6609216"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477628" y="6226488"/>
            <a:ext cx="2106364" cy="338554"/>
          </a:xfrm>
          <a:prstGeom prst="rect">
            <a:avLst/>
          </a:prstGeom>
          <a:noFill/>
          <a:ln>
            <a:noFill/>
          </a:ln>
        </p:spPr>
        <p:txBody>
          <a:bodyPr wrap="square" rtlCol="0">
            <a:spAutoFit/>
          </a:bodyPr>
          <a:lstStyle/>
          <a:p>
            <a:pPr algn="ctr"/>
            <a:r>
              <a:rPr lang="en-US" sz="1600" dirty="0" smtClean="0">
                <a:latin typeface="Seravek"/>
                <a:cs typeface="Seravek"/>
              </a:rPr>
              <a:t>Time</a:t>
            </a:r>
            <a:endParaRPr lang="en-US" sz="1600" dirty="0">
              <a:latin typeface="Seravek"/>
              <a:cs typeface="Seravek"/>
            </a:endParaRPr>
          </a:p>
        </p:txBody>
      </p:sp>
      <p:sp>
        <p:nvSpPr>
          <p:cNvPr id="16" name="TextBox 15"/>
          <p:cNvSpPr txBox="1"/>
          <p:nvPr/>
        </p:nvSpPr>
        <p:spPr>
          <a:xfrm rot="16200000">
            <a:off x="11935" y="4262426"/>
            <a:ext cx="2106364" cy="338554"/>
          </a:xfrm>
          <a:prstGeom prst="rect">
            <a:avLst/>
          </a:prstGeom>
          <a:noFill/>
          <a:ln>
            <a:noFill/>
          </a:ln>
        </p:spPr>
        <p:txBody>
          <a:bodyPr wrap="square" rtlCol="0">
            <a:spAutoFit/>
          </a:bodyPr>
          <a:lstStyle/>
          <a:p>
            <a:pPr algn="ctr"/>
            <a:r>
              <a:rPr lang="en-US" sz="1600" dirty="0" smtClean="0">
                <a:latin typeface="Seravek"/>
                <a:cs typeface="Seravek"/>
              </a:rPr>
              <a:t>Frequency</a:t>
            </a:r>
            <a:endParaRPr lang="en-US" sz="1600" dirty="0">
              <a:latin typeface="Seravek"/>
              <a:cs typeface="Seravek"/>
            </a:endParaRPr>
          </a:p>
        </p:txBody>
      </p:sp>
      <p:sp>
        <p:nvSpPr>
          <p:cNvPr id="21" name="TextBox 20"/>
          <p:cNvSpPr txBox="1"/>
          <p:nvPr/>
        </p:nvSpPr>
        <p:spPr>
          <a:xfrm>
            <a:off x="2158730" y="3055841"/>
            <a:ext cx="3057637" cy="400110"/>
          </a:xfrm>
          <a:prstGeom prst="rect">
            <a:avLst/>
          </a:prstGeom>
          <a:noFill/>
          <a:ln>
            <a:noFill/>
          </a:ln>
        </p:spPr>
        <p:txBody>
          <a:bodyPr wrap="square" rtlCol="0">
            <a:spAutoFit/>
          </a:bodyPr>
          <a:lstStyle/>
          <a:p>
            <a:pPr algn="ctr"/>
            <a:r>
              <a:rPr lang="en-US" sz="2000" dirty="0" smtClean="0">
                <a:solidFill>
                  <a:schemeClr val="accent2">
                    <a:lumMod val="75000"/>
                  </a:schemeClr>
                </a:solidFill>
                <a:latin typeface="Seravek"/>
                <a:cs typeface="Seravek"/>
              </a:rPr>
              <a:t>Frequency varies slowly</a:t>
            </a:r>
            <a:endParaRPr lang="en-US" sz="2000" dirty="0">
              <a:solidFill>
                <a:schemeClr val="accent2">
                  <a:lumMod val="75000"/>
                </a:schemeClr>
              </a:solidFill>
              <a:latin typeface="Seravek"/>
              <a:cs typeface="Seravek"/>
            </a:endParaRPr>
          </a:p>
        </p:txBody>
      </p:sp>
      <p:cxnSp>
        <p:nvCxnSpPr>
          <p:cNvPr id="23" name="Straight Arrow Connector 22"/>
          <p:cNvCxnSpPr/>
          <p:nvPr/>
        </p:nvCxnSpPr>
        <p:spPr>
          <a:xfrm flipH="1" flipV="1">
            <a:off x="2021004" y="2922077"/>
            <a:ext cx="13655" cy="2963039"/>
          </a:xfrm>
          <a:prstGeom prst="straightConnector1">
            <a:avLst/>
          </a:prstGeom>
          <a:ln>
            <a:solidFill>
              <a:schemeClr val="accent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158730" y="4396767"/>
            <a:ext cx="244625" cy="901200"/>
          </a:xfrm>
          <a:prstGeom prst="rect">
            <a:avLst/>
          </a:prstGeom>
          <a:noFill/>
          <a:ln w="28575"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622422" y="4332041"/>
            <a:ext cx="2921670" cy="707886"/>
          </a:xfrm>
          <a:prstGeom prst="rect">
            <a:avLst/>
          </a:prstGeom>
          <a:noFill/>
          <a:ln>
            <a:noFill/>
          </a:ln>
        </p:spPr>
        <p:txBody>
          <a:bodyPr wrap="square" rtlCol="0">
            <a:spAutoFit/>
          </a:bodyPr>
          <a:lstStyle/>
          <a:p>
            <a:pPr algn="ctr"/>
            <a:r>
              <a:rPr lang="en-US" sz="2000" dirty="0" smtClean="0">
                <a:solidFill>
                  <a:schemeClr val="accent2">
                    <a:lumMod val="75000"/>
                  </a:schemeClr>
                </a:solidFill>
                <a:latin typeface="Seravek"/>
                <a:cs typeface="Seravek"/>
              </a:rPr>
              <a:t>Windowed average can reduce </a:t>
            </a:r>
            <a:r>
              <a:rPr lang="en-US" sz="2000" dirty="0">
                <a:solidFill>
                  <a:schemeClr val="accent2">
                    <a:lumMod val="75000"/>
                  </a:schemeClr>
                </a:solidFill>
                <a:latin typeface="Seravek"/>
                <a:cs typeface="Seravek"/>
              </a:rPr>
              <a:t>G</a:t>
            </a:r>
            <a:r>
              <a:rPr lang="en-US" sz="2000" dirty="0" smtClean="0">
                <a:solidFill>
                  <a:schemeClr val="accent2">
                    <a:lumMod val="75000"/>
                  </a:schemeClr>
                </a:solidFill>
                <a:latin typeface="Seravek"/>
                <a:cs typeface="Seravek"/>
              </a:rPr>
              <a:t>aussian noise</a:t>
            </a:r>
            <a:endParaRPr lang="en-US" sz="2000" dirty="0">
              <a:solidFill>
                <a:schemeClr val="accent2">
                  <a:lumMod val="75000"/>
                </a:schemeClr>
              </a:solidFill>
              <a:latin typeface="Seravek"/>
              <a:cs typeface="Seravek"/>
            </a:endParaRPr>
          </a:p>
        </p:txBody>
      </p:sp>
      <p:sp>
        <p:nvSpPr>
          <p:cNvPr id="14" name="TextBox 13"/>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4967003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energyLocalization_fig1.png"/>
          <p:cNvPicPr>
            <a:picLocks noChangeAspect="1"/>
          </p:cNvPicPr>
          <p:nvPr/>
        </p:nvPicPr>
        <p:blipFill rotWithShape="1">
          <a:blip r:embed="rId2">
            <a:alphaModFix amt="4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2230" t="7026" r="8336" b="13671"/>
          <a:stretch/>
        </p:blipFill>
        <p:spPr>
          <a:xfrm>
            <a:off x="1311824" y="2295511"/>
            <a:ext cx="4272168" cy="3876359"/>
          </a:xfrm>
          <a:prstGeom prst="rect">
            <a:avLst/>
          </a:prstGeom>
        </p:spPr>
      </p:pic>
      <p:sp>
        <p:nvSpPr>
          <p:cNvPr id="8" name="TextBox 7"/>
          <p:cNvSpPr txBox="1"/>
          <p:nvPr/>
        </p:nvSpPr>
        <p:spPr>
          <a:xfrm>
            <a:off x="0" y="901300"/>
            <a:ext cx="4082966" cy="584776"/>
          </a:xfrm>
          <a:prstGeom prst="rect">
            <a:avLst/>
          </a:prstGeom>
          <a:noFill/>
        </p:spPr>
        <p:txBody>
          <a:bodyPr wrap="square" rtlCol="0">
            <a:spAutoFit/>
          </a:bodyPr>
          <a:lstStyle/>
          <a:p>
            <a:r>
              <a:rPr lang="en-US" sz="3200" dirty="0" smtClean="0">
                <a:solidFill>
                  <a:schemeClr val="tx2">
                    <a:lumMod val="60000"/>
                    <a:lumOff val="40000"/>
                  </a:schemeClr>
                </a:solidFill>
                <a:latin typeface="Seravek"/>
                <a:cs typeface="Seravek"/>
              </a:rPr>
              <a:t>Time-frequency filter:</a:t>
            </a:r>
            <a:endParaRPr lang="en-US" sz="3200" dirty="0">
              <a:solidFill>
                <a:schemeClr val="tx2">
                  <a:lumMod val="60000"/>
                  <a:lumOff val="40000"/>
                </a:schemeClr>
              </a:solidFill>
              <a:latin typeface="Seravek"/>
              <a:cs typeface="Seravek"/>
            </a:endParaRPr>
          </a:p>
        </p:txBody>
      </p:sp>
      <p:pic>
        <p:nvPicPr>
          <p:cNvPr id="3" name="Picture 2" descr="filterEquation.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46423" y="703526"/>
            <a:ext cx="5183922" cy="1080535"/>
          </a:xfrm>
          <a:prstGeom prst="rect">
            <a:avLst/>
          </a:prstGeom>
        </p:spPr>
      </p:pic>
      <p:cxnSp>
        <p:nvCxnSpPr>
          <p:cNvPr id="5" name="Straight Arrow Connector 4"/>
          <p:cNvCxnSpPr/>
          <p:nvPr/>
        </p:nvCxnSpPr>
        <p:spPr>
          <a:xfrm flipV="1">
            <a:off x="1310905" y="2064573"/>
            <a:ext cx="0" cy="414552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310905" y="6199179"/>
            <a:ext cx="6609216"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477628" y="6226488"/>
            <a:ext cx="2106364" cy="338554"/>
          </a:xfrm>
          <a:prstGeom prst="rect">
            <a:avLst/>
          </a:prstGeom>
          <a:noFill/>
          <a:ln>
            <a:noFill/>
          </a:ln>
        </p:spPr>
        <p:txBody>
          <a:bodyPr wrap="square" rtlCol="0">
            <a:spAutoFit/>
          </a:bodyPr>
          <a:lstStyle/>
          <a:p>
            <a:pPr algn="ctr"/>
            <a:r>
              <a:rPr lang="en-US" sz="1600" dirty="0" smtClean="0">
                <a:latin typeface="Seravek"/>
                <a:cs typeface="Seravek"/>
              </a:rPr>
              <a:t>Time</a:t>
            </a:r>
            <a:endParaRPr lang="en-US" sz="1600" dirty="0">
              <a:latin typeface="Seravek"/>
              <a:cs typeface="Seravek"/>
            </a:endParaRPr>
          </a:p>
        </p:txBody>
      </p:sp>
      <p:sp>
        <p:nvSpPr>
          <p:cNvPr id="16" name="TextBox 15"/>
          <p:cNvSpPr txBox="1"/>
          <p:nvPr/>
        </p:nvSpPr>
        <p:spPr>
          <a:xfrm rot="16200000">
            <a:off x="11935" y="4262426"/>
            <a:ext cx="2106364" cy="338554"/>
          </a:xfrm>
          <a:prstGeom prst="rect">
            <a:avLst/>
          </a:prstGeom>
          <a:noFill/>
          <a:ln>
            <a:noFill/>
          </a:ln>
        </p:spPr>
        <p:txBody>
          <a:bodyPr wrap="square" rtlCol="0">
            <a:spAutoFit/>
          </a:bodyPr>
          <a:lstStyle/>
          <a:p>
            <a:pPr algn="ctr"/>
            <a:r>
              <a:rPr lang="en-US" sz="1600" dirty="0" smtClean="0">
                <a:latin typeface="Seravek"/>
                <a:cs typeface="Seravek"/>
              </a:rPr>
              <a:t>Frequency</a:t>
            </a:r>
            <a:endParaRPr lang="en-US" sz="1600" dirty="0">
              <a:latin typeface="Seravek"/>
              <a:cs typeface="Seravek"/>
            </a:endParaRPr>
          </a:p>
        </p:txBody>
      </p:sp>
      <p:sp>
        <p:nvSpPr>
          <p:cNvPr id="21" name="TextBox 20"/>
          <p:cNvSpPr txBox="1"/>
          <p:nvPr/>
        </p:nvSpPr>
        <p:spPr>
          <a:xfrm>
            <a:off x="2158730" y="3055841"/>
            <a:ext cx="3057637" cy="400110"/>
          </a:xfrm>
          <a:prstGeom prst="rect">
            <a:avLst/>
          </a:prstGeom>
          <a:noFill/>
          <a:ln>
            <a:noFill/>
          </a:ln>
        </p:spPr>
        <p:txBody>
          <a:bodyPr wrap="square" rtlCol="0">
            <a:spAutoFit/>
          </a:bodyPr>
          <a:lstStyle/>
          <a:p>
            <a:pPr algn="ctr"/>
            <a:r>
              <a:rPr lang="en-US" sz="2000" dirty="0" smtClean="0">
                <a:solidFill>
                  <a:schemeClr val="accent2">
                    <a:lumMod val="75000"/>
                  </a:schemeClr>
                </a:solidFill>
                <a:latin typeface="Seravek"/>
                <a:cs typeface="Seravek"/>
              </a:rPr>
              <a:t>Frequency varies slowly</a:t>
            </a:r>
            <a:endParaRPr lang="en-US" sz="2000" dirty="0">
              <a:solidFill>
                <a:schemeClr val="accent2">
                  <a:lumMod val="75000"/>
                </a:schemeClr>
              </a:solidFill>
              <a:latin typeface="Seravek"/>
              <a:cs typeface="Seravek"/>
            </a:endParaRPr>
          </a:p>
        </p:txBody>
      </p:sp>
      <p:cxnSp>
        <p:nvCxnSpPr>
          <p:cNvPr id="23" name="Straight Arrow Connector 22"/>
          <p:cNvCxnSpPr/>
          <p:nvPr/>
        </p:nvCxnSpPr>
        <p:spPr>
          <a:xfrm flipH="1" flipV="1">
            <a:off x="2021004" y="2922077"/>
            <a:ext cx="13655" cy="2963039"/>
          </a:xfrm>
          <a:prstGeom prst="straightConnector1">
            <a:avLst/>
          </a:prstGeom>
          <a:ln>
            <a:solidFill>
              <a:schemeClr val="accent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158730" y="4396767"/>
            <a:ext cx="244625" cy="901200"/>
          </a:xfrm>
          <a:prstGeom prst="rect">
            <a:avLst/>
          </a:prstGeom>
          <a:noFill/>
          <a:ln w="28575"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403351" y="4897857"/>
            <a:ext cx="3809858" cy="400110"/>
          </a:xfrm>
          <a:prstGeom prst="rect">
            <a:avLst/>
          </a:prstGeom>
          <a:noFill/>
          <a:ln>
            <a:noFill/>
          </a:ln>
        </p:spPr>
        <p:txBody>
          <a:bodyPr wrap="square" rtlCol="0">
            <a:spAutoFit/>
          </a:bodyPr>
          <a:lstStyle/>
          <a:p>
            <a:pPr algn="ctr"/>
            <a:r>
              <a:rPr lang="en-US" sz="2000" dirty="0" smtClean="0">
                <a:solidFill>
                  <a:schemeClr val="accent2">
                    <a:lumMod val="75000"/>
                  </a:schemeClr>
                </a:solidFill>
                <a:latin typeface="Seravek"/>
                <a:cs typeface="Seravek"/>
              </a:rPr>
              <a:t>Overlapped averaging windows</a:t>
            </a:r>
            <a:endParaRPr lang="en-US" sz="2000" dirty="0">
              <a:solidFill>
                <a:schemeClr val="accent2">
                  <a:lumMod val="75000"/>
                </a:schemeClr>
              </a:solidFill>
              <a:latin typeface="Seravek"/>
              <a:cs typeface="Seravek"/>
            </a:endParaRPr>
          </a:p>
        </p:txBody>
      </p:sp>
      <p:sp>
        <p:nvSpPr>
          <p:cNvPr id="14" name="Rectangle 13"/>
          <p:cNvSpPr/>
          <p:nvPr/>
        </p:nvSpPr>
        <p:spPr>
          <a:xfrm>
            <a:off x="2201890" y="4194137"/>
            <a:ext cx="244625" cy="901200"/>
          </a:xfrm>
          <a:prstGeom prst="rect">
            <a:avLst/>
          </a:prstGeom>
          <a:noFill/>
          <a:ln w="28575"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245049" y="3950543"/>
            <a:ext cx="244625" cy="901200"/>
          </a:xfrm>
          <a:prstGeom prst="rect">
            <a:avLst/>
          </a:prstGeom>
          <a:noFill/>
          <a:ln w="28575"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41885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energyLocalization_fig1.png"/>
          <p:cNvPicPr>
            <a:picLocks noChangeAspect="1"/>
          </p:cNvPicPr>
          <p:nvPr/>
        </p:nvPicPr>
        <p:blipFill rotWithShape="1">
          <a:blip r:embed="rId2">
            <a:alphaModFix amt="4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2230" t="7026" r="8336" b="13671"/>
          <a:stretch/>
        </p:blipFill>
        <p:spPr>
          <a:xfrm>
            <a:off x="1311824" y="2295511"/>
            <a:ext cx="4272168" cy="3876359"/>
          </a:xfrm>
          <a:prstGeom prst="rect">
            <a:avLst/>
          </a:prstGeom>
        </p:spPr>
      </p:pic>
      <p:sp>
        <p:nvSpPr>
          <p:cNvPr id="8" name="TextBox 7"/>
          <p:cNvSpPr txBox="1"/>
          <p:nvPr/>
        </p:nvSpPr>
        <p:spPr>
          <a:xfrm>
            <a:off x="0" y="901300"/>
            <a:ext cx="4082966" cy="584776"/>
          </a:xfrm>
          <a:prstGeom prst="rect">
            <a:avLst/>
          </a:prstGeom>
          <a:noFill/>
        </p:spPr>
        <p:txBody>
          <a:bodyPr wrap="square" rtlCol="0">
            <a:spAutoFit/>
          </a:bodyPr>
          <a:lstStyle/>
          <a:p>
            <a:r>
              <a:rPr lang="en-US" sz="3200" dirty="0" smtClean="0">
                <a:solidFill>
                  <a:schemeClr val="tx2">
                    <a:lumMod val="60000"/>
                    <a:lumOff val="40000"/>
                  </a:schemeClr>
                </a:solidFill>
                <a:latin typeface="Seravek"/>
                <a:cs typeface="Seravek"/>
              </a:rPr>
              <a:t>Time-frequency filter:</a:t>
            </a:r>
            <a:endParaRPr lang="en-US" sz="3200" dirty="0">
              <a:solidFill>
                <a:schemeClr val="tx2">
                  <a:lumMod val="60000"/>
                  <a:lumOff val="40000"/>
                </a:schemeClr>
              </a:solidFill>
              <a:latin typeface="Seravek"/>
              <a:cs typeface="Seravek"/>
            </a:endParaRPr>
          </a:p>
        </p:txBody>
      </p:sp>
      <p:pic>
        <p:nvPicPr>
          <p:cNvPr id="3" name="Picture 2" descr="filterEquation.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46423" y="703526"/>
            <a:ext cx="5183922" cy="1080535"/>
          </a:xfrm>
          <a:prstGeom prst="rect">
            <a:avLst/>
          </a:prstGeom>
        </p:spPr>
      </p:pic>
      <p:cxnSp>
        <p:nvCxnSpPr>
          <p:cNvPr id="5" name="Straight Arrow Connector 4"/>
          <p:cNvCxnSpPr/>
          <p:nvPr/>
        </p:nvCxnSpPr>
        <p:spPr>
          <a:xfrm flipV="1">
            <a:off x="1310905" y="2064573"/>
            <a:ext cx="0" cy="414552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310905" y="6199179"/>
            <a:ext cx="6609216"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477628" y="6226488"/>
            <a:ext cx="2106364" cy="338554"/>
          </a:xfrm>
          <a:prstGeom prst="rect">
            <a:avLst/>
          </a:prstGeom>
          <a:noFill/>
          <a:ln>
            <a:noFill/>
          </a:ln>
        </p:spPr>
        <p:txBody>
          <a:bodyPr wrap="square" rtlCol="0">
            <a:spAutoFit/>
          </a:bodyPr>
          <a:lstStyle/>
          <a:p>
            <a:pPr algn="ctr"/>
            <a:r>
              <a:rPr lang="en-US" sz="1600" dirty="0" smtClean="0">
                <a:latin typeface="Seravek"/>
                <a:cs typeface="Seravek"/>
              </a:rPr>
              <a:t>Time</a:t>
            </a:r>
            <a:endParaRPr lang="en-US" sz="1600" dirty="0">
              <a:latin typeface="Seravek"/>
              <a:cs typeface="Seravek"/>
            </a:endParaRPr>
          </a:p>
        </p:txBody>
      </p:sp>
      <p:sp>
        <p:nvSpPr>
          <p:cNvPr id="16" name="TextBox 15"/>
          <p:cNvSpPr txBox="1"/>
          <p:nvPr/>
        </p:nvSpPr>
        <p:spPr>
          <a:xfrm rot="16200000">
            <a:off x="11935" y="4262426"/>
            <a:ext cx="2106364" cy="338554"/>
          </a:xfrm>
          <a:prstGeom prst="rect">
            <a:avLst/>
          </a:prstGeom>
          <a:noFill/>
          <a:ln>
            <a:noFill/>
          </a:ln>
        </p:spPr>
        <p:txBody>
          <a:bodyPr wrap="square" rtlCol="0">
            <a:spAutoFit/>
          </a:bodyPr>
          <a:lstStyle/>
          <a:p>
            <a:pPr algn="ctr"/>
            <a:r>
              <a:rPr lang="en-US" sz="1600" dirty="0" smtClean="0">
                <a:latin typeface="Seravek"/>
                <a:cs typeface="Seravek"/>
              </a:rPr>
              <a:t>Frequency</a:t>
            </a:r>
            <a:endParaRPr lang="en-US" sz="1600" dirty="0">
              <a:latin typeface="Seravek"/>
              <a:cs typeface="Seravek"/>
            </a:endParaRPr>
          </a:p>
        </p:txBody>
      </p:sp>
      <p:sp>
        <p:nvSpPr>
          <p:cNvPr id="21" name="TextBox 20"/>
          <p:cNvSpPr txBox="1"/>
          <p:nvPr/>
        </p:nvSpPr>
        <p:spPr>
          <a:xfrm>
            <a:off x="2158730" y="3055841"/>
            <a:ext cx="3057637" cy="400110"/>
          </a:xfrm>
          <a:prstGeom prst="rect">
            <a:avLst/>
          </a:prstGeom>
          <a:noFill/>
          <a:ln>
            <a:noFill/>
          </a:ln>
        </p:spPr>
        <p:txBody>
          <a:bodyPr wrap="square" rtlCol="0">
            <a:spAutoFit/>
          </a:bodyPr>
          <a:lstStyle/>
          <a:p>
            <a:pPr algn="ctr"/>
            <a:r>
              <a:rPr lang="en-US" sz="2000" dirty="0" smtClean="0">
                <a:solidFill>
                  <a:schemeClr val="accent2">
                    <a:lumMod val="75000"/>
                  </a:schemeClr>
                </a:solidFill>
                <a:latin typeface="Seravek"/>
                <a:cs typeface="Seravek"/>
              </a:rPr>
              <a:t>Frequency varies slowly</a:t>
            </a:r>
            <a:endParaRPr lang="en-US" sz="2000" dirty="0">
              <a:solidFill>
                <a:schemeClr val="accent2">
                  <a:lumMod val="75000"/>
                </a:schemeClr>
              </a:solidFill>
              <a:latin typeface="Seravek"/>
              <a:cs typeface="Seravek"/>
            </a:endParaRPr>
          </a:p>
        </p:txBody>
      </p:sp>
      <p:cxnSp>
        <p:nvCxnSpPr>
          <p:cNvPr id="23" name="Straight Arrow Connector 22"/>
          <p:cNvCxnSpPr/>
          <p:nvPr/>
        </p:nvCxnSpPr>
        <p:spPr>
          <a:xfrm flipH="1" flipV="1">
            <a:off x="2021004" y="2922077"/>
            <a:ext cx="13655" cy="2963039"/>
          </a:xfrm>
          <a:prstGeom prst="straightConnector1">
            <a:avLst/>
          </a:prstGeom>
          <a:ln>
            <a:solidFill>
              <a:schemeClr val="accent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158730" y="4396767"/>
            <a:ext cx="244625" cy="901200"/>
          </a:xfrm>
          <a:prstGeom prst="rect">
            <a:avLst/>
          </a:prstGeom>
          <a:noFill/>
          <a:ln w="28575"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1677808" y="5477659"/>
            <a:ext cx="3665462" cy="0"/>
          </a:xfrm>
          <a:prstGeom prst="straightConnector1">
            <a:avLst/>
          </a:prstGeom>
          <a:ln>
            <a:solidFill>
              <a:schemeClr val="accent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457975" y="5406641"/>
            <a:ext cx="3550405" cy="707886"/>
          </a:xfrm>
          <a:prstGeom prst="rect">
            <a:avLst/>
          </a:prstGeom>
          <a:noFill/>
          <a:ln>
            <a:noFill/>
          </a:ln>
        </p:spPr>
        <p:txBody>
          <a:bodyPr wrap="square" rtlCol="0">
            <a:spAutoFit/>
          </a:bodyPr>
          <a:lstStyle/>
          <a:p>
            <a:pPr algn="ctr"/>
            <a:r>
              <a:rPr lang="en-US" sz="2000" dirty="0" smtClean="0">
                <a:solidFill>
                  <a:schemeClr val="accent2">
                    <a:lumMod val="75000"/>
                  </a:schemeClr>
                </a:solidFill>
                <a:latin typeface="Seravek"/>
                <a:cs typeface="Seravek"/>
              </a:rPr>
              <a:t>Frequency gain is</a:t>
            </a:r>
          </a:p>
          <a:p>
            <a:pPr algn="ctr"/>
            <a:r>
              <a:rPr lang="en-US" sz="2000" dirty="0" smtClean="0">
                <a:solidFill>
                  <a:schemeClr val="accent2">
                    <a:lumMod val="75000"/>
                  </a:schemeClr>
                </a:solidFill>
                <a:latin typeface="Seravek"/>
                <a:cs typeface="Seravek"/>
              </a:rPr>
              <a:t>constant overtime</a:t>
            </a:r>
            <a:endParaRPr lang="en-US" sz="2000" dirty="0">
              <a:solidFill>
                <a:schemeClr val="accent2">
                  <a:lumMod val="75000"/>
                </a:schemeClr>
              </a:solidFill>
              <a:latin typeface="Seravek"/>
              <a:cs typeface="Seravek"/>
            </a:endParaRPr>
          </a:p>
        </p:txBody>
      </p:sp>
      <p:sp>
        <p:nvSpPr>
          <p:cNvPr id="19" name="TextBox 18"/>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49458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energyLocalization_fig1.png"/>
          <p:cNvPicPr>
            <a:picLocks noChangeAspect="1"/>
          </p:cNvPicPr>
          <p:nvPr/>
        </p:nvPicPr>
        <p:blipFill rotWithShape="1">
          <a:blip r:embed="rId2">
            <a:alphaModFix amt="4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2230" t="7026" r="8336" b="13671"/>
          <a:stretch/>
        </p:blipFill>
        <p:spPr>
          <a:xfrm>
            <a:off x="1311824" y="2295511"/>
            <a:ext cx="4272168" cy="3876359"/>
          </a:xfrm>
          <a:prstGeom prst="rect">
            <a:avLst/>
          </a:prstGeom>
        </p:spPr>
      </p:pic>
      <p:sp>
        <p:nvSpPr>
          <p:cNvPr id="8" name="TextBox 7"/>
          <p:cNvSpPr txBox="1"/>
          <p:nvPr/>
        </p:nvSpPr>
        <p:spPr>
          <a:xfrm>
            <a:off x="0" y="901300"/>
            <a:ext cx="4082966" cy="584776"/>
          </a:xfrm>
          <a:prstGeom prst="rect">
            <a:avLst/>
          </a:prstGeom>
          <a:noFill/>
        </p:spPr>
        <p:txBody>
          <a:bodyPr wrap="square" rtlCol="0">
            <a:spAutoFit/>
          </a:bodyPr>
          <a:lstStyle/>
          <a:p>
            <a:r>
              <a:rPr lang="en-US" sz="3200" dirty="0" smtClean="0">
                <a:solidFill>
                  <a:schemeClr val="tx2">
                    <a:lumMod val="60000"/>
                    <a:lumOff val="40000"/>
                  </a:schemeClr>
                </a:solidFill>
                <a:latin typeface="Seravek"/>
                <a:cs typeface="Seravek"/>
              </a:rPr>
              <a:t>Time-frequency filter:</a:t>
            </a:r>
            <a:endParaRPr lang="en-US" sz="3200" dirty="0">
              <a:solidFill>
                <a:schemeClr val="tx2">
                  <a:lumMod val="60000"/>
                  <a:lumOff val="40000"/>
                </a:schemeClr>
              </a:solidFill>
              <a:latin typeface="Seravek"/>
              <a:cs typeface="Seravek"/>
            </a:endParaRPr>
          </a:p>
        </p:txBody>
      </p:sp>
      <p:pic>
        <p:nvPicPr>
          <p:cNvPr id="3" name="Picture 2" descr="filterEquation.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46423" y="703526"/>
            <a:ext cx="5183922" cy="1080535"/>
          </a:xfrm>
          <a:prstGeom prst="rect">
            <a:avLst/>
          </a:prstGeom>
        </p:spPr>
      </p:pic>
      <p:cxnSp>
        <p:nvCxnSpPr>
          <p:cNvPr id="5" name="Straight Arrow Connector 4"/>
          <p:cNvCxnSpPr/>
          <p:nvPr/>
        </p:nvCxnSpPr>
        <p:spPr>
          <a:xfrm flipV="1">
            <a:off x="1310905" y="2064573"/>
            <a:ext cx="0" cy="414552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310905" y="6199179"/>
            <a:ext cx="6609216"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477628" y="6226488"/>
            <a:ext cx="2106364" cy="338554"/>
          </a:xfrm>
          <a:prstGeom prst="rect">
            <a:avLst/>
          </a:prstGeom>
          <a:noFill/>
          <a:ln>
            <a:noFill/>
          </a:ln>
        </p:spPr>
        <p:txBody>
          <a:bodyPr wrap="square" rtlCol="0">
            <a:spAutoFit/>
          </a:bodyPr>
          <a:lstStyle/>
          <a:p>
            <a:pPr algn="ctr"/>
            <a:r>
              <a:rPr lang="en-US" sz="1600" dirty="0" smtClean="0">
                <a:latin typeface="Seravek"/>
                <a:cs typeface="Seravek"/>
              </a:rPr>
              <a:t>Time</a:t>
            </a:r>
            <a:endParaRPr lang="en-US" sz="1600" dirty="0">
              <a:latin typeface="Seravek"/>
              <a:cs typeface="Seravek"/>
            </a:endParaRPr>
          </a:p>
        </p:txBody>
      </p:sp>
      <p:sp>
        <p:nvSpPr>
          <p:cNvPr id="16" name="TextBox 15"/>
          <p:cNvSpPr txBox="1"/>
          <p:nvPr/>
        </p:nvSpPr>
        <p:spPr>
          <a:xfrm rot="16200000">
            <a:off x="11935" y="4262426"/>
            <a:ext cx="2106364" cy="338554"/>
          </a:xfrm>
          <a:prstGeom prst="rect">
            <a:avLst/>
          </a:prstGeom>
          <a:noFill/>
          <a:ln>
            <a:noFill/>
          </a:ln>
        </p:spPr>
        <p:txBody>
          <a:bodyPr wrap="square" rtlCol="0">
            <a:spAutoFit/>
          </a:bodyPr>
          <a:lstStyle/>
          <a:p>
            <a:pPr algn="ctr"/>
            <a:r>
              <a:rPr lang="en-US" sz="1600" dirty="0" smtClean="0">
                <a:latin typeface="Seravek"/>
                <a:cs typeface="Seravek"/>
              </a:rPr>
              <a:t>Frequency</a:t>
            </a:r>
            <a:endParaRPr lang="en-US" sz="1600" dirty="0">
              <a:latin typeface="Seravek"/>
              <a:cs typeface="Seravek"/>
            </a:endParaRPr>
          </a:p>
        </p:txBody>
      </p:sp>
      <p:sp>
        <p:nvSpPr>
          <p:cNvPr id="21" name="TextBox 20"/>
          <p:cNvSpPr txBox="1"/>
          <p:nvPr/>
        </p:nvSpPr>
        <p:spPr>
          <a:xfrm>
            <a:off x="2158730" y="3055841"/>
            <a:ext cx="3057637" cy="400110"/>
          </a:xfrm>
          <a:prstGeom prst="rect">
            <a:avLst/>
          </a:prstGeom>
          <a:noFill/>
          <a:ln>
            <a:noFill/>
          </a:ln>
        </p:spPr>
        <p:txBody>
          <a:bodyPr wrap="square" rtlCol="0">
            <a:spAutoFit/>
          </a:bodyPr>
          <a:lstStyle/>
          <a:p>
            <a:pPr algn="ctr"/>
            <a:r>
              <a:rPr lang="en-US" sz="2000" dirty="0" smtClean="0">
                <a:solidFill>
                  <a:schemeClr val="accent2">
                    <a:lumMod val="75000"/>
                  </a:schemeClr>
                </a:solidFill>
                <a:latin typeface="Seravek"/>
                <a:cs typeface="Seravek"/>
              </a:rPr>
              <a:t>Frequency varies slowly</a:t>
            </a:r>
            <a:endParaRPr lang="en-US" sz="2000" dirty="0">
              <a:solidFill>
                <a:schemeClr val="accent2">
                  <a:lumMod val="75000"/>
                </a:schemeClr>
              </a:solidFill>
              <a:latin typeface="Seravek"/>
              <a:cs typeface="Seravek"/>
            </a:endParaRPr>
          </a:p>
        </p:txBody>
      </p:sp>
      <p:cxnSp>
        <p:nvCxnSpPr>
          <p:cNvPr id="23" name="Straight Arrow Connector 22"/>
          <p:cNvCxnSpPr/>
          <p:nvPr/>
        </p:nvCxnSpPr>
        <p:spPr>
          <a:xfrm flipH="1" flipV="1">
            <a:off x="2021004" y="2922077"/>
            <a:ext cx="13655" cy="2963039"/>
          </a:xfrm>
          <a:prstGeom prst="straightConnector1">
            <a:avLst/>
          </a:prstGeom>
          <a:ln>
            <a:solidFill>
              <a:schemeClr val="accent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158730" y="4396767"/>
            <a:ext cx="244625" cy="901200"/>
          </a:xfrm>
          <a:prstGeom prst="rect">
            <a:avLst/>
          </a:prstGeom>
          <a:noFill/>
          <a:ln w="28575"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1677808" y="5477659"/>
            <a:ext cx="3665462" cy="0"/>
          </a:xfrm>
          <a:prstGeom prst="straightConnector1">
            <a:avLst/>
          </a:prstGeom>
          <a:ln>
            <a:solidFill>
              <a:schemeClr val="accent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738429" y="4396767"/>
            <a:ext cx="3550405" cy="400110"/>
          </a:xfrm>
          <a:prstGeom prst="rect">
            <a:avLst/>
          </a:prstGeom>
          <a:noFill/>
          <a:ln>
            <a:noFill/>
          </a:ln>
        </p:spPr>
        <p:txBody>
          <a:bodyPr wrap="square" rtlCol="0">
            <a:spAutoFit/>
          </a:bodyPr>
          <a:lstStyle/>
          <a:p>
            <a:pPr algn="ctr"/>
            <a:r>
              <a:rPr lang="en-US" sz="2000" dirty="0" smtClean="0">
                <a:solidFill>
                  <a:schemeClr val="accent2">
                    <a:lumMod val="75000"/>
                  </a:schemeClr>
                </a:solidFill>
                <a:latin typeface="Seravek"/>
                <a:cs typeface="Seravek"/>
              </a:rPr>
              <a:t>Normalization along time axis</a:t>
            </a:r>
            <a:endParaRPr lang="en-US" sz="2000" dirty="0">
              <a:solidFill>
                <a:schemeClr val="accent2">
                  <a:lumMod val="75000"/>
                </a:schemeClr>
              </a:solidFill>
              <a:latin typeface="Seravek"/>
              <a:cs typeface="Seravek"/>
            </a:endParaRPr>
          </a:p>
        </p:txBody>
      </p:sp>
      <p:sp>
        <p:nvSpPr>
          <p:cNvPr id="19" name="Rectangle 18"/>
          <p:cNvSpPr/>
          <p:nvPr/>
        </p:nvSpPr>
        <p:spPr>
          <a:xfrm>
            <a:off x="2585256" y="4396767"/>
            <a:ext cx="244625" cy="901200"/>
          </a:xfrm>
          <a:prstGeom prst="rect">
            <a:avLst/>
          </a:prstGeom>
          <a:noFill/>
          <a:ln w="28575"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011782" y="4396767"/>
            <a:ext cx="244625" cy="901200"/>
          </a:xfrm>
          <a:prstGeom prst="rect">
            <a:avLst/>
          </a:prstGeom>
          <a:noFill/>
          <a:ln w="28575"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438308" y="4396767"/>
            <a:ext cx="244625" cy="901200"/>
          </a:xfrm>
          <a:prstGeom prst="rect">
            <a:avLst/>
          </a:prstGeom>
          <a:noFill/>
          <a:ln w="28575"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864834" y="4396767"/>
            <a:ext cx="244625" cy="901200"/>
          </a:xfrm>
          <a:prstGeom prst="rect">
            <a:avLst/>
          </a:prstGeom>
          <a:noFill/>
          <a:ln w="28575"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291360" y="4396767"/>
            <a:ext cx="244625" cy="901200"/>
          </a:xfrm>
          <a:prstGeom prst="rect">
            <a:avLst/>
          </a:prstGeom>
          <a:noFill/>
          <a:ln w="28575"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457975" y="5406641"/>
            <a:ext cx="3550405" cy="707886"/>
          </a:xfrm>
          <a:prstGeom prst="rect">
            <a:avLst/>
          </a:prstGeom>
          <a:noFill/>
          <a:ln>
            <a:noFill/>
          </a:ln>
        </p:spPr>
        <p:txBody>
          <a:bodyPr wrap="square" rtlCol="0">
            <a:spAutoFit/>
          </a:bodyPr>
          <a:lstStyle/>
          <a:p>
            <a:pPr algn="ctr"/>
            <a:r>
              <a:rPr lang="en-US" sz="2000" dirty="0" smtClean="0">
                <a:solidFill>
                  <a:schemeClr val="accent2">
                    <a:lumMod val="75000"/>
                  </a:schemeClr>
                </a:solidFill>
                <a:latin typeface="Seravek"/>
                <a:cs typeface="Seravek"/>
              </a:rPr>
              <a:t>Frequency gain is</a:t>
            </a:r>
          </a:p>
          <a:p>
            <a:pPr algn="ctr"/>
            <a:r>
              <a:rPr lang="en-US" sz="2000" dirty="0" smtClean="0">
                <a:solidFill>
                  <a:schemeClr val="accent2">
                    <a:lumMod val="75000"/>
                  </a:schemeClr>
                </a:solidFill>
                <a:latin typeface="Seravek"/>
                <a:cs typeface="Seravek"/>
              </a:rPr>
              <a:t>constant overtime</a:t>
            </a:r>
            <a:endParaRPr lang="en-US" sz="2000" dirty="0">
              <a:solidFill>
                <a:schemeClr val="accent2">
                  <a:lumMod val="75000"/>
                </a:schemeClr>
              </a:solidFill>
              <a:latin typeface="Seravek"/>
              <a:cs typeface="Seravek"/>
            </a:endParaRPr>
          </a:p>
        </p:txBody>
      </p:sp>
      <p:sp>
        <p:nvSpPr>
          <p:cNvPr id="27" name="TextBox 26"/>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64987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energyLocalization_fig1.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441" y="1813144"/>
            <a:ext cx="2907937" cy="2642921"/>
          </a:xfrm>
          <a:prstGeom prst="rect">
            <a:avLst/>
          </a:prstGeom>
        </p:spPr>
      </p:pic>
      <p:sp>
        <p:nvSpPr>
          <p:cNvPr id="19" name="TextBox 18"/>
          <p:cNvSpPr txBox="1"/>
          <p:nvPr/>
        </p:nvSpPr>
        <p:spPr>
          <a:xfrm>
            <a:off x="459783" y="4613738"/>
            <a:ext cx="2106364" cy="338554"/>
          </a:xfrm>
          <a:prstGeom prst="rect">
            <a:avLst/>
          </a:prstGeom>
          <a:noFill/>
          <a:ln>
            <a:solidFill>
              <a:schemeClr val="tx1"/>
            </a:solidFill>
          </a:ln>
        </p:spPr>
        <p:txBody>
          <a:bodyPr wrap="square" rtlCol="0">
            <a:spAutoFit/>
          </a:bodyPr>
          <a:lstStyle/>
          <a:p>
            <a:pPr algn="ctr"/>
            <a:r>
              <a:rPr lang="en-US" sz="1600" dirty="0" smtClean="0">
                <a:latin typeface="Seravek"/>
                <a:cs typeface="Seravek"/>
              </a:rPr>
              <a:t>Vibration signal</a:t>
            </a:r>
            <a:endParaRPr lang="en-US" sz="1600" dirty="0">
              <a:latin typeface="Seravek"/>
              <a:cs typeface="Seravek"/>
            </a:endParaRPr>
          </a:p>
        </p:txBody>
      </p:sp>
      <p:pic>
        <p:nvPicPr>
          <p:cNvPr id="6" name="Picture 5" descr="energyLocalization_fig2.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647640" y="1813144"/>
            <a:ext cx="2907938" cy="2642921"/>
          </a:xfrm>
          <a:prstGeom prst="rect">
            <a:avLst/>
          </a:prstGeom>
        </p:spPr>
      </p:pic>
      <p:sp>
        <p:nvSpPr>
          <p:cNvPr id="7" name="TextBox 6"/>
          <p:cNvSpPr txBox="1"/>
          <p:nvPr/>
        </p:nvSpPr>
        <p:spPr>
          <a:xfrm>
            <a:off x="3907089" y="4613738"/>
            <a:ext cx="2700941" cy="338554"/>
          </a:xfrm>
          <a:prstGeom prst="rect">
            <a:avLst/>
          </a:prstGeom>
          <a:noFill/>
          <a:ln>
            <a:solidFill>
              <a:schemeClr val="tx1"/>
            </a:solidFill>
          </a:ln>
        </p:spPr>
        <p:txBody>
          <a:bodyPr wrap="square" rtlCol="0">
            <a:spAutoFit/>
          </a:bodyPr>
          <a:lstStyle/>
          <a:p>
            <a:pPr algn="ctr"/>
            <a:r>
              <a:rPr lang="en-US" sz="1600" dirty="0" smtClean="0">
                <a:latin typeface="Seravek"/>
                <a:cs typeface="Seravek"/>
              </a:rPr>
              <a:t>Speech energy localization</a:t>
            </a:r>
            <a:endParaRPr lang="en-US" sz="1600" dirty="0">
              <a:latin typeface="Seravek"/>
              <a:cs typeface="Seravek"/>
            </a:endParaRPr>
          </a:p>
        </p:txBody>
      </p:sp>
      <p:sp>
        <p:nvSpPr>
          <p:cNvPr id="8" name="Right Arrow 7"/>
          <p:cNvSpPr/>
          <p:nvPr/>
        </p:nvSpPr>
        <p:spPr>
          <a:xfrm>
            <a:off x="2821306" y="2900761"/>
            <a:ext cx="717094" cy="377891"/>
          </a:xfrm>
          <a:prstGeom prst="rightArrow">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4970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xternalSound_fram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5143500"/>
          </a:xfrm>
          <a:prstGeom prst="rect">
            <a:avLst/>
          </a:prstGeom>
        </p:spPr>
      </p:pic>
      <p:sp>
        <p:nvSpPr>
          <p:cNvPr id="3" name="TextBox 2"/>
          <p:cNvSpPr txBox="1"/>
          <p:nvPr/>
        </p:nvSpPr>
        <p:spPr>
          <a:xfrm>
            <a:off x="112939" y="2705784"/>
            <a:ext cx="1752709" cy="369332"/>
          </a:xfrm>
          <a:prstGeom prst="rect">
            <a:avLst/>
          </a:prstGeom>
          <a:noFill/>
        </p:spPr>
        <p:txBody>
          <a:bodyPr wrap="square" rtlCol="0">
            <a:spAutoFit/>
          </a:bodyPr>
          <a:lstStyle/>
          <a:p>
            <a:r>
              <a:rPr lang="en-US" dirty="0" smtClean="0">
                <a:solidFill>
                  <a:srgbClr val="000000"/>
                </a:solidFill>
                <a:latin typeface="Arial"/>
                <a:cs typeface="Arial"/>
              </a:rPr>
              <a:t>External sound</a:t>
            </a:r>
            <a:endParaRPr lang="en-US" dirty="0">
              <a:solidFill>
                <a:srgbClr val="000000"/>
              </a:solidFill>
              <a:latin typeface="Arial"/>
              <a:cs typeface="Arial"/>
            </a:endParaRPr>
          </a:p>
        </p:txBody>
      </p:sp>
      <p:sp>
        <p:nvSpPr>
          <p:cNvPr id="4" name="TextBox 3"/>
          <p:cNvSpPr txBox="1"/>
          <p:nvPr/>
        </p:nvSpPr>
        <p:spPr>
          <a:xfrm>
            <a:off x="4437712" y="2798999"/>
            <a:ext cx="2238953" cy="646331"/>
          </a:xfrm>
          <a:prstGeom prst="rect">
            <a:avLst/>
          </a:prstGeom>
          <a:noFill/>
        </p:spPr>
        <p:txBody>
          <a:bodyPr wrap="square" rtlCol="0">
            <a:spAutoFit/>
          </a:bodyPr>
          <a:lstStyle/>
          <a:p>
            <a:pPr algn="ctr"/>
            <a:r>
              <a:rPr lang="en-US" dirty="0" smtClean="0">
                <a:solidFill>
                  <a:srgbClr val="000000"/>
                </a:solidFill>
                <a:latin typeface="Arial"/>
                <a:cs typeface="Arial"/>
              </a:rPr>
              <a:t>Reverse voltage (Back-EMF)</a:t>
            </a:r>
            <a:endParaRPr lang="en-US" dirty="0">
              <a:solidFill>
                <a:srgbClr val="000000"/>
              </a:solidFill>
              <a:latin typeface="Arial"/>
              <a:cs typeface="Arial"/>
            </a:endParaRPr>
          </a:p>
        </p:txBody>
      </p:sp>
      <p:grpSp>
        <p:nvGrpSpPr>
          <p:cNvPr id="5" name="Group 4"/>
          <p:cNvGrpSpPr/>
          <p:nvPr/>
        </p:nvGrpSpPr>
        <p:grpSpPr>
          <a:xfrm>
            <a:off x="1574877" y="72002"/>
            <a:ext cx="6022925" cy="2726862"/>
            <a:chOff x="1574877" y="72002"/>
            <a:chExt cx="6022925" cy="2726862"/>
          </a:xfrm>
        </p:grpSpPr>
        <p:cxnSp>
          <p:nvCxnSpPr>
            <p:cNvPr id="6" name="Straight Connector 5"/>
            <p:cNvCxnSpPr/>
            <p:nvPr/>
          </p:nvCxnSpPr>
          <p:spPr>
            <a:xfrm flipV="1">
              <a:off x="1932820" y="994833"/>
              <a:ext cx="638930" cy="1268602"/>
            </a:xfrm>
            <a:prstGeom prst="line">
              <a:avLst/>
            </a:prstGeom>
            <a:ln w="38100" cmpd="sng">
              <a:solidFill>
                <a:schemeClr val="accent6">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rot="2168717">
              <a:off x="1574877" y="2253965"/>
              <a:ext cx="506377" cy="332362"/>
            </a:xfrm>
            <a:prstGeom prst="rect">
              <a:avLst/>
            </a:prstGeom>
            <a:noFill/>
            <a:ln w="3810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entertainment_mic.png"/>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312" t="25962" r="9917" b="17216"/>
            <a:stretch/>
          </p:blipFill>
          <p:spPr>
            <a:xfrm>
              <a:off x="1618687" y="72002"/>
              <a:ext cx="2730073" cy="1515498"/>
            </a:xfrm>
            <a:prstGeom prst="rect">
              <a:avLst/>
            </a:prstGeom>
          </p:spPr>
        </p:pic>
        <p:cxnSp>
          <p:nvCxnSpPr>
            <p:cNvPr id="9" name="Straight Connector 8"/>
            <p:cNvCxnSpPr>
              <a:stCxn id="11" idx="0"/>
            </p:cNvCxnSpPr>
            <p:nvPr/>
          </p:nvCxnSpPr>
          <p:spPr>
            <a:xfrm flipV="1">
              <a:off x="5399814" y="1301750"/>
              <a:ext cx="304603" cy="1250155"/>
            </a:xfrm>
            <a:prstGeom prst="line">
              <a:avLst/>
            </a:prstGeom>
            <a:ln w="38100" cmpd="sng">
              <a:solidFill>
                <a:schemeClr val="accent6">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pic>
          <p:nvPicPr>
            <p:cNvPr id="10" name="Picture 9" descr="entertainment_rawVib.png"/>
            <p:cNvPicPr>
              <a:picLocks noChangeAspect="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545" t="25962" r="9316" b="17216"/>
            <a:stretch/>
          </p:blipFill>
          <p:spPr>
            <a:xfrm>
              <a:off x="4854665" y="72002"/>
              <a:ext cx="2743137" cy="1515498"/>
            </a:xfrm>
            <a:prstGeom prst="rect">
              <a:avLst/>
            </a:prstGeom>
          </p:spPr>
        </p:pic>
        <p:sp>
          <p:nvSpPr>
            <p:cNvPr id="11" name="Rectangle 10"/>
            <p:cNvSpPr/>
            <p:nvPr/>
          </p:nvSpPr>
          <p:spPr>
            <a:xfrm>
              <a:off x="5226642" y="2551905"/>
              <a:ext cx="346344" cy="246959"/>
            </a:xfrm>
            <a:prstGeom prst="rect">
              <a:avLst/>
            </a:prstGeom>
            <a:noFill/>
            <a:ln w="3810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2793965" y="1535272"/>
            <a:ext cx="2060699" cy="369332"/>
          </a:xfrm>
          <a:prstGeom prst="rect">
            <a:avLst/>
          </a:prstGeom>
          <a:noFill/>
        </p:spPr>
        <p:txBody>
          <a:bodyPr wrap="square" rtlCol="0">
            <a:spAutoFit/>
          </a:bodyPr>
          <a:lstStyle/>
          <a:p>
            <a:r>
              <a:rPr lang="en-US" dirty="0" smtClean="0">
                <a:solidFill>
                  <a:srgbClr val="000000"/>
                </a:solidFill>
                <a:latin typeface="Arial"/>
                <a:cs typeface="Arial"/>
              </a:rPr>
              <a:t>Sound spectrum</a:t>
            </a:r>
            <a:endParaRPr lang="en-US" dirty="0">
              <a:solidFill>
                <a:srgbClr val="000000"/>
              </a:solidFill>
              <a:latin typeface="Arial"/>
              <a:cs typeface="Arial"/>
            </a:endParaRPr>
          </a:p>
        </p:txBody>
      </p:sp>
      <p:sp>
        <p:nvSpPr>
          <p:cNvPr id="13" name="TextBox 12"/>
          <p:cNvSpPr txBox="1"/>
          <p:nvPr/>
        </p:nvSpPr>
        <p:spPr>
          <a:xfrm>
            <a:off x="5687466" y="1534585"/>
            <a:ext cx="2266813" cy="369332"/>
          </a:xfrm>
          <a:prstGeom prst="rect">
            <a:avLst/>
          </a:prstGeom>
          <a:noFill/>
        </p:spPr>
        <p:txBody>
          <a:bodyPr wrap="square" rtlCol="0">
            <a:spAutoFit/>
          </a:bodyPr>
          <a:lstStyle/>
          <a:p>
            <a:r>
              <a:rPr lang="en-US" dirty="0" smtClean="0">
                <a:solidFill>
                  <a:srgbClr val="000000"/>
                </a:solidFill>
                <a:latin typeface="Arial"/>
                <a:cs typeface="Arial"/>
              </a:rPr>
              <a:t>Back-EMF spectrum</a:t>
            </a:r>
            <a:endParaRPr lang="en-US" dirty="0">
              <a:solidFill>
                <a:srgbClr val="000000"/>
              </a:solidFill>
              <a:latin typeface="Arial"/>
              <a:cs typeface="Arial"/>
            </a:endParaRPr>
          </a:p>
        </p:txBody>
      </p:sp>
      <p:grpSp>
        <p:nvGrpSpPr>
          <p:cNvPr id="16" name="Group 15"/>
          <p:cNvGrpSpPr/>
          <p:nvPr/>
        </p:nvGrpSpPr>
        <p:grpSpPr>
          <a:xfrm>
            <a:off x="0" y="4306205"/>
            <a:ext cx="9144000" cy="984885"/>
            <a:chOff x="0" y="4306205"/>
            <a:chExt cx="9144000" cy="984885"/>
          </a:xfrm>
        </p:grpSpPr>
        <p:sp>
          <p:nvSpPr>
            <p:cNvPr id="14" name="TextBox 13"/>
            <p:cNvSpPr txBox="1"/>
            <p:nvPr/>
          </p:nvSpPr>
          <p:spPr>
            <a:xfrm>
              <a:off x="0" y="4767870"/>
              <a:ext cx="9144000" cy="523220"/>
            </a:xfrm>
            <a:prstGeom prst="rect">
              <a:avLst/>
            </a:prstGeom>
            <a:solidFill>
              <a:srgbClr val="CCFF66"/>
            </a:solidFill>
            <a:ln>
              <a:noFill/>
            </a:ln>
          </p:spPr>
          <p:txBody>
            <a:bodyPr wrap="square" rtlCol="0">
              <a:spAutoFit/>
            </a:bodyPr>
            <a:lstStyle/>
            <a:p>
              <a:pPr algn="ctr"/>
              <a:r>
                <a:rPr lang="en-US" sz="2800" dirty="0" smtClean="0">
                  <a:latin typeface="Lucida Bright"/>
                  <a:cs typeface="Lucida Bright"/>
                </a:rPr>
                <a:t>Can we recover speech from vibration motor?</a:t>
              </a:r>
              <a:endParaRPr lang="en-US" sz="2800" dirty="0">
                <a:latin typeface="Lucida Bright"/>
                <a:cs typeface="Lucida Bright"/>
              </a:endParaRPr>
            </a:p>
          </p:txBody>
        </p:sp>
        <p:sp>
          <p:nvSpPr>
            <p:cNvPr id="15" name="TextBox 14"/>
            <p:cNvSpPr txBox="1"/>
            <p:nvPr/>
          </p:nvSpPr>
          <p:spPr>
            <a:xfrm>
              <a:off x="0" y="4306205"/>
              <a:ext cx="1314332" cy="461665"/>
            </a:xfrm>
            <a:prstGeom prst="rect">
              <a:avLst/>
            </a:prstGeom>
            <a:noFill/>
          </p:spPr>
          <p:txBody>
            <a:bodyPr wrap="none" rtlCol="0">
              <a:spAutoFit/>
            </a:bodyPr>
            <a:lstStyle/>
            <a:p>
              <a:r>
                <a:rPr lang="en-US" sz="2400">
                  <a:latin typeface="Lucida Bright"/>
                  <a:cs typeface="Lucida Bright"/>
                </a:rPr>
                <a:t>We ask:</a:t>
              </a: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883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energyLocalization_fig1.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441" y="1813144"/>
            <a:ext cx="2907937" cy="2642921"/>
          </a:xfrm>
          <a:prstGeom prst="rect">
            <a:avLst/>
          </a:prstGeom>
        </p:spPr>
      </p:pic>
      <p:sp>
        <p:nvSpPr>
          <p:cNvPr id="19" name="TextBox 18"/>
          <p:cNvSpPr txBox="1"/>
          <p:nvPr/>
        </p:nvSpPr>
        <p:spPr>
          <a:xfrm>
            <a:off x="459783" y="4613738"/>
            <a:ext cx="2106364" cy="338554"/>
          </a:xfrm>
          <a:prstGeom prst="rect">
            <a:avLst/>
          </a:prstGeom>
          <a:noFill/>
          <a:ln>
            <a:solidFill>
              <a:schemeClr val="tx1"/>
            </a:solidFill>
          </a:ln>
        </p:spPr>
        <p:txBody>
          <a:bodyPr wrap="square" rtlCol="0">
            <a:spAutoFit/>
          </a:bodyPr>
          <a:lstStyle/>
          <a:p>
            <a:pPr algn="ctr"/>
            <a:r>
              <a:rPr lang="en-US" sz="1600" dirty="0" smtClean="0">
                <a:latin typeface="Seravek"/>
                <a:cs typeface="Seravek"/>
              </a:rPr>
              <a:t>Vibration signal</a:t>
            </a:r>
            <a:endParaRPr lang="en-US" sz="1600" dirty="0">
              <a:latin typeface="Seravek"/>
              <a:cs typeface="Seravek"/>
            </a:endParaRPr>
          </a:p>
        </p:txBody>
      </p:sp>
      <p:pic>
        <p:nvPicPr>
          <p:cNvPr id="6" name="Picture 5" descr="energyLocalization_fig2.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647640" y="1813144"/>
            <a:ext cx="2907938" cy="2642921"/>
          </a:xfrm>
          <a:prstGeom prst="rect">
            <a:avLst/>
          </a:prstGeom>
        </p:spPr>
      </p:pic>
      <p:sp>
        <p:nvSpPr>
          <p:cNvPr id="7" name="TextBox 6"/>
          <p:cNvSpPr txBox="1"/>
          <p:nvPr/>
        </p:nvSpPr>
        <p:spPr>
          <a:xfrm>
            <a:off x="3907089" y="4613738"/>
            <a:ext cx="2700941" cy="338554"/>
          </a:xfrm>
          <a:prstGeom prst="rect">
            <a:avLst/>
          </a:prstGeom>
          <a:noFill/>
          <a:ln>
            <a:solidFill>
              <a:schemeClr val="tx1"/>
            </a:solidFill>
          </a:ln>
        </p:spPr>
        <p:txBody>
          <a:bodyPr wrap="square" rtlCol="0">
            <a:spAutoFit/>
          </a:bodyPr>
          <a:lstStyle/>
          <a:p>
            <a:pPr algn="ctr"/>
            <a:r>
              <a:rPr lang="en-US" sz="1600" dirty="0" smtClean="0">
                <a:latin typeface="Seravek"/>
                <a:cs typeface="Seravek"/>
              </a:rPr>
              <a:t>Speech energy localization</a:t>
            </a:r>
            <a:endParaRPr lang="en-US" sz="1600" dirty="0">
              <a:latin typeface="Seravek"/>
              <a:cs typeface="Seravek"/>
            </a:endParaRPr>
          </a:p>
        </p:txBody>
      </p:sp>
      <p:sp>
        <p:nvSpPr>
          <p:cNvPr id="8" name="Right Arrow 7"/>
          <p:cNvSpPr/>
          <p:nvPr/>
        </p:nvSpPr>
        <p:spPr>
          <a:xfrm>
            <a:off x="2821306" y="2900761"/>
            <a:ext cx="717094" cy="377891"/>
          </a:xfrm>
          <a:prstGeom prst="rightArrow">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271798" y="2103361"/>
            <a:ext cx="808012" cy="783193"/>
          </a:xfrm>
          <a:prstGeom prst="ellipse">
            <a:avLst/>
          </a:prstGeom>
          <a:noFill/>
          <a:ln w="38100" cmpd="sng">
            <a:solidFill>
              <a:schemeClr val="accent2">
                <a:lumMod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18504" y="2103361"/>
            <a:ext cx="806089" cy="783193"/>
          </a:xfrm>
          <a:prstGeom prst="ellipse">
            <a:avLst/>
          </a:prstGeom>
          <a:noFill/>
          <a:ln w="38100" cmpd="sng">
            <a:solidFill>
              <a:schemeClr val="accent2">
                <a:lumMod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165834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energyLocalization_fig1.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441" y="1813144"/>
            <a:ext cx="2907937" cy="2642921"/>
          </a:xfrm>
          <a:prstGeom prst="rect">
            <a:avLst/>
          </a:prstGeom>
        </p:spPr>
      </p:pic>
      <p:sp>
        <p:nvSpPr>
          <p:cNvPr id="19" name="TextBox 18"/>
          <p:cNvSpPr txBox="1"/>
          <p:nvPr/>
        </p:nvSpPr>
        <p:spPr>
          <a:xfrm>
            <a:off x="459783" y="4613738"/>
            <a:ext cx="2106364" cy="338554"/>
          </a:xfrm>
          <a:prstGeom prst="rect">
            <a:avLst/>
          </a:prstGeom>
          <a:noFill/>
          <a:ln>
            <a:solidFill>
              <a:schemeClr val="tx1"/>
            </a:solidFill>
          </a:ln>
        </p:spPr>
        <p:txBody>
          <a:bodyPr wrap="square" rtlCol="0">
            <a:spAutoFit/>
          </a:bodyPr>
          <a:lstStyle/>
          <a:p>
            <a:pPr algn="ctr"/>
            <a:r>
              <a:rPr lang="en-US" sz="1600" dirty="0" smtClean="0">
                <a:latin typeface="Seravek"/>
                <a:cs typeface="Seravek"/>
              </a:rPr>
              <a:t>Vibration signal</a:t>
            </a:r>
            <a:endParaRPr lang="en-US" sz="1600" dirty="0">
              <a:latin typeface="Seravek"/>
              <a:cs typeface="Seravek"/>
            </a:endParaRPr>
          </a:p>
        </p:txBody>
      </p:sp>
      <p:pic>
        <p:nvPicPr>
          <p:cNvPr id="6" name="Picture 5" descr="energyLocalization_fig2.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647640" y="1813144"/>
            <a:ext cx="2907938" cy="2642921"/>
          </a:xfrm>
          <a:prstGeom prst="rect">
            <a:avLst/>
          </a:prstGeom>
        </p:spPr>
      </p:pic>
      <p:sp>
        <p:nvSpPr>
          <p:cNvPr id="7" name="TextBox 6"/>
          <p:cNvSpPr txBox="1"/>
          <p:nvPr/>
        </p:nvSpPr>
        <p:spPr>
          <a:xfrm>
            <a:off x="3907089" y="4613738"/>
            <a:ext cx="2700941" cy="338554"/>
          </a:xfrm>
          <a:prstGeom prst="rect">
            <a:avLst/>
          </a:prstGeom>
          <a:noFill/>
          <a:ln>
            <a:solidFill>
              <a:schemeClr val="tx1"/>
            </a:solidFill>
          </a:ln>
        </p:spPr>
        <p:txBody>
          <a:bodyPr wrap="square" rtlCol="0">
            <a:spAutoFit/>
          </a:bodyPr>
          <a:lstStyle/>
          <a:p>
            <a:pPr algn="ctr"/>
            <a:r>
              <a:rPr lang="en-US" sz="1600" dirty="0" smtClean="0">
                <a:latin typeface="Seravek"/>
                <a:cs typeface="Seravek"/>
              </a:rPr>
              <a:t>Speech energy localization</a:t>
            </a:r>
            <a:endParaRPr lang="en-US" sz="1600" dirty="0">
              <a:latin typeface="Seravek"/>
              <a:cs typeface="Seravek"/>
            </a:endParaRPr>
          </a:p>
        </p:txBody>
      </p:sp>
      <p:sp>
        <p:nvSpPr>
          <p:cNvPr id="8" name="Right Arrow 7"/>
          <p:cNvSpPr/>
          <p:nvPr/>
        </p:nvSpPr>
        <p:spPr>
          <a:xfrm>
            <a:off x="2821306" y="2900761"/>
            <a:ext cx="717094" cy="377891"/>
          </a:xfrm>
          <a:prstGeom prst="rightArrow">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462968" y="3182106"/>
            <a:ext cx="808012" cy="783193"/>
          </a:xfrm>
          <a:prstGeom prst="ellipse">
            <a:avLst/>
          </a:prstGeom>
          <a:noFill/>
          <a:ln w="38100" cmpd="sng">
            <a:solidFill>
              <a:schemeClr val="accent2">
                <a:lumMod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09674" y="3182106"/>
            <a:ext cx="806089" cy="783193"/>
          </a:xfrm>
          <a:prstGeom prst="ellipse">
            <a:avLst/>
          </a:prstGeom>
          <a:noFill/>
          <a:ln w="38100" cmpd="sng">
            <a:solidFill>
              <a:schemeClr val="accent2">
                <a:lumMod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021561" y="5666898"/>
            <a:ext cx="7344190" cy="954107"/>
          </a:xfrm>
          <a:prstGeom prst="rect">
            <a:avLst/>
          </a:prstGeom>
          <a:noFill/>
          <a:ln>
            <a:noFill/>
          </a:ln>
        </p:spPr>
        <p:txBody>
          <a:bodyPr wrap="square" rtlCol="0">
            <a:spAutoFit/>
          </a:bodyPr>
          <a:lstStyle/>
          <a:p>
            <a:pPr algn="ctr"/>
            <a:r>
              <a:rPr lang="en-US" sz="2800" dirty="0" smtClean="0">
                <a:solidFill>
                  <a:schemeClr val="accent2">
                    <a:lumMod val="75000"/>
                  </a:schemeClr>
                </a:solidFill>
                <a:latin typeface="Seravek"/>
                <a:cs typeface="Seravek"/>
              </a:rPr>
              <a:t>The harmonic structure is lost during the process</a:t>
            </a:r>
            <a:endParaRPr lang="en-US" sz="2800" dirty="0">
              <a:solidFill>
                <a:schemeClr val="accent2">
                  <a:lumMod val="75000"/>
                </a:schemeClr>
              </a:solidFill>
              <a:latin typeface="Seravek"/>
              <a:cs typeface="Seravek"/>
            </a:endParaRPr>
          </a:p>
        </p:txBody>
      </p:sp>
      <p:sp>
        <p:nvSpPr>
          <p:cNvPr id="15" name="TextBox 14"/>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Identifying Hidden Energy in Speech</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522847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 y="2515315"/>
            <a:ext cx="9144000" cy="646331"/>
          </a:xfrm>
          <a:prstGeom prst="rect">
            <a:avLst/>
          </a:prstGeom>
          <a:noFill/>
        </p:spPr>
        <p:txBody>
          <a:bodyPr wrap="square" rtlCol="0">
            <a:spAutoFit/>
          </a:bodyPr>
          <a:lstStyle/>
          <a:p>
            <a:pPr algn="ctr"/>
            <a:r>
              <a:rPr lang="en-US" sz="3600" dirty="0" smtClean="0">
                <a:latin typeface="Lucida Bright"/>
                <a:cs typeface="Lucida Bright"/>
              </a:rPr>
              <a:t>Techniques for </a:t>
            </a:r>
            <a:r>
              <a:rPr lang="en-US" sz="3600" dirty="0">
                <a:latin typeface="Lucida Bright"/>
                <a:cs typeface="Lucida Bright"/>
              </a:rPr>
              <a:t>S</a:t>
            </a:r>
            <a:r>
              <a:rPr lang="en-US" sz="3600" dirty="0" smtClean="0">
                <a:latin typeface="Lucida Bright"/>
                <a:cs typeface="Lucida Bright"/>
              </a:rPr>
              <a:t>peech </a:t>
            </a:r>
            <a:r>
              <a:rPr lang="en-US" sz="3600" dirty="0">
                <a:latin typeface="Lucida Bright"/>
                <a:cs typeface="Lucida Bright"/>
              </a:rPr>
              <a:t>R</a:t>
            </a:r>
            <a:r>
              <a:rPr lang="en-US" sz="3600" dirty="0" smtClean="0">
                <a:latin typeface="Lucida Bright"/>
                <a:cs typeface="Lucida Bright"/>
              </a:rPr>
              <a:t>ecovery</a:t>
            </a:r>
            <a:endParaRPr lang="en-US" sz="36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342901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bwExpansion_after.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6975" y="815837"/>
            <a:ext cx="2843804" cy="2411155"/>
          </a:xfrm>
          <a:prstGeom prst="rect">
            <a:avLst/>
          </a:prstGeom>
        </p:spPr>
      </p:pic>
      <p:pic>
        <p:nvPicPr>
          <p:cNvPr id="6" name="Picture 5" descr="energyLocalization_fig2.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93612" y="3870509"/>
            <a:ext cx="2843802" cy="2584631"/>
          </a:xfrm>
          <a:prstGeom prst="rect">
            <a:avLst/>
          </a:prstGeom>
        </p:spPr>
      </p:pic>
      <p:pic>
        <p:nvPicPr>
          <p:cNvPr id="8" name="Picture 7" descr="energyLocalization_fig3.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57111" y="1806413"/>
            <a:ext cx="3011134" cy="2841159"/>
          </a:xfrm>
          <a:prstGeom prst="rect">
            <a:avLst/>
          </a:prstGeom>
        </p:spPr>
      </p:pic>
      <p:sp>
        <p:nvSpPr>
          <p:cNvPr id="10" name="TextBox 9"/>
          <p:cNvSpPr txBox="1"/>
          <p:nvPr/>
        </p:nvSpPr>
        <p:spPr>
          <a:xfrm>
            <a:off x="6781941" y="4634978"/>
            <a:ext cx="2106364" cy="338554"/>
          </a:xfrm>
          <a:prstGeom prst="rect">
            <a:avLst/>
          </a:prstGeom>
          <a:noFill/>
          <a:ln>
            <a:solidFill>
              <a:schemeClr val="tx1"/>
            </a:solidFill>
          </a:ln>
        </p:spPr>
        <p:txBody>
          <a:bodyPr wrap="square" rtlCol="0">
            <a:spAutoFit/>
          </a:bodyPr>
          <a:lstStyle/>
          <a:p>
            <a:pPr algn="ctr"/>
            <a:r>
              <a:rPr lang="en-US" sz="1600" dirty="0" smtClean="0">
                <a:latin typeface="Seravek"/>
                <a:cs typeface="Seravek"/>
              </a:rPr>
              <a:t>Recovered speech</a:t>
            </a:r>
            <a:endParaRPr lang="en-US" sz="1600" dirty="0">
              <a:latin typeface="Seravek"/>
              <a:cs typeface="Seravek"/>
            </a:endParaRPr>
          </a:p>
        </p:txBody>
      </p:sp>
      <p:sp>
        <p:nvSpPr>
          <p:cNvPr id="11" name="TextBox 10"/>
          <p:cNvSpPr txBox="1"/>
          <p:nvPr/>
        </p:nvSpPr>
        <p:spPr>
          <a:xfrm>
            <a:off x="998745" y="3237365"/>
            <a:ext cx="2342034" cy="338554"/>
          </a:xfrm>
          <a:prstGeom prst="rect">
            <a:avLst/>
          </a:prstGeom>
          <a:noFill/>
          <a:ln>
            <a:solidFill>
              <a:schemeClr val="tx1"/>
            </a:solidFill>
          </a:ln>
        </p:spPr>
        <p:txBody>
          <a:bodyPr wrap="square" rtlCol="0">
            <a:spAutoFit/>
          </a:bodyPr>
          <a:lstStyle/>
          <a:p>
            <a:pPr algn="ctr"/>
            <a:r>
              <a:rPr lang="en-US" sz="1600" dirty="0" smtClean="0">
                <a:latin typeface="Seravek"/>
                <a:cs typeface="Seravek"/>
              </a:rPr>
              <a:t>Expanded voice source</a:t>
            </a:r>
            <a:endParaRPr lang="en-US" sz="1600" dirty="0">
              <a:latin typeface="Seravek"/>
              <a:cs typeface="Seravek"/>
            </a:endParaRPr>
          </a:p>
        </p:txBody>
      </p:sp>
      <p:sp>
        <p:nvSpPr>
          <p:cNvPr id="12" name="TextBox 11"/>
          <p:cNvSpPr txBox="1"/>
          <p:nvPr/>
        </p:nvSpPr>
        <p:spPr>
          <a:xfrm>
            <a:off x="967798" y="6508830"/>
            <a:ext cx="2342034" cy="338554"/>
          </a:xfrm>
          <a:prstGeom prst="rect">
            <a:avLst/>
          </a:prstGeom>
          <a:noFill/>
          <a:ln>
            <a:solidFill>
              <a:schemeClr val="tx1"/>
            </a:solidFill>
          </a:ln>
        </p:spPr>
        <p:txBody>
          <a:bodyPr wrap="square" rtlCol="0">
            <a:spAutoFit/>
          </a:bodyPr>
          <a:lstStyle/>
          <a:p>
            <a:pPr algn="ctr"/>
            <a:r>
              <a:rPr lang="en-US" sz="1600" dirty="0" smtClean="0">
                <a:latin typeface="Seravek"/>
                <a:cs typeface="Seravek"/>
              </a:rPr>
              <a:t>Localized speech energy</a:t>
            </a:r>
            <a:endParaRPr lang="en-US" sz="1600" dirty="0">
              <a:latin typeface="Seravek"/>
              <a:cs typeface="Seravek"/>
            </a:endParaRPr>
          </a:p>
        </p:txBody>
      </p:sp>
      <p:sp>
        <p:nvSpPr>
          <p:cNvPr id="9" name="TextBox 8"/>
          <p:cNvSpPr txBox="1"/>
          <p:nvPr/>
        </p:nvSpPr>
        <p:spPr>
          <a:xfrm>
            <a:off x="3521688" y="2973022"/>
            <a:ext cx="2303971" cy="1015663"/>
          </a:xfrm>
          <a:prstGeom prst="rect">
            <a:avLst/>
          </a:prstGeom>
          <a:noFill/>
          <a:ln w="28575" cmpd="sng">
            <a:solidFill>
              <a:schemeClr val="accent2">
                <a:lumMod val="75000"/>
              </a:schemeClr>
            </a:solidFill>
          </a:ln>
        </p:spPr>
        <p:txBody>
          <a:bodyPr wrap="square" rtlCol="0">
            <a:spAutoFit/>
          </a:bodyPr>
          <a:lstStyle/>
          <a:p>
            <a:pPr algn="ctr"/>
            <a:r>
              <a:rPr lang="en-US" sz="2000" dirty="0" smtClean="0">
                <a:solidFill>
                  <a:schemeClr val="accent2">
                    <a:lumMod val="75000"/>
                  </a:schemeClr>
                </a:solidFill>
                <a:latin typeface="Seravek"/>
                <a:cs typeface="Seravek"/>
              </a:rPr>
              <a:t>Weighted sum</a:t>
            </a:r>
          </a:p>
          <a:p>
            <a:pPr algn="ctr"/>
            <a:r>
              <a:rPr lang="en-US" sz="2000" dirty="0" smtClean="0">
                <a:solidFill>
                  <a:schemeClr val="accent2">
                    <a:lumMod val="75000"/>
                  </a:schemeClr>
                </a:solidFill>
                <a:latin typeface="Seravek"/>
                <a:cs typeface="Seravek"/>
              </a:rPr>
              <a:t>+</a:t>
            </a:r>
          </a:p>
          <a:p>
            <a:pPr algn="ctr"/>
            <a:r>
              <a:rPr lang="en-US" sz="2000" dirty="0" smtClean="0">
                <a:solidFill>
                  <a:schemeClr val="accent2">
                    <a:lumMod val="75000"/>
                  </a:schemeClr>
                </a:solidFill>
                <a:latin typeface="Seravek"/>
                <a:cs typeface="Seravek"/>
              </a:rPr>
              <a:t>Exponential decay</a:t>
            </a:r>
            <a:endParaRPr lang="en-US" sz="2000" dirty="0">
              <a:solidFill>
                <a:schemeClr val="accent2">
                  <a:lumMod val="75000"/>
                </a:schemeClr>
              </a:solidFill>
              <a:latin typeface="Seravek"/>
              <a:cs typeface="Seravek"/>
            </a:endParaRPr>
          </a:p>
        </p:txBody>
      </p:sp>
      <p:cxnSp>
        <p:nvCxnSpPr>
          <p:cNvPr id="5" name="Elbow Connector 4"/>
          <p:cNvCxnSpPr/>
          <p:nvPr/>
        </p:nvCxnSpPr>
        <p:spPr>
          <a:xfrm>
            <a:off x="3437414" y="1629078"/>
            <a:ext cx="1319086" cy="1274913"/>
          </a:xfrm>
          <a:prstGeom prst="bentConnector2">
            <a:avLst/>
          </a:prstGeom>
          <a:ln>
            <a:solidFill>
              <a:srgbClr val="953735"/>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Elbow Connector 12"/>
          <p:cNvCxnSpPr/>
          <p:nvPr/>
        </p:nvCxnSpPr>
        <p:spPr>
          <a:xfrm flipV="1">
            <a:off x="3437959" y="4169917"/>
            <a:ext cx="1319086" cy="1274913"/>
          </a:xfrm>
          <a:prstGeom prst="bentConnector2">
            <a:avLst/>
          </a:prstGeom>
          <a:ln>
            <a:solidFill>
              <a:srgbClr val="953735"/>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880875" y="3465240"/>
            <a:ext cx="317512" cy="15611"/>
          </a:xfrm>
          <a:prstGeom prst="straightConnector1">
            <a:avLst/>
          </a:prstGeom>
          <a:ln>
            <a:solidFill>
              <a:srgbClr val="953735"/>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0" y="0"/>
            <a:ext cx="9144000" cy="523220"/>
          </a:xfrm>
          <a:prstGeom prst="rect">
            <a:avLst/>
          </a:prstGeom>
          <a:solidFill>
            <a:srgbClr val="66FFCC"/>
          </a:solidFill>
        </p:spPr>
        <p:txBody>
          <a:bodyPr wrap="square" rtlCol="0">
            <a:spAutoFit/>
          </a:bodyPr>
          <a:lstStyle/>
          <a:p>
            <a:r>
              <a:rPr lang="en-US" sz="2800" dirty="0" smtClean="0">
                <a:latin typeface="Lucida Bright"/>
                <a:cs typeface="Lucida Bright"/>
              </a:rPr>
              <a:t>    Speech Reconstruction</a:t>
            </a:r>
            <a:endParaRPr lang="en-US" sz="2800" dirty="0">
              <a:latin typeface="Lucida Bright"/>
              <a:cs typeface="Lucida Brigh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639696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8396</TotalTime>
  <Words>2483</Words>
  <Application>Microsoft Macintosh PowerPoint</Application>
  <PresentationFormat>On-screen Show (4:3)</PresentationFormat>
  <Paragraphs>466</Paragraphs>
  <Slides>93</Slides>
  <Notes>40</Notes>
  <HiddenSlides>0</HiddenSlides>
  <MMClips>4</MMClips>
  <ScaleCrop>false</ScaleCrop>
  <HeadingPairs>
    <vt:vector size="4" baseType="variant">
      <vt:variant>
        <vt:lpstr>Design Template</vt:lpstr>
      </vt:variant>
      <vt:variant>
        <vt:i4>1</vt:i4>
      </vt:variant>
      <vt:variant>
        <vt:lpstr>Slide Titles</vt:lpstr>
      </vt:variant>
      <vt:variant>
        <vt:i4>93</vt:i4>
      </vt:variant>
    </vt:vector>
  </HeadingPairs>
  <TitlesOfParts>
    <vt:vector size="9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vector>
  </TitlesOfParts>
  <Company>UIUC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romit roy choudhury</cp:lastModifiedBy>
  <cp:revision>206</cp:revision>
  <dcterms:created xsi:type="dcterms:W3CDTF">2016-06-22T02:09:26Z</dcterms:created>
  <dcterms:modified xsi:type="dcterms:W3CDTF">2016-06-27T05:27:39Z</dcterms:modified>
</cp:coreProperties>
</file>