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6858000" cx="9144000"/>
  <p:notesSz cx="7315200" cy="9601200"/>
  <p:embeddedFontLst>
    <p:embeddedFont>
      <p:font typeface="Helvetica Neue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regular.fntdata"/><Relationship Id="rId14" Type="http://schemas.openxmlformats.org/officeDocument/2006/relationships/slide" Target="slides/slide9.xml"/><Relationship Id="rId17" Type="http://schemas.openxmlformats.org/officeDocument/2006/relationships/font" Target="fonts/HelveticaNeue-italic.fntdata"/><Relationship Id="rId16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schemas.openxmlformats.org/officeDocument/2006/relationships/font" Target="fonts/HelveticaNeue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8175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52900" y="0"/>
            <a:ext cx="3176588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09075"/>
            <a:ext cx="3178175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Google Shape;98;p1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9" name="Google Shape;99;p1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3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4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5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6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6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7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7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8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8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9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9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  <a:defRPr sz="5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685800" y="3505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55556F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1700"/>
              <a:buNone/>
              <a:defRPr>
                <a:solidFill>
                  <a:srgbClr val="8B8B8D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620"/>
              <a:buNone/>
              <a:defRPr>
                <a:solidFill>
                  <a:srgbClr val="8B8B8D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B8B8D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B8B8D"/>
                </a:solidFill>
              </a:defRPr>
            </a:lvl5pPr>
            <a:lvl6pPr lvl="5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6pPr>
            <a:lvl7pPr lvl="6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7pPr>
            <a:lvl8pPr lvl="7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8pPr>
            <a:lvl9pPr lvl="8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85800" y="3398520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457200" y="792480"/>
            <a:ext cx="2142680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/>
          <p:nvPr>
            <p:ph idx="2" type="pic"/>
          </p:nvPr>
        </p:nvSpPr>
        <p:spPr>
          <a:xfrm>
            <a:off x="2858610" y="838201"/>
            <a:ext cx="5904390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" dir="5400000" dist="12700">
              <a:srgbClr val="000000">
                <a:alpha val="58823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16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>
            <a:off x="457200" y="2133600"/>
            <a:ext cx="2139696" cy="42428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81" name="Google Shape;81;p1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" type="body"/>
          </p:nvPr>
        </p:nvSpPr>
        <p:spPr>
          <a:xfrm rot="5400000">
            <a:off x="2133600" y="-76200"/>
            <a:ext cx="4876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title"/>
          </p:nvPr>
        </p:nvSpPr>
        <p:spPr>
          <a:xfrm rot="5400000">
            <a:off x="4724400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3"/>
          <p:cNvSpPr txBox="1"/>
          <p:nvPr>
            <p:ph idx="1" type="body"/>
          </p:nvPr>
        </p:nvSpPr>
        <p:spPr>
          <a:xfrm rot="5400000">
            <a:off x="533400" y="533400"/>
            <a:ext cx="58674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93" name="Google Shape;93;p13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ext over Content" type="txOverObj">
  <p:cSld name="TEXT_OVER_OBJECT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304800" y="152400"/>
            <a:ext cx="86106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304800" y="1143000"/>
            <a:ext cx="86106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2" type="body"/>
          </p:nvPr>
        </p:nvSpPr>
        <p:spPr>
          <a:xfrm>
            <a:off x="304800" y="3886200"/>
            <a:ext cx="86106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l">
              <a:spcBef>
                <a:spcPts val="0"/>
              </a:spcBef>
              <a:spcAft>
                <a:spcPts val="0"/>
              </a:spcAft>
              <a:buNone/>
              <a:defRPr b="1" sz="1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/>
          <p:nvPr>
            <p:ph type="title"/>
          </p:nvPr>
        </p:nvSpPr>
        <p:spPr>
          <a:xfrm>
            <a:off x="722313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b="0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722313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040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42" name="Google Shape;42;p5"/>
          <p:cNvCxnSpPr/>
          <p:nvPr/>
        </p:nvCxnSpPr>
        <p:spPr>
          <a:xfrm>
            <a:off x="731520" y="4599432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" type="body"/>
          </p:nvPr>
        </p:nvSpPr>
        <p:spPr>
          <a:xfrm>
            <a:off x="457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6" name="Google Shape;46;p6"/>
          <p:cNvSpPr txBox="1"/>
          <p:nvPr>
            <p:ph idx="2" type="body"/>
          </p:nvPr>
        </p:nvSpPr>
        <p:spPr>
          <a:xfrm>
            <a:off x="4648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" type="body"/>
          </p:nvPr>
        </p:nvSpPr>
        <p:spPr>
          <a:xfrm>
            <a:off x="45720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3" name="Google Shape;53;p7"/>
          <p:cNvSpPr txBox="1"/>
          <p:nvPr>
            <p:ph idx="2" type="body"/>
          </p:nvPr>
        </p:nvSpPr>
        <p:spPr>
          <a:xfrm>
            <a:off x="45720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4" name="Google Shape;54;p7"/>
          <p:cNvSpPr txBox="1"/>
          <p:nvPr>
            <p:ph idx="3" type="body"/>
          </p:nvPr>
        </p:nvSpPr>
        <p:spPr>
          <a:xfrm>
            <a:off x="475488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5" name="Google Shape;55;p7"/>
          <p:cNvSpPr txBox="1"/>
          <p:nvPr>
            <p:ph idx="4" type="body"/>
          </p:nvPr>
        </p:nvSpPr>
        <p:spPr>
          <a:xfrm>
            <a:off x="475488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9" name="Google Shape;59;p7"/>
          <p:cNvCxnSpPr/>
          <p:nvPr/>
        </p:nvCxnSpPr>
        <p:spPr>
          <a:xfrm rot="5400000">
            <a:off x="2217817" y="4045823"/>
            <a:ext cx="4709160" cy="794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8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0"/>
          <p:cNvSpPr txBox="1"/>
          <p:nvPr>
            <p:ph type="title"/>
          </p:nvPr>
        </p:nvSpPr>
        <p:spPr>
          <a:xfrm>
            <a:off x="457200" y="792080"/>
            <a:ext cx="2139696" cy="12618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2971800" y="792080"/>
            <a:ext cx="5715000" cy="5577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1320" lvl="0" marL="457200" algn="l">
              <a:spcBef>
                <a:spcPts val="640"/>
              </a:spcBef>
              <a:spcAft>
                <a:spcPts val="0"/>
              </a:spcAft>
              <a:buSzPts val="2720"/>
              <a:buChar char="•"/>
              <a:defRPr sz="3200"/>
            </a:lvl1pPr>
            <a:lvl2pPr indent="-379730" lvl="1" marL="9144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2pPr>
            <a:lvl3pPr indent="-365760" lvl="2" marL="13716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72" name="Google Shape;72;p10"/>
          <p:cNvSpPr txBox="1"/>
          <p:nvPr>
            <p:ph idx="2" type="body"/>
          </p:nvPr>
        </p:nvSpPr>
        <p:spPr>
          <a:xfrm>
            <a:off x="457201" y="2130552"/>
            <a:ext cx="2139696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3" name="Google Shape;73;p10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6" name="Google Shape;76;p10"/>
          <p:cNvCxnSpPr/>
          <p:nvPr/>
        </p:nvCxnSpPr>
        <p:spPr>
          <a:xfrm rot="5400000">
            <a:off x="-13116" y="3580206"/>
            <a:ext cx="557784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1150" lvl="5" marL="27432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1150" lvl="6" marL="32004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1150" lvl="7" marL="36576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1150" lvl="8" marL="41148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4"/>
          <p:cNvSpPr txBox="1"/>
          <p:nvPr>
            <p:ph type="ctrTitle"/>
          </p:nvPr>
        </p:nvSpPr>
        <p:spPr>
          <a:xfrm>
            <a:off x="304800" y="4572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/>
              <a:t>CMSC 132: </a:t>
            </a:r>
            <a:br>
              <a:rPr lang="en-US" sz="3600"/>
            </a:br>
            <a:r>
              <a:rPr lang="en-US" sz="3600"/>
              <a:t>OBJECT-ORIENTED PROGRAMMING II</a:t>
            </a:r>
            <a:endParaRPr/>
          </a:p>
        </p:txBody>
      </p:sp>
      <p:sp>
        <p:nvSpPr>
          <p:cNvPr id="102" name="Google Shape;102;p14"/>
          <p:cNvSpPr txBox="1"/>
          <p:nvPr>
            <p:ph idx="1" type="subTitle"/>
          </p:nvPr>
        </p:nvSpPr>
        <p:spPr>
          <a:xfrm>
            <a:off x="1905000" y="2819400"/>
            <a:ext cx="64008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550"/>
              <a:buFont typeface="Noto Sans Symbols"/>
              <a:buNone/>
            </a:pPr>
            <a:r>
              <a:rPr lang="en-US" sz="3000">
                <a:latin typeface="Helvetica Neue"/>
                <a:ea typeface="Helvetica Neue"/>
                <a:cs typeface="Helvetica Neue"/>
                <a:sym typeface="Helvetica Neue"/>
              </a:rPr>
              <a:t>UML (Unified Modeling Language)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Computer Science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University of Maryland, College Park</a:t>
            </a:r>
            <a:endParaRPr b="0" sz="2400">
              <a:solidFill>
                <a:srgbClr val="0000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umdseal" id="103" name="Google Shape;103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971800"/>
            <a:ext cx="160020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UML (Unified Modeling Language)</a:t>
            </a:r>
            <a:endParaRPr u="sng"/>
          </a:p>
        </p:txBody>
      </p:sp>
      <p:sp>
        <p:nvSpPr>
          <p:cNvPr id="109" name="Google Shape;109;p15"/>
          <p:cNvSpPr txBox="1"/>
          <p:nvPr>
            <p:ph idx="1" type="body"/>
          </p:nvPr>
        </p:nvSpPr>
        <p:spPr>
          <a:xfrm>
            <a:off x="457200" y="1371600"/>
            <a:ext cx="80772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870"/>
              <a:buChar char="•"/>
            </a:pPr>
            <a:r>
              <a:rPr lang="en-US" sz="2200"/>
              <a:t>UML is a modeling language for object-oriented software that allow us to specify, visualize, construct and document systems</a:t>
            </a:r>
            <a:endParaRPr/>
          </a:p>
          <a:p>
            <a:pPr indent="-182880" lvl="0" marL="182880" rtl="0" algn="l">
              <a:spcBef>
                <a:spcPts val="440"/>
              </a:spcBef>
              <a:spcAft>
                <a:spcPts val="0"/>
              </a:spcAft>
              <a:buSzPts val="1870"/>
              <a:buChar char="•"/>
            </a:pPr>
            <a:r>
              <a:rPr lang="en-US" sz="2200"/>
              <a:t>Use UML to help visualize design of software</a:t>
            </a:r>
            <a:endParaRPr/>
          </a:p>
          <a:p>
            <a:pPr indent="-182880" lvl="0" marL="182880" rtl="0" algn="l">
              <a:spcBef>
                <a:spcPts val="440"/>
              </a:spcBef>
              <a:spcAft>
                <a:spcPts val="0"/>
              </a:spcAft>
              <a:buSzPts val="1870"/>
              <a:buChar char="•"/>
            </a:pPr>
            <a:r>
              <a:rPr lang="en-US" sz="2200"/>
              <a:t>UML provides a number of </a:t>
            </a:r>
            <a:r>
              <a:rPr lang="en-US" sz="2200">
                <a:solidFill>
                  <a:srgbClr val="FF3300"/>
                </a:solidFill>
              </a:rPr>
              <a:t>diagrams </a:t>
            </a:r>
            <a:r>
              <a:rPr lang="en-US" sz="2200"/>
              <a:t>that</a:t>
            </a:r>
            <a:endParaRPr/>
          </a:p>
          <a:p>
            <a:pPr indent="-182880" lvl="1" marL="457200" rtl="0" algn="l">
              <a:spcBef>
                <a:spcPts val="440"/>
              </a:spcBef>
              <a:spcAft>
                <a:spcPts val="0"/>
              </a:spcAft>
              <a:buSzPts val="1870"/>
              <a:buChar char="•"/>
            </a:pPr>
            <a:r>
              <a:rPr lang="en-US" sz="2200"/>
              <a:t>Describe a </a:t>
            </a:r>
            <a:r>
              <a:rPr lang="en-US" sz="2200">
                <a:solidFill>
                  <a:srgbClr val="FF3300"/>
                </a:solidFill>
              </a:rPr>
              <a:t>model</a:t>
            </a:r>
            <a:r>
              <a:rPr lang="en-US" sz="2200"/>
              <a:t> of all or part of system</a:t>
            </a:r>
            <a:endParaRPr/>
          </a:p>
          <a:p>
            <a:pPr indent="-182880" lvl="1" marL="457200" rtl="0" algn="l">
              <a:spcBef>
                <a:spcPts val="440"/>
              </a:spcBef>
              <a:spcAft>
                <a:spcPts val="0"/>
              </a:spcAft>
              <a:buSzPts val="1870"/>
              <a:buChar char="•"/>
            </a:pPr>
            <a:r>
              <a:rPr lang="en-US" sz="2200"/>
              <a:t>From a particular point of </a:t>
            </a:r>
            <a:r>
              <a:rPr lang="en-US" sz="2200">
                <a:solidFill>
                  <a:srgbClr val="FF3300"/>
                </a:solidFill>
              </a:rPr>
              <a:t>view</a:t>
            </a:r>
            <a:endParaRPr sz="2200"/>
          </a:p>
          <a:p>
            <a:pPr indent="-182880" lvl="1" marL="457200" rtl="0" algn="l">
              <a:spcBef>
                <a:spcPts val="440"/>
              </a:spcBef>
              <a:spcAft>
                <a:spcPts val="0"/>
              </a:spcAft>
              <a:buSzPts val="1870"/>
              <a:buChar char="•"/>
            </a:pPr>
            <a:r>
              <a:rPr lang="en-US" sz="2200"/>
              <a:t>With varying level of abstraction </a:t>
            </a:r>
            <a:endParaRPr/>
          </a:p>
          <a:p>
            <a:pPr indent="-182880" lvl="0" marL="182880" rtl="0" algn="l">
              <a:spcBef>
                <a:spcPts val="440"/>
              </a:spcBef>
              <a:spcAft>
                <a:spcPts val="0"/>
              </a:spcAft>
              <a:buSzPts val="1870"/>
              <a:buChar char="•"/>
            </a:pPr>
            <a:r>
              <a:rPr lang="en-US" sz="2200"/>
              <a:t>We want to use class diagrams to describe our designs</a:t>
            </a:r>
            <a:endParaRPr sz="2200"/>
          </a:p>
          <a:p>
            <a:pPr indent="-74929" lvl="0" marL="182880" rtl="0" algn="l">
              <a:spcBef>
                <a:spcPts val="400"/>
              </a:spcBef>
              <a:spcAft>
                <a:spcPts val="0"/>
              </a:spcAft>
              <a:buSzPts val="1700"/>
              <a:buNone/>
            </a:pPr>
            <a:r>
              <a:t/>
            </a:r>
            <a:endParaRPr sz="2000"/>
          </a:p>
        </p:txBody>
      </p:sp>
      <p:sp>
        <p:nvSpPr>
          <p:cNvPr id="110" name="Google Shape;110;p1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11" name="Google Shape;111;p1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UML (Unified Modeling Language)</a:t>
            </a:r>
            <a:endParaRPr u="sng"/>
          </a:p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457200" y="1371600"/>
            <a:ext cx="80772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2000"/>
              <a:t>Class diagram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Represents (static) structure of system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It displays</a:t>
            </a:r>
            <a:endParaRPr/>
          </a:p>
          <a:p>
            <a:pPr indent="-182879" lvl="2" marL="731520" rtl="0" algn="l"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2000"/>
              <a:t>Information for class</a:t>
            </a:r>
            <a:endParaRPr/>
          </a:p>
          <a:p>
            <a:pPr indent="-182879" lvl="2" marL="731520" rtl="0" algn="l">
              <a:spcBef>
                <a:spcPts val="400"/>
              </a:spcBef>
              <a:spcAft>
                <a:spcPts val="0"/>
              </a:spcAft>
              <a:buSzPts val="1800"/>
              <a:buChar char="•"/>
            </a:pPr>
            <a:r>
              <a:rPr lang="en-US" sz="2000"/>
              <a:t>Relationships between classes</a:t>
            </a:r>
            <a:endParaRPr/>
          </a:p>
          <a:p>
            <a:pPr indent="-182880" lvl="0" marL="18288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 sz="2000"/>
              <a:t>NOTE: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In this class we are going to use UML Class diagrams very informally (you don’t need to adhere to UML class diagrams rules)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We will use them to provide description of designs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You may see UML formally in later courses</a:t>
            </a:r>
            <a:endParaRPr/>
          </a:p>
          <a:p>
            <a:pPr indent="-74929" lvl="1" marL="457200" rtl="0" algn="l">
              <a:spcBef>
                <a:spcPts val="400"/>
              </a:spcBef>
              <a:spcAft>
                <a:spcPts val="0"/>
              </a:spcAft>
              <a:buSzPts val="1700"/>
              <a:buNone/>
            </a:pPr>
            <a:r>
              <a:t/>
            </a:r>
            <a:endParaRPr/>
          </a:p>
          <a:p>
            <a:pPr indent="-53339" lvl="0" marL="182880" rtl="0" algn="l"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t/>
            </a:r>
            <a:endParaRPr/>
          </a:p>
        </p:txBody>
      </p:sp>
      <p:sp>
        <p:nvSpPr>
          <p:cNvPr id="118" name="Google Shape;118;p1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19" name="Google Shape;119;p1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Class Diagram</a:t>
            </a:r>
            <a:endParaRPr/>
          </a:p>
        </p:txBody>
      </p:sp>
      <p:grpSp>
        <p:nvGrpSpPr>
          <p:cNvPr id="125" name="Google Shape;125;p17"/>
          <p:cNvGrpSpPr/>
          <p:nvPr/>
        </p:nvGrpSpPr>
        <p:grpSpPr>
          <a:xfrm>
            <a:off x="392113" y="1295400"/>
            <a:ext cx="8280400" cy="4478338"/>
            <a:chOff x="184" y="1211"/>
            <a:chExt cx="5216" cy="2821"/>
          </a:xfrm>
        </p:grpSpPr>
        <p:sp>
          <p:nvSpPr>
            <p:cNvPr id="126" name="Google Shape;126;p17"/>
            <p:cNvSpPr/>
            <p:nvPr/>
          </p:nvSpPr>
          <p:spPr>
            <a:xfrm>
              <a:off x="3002" y="2285"/>
              <a:ext cx="993" cy="184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7" name="Google Shape;127;p17"/>
            <p:cNvSpPr/>
            <p:nvPr/>
          </p:nvSpPr>
          <p:spPr>
            <a:xfrm>
              <a:off x="3271" y="2352"/>
              <a:ext cx="434" cy="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Battery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load()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135" y="1972"/>
              <a:ext cx="595" cy="313"/>
            </a:xfrm>
            <a:custGeom>
              <a:rect b="b" l="l" r="r" t="t"/>
              <a:pathLst>
                <a:path extrusionOk="0" h="313" w="595">
                  <a:moveTo>
                    <a:pt x="0" y="313"/>
                  </a:moveTo>
                  <a:lnTo>
                    <a:pt x="0" y="240"/>
                  </a:lnTo>
                  <a:lnTo>
                    <a:pt x="595" y="240"/>
                  </a:lnTo>
                  <a:lnTo>
                    <a:pt x="595" y="0"/>
                  </a:lnTo>
                </a:path>
              </a:pathLst>
            </a:cu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2391" y="1994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752" y="2182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2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4294" y="2285"/>
              <a:ext cx="992" cy="196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2" name="Google Shape;132;p17"/>
            <p:cNvSpPr/>
            <p:nvPr/>
          </p:nvSpPr>
          <p:spPr>
            <a:xfrm>
              <a:off x="4666" y="2352"/>
              <a:ext cx="310" cy="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Time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now()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3" name="Google Shape;133;p17"/>
            <p:cNvSpPr/>
            <p:nvPr/>
          </p:nvSpPr>
          <p:spPr>
            <a:xfrm>
              <a:off x="396" y="2290"/>
              <a:ext cx="992" cy="200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4" name="Google Shape;134;p17"/>
            <p:cNvSpPr/>
            <p:nvPr/>
          </p:nvSpPr>
          <p:spPr>
            <a:xfrm>
              <a:off x="574" y="2352"/>
              <a:ext cx="620" cy="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PushButton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state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push()</a:t>
              </a:r>
              <a:b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</a:b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release()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862" y="1961"/>
              <a:ext cx="1618" cy="329"/>
            </a:xfrm>
            <a:custGeom>
              <a:rect b="b" l="l" r="r" t="t"/>
              <a:pathLst>
                <a:path extrusionOk="0" h="313" w="1618">
                  <a:moveTo>
                    <a:pt x="0" y="313"/>
                  </a:moveTo>
                  <a:lnTo>
                    <a:pt x="0" y="188"/>
                  </a:lnTo>
                  <a:lnTo>
                    <a:pt x="1618" y="188"/>
                  </a:lnTo>
                  <a:lnTo>
                    <a:pt x="1618" y="0"/>
                  </a:lnTo>
                </a:path>
              </a:pathLst>
            </a:cu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2662" y="1994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2025" y="2174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2918" y="1972"/>
              <a:ext cx="595" cy="302"/>
            </a:xfrm>
            <a:custGeom>
              <a:rect b="b" l="l" r="r" t="t"/>
              <a:pathLst>
                <a:path extrusionOk="0" h="302" w="595">
                  <a:moveTo>
                    <a:pt x="595" y="302"/>
                  </a:moveTo>
                  <a:lnTo>
                    <a:pt x="595" y="229"/>
                  </a:lnTo>
                  <a:lnTo>
                    <a:pt x="0" y="229"/>
                  </a:lnTo>
                  <a:lnTo>
                    <a:pt x="0" y="0"/>
                  </a:lnTo>
                </a:path>
              </a:pathLst>
            </a:cu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9" name="Google Shape;139;p17"/>
            <p:cNvSpPr/>
            <p:nvPr/>
          </p:nvSpPr>
          <p:spPr>
            <a:xfrm>
              <a:off x="3205" y="1987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0" name="Google Shape;140;p17"/>
            <p:cNvSpPr/>
            <p:nvPr/>
          </p:nvSpPr>
          <p:spPr>
            <a:xfrm>
              <a:off x="4844" y="2175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1" name="Google Shape;141;p17"/>
            <p:cNvSpPr/>
            <p:nvPr/>
          </p:nvSpPr>
          <p:spPr>
            <a:xfrm>
              <a:off x="3169" y="1961"/>
              <a:ext cx="1618" cy="313"/>
            </a:xfrm>
            <a:custGeom>
              <a:rect b="b" l="l" r="r" t="t"/>
              <a:pathLst>
                <a:path extrusionOk="0" h="313" w="1618">
                  <a:moveTo>
                    <a:pt x="1618" y="313"/>
                  </a:moveTo>
                  <a:lnTo>
                    <a:pt x="1618" y="188"/>
                  </a:lnTo>
                  <a:lnTo>
                    <a:pt x="0" y="188"/>
                  </a:lnTo>
                  <a:lnTo>
                    <a:pt x="0" y="0"/>
                  </a:lnTo>
                </a:path>
              </a:pathLst>
            </a:custGeom>
            <a:noFill/>
            <a:ln cap="flat" cmpd="sng" w="2857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2954" y="1987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1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3" name="Google Shape;143;p17"/>
            <p:cNvSpPr/>
            <p:nvPr/>
          </p:nvSpPr>
          <p:spPr>
            <a:xfrm>
              <a:off x="3570" y="2175"/>
              <a:ext cx="6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2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396" y="2490"/>
              <a:ext cx="992" cy="115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396" y="2605"/>
              <a:ext cx="992" cy="272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6" name="Google Shape;146;p17"/>
            <p:cNvSpPr txBox="1"/>
            <p:nvPr/>
          </p:nvSpPr>
          <p:spPr>
            <a:xfrm>
              <a:off x="1718" y="2457"/>
              <a:ext cx="984" cy="8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 u="none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blinkIdx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 u="none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blinkSeconds()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 u="none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blinkMinutes()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 u="none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blinkHours()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 u="none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stopBlinking()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00" u="none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referesh()</a:t>
              </a:r>
              <a:endParaRPr b="0" sz="2400" u="non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47" name="Google Shape;147;p17"/>
            <p:cNvSpPr/>
            <p:nvPr/>
          </p:nvSpPr>
          <p:spPr>
            <a:xfrm>
              <a:off x="1694" y="2285"/>
              <a:ext cx="989" cy="201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48" name="Google Shape;148;p17"/>
            <p:cNvSpPr/>
            <p:nvPr/>
          </p:nvSpPr>
          <p:spPr>
            <a:xfrm>
              <a:off x="1876" y="2352"/>
              <a:ext cx="620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LCDDisplay</a:t>
              </a:r>
              <a:endParaRPr/>
            </a:p>
          </p:txBody>
        </p:sp>
        <p:sp>
          <p:nvSpPr>
            <p:cNvPr id="149" name="Google Shape;149;p17"/>
            <p:cNvSpPr/>
            <p:nvPr/>
          </p:nvSpPr>
          <p:spPr>
            <a:xfrm>
              <a:off x="1694" y="2488"/>
              <a:ext cx="989" cy="115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0" name="Google Shape;150;p17"/>
            <p:cNvSpPr/>
            <p:nvPr/>
          </p:nvSpPr>
          <p:spPr>
            <a:xfrm>
              <a:off x="1694" y="2605"/>
              <a:ext cx="989" cy="656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1" name="Google Shape;151;p17"/>
            <p:cNvSpPr/>
            <p:nvPr/>
          </p:nvSpPr>
          <p:spPr>
            <a:xfrm>
              <a:off x="3002" y="2468"/>
              <a:ext cx="992" cy="131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2" name="Google Shape;152;p17"/>
            <p:cNvSpPr/>
            <p:nvPr/>
          </p:nvSpPr>
          <p:spPr>
            <a:xfrm>
              <a:off x="4294" y="2480"/>
              <a:ext cx="992" cy="115"/>
            </a:xfrm>
            <a:prstGeom prst="rect">
              <a:avLst/>
            </a:prstGeom>
            <a:noFill/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3" name="Google Shape;153;p17"/>
            <p:cNvSpPr/>
            <p:nvPr/>
          </p:nvSpPr>
          <p:spPr>
            <a:xfrm>
              <a:off x="2355" y="1731"/>
              <a:ext cx="991" cy="241"/>
            </a:xfrm>
            <a:prstGeom prst="rect">
              <a:avLst/>
            </a:prstGeom>
            <a:solidFill>
              <a:schemeClr val="lt1"/>
            </a:solidFill>
            <a:ln cap="flat" cmpd="sng" w="2857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54" name="Google Shape;154;p17"/>
            <p:cNvSpPr/>
            <p:nvPr/>
          </p:nvSpPr>
          <p:spPr>
            <a:xfrm>
              <a:off x="2505" y="1799"/>
              <a:ext cx="682" cy="1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300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SimpleWatch</a:t>
              </a:r>
              <a:endParaRPr b="0" sz="24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3390" y="1211"/>
              <a:ext cx="677" cy="314"/>
            </a:xfrm>
            <a:prstGeom prst="wedgeRoundRectCallout">
              <a:avLst>
                <a:gd fmla="val -43796" name="adj1"/>
                <a:gd fmla="val 70065" name="adj2"/>
                <a:gd fmla="val 16667" name="adj3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Class</a:t>
              </a: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4104" y="1707"/>
              <a:ext cx="1296" cy="314"/>
            </a:xfrm>
            <a:prstGeom prst="wedgeRoundRectCallout">
              <a:avLst>
                <a:gd fmla="val -32949" name="adj1"/>
                <a:gd fmla="val 74204" name="adj2"/>
                <a:gd fmla="val 16667" name="adj3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Association</a:t>
              </a: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184" y="1651"/>
              <a:ext cx="1200" cy="314"/>
            </a:xfrm>
            <a:prstGeom prst="wedgeRoundRectCallout">
              <a:avLst>
                <a:gd fmla="val -8435" name="adj1"/>
                <a:gd fmla="val 94903" name="adj2"/>
                <a:gd fmla="val 16667" name="adj3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Multiplicity</a:t>
              </a:r>
              <a:endParaRPr/>
            </a:p>
          </p:txBody>
        </p:sp>
        <p:sp>
          <p:nvSpPr>
            <p:cNvPr id="158" name="Google Shape;158;p17"/>
            <p:cNvSpPr/>
            <p:nvPr/>
          </p:nvSpPr>
          <p:spPr>
            <a:xfrm>
              <a:off x="3694" y="2811"/>
              <a:ext cx="1101" cy="314"/>
            </a:xfrm>
            <a:prstGeom prst="wedgeRoundRectCallout">
              <a:avLst>
                <a:gd fmla="val -32106" name="adj1"/>
                <a:gd fmla="val -94588" name="adj2"/>
                <a:gd fmla="val 16667" name="adj3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Attributes</a:t>
              </a:r>
              <a:endParaRPr/>
            </a:p>
          </p:txBody>
        </p:sp>
        <p:sp>
          <p:nvSpPr>
            <p:cNvPr id="159" name="Google Shape;159;p17"/>
            <p:cNvSpPr/>
            <p:nvPr/>
          </p:nvSpPr>
          <p:spPr>
            <a:xfrm>
              <a:off x="2696" y="3211"/>
              <a:ext cx="1217" cy="314"/>
            </a:xfrm>
            <a:prstGeom prst="wedgeRoundRectCallout">
              <a:avLst>
                <a:gd fmla="val -72185" name="adj1"/>
                <a:gd fmla="val -115287" name="adj2"/>
                <a:gd fmla="val 16667" name="adj3"/>
              </a:avLst>
            </a:prstGeom>
            <a:solidFill>
              <a:schemeClr val="lt1"/>
            </a:solidFill>
            <a:ln cap="flat" cmpd="sng" w="9525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rgbClr val="FF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Operations</a:t>
              </a:r>
              <a:endParaRPr/>
            </a:p>
          </p:txBody>
        </p:sp>
        <p:sp>
          <p:nvSpPr>
            <p:cNvPr id="160" name="Google Shape;160;p17"/>
            <p:cNvSpPr txBox="1"/>
            <p:nvPr/>
          </p:nvSpPr>
          <p:spPr>
            <a:xfrm>
              <a:off x="772" y="3744"/>
              <a:ext cx="4301" cy="2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400" u="none">
                  <a:solidFill>
                    <a:srgbClr val="0000FF"/>
                  </a:solidFill>
                  <a:latin typeface="Arial"/>
                  <a:ea typeface="Arial"/>
                  <a:cs typeface="Arial"/>
                  <a:sym typeface="Arial"/>
                </a:rPr>
                <a:t>Class diagrams represent structure of system</a:t>
              </a:r>
              <a:endParaRPr/>
            </a:p>
          </p:txBody>
        </p:sp>
      </p:grpSp>
      <p:sp>
        <p:nvSpPr>
          <p:cNvPr id="161" name="Google Shape;161;p1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62" name="Google Shape;162;p1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Java → UML : Clock Example</a:t>
            </a:r>
            <a:endParaRPr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Java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class Clock { </a:t>
            </a:r>
            <a:r>
              <a:rPr lang="en-US">
                <a:solidFill>
                  <a:srgbClr val="FF3300"/>
                </a:solidFill>
              </a:rPr>
              <a:t>// name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</a:t>
            </a:r>
            <a:r>
              <a:rPr lang="en-US">
                <a:solidFill>
                  <a:srgbClr val="FF3300"/>
                </a:solidFill>
              </a:rPr>
              <a:t>// state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int seconds;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int minutes;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int hours;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</a:t>
            </a:r>
            <a:r>
              <a:rPr lang="en-US">
                <a:solidFill>
                  <a:srgbClr val="FF3300"/>
                </a:solidFill>
              </a:rPr>
              <a:t>// behavior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void start();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void adjustTime();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	  void reset();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}</a:t>
            </a:r>
            <a:endParaRPr/>
          </a:p>
        </p:txBody>
      </p:sp>
      <p:pic>
        <p:nvPicPr>
          <p:cNvPr id="169" name="Google Shape;16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86400" y="1828800"/>
            <a:ext cx="3141663" cy="3352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Google Shape;170;p18"/>
          <p:cNvCxnSpPr/>
          <p:nvPr/>
        </p:nvCxnSpPr>
        <p:spPr>
          <a:xfrm>
            <a:off x="3962400" y="2209800"/>
            <a:ext cx="990600" cy="1524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71" name="Google Shape;171;p18"/>
          <p:cNvSpPr txBox="1"/>
          <p:nvPr/>
        </p:nvSpPr>
        <p:spPr>
          <a:xfrm>
            <a:off x="990600" y="5826211"/>
            <a:ext cx="20574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u="sng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Java Code</a:t>
            </a:r>
            <a:endParaRPr/>
          </a:p>
        </p:txBody>
      </p:sp>
      <p:sp>
        <p:nvSpPr>
          <p:cNvPr id="172" name="Google Shape;172;p18"/>
          <p:cNvSpPr txBox="1"/>
          <p:nvPr/>
        </p:nvSpPr>
        <p:spPr>
          <a:xfrm>
            <a:off x="5791200" y="5791200"/>
            <a:ext cx="2667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u="sng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Class Diagram</a:t>
            </a:r>
            <a:endParaRPr/>
          </a:p>
        </p:txBody>
      </p:sp>
      <p:cxnSp>
        <p:nvCxnSpPr>
          <p:cNvPr id="173" name="Google Shape;173;p18"/>
          <p:cNvCxnSpPr/>
          <p:nvPr/>
        </p:nvCxnSpPr>
        <p:spPr>
          <a:xfrm>
            <a:off x="3124200" y="2590800"/>
            <a:ext cx="2057400" cy="2286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cxnSp>
        <p:nvCxnSpPr>
          <p:cNvPr id="174" name="Google Shape;174;p18"/>
          <p:cNvCxnSpPr/>
          <p:nvPr/>
        </p:nvCxnSpPr>
        <p:spPr>
          <a:xfrm flipH="1" rot="10800000">
            <a:off x="3124200" y="3886200"/>
            <a:ext cx="2057400" cy="1524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75" name="Google Shape;175;p1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76" name="Google Shape;176;p1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9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Generalization</a:t>
            </a:r>
            <a:endParaRPr/>
          </a:p>
        </p:txBody>
      </p:sp>
      <p:sp>
        <p:nvSpPr>
          <p:cNvPr id="182" name="Google Shape;182;p19"/>
          <p:cNvSpPr txBox="1"/>
          <p:nvPr>
            <p:ph idx="1" type="body"/>
          </p:nvPr>
        </p:nvSpPr>
        <p:spPr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Denotes inheritance between classes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Can view as “</a:t>
            </a:r>
            <a:r>
              <a:rPr lang="en-US">
                <a:solidFill>
                  <a:srgbClr val="FF3300"/>
                </a:solidFill>
              </a:rPr>
              <a:t>is a</a:t>
            </a:r>
            <a:r>
              <a:rPr lang="en-US"/>
              <a:t>” relationship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Example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Lecturer is a person (Lecturer extends Person class)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Types of generalization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Subclass extends superclass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Solid line ending in (open) triangle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Class implements interface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Dotted line ending in (open) triangle</a:t>
            </a:r>
            <a:endParaRPr/>
          </a:p>
        </p:txBody>
      </p:sp>
      <p:grpSp>
        <p:nvGrpSpPr>
          <p:cNvPr id="183" name="Google Shape;183;p19"/>
          <p:cNvGrpSpPr/>
          <p:nvPr/>
        </p:nvGrpSpPr>
        <p:grpSpPr>
          <a:xfrm>
            <a:off x="5715000" y="3925330"/>
            <a:ext cx="1905000" cy="304800"/>
            <a:chOff x="2256" y="2688"/>
            <a:chExt cx="1200" cy="192"/>
          </a:xfrm>
        </p:grpSpPr>
        <p:cxnSp>
          <p:nvCxnSpPr>
            <p:cNvPr id="184" name="Google Shape;184;p19"/>
            <p:cNvCxnSpPr/>
            <p:nvPr/>
          </p:nvCxnSpPr>
          <p:spPr>
            <a:xfrm>
              <a:off x="2256" y="2784"/>
              <a:ext cx="1056" cy="0"/>
            </a:xfrm>
            <a:prstGeom prst="straightConnector1">
              <a:avLst/>
            </a:prstGeom>
            <a:noFill/>
            <a:ln cap="flat" cmpd="sng" w="57150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5" name="Google Shape;185;p19"/>
            <p:cNvSpPr/>
            <p:nvPr/>
          </p:nvSpPr>
          <p:spPr>
            <a:xfrm rot="5400000">
              <a:off x="3288" y="2712"/>
              <a:ext cx="192" cy="144"/>
            </a:xfrm>
            <a:prstGeom prst="triangle">
              <a:avLst>
                <a:gd fmla="val 50000" name="adj"/>
              </a:avLst>
            </a:prstGeom>
            <a:noFill/>
            <a:ln cap="flat" cmpd="sng" w="5715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86" name="Google Shape;186;p19"/>
          <p:cNvGrpSpPr/>
          <p:nvPr/>
        </p:nvGrpSpPr>
        <p:grpSpPr>
          <a:xfrm>
            <a:off x="5688227" y="4648200"/>
            <a:ext cx="1905000" cy="304800"/>
            <a:chOff x="2256" y="2688"/>
            <a:chExt cx="1200" cy="192"/>
          </a:xfrm>
        </p:grpSpPr>
        <p:cxnSp>
          <p:nvCxnSpPr>
            <p:cNvPr id="187" name="Google Shape;187;p19"/>
            <p:cNvCxnSpPr/>
            <p:nvPr/>
          </p:nvCxnSpPr>
          <p:spPr>
            <a:xfrm>
              <a:off x="2256" y="2784"/>
              <a:ext cx="1056" cy="0"/>
            </a:xfrm>
            <a:prstGeom prst="straightConnector1">
              <a:avLst/>
            </a:prstGeom>
            <a:noFill/>
            <a:ln cap="flat" cmpd="sng" w="57150">
              <a:solidFill>
                <a:srgbClr val="FF0000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19"/>
            <p:cNvSpPr/>
            <p:nvPr/>
          </p:nvSpPr>
          <p:spPr>
            <a:xfrm rot="5400000">
              <a:off x="3288" y="2712"/>
              <a:ext cx="192" cy="144"/>
            </a:xfrm>
            <a:prstGeom prst="triangle">
              <a:avLst>
                <a:gd fmla="val 50000" name="adj"/>
              </a:avLst>
            </a:prstGeom>
            <a:noFill/>
            <a:ln cap="flat" cmpd="sng" w="57150">
              <a:solidFill>
                <a:srgbClr val="FF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189" name="Google Shape;189;p1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90" name="Google Shape;190;p1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0"/>
          <p:cNvSpPr txBox="1"/>
          <p:nvPr>
            <p:ph type="title"/>
          </p:nvPr>
        </p:nvSpPr>
        <p:spPr>
          <a:xfrm>
            <a:off x="417513" y="647700"/>
            <a:ext cx="86106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Generalization Example</a:t>
            </a:r>
            <a:endParaRPr/>
          </a:p>
        </p:txBody>
      </p:sp>
      <p:pic>
        <p:nvPicPr>
          <p:cNvPr id="196" name="Google Shape;19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619" y="2133600"/>
            <a:ext cx="7621587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0"/>
          <p:cNvSpPr txBox="1"/>
          <p:nvPr/>
        </p:nvSpPr>
        <p:spPr>
          <a:xfrm>
            <a:off x="2057400" y="4906963"/>
            <a:ext cx="5029200" cy="822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Laptop, Desktop, PDA inherit state &amp; behavior from Computer </a:t>
            </a:r>
            <a:endParaRPr/>
          </a:p>
        </p:txBody>
      </p:sp>
      <p:sp>
        <p:nvSpPr>
          <p:cNvPr id="198" name="Google Shape;198;p20"/>
          <p:cNvSpPr/>
          <p:nvPr/>
        </p:nvSpPr>
        <p:spPr>
          <a:xfrm>
            <a:off x="4418013" y="2819400"/>
            <a:ext cx="304800" cy="304800"/>
          </a:xfrm>
          <a:prstGeom prst="triangle">
            <a:avLst>
              <a:gd fmla="val 50000" name="adj"/>
            </a:avLst>
          </a:prstGeom>
          <a:noFill/>
          <a:ln cap="flat" cmpd="sng" w="5715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99" name="Google Shape;199;p20"/>
          <p:cNvCxnSpPr/>
          <p:nvPr/>
        </p:nvCxnSpPr>
        <p:spPr>
          <a:xfrm>
            <a:off x="2208213" y="3581400"/>
            <a:ext cx="4724400" cy="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0" name="Google Shape;200;p20"/>
          <p:cNvCxnSpPr/>
          <p:nvPr/>
        </p:nvCxnSpPr>
        <p:spPr>
          <a:xfrm rot="10800000">
            <a:off x="4570413" y="3124200"/>
            <a:ext cx="0" cy="9144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1" name="Google Shape;201;p20"/>
          <p:cNvCxnSpPr/>
          <p:nvPr/>
        </p:nvCxnSpPr>
        <p:spPr>
          <a:xfrm rot="10800000">
            <a:off x="6932613" y="3581400"/>
            <a:ext cx="0" cy="4572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02" name="Google Shape;202;p20"/>
          <p:cNvCxnSpPr/>
          <p:nvPr/>
        </p:nvCxnSpPr>
        <p:spPr>
          <a:xfrm rot="10800000">
            <a:off x="2208213" y="3581400"/>
            <a:ext cx="0" cy="45720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3" name="Google Shape;203;p20"/>
          <p:cNvSpPr txBox="1"/>
          <p:nvPr>
            <p:ph idx="1" type="body"/>
          </p:nvPr>
        </p:nvSpPr>
        <p:spPr>
          <a:xfrm>
            <a:off x="381000" y="1524000"/>
            <a:ext cx="86106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 u="sng"/>
              <a:t>Inheritance</a:t>
            </a:r>
            <a:endParaRPr/>
          </a:p>
        </p:txBody>
      </p:sp>
      <p:sp>
        <p:nvSpPr>
          <p:cNvPr id="204" name="Google Shape;204;p2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Association w/o Navigation</a:t>
            </a:r>
            <a:endParaRPr/>
          </a:p>
        </p:txBody>
      </p:sp>
      <p:sp>
        <p:nvSpPr>
          <p:cNvPr id="210" name="Google Shape;210;p21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Undirected edge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Relationship between classes may be bi-directional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Direction of relationship may be unknown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Examples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t/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>
                <a:solidFill>
                  <a:schemeClr val="dk1"/>
                </a:solidFill>
              </a:rPr>
              <a:t>class </a:t>
            </a:r>
            <a:r>
              <a:rPr lang="en-US">
                <a:solidFill>
                  <a:schemeClr val="dk2"/>
                </a:solidFill>
              </a:rPr>
              <a:t>Course</a:t>
            </a:r>
            <a:r>
              <a:rPr lang="en-US">
                <a:solidFill>
                  <a:schemeClr val="dk1"/>
                </a:solidFill>
              </a:rPr>
              <a:t> {				class </a:t>
            </a:r>
            <a:r>
              <a:rPr lang="en-US">
                <a:solidFill>
                  <a:srgbClr val="FF3300"/>
                </a:solidFill>
              </a:rPr>
              <a:t>Lecturer</a:t>
            </a:r>
            <a:r>
              <a:rPr lang="en-US">
                <a:solidFill>
                  <a:schemeClr val="dk1"/>
                </a:solidFill>
              </a:rPr>
              <a:t> {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/>
              <a:t>    </a:t>
            </a:r>
            <a:r>
              <a:rPr lang="en-US">
                <a:solidFill>
                  <a:srgbClr val="FF3300"/>
                </a:solidFill>
              </a:rPr>
              <a:t>Lecturer</a:t>
            </a:r>
            <a:r>
              <a:rPr lang="en-US">
                <a:solidFill>
                  <a:schemeClr val="dk1"/>
                </a:solidFill>
              </a:rPr>
              <a:t> TheBoss;</a:t>
            </a:r>
            <a:r>
              <a:rPr lang="en-US">
                <a:solidFill>
                  <a:srgbClr val="FF3300"/>
                </a:solidFill>
              </a:rPr>
              <a:t> </a:t>
            </a:r>
            <a:r>
              <a:rPr lang="en-US">
                <a:solidFill>
                  <a:schemeClr val="dk1"/>
                </a:solidFill>
              </a:rPr>
              <a:t>		    	                 </a:t>
            </a:r>
            <a:r>
              <a:rPr lang="en-US">
                <a:solidFill>
                  <a:schemeClr val="dk2"/>
                </a:solidFill>
              </a:rPr>
              <a:t>Course</a:t>
            </a:r>
            <a:r>
              <a:rPr lang="en-US">
                <a:solidFill>
                  <a:schemeClr val="dk1"/>
                </a:solidFill>
              </a:rPr>
              <a:t> [ ] class;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>
                <a:solidFill>
                  <a:schemeClr val="dk1"/>
                </a:solidFill>
              </a:rPr>
              <a:t>}			 				}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t/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t/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rPr lang="en-US">
                <a:solidFill>
                  <a:schemeClr val="dk1"/>
                </a:solidFill>
              </a:rPr>
              <a:t>class Foo				             class Bar</a:t>
            </a:r>
            <a:endParaRPr/>
          </a:p>
        </p:txBody>
      </p:sp>
      <p:sp>
        <p:nvSpPr>
          <p:cNvPr id="211" name="Google Shape;211;p21"/>
          <p:cNvSpPr/>
          <p:nvPr/>
        </p:nvSpPr>
        <p:spPr>
          <a:xfrm>
            <a:off x="533400" y="3352800"/>
            <a:ext cx="3657600" cy="152400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2" name="Google Shape;212;p21"/>
          <p:cNvSpPr/>
          <p:nvPr/>
        </p:nvSpPr>
        <p:spPr>
          <a:xfrm>
            <a:off x="5715000" y="3352800"/>
            <a:ext cx="2743200" cy="152400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3" name="Google Shape;213;p21"/>
          <p:cNvCxnSpPr/>
          <p:nvPr/>
        </p:nvCxnSpPr>
        <p:spPr>
          <a:xfrm>
            <a:off x="4191000" y="4191000"/>
            <a:ext cx="1524000" cy="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4" name="Google Shape;214;p21"/>
          <p:cNvSpPr/>
          <p:nvPr/>
        </p:nvSpPr>
        <p:spPr>
          <a:xfrm>
            <a:off x="533400" y="5562600"/>
            <a:ext cx="3657600" cy="76200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5" name="Google Shape;215;p21"/>
          <p:cNvSpPr/>
          <p:nvPr/>
        </p:nvSpPr>
        <p:spPr>
          <a:xfrm>
            <a:off x="5715000" y="5562600"/>
            <a:ext cx="2743200" cy="762000"/>
          </a:xfrm>
          <a:prstGeom prst="rect">
            <a:avLst/>
          </a:prstGeom>
          <a:noFill/>
          <a:ln cap="flat" cmpd="sng" w="5715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216" name="Google Shape;216;p21"/>
          <p:cNvCxnSpPr/>
          <p:nvPr/>
        </p:nvCxnSpPr>
        <p:spPr>
          <a:xfrm>
            <a:off x="4191000" y="5867400"/>
            <a:ext cx="1524000" cy="0"/>
          </a:xfrm>
          <a:prstGeom prst="straightConnector1">
            <a:avLst/>
          </a:prstGeom>
          <a:noFill/>
          <a:ln cap="flat" cmpd="sng" w="571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7" name="Google Shape;217;p2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18" name="Google Shape;218;p2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2"/>
          <p:cNvSpPr txBox="1"/>
          <p:nvPr>
            <p:ph type="title"/>
          </p:nvPr>
        </p:nvSpPr>
        <p:spPr>
          <a:xfrm>
            <a:off x="304800" y="723900"/>
            <a:ext cx="8610600" cy="72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UML Example – Computer System</a:t>
            </a:r>
            <a:endParaRPr/>
          </a:p>
        </p:txBody>
      </p:sp>
      <p:sp>
        <p:nvSpPr>
          <p:cNvPr id="224" name="Google Shape;224;p22"/>
          <p:cNvSpPr txBox="1"/>
          <p:nvPr>
            <p:ph idx="1" type="body"/>
          </p:nvPr>
        </p:nvSpPr>
        <p:spPr>
          <a:xfrm>
            <a:off x="304800" y="1447800"/>
            <a:ext cx="86106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Try to read &amp; understand UML diagram</a:t>
            </a:r>
            <a:endParaRPr/>
          </a:p>
        </p:txBody>
      </p:sp>
      <p:pic>
        <p:nvPicPr>
          <p:cNvPr id="225" name="Google Shape;22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2000" y="1981200"/>
            <a:ext cx="7621588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2"/>
          <p:cNvSpPr txBox="1"/>
          <p:nvPr/>
        </p:nvSpPr>
        <p:spPr>
          <a:xfrm>
            <a:off x="762000" y="4800600"/>
            <a:ext cx="8077200" cy="14430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5240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•"/>
            </a:pPr>
            <a:r>
              <a:rPr b="1" lang="en-US" sz="24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CPU is associated with Controllers</a:t>
            </a:r>
            <a:endParaRPr/>
          </a:p>
          <a:p>
            <a:pPr indent="-15240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•"/>
            </a:pPr>
            <a:r>
              <a:rPr b="1" lang="en-US" sz="24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DiskDrive is associated with SCSIController</a:t>
            </a:r>
            <a:endParaRPr/>
          </a:p>
          <a:p>
            <a:pPr indent="-15240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400"/>
              <a:buFont typeface="Arial"/>
              <a:buChar char="•"/>
            </a:pPr>
            <a:r>
              <a:rPr b="1" lang="en-US" sz="240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 SCSIController is a (type of) Controller</a:t>
            </a:r>
            <a:endParaRPr/>
          </a:p>
        </p:txBody>
      </p:sp>
      <p:sp>
        <p:nvSpPr>
          <p:cNvPr id="227" name="Google Shape;227;p2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