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9144000"/>
  <p:notesSz cx="7315200" cy="9601200"/>
  <p:embeddedFontLst>
    <p:embeddedFont>
      <p:font typeface="Helvetica Neue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HelveticaNeue-regular.fntdata"/><Relationship Id="rId21" Type="http://schemas.openxmlformats.org/officeDocument/2006/relationships/slide" Target="slides/slide16.xml"/><Relationship Id="rId24" Type="http://schemas.openxmlformats.org/officeDocument/2006/relationships/font" Target="fonts/HelveticaNeue-italic.fntdata"/><Relationship Id="rId23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8175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52900" y="0"/>
            <a:ext cx="3176588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09075"/>
            <a:ext cx="3178175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0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2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9" name="Google Shape;219;p1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0" name="Google Shape;220;p1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3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28" name="Google Shape;228;p13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29" name="Google Shape;229;p13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4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4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5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15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6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6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65238" y="725488"/>
            <a:ext cx="4783137" cy="3587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775" lIns="95950" spcFirstLastPara="1" rIns="95950" wrap="square" tIns="48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7" name="Google Shape;117;p4:notes"/>
          <p:cNvSpPr/>
          <p:nvPr>
            <p:ph idx="2" type="sldImg"/>
          </p:nvPr>
        </p:nvSpPr>
        <p:spPr>
          <a:xfrm>
            <a:off x="1265238" y="725488"/>
            <a:ext cx="4783137" cy="3587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4:notes"/>
          <p:cNvSpPr txBox="1"/>
          <p:nvPr>
            <p:ph idx="1" type="body"/>
          </p:nvPr>
        </p:nvSpPr>
        <p:spPr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</p:spPr>
        <p:txBody>
          <a:bodyPr anchorCtr="0" anchor="t" bIns="48775" lIns="95950" spcFirstLastPara="1" rIns="95950" wrap="square" tIns="48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5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6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7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8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9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6" name="Google Shape;36;p4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3" name="Google Shape;53;p6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1320" lvl="0" marL="45720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indent="-379730" lvl="1" marL="9144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indent="-365760" lvl="2" marL="13716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12700">
              <a:srgbClr val="000000">
                <a:alpha val="58823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1150" lvl="5" marL="27432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1150" lvl="6" marL="32004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1150" lvl="7" marL="36576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1150" lvl="8" marL="41148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youtube.com/watch?v=vSlcoQowe9I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msdn.microsoft.com/en-us/library/aa921042.aspx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en.wikipedia.org/wiki/List_of_TCP_and_UDP_port_numbers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ctrTitle"/>
          </p:nvPr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CMSC 132: </a:t>
            </a:r>
            <a:br>
              <a:rPr lang="en-US" sz="3600"/>
            </a:br>
            <a:r>
              <a:rPr lang="en-US" sz="3600"/>
              <a:t>OBJECT-ORIENTED PROGRAMMING II</a:t>
            </a:r>
            <a:endParaRPr/>
          </a:p>
        </p:txBody>
      </p:sp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1905000" y="2819400"/>
            <a:ext cx="6400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50"/>
              <a:buFont typeface="Noto Sans Symbols"/>
              <a:buNone/>
            </a:pPr>
            <a:r>
              <a:rPr lang="en-US" sz="3000">
                <a:latin typeface="Helvetica Neue"/>
                <a:ea typeface="Helvetica Neue"/>
                <a:cs typeface="Helvetica Neue"/>
                <a:sym typeface="Helvetica Neue"/>
              </a:rPr>
              <a:t>Networking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Maryland, College Park</a:t>
            </a:r>
            <a:endParaRPr b="0" sz="2400">
              <a:solidFill>
                <a:srgbClr val="0000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umdseal" id="97" name="Google Shape;9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971800"/>
            <a:ext cx="160020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2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Sockets</a:t>
            </a:r>
            <a:endParaRPr/>
          </a:p>
        </p:txBody>
      </p:sp>
      <p:sp>
        <p:nvSpPr>
          <p:cNvPr id="169" name="Google Shape;169;p22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Socket is bound to port number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Receives data packet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Relays to specific port</a:t>
            </a:r>
            <a:endParaRPr/>
          </a:p>
        </p:txBody>
      </p:sp>
      <p:sp>
        <p:nvSpPr>
          <p:cNvPr id="170" name="Google Shape;170;p22"/>
          <p:cNvSpPr/>
          <p:nvPr/>
        </p:nvSpPr>
        <p:spPr>
          <a:xfrm>
            <a:off x="1676400" y="4410075"/>
            <a:ext cx="5029200" cy="609600"/>
          </a:xfrm>
          <a:prstGeom prst="rect">
            <a:avLst/>
          </a:prstGeom>
          <a:solidFill>
            <a:srgbClr val="FF99CC">
              <a:alpha val="49803"/>
            </a:srgbClr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1676400" y="3800475"/>
            <a:ext cx="533400" cy="609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2" name="Google Shape;172;p22"/>
          <p:cNvSpPr/>
          <p:nvPr/>
        </p:nvSpPr>
        <p:spPr>
          <a:xfrm>
            <a:off x="2743200" y="3810000"/>
            <a:ext cx="533400" cy="609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3" name="Google Shape;173;p22"/>
          <p:cNvSpPr/>
          <p:nvPr/>
        </p:nvSpPr>
        <p:spPr>
          <a:xfrm>
            <a:off x="4038600" y="3800475"/>
            <a:ext cx="533400" cy="609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4" name="Google Shape;174;p22"/>
          <p:cNvSpPr/>
          <p:nvPr/>
        </p:nvSpPr>
        <p:spPr>
          <a:xfrm>
            <a:off x="5181600" y="3800475"/>
            <a:ext cx="533400" cy="609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22"/>
          <p:cNvSpPr/>
          <p:nvPr/>
        </p:nvSpPr>
        <p:spPr>
          <a:xfrm>
            <a:off x="6172200" y="3800475"/>
            <a:ext cx="533400" cy="6096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1600200" y="3886200"/>
            <a:ext cx="685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/>
          </a:p>
        </p:txBody>
      </p:sp>
      <p:sp>
        <p:nvSpPr>
          <p:cNvPr id="177" name="Google Shape;177;p22"/>
          <p:cNvSpPr txBox="1"/>
          <p:nvPr/>
        </p:nvSpPr>
        <p:spPr>
          <a:xfrm>
            <a:off x="2667000" y="3895725"/>
            <a:ext cx="685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/>
          </a:p>
        </p:txBody>
      </p:sp>
      <p:sp>
        <p:nvSpPr>
          <p:cNvPr id="178" name="Google Shape;178;p22"/>
          <p:cNvSpPr txBox="1"/>
          <p:nvPr/>
        </p:nvSpPr>
        <p:spPr>
          <a:xfrm>
            <a:off x="3962400" y="3886200"/>
            <a:ext cx="685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/>
          </a:p>
        </p:txBody>
      </p:sp>
      <p:sp>
        <p:nvSpPr>
          <p:cNvPr id="179" name="Google Shape;179;p22"/>
          <p:cNvSpPr txBox="1"/>
          <p:nvPr/>
        </p:nvSpPr>
        <p:spPr>
          <a:xfrm>
            <a:off x="5105400" y="3886200"/>
            <a:ext cx="685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/>
          </a:p>
        </p:txBody>
      </p:sp>
      <p:sp>
        <p:nvSpPr>
          <p:cNvPr id="180" name="Google Shape;180;p22"/>
          <p:cNvSpPr txBox="1"/>
          <p:nvPr/>
        </p:nvSpPr>
        <p:spPr>
          <a:xfrm>
            <a:off x="6096000" y="3886200"/>
            <a:ext cx="6858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port</a:t>
            </a:r>
            <a:endParaRPr/>
          </a:p>
        </p:txBody>
      </p:sp>
      <p:sp>
        <p:nvSpPr>
          <p:cNvPr id="181" name="Google Shape;181;p22"/>
          <p:cNvSpPr txBox="1"/>
          <p:nvPr/>
        </p:nvSpPr>
        <p:spPr>
          <a:xfrm>
            <a:off x="2514600" y="4562475"/>
            <a:ext cx="30480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rPr>
              <a:t>TCP or UDP</a:t>
            </a:r>
            <a:endParaRPr/>
          </a:p>
        </p:txBody>
      </p:sp>
      <p:cxnSp>
        <p:nvCxnSpPr>
          <p:cNvPr id="182" name="Google Shape;182;p22"/>
          <p:cNvCxnSpPr/>
          <p:nvPr/>
        </p:nvCxnSpPr>
        <p:spPr>
          <a:xfrm rot="10800000">
            <a:off x="4191000" y="5019675"/>
            <a:ext cx="0" cy="1000125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3" name="Google Shape;183;p22"/>
          <p:cNvSpPr txBox="1"/>
          <p:nvPr/>
        </p:nvSpPr>
        <p:spPr>
          <a:xfrm>
            <a:off x="4724400" y="5638800"/>
            <a:ext cx="1295400" cy="711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port #, data</a:t>
            </a:r>
            <a:endParaRPr/>
          </a:p>
        </p:txBody>
      </p:sp>
      <p:sp>
        <p:nvSpPr>
          <p:cNvPr id="184" name="Google Shape;184;p22"/>
          <p:cNvSpPr txBox="1"/>
          <p:nvPr/>
        </p:nvSpPr>
        <p:spPr>
          <a:xfrm>
            <a:off x="6172200" y="5791200"/>
            <a:ext cx="1371600" cy="3968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Packet</a:t>
            </a:r>
            <a:endParaRPr/>
          </a:p>
        </p:txBody>
      </p:sp>
      <p:cxnSp>
        <p:nvCxnSpPr>
          <p:cNvPr id="185" name="Google Shape;185;p22"/>
          <p:cNvCxnSpPr/>
          <p:nvPr/>
        </p:nvCxnSpPr>
        <p:spPr>
          <a:xfrm>
            <a:off x="4191000" y="6019800"/>
            <a:ext cx="533400" cy="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6" name="Google Shape;186;p22"/>
          <p:cNvSpPr txBox="1"/>
          <p:nvPr/>
        </p:nvSpPr>
        <p:spPr>
          <a:xfrm>
            <a:off x="1600200" y="3048000"/>
            <a:ext cx="685800" cy="406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sp>
        <p:nvSpPr>
          <p:cNvPr id="187" name="Google Shape;187;p22"/>
          <p:cNvSpPr txBox="1"/>
          <p:nvPr/>
        </p:nvSpPr>
        <p:spPr>
          <a:xfrm>
            <a:off x="2743200" y="3048000"/>
            <a:ext cx="685800" cy="406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sp>
        <p:nvSpPr>
          <p:cNvPr id="188" name="Google Shape;188;p22"/>
          <p:cNvSpPr txBox="1"/>
          <p:nvPr/>
        </p:nvSpPr>
        <p:spPr>
          <a:xfrm>
            <a:off x="3962400" y="3048000"/>
            <a:ext cx="685800" cy="406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sp>
        <p:nvSpPr>
          <p:cNvPr id="189" name="Google Shape;189;p22"/>
          <p:cNvSpPr txBox="1"/>
          <p:nvPr/>
        </p:nvSpPr>
        <p:spPr>
          <a:xfrm>
            <a:off x="5105400" y="3048000"/>
            <a:ext cx="685800" cy="406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sp>
        <p:nvSpPr>
          <p:cNvPr id="190" name="Google Shape;190;p22"/>
          <p:cNvSpPr txBox="1"/>
          <p:nvPr/>
        </p:nvSpPr>
        <p:spPr>
          <a:xfrm>
            <a:off x="6096000" y="3048000"/>
            <a:ext cx="685800" cy="4064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app</a:t>
            </a:r>
            <a:endParaRPr/>
          </a:p>
        </p:txBody>
      </p:sp>
      <p:cxnSp>
        <p:nvCxnSpPr>
          <p:cNvPr id="191" name="Google Shape;191;p22"/>
          <p:cNvCxnSpPr/>
          <p:nvPr/>
        </p:nvCxnSpPr>
        <p:spPr>
          <a:xfrm rot="10800000">
            <a:off x="1905000" y="3429000"/>
            <a:ext cx="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2" name="Google Shape;192;p22"/>
          <p:cNvCxnSpPr/>
          <p:nvPr/>
        </p:nvCxnSpPr>
        <p:spPr>
          <a:xfrm rot="10800000">
            <a:off x="3048000" y="3429000"/>
            <a:ext cx="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3" name="Google Shape;193;p22"/>
          <p:cNvCxnSpPr/>
          <p:nvPr/>
        </p:nvCxnSpPr>
        <p:spPr>
          <a:xfrm rot="10800000">
            <a:off x="4343400" y="3429000"/>
            <a:ext cx="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4" name="Google Shape;194;p22"/>
          <p:cNvCxnSpPr/>
          <p:nvPr/>
        </p:nvCxnSpPr>
        <p:spPr>
          <a:xfrm rot="10800000">
            <a:off x="5410200" y="3429000"/>
            <a:ext cx="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95" name="Google Shape;195;p22"/>
          <p:cNvCxnSpPr/>
          <p:nvPr/>
        </p:nvCxnSpPr>
        <p:spPr>
          <a:xfrm rot="10800000">
            <a:off x="6477000" y="3429000"/>
            <a:ext cx="0" cy="381000"/>
          </a:xfrm>
          <a:prstGeom prst="straightConnector1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6" name="Google Shape;196;p22"/>
          <p:cNvSpPr txBox="1"/>
          <p:nvPr/>
        </p:nvSpPr>
        <p:spPr>
          <a:xfrm>
            <a:off x="7086600" y="4114800"/>
            <a:ext cx="1676400" cy="8223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400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Transport Layer</a:t>
            </a:r>
            <a:endParaRPr/>
          </a:p>
        </p:txBody>
      </p:sp>
      <p:sp>
        <p:nvSpPr>
          <p:cNvPr id="197" name="Google Shape;197;p2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98" name="Google Shape;198;p2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Client / Server Model</a:t>
            </a:r>
            <a:endParaRPr/>
          </a:p>
        </p:txBody>
      </p:sp>
      <p:sp>
        <p:nvSpPr>
          <p:cNvPr id="204" name="Google Shape;204;p23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Relationship between two computer programs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Client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Initiates communication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Requests services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Server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Receives communication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Provides services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Other models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Master / worker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Peer-to-peer (P2P)</a:t>
            </a:r>
            <a:endParaRPr/>
          </a:p>
        </p:txBody>
      </p:sp>
      <p:sp>
        <p:nvSpPr>
          <p:cNvPr id="205" name="Google Shape;205;p23"/>
          <p:cNvSpPr txBox="1"/>
          <p:nvPr/>
        </p:nvSpPr>
        <p:spPr>
          <a:xfrm>
            <a:off x="5181600" y="2590800"/>
            <a:ext cx="1371600" cy="557213"/>
          </a:xfrm>
          <a:prstGeom prst="rect">
            <a:avLst/>
          </a:prstGeom>
          <a:solidFill>
            <a:srgbClr val="00FFFF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</a:t>
            </a:r>
            <a:endParaRPr/>
          </a:p>
        </p:txBody>
      </p:sp>
      <p:sp>
        <p:nvSpPr>
          <p:cNvPr id="206" name="Google Shape;206;p23"/>
          <p:cNvSpPr txBox="1"/>
          <p:nvPr/>
        </p:nvSpPr>
        <p:spPr>
          <a:xfrm>
            <a:off x="5181600" y="4267200"/>
            <a:ext cx="1371600" cy="557213"/>
          </a:xfrm>
          <a:prstGeom prst="rect">
            <a:avLst/>
          </a:prstGeom>
          <a:solidFill>
            <a:srgbClr val="00FFFF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</a:t>
            </a:r>
            <a:endParaRPr/>
          </a:p>
        </p:txBody>
      </p:sp>
      <p:sp>
        <p:nvSpPr>
          <p:cNvPr id="207" name="Google Shape;207;p23"/>
          <p:cNvSpPr txBox="1"/>
          <p:nvPr/>
        </p:nvSpPr>
        <p:spPr>
          <a:xfrm>
            <a:off x="5181600" y="3429000"/>
            <a:ext cx="1371600" cy="557213"/>
          </a:xfrm>
          <a:prstGeom prst="rect">
            <a:avLst/>
          </a:prstGeom>
          <a:solidFill>
            <a:srgbClr val="00FFFF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</a:t>
            </a:r>
            <a:endParaRPr/>
          </a:p>
        </p:txBody>
      </p:sp>
      <p:sp>
        <p:nvSpPr>
          <p:cNvPr id="208" name="Google Shape;208;p23"/>
          <p:cNvSpPr txBox="1"/>
          <p:nvPr/>
        </p:nvSpPr>
        <p:spPr>
          <a:xfrm>
            <a:off x="7239000" y="3048000"/>
            <a:ext cx="1371600" cy="557213"/>
          </a:xfrm>
          <a:prstGeom prst="rect">
            <a:avLst/>
          </a:prstGeom>
          <a:solidFill>
            <a:srgbClr val="FF9900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Server</a:t>
            </a:r>
            <a:endParaRPr/>
          </a:p>
        </p:txBody>
      </p:sp>
      <p:sp>
        <p:nvSpPr>
          <p:cNvPr id="209" name="Google Shape;209;p23"/>
          <p:cNvSpPr txBox="1"/>
          <p:nvPr/>
        </p:nvSpPr>
        <p:spPr>
          <a:xfrm>
            <a:off x="7315200" y="4800600"/>
            <a:ext cx="1371600" cy="557213"/>
          </a:xfrm>
          <a:prstGeom prst="rect">
            <a:avLst/>
          </a:prstGeom>
          <a:solidFill>
            <a:srgbClr val="FF9900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Server</a:t>
            </a:r>
            <a:endParaRPr/>
          </a:p>
        </p:txBody>
      </p:sp>
      <p:sp>
        <p:nvSpPr>
          <p:cNvPr id="210" name="Google Shape;210;p23"/>
          <p:cNvSpPr txBox="1"/>
          <p:nvPr/>
        </p:nvSpPr>
        <p:spPr>
          <a:xfrm>
            <a:off x="5181600" y="5181600"/>
            <a:ext cx="1371600" cy="557213"/>
          </a:xfrm>
          <a:prstGeom prst="rect">
            <a:avLst/>
          </a:prstGeom>
          <a:solidFill>
            <a:srgbClr val="00FFFF">
              <a:alpha val="49803"/>
            </a:srgbClr>
          </a:solidFill>
          <a:ln cap="flat" cmpd="sng" w="381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Client</a:t>
            </a:r>
            <a:endParaRPr/>
          </a:p>
        </p:txBody>
      </p:sp>
      <p:cxnSp>
        <p:nvCxnSpPr>
          <p:cNvPr id="211" name="Google Shape;211;p23"/>
          <p:cNvCxnSpPr>
            <a:stCxn id="205" idx="3"/>
            <a:endCxn id="208" idx="0"/>
          </p:cNvCxnSpPr>
          <p:nvPr/>
        </p:nvCxnSpPr>
        <p:spPr>
          <a:xfrm>
            <a:off x="6553200" y="2869407"/>
            <a:ext cx="1371600" cy="178500"/>
          </a:xfrm>
          <a:prstGeom prst="curvedConnector2">
            <a:avLst/>
          </a:prstGeom>
          <a:noFill/>
          <a:ln cap="flat" cmpd="sng" w="508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2" name="Google Shape;212;p23"/>
          <p:cNvCxnSpPr>
            <a:stCxn id="207" idx="3"/>
            <a:endCxn id="208" idx="1"/>
          </p:cNvCxnSpPr>
          <p:nvPr/>
        </p:nvCxnSpPr>
        <p:spPr>
          <a:xfrm flipH="1" rot="10800000">
            <a:off x="6553200" y="3326607"/>
            <a:ext cx="685800" cy="381000"/>
          </a:xfrm>
          <a:prstGeom prst="curvedConnector3">
            <a:avLst>
              <a:gd fmla="val 50000" name="adj1"/>
            </a:avLst>
          </a:prstGeom>
          <a:noFill/>
          <a:ln cap="flat" cmpd="sng" w="508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3" name="Google Shape;213;p23"/>
          <p:cNvCxnSpPr>
            <a:stCxn id="206" idx="3"/>
            <a:endCxn id="208" idx="2"/>
          </p:cNvCxnSpPr>
          <p:nvPr/>
        </p:nvCxnSpPr>
        <p:spPr>
          <a:xfrm flipH="1" rot="10800000">
            <a:off x="6553200" y="3605307"/>
            <a:ext cx="1371600" cy="940500"/>
          </a:xfrm>
          <a:prstGeom prst="curvedConnector2">
            <a:avLst/>
          </a:prstGeom>
          <a:noFill/>
          <a:ln cap="flat" cmpd="sng" w="508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14" name="Google Shape;214;p23"/>
          <p:cNvCxnSpPr>
            <a:stCxn id="210" idx="3"/>
            <a:endCxn id="209" idx="1"/>
          </p:cNvCxnSpPr>
          <p:nvPr/>
        </p:nvCxnSpPr>
        <p:spPr>
          <a:xfrm flipH="1" rot="10800000">
            <a:off x="6553200" y="5079207"/>
            <a:ext cx="762000" cy="381000"/>
          </a:xfrm>
          <a:prstGeom prst="curvedConnector3">
            <a:avLst>
              <a:gd fmla="val 50000" name="adj1"/>
            </a:avLst>
          </a:prstGeom>
          <a:noFill/>
          <a:ln cap="flat" cmpd="sng" w="50800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15" name="Google Shape;215;p2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16" name="Google Shape;216;p2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Server Programming</a:t>
            </a:r>
            <a:endParaRPr/>
          </a:p>
        </p:txBody>
      </p:sp>
      <p:sp>
        <p:nvSpPr>
          <p:cNvPr id="223" name="Google Shape;223;p24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Two approaches</a:t>
            </a:r>
            <a:endParaRPr/>
          </a:p>
          <a:p>
            <a:pPr indent="-342900" lvl="1" marL="8001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>
                <a:solidFill>
                  <a:srgbClr val="FF3300"/>
                </a:solidFill>
              </a:rPr>
              <a:t>Loop</a:t>
            </a:r>
            <a:endParaRPr/>
          </a:p>
          <a:p>
            <a:pPr indent="-285750" lvl="2" marL="1200150" rtl="0" algn="l">
              <a:spcBef>
                <a:spcPts val="460"/>
              </a:spcBef>
              <a:spcAft>
                <a:spcPts val="0"/>
              </a:spcAft>
              <a:buSzPts val="2070"/>
              <a:buChar char="•"/>
            </a:pPr>
            <a:r>
              <a:rPr lang="en-US" sz="2300"/>
              <a:t>Handles multiple connections in order</a:t>
            </a:r>
            <a:endParaRPr/>
          </a:p>
          <a:p>
            <a:pPr indent="-285750" lvl="2" marL="1200150" rtl="0" algn="l">
              <a:spcBef>
                <a:spcPts val="460"/>
              </a:spcBef>
              <a:spcAft>
                <a:spcPts val="0"/>
              </a:spcAft>
              <a:buSzPts val="2070"/>
              <a:buChar char="•"/>
            </a:pPr>
            <a:r>
              <a:rPr lang="en-US" sz="2300"/>
              <a:t>Limits on amount of network traffic</a:t>
            </a:r>
            <a:endParaRPr/>
          </a:p>
          <a:p>
            <a:pPr indent="-285750" lvl="2" marL="1200150" rtl="0" algn="l">
              <a:spcBef>
                <a:spcPts val="460"/>
              </a:spcBef>
              <a:spcAft>
                <a:spcPts val="0"/>
              </a:spcAft>
              <a:buSzPts val="2070"/>
              <a:buChar char="•"/>
            </a:pPr>
            <a:r>
              <a:rPr lang="en-US" sz="2300"/>
              <a:t>Not resilient in face of slow / stopped clients</a:t>
            </a:r>
            <a:endParaRPr/>
          </a:p>
          <a:p>
            <a:pPr indent="-342900" lvl="1" marL="8001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>
                <a:solidFill>
                  <a:srgbClr val="FF3300"/>
                </a:solidFill>
              </a:rPr>
              <a:t>Multithreading</a:t>
            </a:r>
            <a:endParaRPr/>
          </a:p>
          <a:p>
            <a:pPr indent="-285750" lvl="2" marL="1200150" rtl="0" algn="l">
              <a:spcBef>
                <a:spcPts val="460"/>
              </a:spcBef>
              <a:spcAft>
                <a:spcPts val="0"/>
              </a:spcAft>
              <a:buSzPts val="2070"/>
              <a:buChar char="•"/>
            </a:pPr>
            <a:r>
              <a:rPr lang="en-US" sz="2300"/>
              <a:t>Allows multiple simultaneous connections </a:t>
            </a:r>
            <a:endParaRPr/>
          </a:p>
        </p:txBody>
      </p:sp>
      <p:sp>
        <p:nvSpPr>
          <p:cNvPr id="224" name="Google Shape;224;p2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25" name="Google Shape;225;p2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2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Simple Server Programming (Loop)</a:t>
            </a:r>
            <a:endParaRPr/>
          </a:p>
        </p:txBody>
      </p:sp>
      <p:sp>
        <p:nvSpPr>
          <p:cNvPr id="232" name="Google Shape;232;p25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Basic steps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Determine server location → port &amp; IP address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Creates server socket to listen for connections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Loop</a:t>
            </a:r>
            <a:endParaRPr/>
          </a:p>
          <a:p>
            <a:pPr indent="0" lvl="2" marL="91440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/>
              <a:t>	while (true) { </a:t>
            </a:r>
            <a:endParaRPr/>
          </a:p>
          <a:p>
            <a:pPr indent="0" lvl="2" marL="73152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>
                <a:solidFill>
                  <a:schemeClr val="dk2"/>
                </a:solidFill>
              </a:rPr>
              <a:t>    	      Accept network connection from client</a:t>
            </a:r>
            <a:endParaRPr/>
          </a:p>
          <a:p>
            <a:pPr indent="0" lvl="2" marL="73152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>
                <a:solidFill>
                  <a:schemeClr val="dk2"/>
                </a:solidFill>
              </a:rPr>
              <a:t>    	      Read data from client (request)</a:t>
            </a:r>
            <a:endParaRPr/>
          </a:p>
          <a:p>
            <a:pPr indent="0" lvl="2" marL="73152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>
                <a:solidFill>
                  <a:schemeClr val="dk2"/>
                </a:solidFill>
              </a:rPr>
              <a:t>    	      Write data to client (response)</a:t>
            </a:r>
            <a:endParaRPr/>
          </a:p>
          <a:p>
            <a:pPr indent="0" lvl="2" marL="73152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>
                <a:solidFill>
                  <a:schemeClr val="dk2"/>
                </a:solidFill>
              </a:rPr>
              <a:t>    	      Close network connection to client</a:t>
            </a:r>
            <a:endParaRPr/>
          </a:p>
          <a:p>
            <a:pPr indent="0" lvl="2" marL="914400" rtl="0" algn="l">
              <a:spcBef>
                <a:spcPts val="460"/>
              </a:spcBef>
              <a:spcAft>
                <a:spcPts val="0"/>
              </a:spcAft>
              <a:buSzPts val="2070"/>
              <a:buNone/>
            </a:pPr>
            <a:r>
              <a:rPr lang="en-US" sz="2300"/>
              <a:t> 	}</a:t>
            </a:r>
            <a:endParaRPr/>
          </a:p>
        </p:txBody>
      </p:sp>
      <p:sp>
        <p:nvSpPr>
          <p:cNvPr id="233" name="Google Shape;233;p2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34" name="Google Shape;234;p2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Client Programming</a:t>
            </a:r>
            <a:endParaRPr/>
          </a:p>
        </p:txBody>
      </p:sp>
      <p:sp>
        <p:nvSpPr>
          <p:cNvPr id="240" name="Google Shape;240;p26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Basic steps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Determine server location – IP address &amp; port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Open network connection to server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Write data to server (request)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Read data from server (response)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Close network connection</a:t>
            </a:r>
            <a:endParaRPr/>
          </a:p>
          <a:p>
            <a:pPr indent="-457200" lvl="1" marL="914400" rtl="0" algn="l">
              <a:spcBef>
                <a:spcPts val="460"/>
              </a:spcBef>
              <a:spcAft>
                <a:spcPts val="0"/>
              </a:spcAft>
              <a:buSzPts val="1955"/>
              <a:buFont typeface="Arial"/>
              <a:buAutoNum type="arabicPeriod"/>
            </a:pPr>
            <a:r>
              <a:rPr lang="en-US" sz="2300"/>
              <a:t>Stop client</a:t>
            </a:r>
            <a:endParaRPr/>
          </a:p>
        </p:txBody>
      </p:sp>
      <p:sp>
        <p:nvSpPr>
          <p:cNvPr id="241" name="Google Shape;241;p2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42" name="Google Shape;242;p2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Java Networking Classes</a:t>
            </a:r>
            <a:endParaRPr/>
          </a:p>
        </p:txBody>
      </p:sp>
      <p:sp>
        <p:nvSpPr>
          <p:cNvPr id="248" name="Google Shape;248;p27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>
                <a:solidFill>
                  <a:srgbClr val="FF0000"/>
                </a:solidFill>
              </a:rPr>
              <a:t>IP addresses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InetAddress</a:t>
            </a:r>
            <a:endParaRPr sz="1700"/>
          </a:p>
          <a:p>
            <a:pPr indent="-182880" lvl="0" marL="18288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>
                <a:solidFill>
                  <a:srgbClr val="FF0000"/>
                </a:solidFill>
              </a:rPr>
              <a:t>Packets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DatagramPacket</a:t>
            </a:r>
            <a:endParaRPr sz="1700"/>
          </a:p>
          <a:p>
            <a:pPr indent="-182880" lvl="0" marL="18288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>
                <a:solidFill>
                  <a:srgbClr val="FF0000"/>
                </a:solidFill>
              </a:rPr>
              <a:t>Sockets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Socket ⇒ TCP client sockets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ServerSocket ⇒ TCP server sockets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DatagramSocket ⇒ UDP sockets (server or client)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Sockets transfer data via Java I/O </a:t>
            </a:r>
            <a:r>
              <a:rPr lang="en-US" sz="1700">
                <a:solidFill>
                  <a:srgbClr val="FF3300"/>
                </a:solidFill>
              </a:rPr>
              <a:t>streams</a:t>
            </a:r>
            <a:endParaRPr sz="1700"/>
          </a:p>
          <a:p>
            <a:pPr indent="-182880" lvl="0" marL="18288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>
                <a:solidFill>
                  <a:srgbClr val="FF0000"/>
                </a:solidFill>
              </a:rPr>
              <a:t>URL Connection Classes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High-level description of network service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Access resource named by URL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Examples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URLConnection        ⇒ Reads resource </a:t>
            </a:r>
            <a:endParaRPr sz="1700"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HttpURLConnection ⇒ Handles web page</a:t>
            </a:r>
            <a:endParaRPr sz="1700"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JarURLConnection   ⇒ Manipulates Java Archive</a:t>
            </a:r>
            <a:endParaRPr sz="1700"/>
          </a:p>
          <a:p>
            <a:pPr indent="-74929" lvl="1" marL="457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 sz="2000"/>
          </a:p>
        </p:txBody>
      </p:sp>
      <p:sp>
        <p:nvSpPr>
          <p:cNvPr id="249" name="Google Shape;249;p2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50" name="Google Shape;250;p2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Java Networking Examples</a:t>
            </a:r>
            <a:endParaRPr/>
          </a:p>
        </p:txBody>
      </p:sp>
      <p:sp>
        <p:nvSpPr>
          <p:cNvPr id="256" name="Google Shape;256;p28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TCP Client/Server: See </a:t>
            </a:r>
            <a:r>
              <a:rPr lang="en-US" sz="2300">
                <a:solidFill>
                  <a:srgbClr val="0000CC"/>
                </a:solidFill>
              </a:rPr>
              <a:t>tcpServerClient</a:t>
            </a:r>
            <a:r>
              <a:rPr lang="en-US" sz="2300"/>
              <a:t> package</a:t>
            </a:r>
            <a:endParaRPr/>
          </a:p>
          <a:p>
            <a:pPr indent="-182880" lvl="0" marL="18288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Toy Web Server: See </a:t>
            </a:r>
            <a:r>
              <a:rPr lang="en-US" sz="2300">
                <a:solidFill>
                  <a:srgbClr val="0000CC"/>
                </a:solidFill>
              </a:rPr>
              <a:t>toyWebServer</a:t>
            </a:r>
            <a:r>
              <a:rPr lang="en-US" sz="2300"/>
              <a:t> package</a:t>
            </a:r>
            <a:endParaRPr/>
          </a:p>
          <a:p>
            <a:pPr indent="-182880" lvl="0" marL="18288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Network I/O: See networkIO package</a:t>
            </a:r>
            <a:endParaRPr sz="2300"/>
          </a:p>
        </p:txBody>
      </p:sp>
      <p:sp>
        <p:nvSpPr>
          <p:cNvPr id="257" name="Google Shape;257;p2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58" name="Google Shape;258;p2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Networking</a:t>
            </a:r>
            <a:endParaRPr/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b="1" lang="en-US" sz="2300">
                <a:solidFill>
                  <a:srgbClr val="FF0000"/>
                </a:solidFill>
              </a:rPr>
              <a:t>Internet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Designed with multiple layers of abstraction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Underlying medium is unreliable, packet oriented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Packet-Switching</a:t>
            </a:r>
            <a:endParaRPr sz="2300"/>
          </a:p>
          <a:p>
            <a:pPr indent="-182879" lvl="2" marL="731520" rtl="0" algn="l">
              <a:spcBef>
                <a:spcPts val="460"/>
              </a:spcBef>
              <a:spcAft>
                <a:spcPts val="0"/>
              </a:spcAft>
              <a:buSzPts val="2070"/>
              <a:buChar char="•"/>
            </a:pPr>
            <a:r>
              <a:rPr lang="en-US" sz="2300" u="sng">
                <a:solidFill>
                  <a:schemeClr val="hlink"/>
                </a:solidFill>
                <a:hlinkClick r:id="rId3"/>
              </a:rPr>
              <a:t>https://www.youtube.com/watch?v=vSlcoQowe9I</a:t>
            </a:r>
            <a:endParaRPr sz="2300"/>
          </a:p>
          <a:p>
            <a:pPr indent="0" lvl="2" marL="548640" rtl="0" algn="l">
              <a:spcBef>
                <a:spcPts val="360"/>
              </a:spcBef>
              <a:spcAft>
                <a:spcPts val="0"/>
              </a:spcAft>
              <a:buSzPts val="1620"/>
              <a:buNone/>
            </a:pPr>
            <a:r>
              <a:t/>
            </a:r>
            <a:endParaRPr/>
          </a:p>
        </p:txBody>
      </p:sp>
      <p:sp>
        <p:nvSpPr>
          <p:cNvPr id="104" name="Google Shape;104;p1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05" name="Google Shape;105;p1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Internet (IP) Address</a:t>
            </a:r>
            <a:endParaRPr/>
          </a:p>
        </p:txBody>
      </p:sp>
      <p:sp>
        <p:nvSpPr>
          <p:cNvPr id="112" name="Google Shape;112;p15"/>
          <p:cNvSpPr txBox="1"/>
          <p:nvPr>
            <p:ph idx="1" type="body"/>
          </p:nvPr>
        </p:nvSpPr>
        <p:spPr>
          <a:xfrm>
            <a:off x="457200" y="1371600"/>
            <a:ext cx="8610600" cy="533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730"/>
              <a:buChar char="•"/>
            </a:pPr>
            <a:r>
              <a:rPr b="1" lang="en-US" sz="2035">
                <a:solidFill>
                  <a:srgbClr val="FF3300"/>
                </a:solidFill>
              </a:rPr>
              <a:t>Unique address for machine on internet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Get from ISP when connecting to internet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Allows network to find your machine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b="1" lang="en-US" sz="2035">
                <a:solidFill>
                  <a:srgbClr val="FF3300"/>
                </a:solidFill>
              </a:rPr>
              <a:t>Internet Protocols IPV4, IPV6 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Define how data is sent between computers over packet-switched network 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b="1" lang="en-US" sz="2035">
                <a:solidFill>
                  <a:srgbClr val="FF3300"/>
                </a:solidFill>
              </a:rPr>
              <a:t>(IPV4) Internet Protocol Version 4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32-bit unsigned integer	⇒ 128.8.128.8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Domain name		⇒ cs.umd.edu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b="1" lang="en-US" sz="2035">
                <a:solidFill>
                  <a:srgbClr val="0000CC"/>
                </a:solidFill>
              </a:rPr>
              <a:t>localhost</a:t>
            </a:r>
            <a:r>
              <a:rPr lang="en-US" sz="2035"/>
              <a:t>			⇒ </a:t>
            </a:r>
            <a:r>
              <a:rPr b="1" lang="en-US" sz="2035">
                <a:solidFill>
                  <a:srgbClr val="0000CC"/>
                </a:solidFill>
              </a:rPr>
              <a:t>127.0.0.1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b="1" lang="en-US" sz="2035">
                <a:solidFill>
                  <a:srgbClr val="FF3300"/>
                </a:solidFill>
              </a:rPr>
              <a:t>(IPV6) Internet Protocol Version 6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128-bit address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Designed to replace IPV4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Addresses exhaustion of addresses associated with IPV4 (now we have 2^128)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407"/>
              </a:spcBef>
              <a:spcAft>
                <a:spcPts val="0"/>
              </a:spcAft>
              <a:buSzPts val="1730"/>
              <a:buChar char="•"/>
            </a:pPr>
            <a:r>
              <a:rPr lang="en-US" sz="2035"/>
              <a:t>Format: </a:t>
            </a:r>
            <a:r>
              <a:rPr lang="en-US" sz="2035" u="sng">
                <a:solidFill>
                  <a:schemeClr val="hlink"/>
                </a:solidFill>
                <a:hlinkClick r:id="rId3"/>
              </a:rPr>
              <a:t>http://msdn.microsoft.com/en-us/library/aa921042.aspx</a:t>
            </a:r>
            <a:endParaRPr sz="2035"/>
          </a:p>
          <a:p>
            <a:pPr indent="-83026" lvl="1" marL="457200" rtl="0" algn="l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SzPts val="1573"/>
              <a:buNone/>
            </a:pPr>
            <a:r>
              <a:t/>
            </a:r>
            <a:endParaRPr sz="1850"/>
          </a:p>
        </p:txBody>
      </p:sp>
      <p:sp>
        <p:nvSpPr>
          <p:cNvPr id="113" name="Google Shape;113;p1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14" name="Google Shape;114;p1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IP Address (DNS)</a:t>
            </a:r>
            <a:endParaRPr/>
          </a:p>
        </p:txBody>
      </p:sp>
      <p:sp>
        <p:nvSpPr>
          <p:cNvPr id="121" name="Google Shape;121;p16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785"/>
              <a:buChar char="•"/>
            </a:pPr>
            <a:r>
              <a:rPr lang="en-US" sz="2100"/>
              <a:t>Domain Name System (DNS)</a:t>
            </a:r>
            <a:endParaRPr/>
          </a:p>
          <a:p>
            <a:pPr indent="-182879" lvl="1" marL="457200" rtl="0" algn="l">
              <a:spcBef>
                <a:spcPts val="420"/>
              </a:spcBef>
              <a:spcAft>
                <a:spcPts val="0"/>
              </a:spcAft>
              <a:buSzPts val="1785"/>
              <a:buChar char="•"/>
            </a:pPr>
            <a:r>
              <a:rPr lang="en-US" sz="2100"/>
              <a:t>Protocol for translating domain names to IP addresses</a:t>
            </a:r>
            <a:endParaRPr/>
          </a:p>
          <a:p>
            <a:pPr indent="-182879" lvl="2" marL="731520" rtl="0" algn="l">
              <a:spcBef>
                <a:spcPts val="420"/>
              </a:spcBef>
              <a:spcAft>
                <a:spcPts val="0"/>
              </a:spcAft>
              <a:buSzPts val="1890"/>
              <a:buChar char="•"/>
            </a:pPr>
            <a:r>
              <a:rPr lang="en-US" sz="2100"/>
              <a:t>Example: cs.umd.edu → 128.8.128.44</a:t>
            </a:r>
            <a:endParaRPr/>
          </a:p>
          <a:p>
            <a:pPr indent="-182879" lvl="1" marL="457200" rtl="0" algn="l">
              <a:spcBef>
                <a:spcPts val="420"/>
              </a:spcBef>
              <a:spcAft>
                <a:spcPts val="0"/>
              </a:spcAft>
              <a:buSzPts val="1785"/>
              <a:buChar char="•"/>
            </a:pPr>
            <a:r>
              <a:rPr lang="en-US" sz="2100"/>
              <a:t>Multiple DNS servers on internet </a:t>
            </a:r>
            <a:endParaRPr/>
          </a:p>
          <a:p>
            <a:pPr indent="-182879" lvl="1" marL="457200" rtl="0" algn="l">
              <a:spcBef>
                <a:spcPts val="420"/>
              </a:spcBef>
              <a:spcAft>
                <a:spcPts val="0"/>
              </a:spcAft>
              <a:buSzPts val="1785"/>
              <a:buChar char="•"/>
            </a:pPr>
            <a:r>
              <a:rPr lang="en-US" sz="2100"/>
              <a:t>DNS server may need to query other DNS servers</a:t>
            </a:r>
            <a:endParaRPr/>
          </a:p>
          <a:p>
            <a:pPr indent="-182879" lvl="2" marL="731520" rtl="0" algn="l">
              <a:spcBef>
                <a:spcPts val="420"/>
              </a:spcBef>
              <a:spcAft>
                <a:spcPts val="0"/>
              </a:spcAft>
              <a:buSzPts val="1890"/>
              <a:buChar char="•"/>
            </a:pPr>
            <a:r>
              <a:rPr lang="en-US" sz="2100">
                <a:solidFill>
                  <a:srgbClr val="FF3300"/>
                </a:solidFill>
              </a:rPr>
              <a:t>edu</a:t>
            </a:r>
            <a:r>
              <a:rPr lang="en-US" sz="2100"/>
              <a:t> DNS server queries </a:t>
            </a:r>
            <a:r>
              <a:rPr lang="en-US" sz="2100">
                <a:solidFill>
                  <a:srgbClr val="FF3300"/>
                </a:solidFill>
              </a:rPr>
              <a:t>umd.edu</a:t>
            </a:r>
            <a:r>
              <a:rPr lang="en-US" sz="2100"/>
              <a:t> server to find </a:t>
            </a:r>
            <a:r>
              <a:rPr lang="en-US" sz="2100">
                <a:solidFill>
                  <a:srgbClr val="FF3300"/>
                </a:solidFill>
              </a:rPr>
              <a:t>cs.umd.edu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None/>
            </a:pPr>
            <a:r>
              <a:t/>
            </a:r>
            <a:endParaRPr/>
          </a:p>
        </p:txBody>
      </p:sp>
      <p:sp>
        <p:nvSpPr>
          <p:cNvPr id="122" name="Google Shape;122;p1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23" name="Google Shape;123;p1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Ports</a:t>
            </a:r>
            <a:endParaRPr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2000"/>
              <a:t>Abstraction to identify (refine) destination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Provide multiple destinations at single IP address</a:t>
            </a:r>
            <a:endParaRPr/>
          </a:p>
          <a:p>
            <a:pPr indent="-182880" lvl="0" marL="18288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 sz="2000"/>
              <a:t>Format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Unsigned 16-bit integer (0 to 65,535)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Ports </a:t>
            </a:r>
            <a:r>
              <a:rPr b="1" lang="en-US">
                <a:solidFill>
                  <a:srgbClr val="FF0000"/>
                </a:solidFill>
              </a:rPr>
              <a:t>0</a:t>
            </a:r>
            <a:r>
              <a:rPr lang="en-US"/>
              <a:t> to </a:t>
            </a:r>
            <a:r>
              <a:rPr b="1" lang="en-US">
                <a:solidFill>
                  <a:srgbClr val="FF0000"/>
                </a:solidFill>
              </a:rPr>
              <a:t>4096</a:t>
            </a:r>
            <a:r>
              <a:rPr lang="en-US"/>
              <a:t> often reserved &amp; restricted</a:t>
            </a:r>
            <a:endParaRPr/>
          </a:p>
          <a:p>
            <a:pPr indent="-182880" lvl="0" marL="18288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 sz="2000"/>
              <a:t>Many ports pre-assigned to important services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21 ftp	(file transfer)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23 telnet	(remote terminal)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25 SMTP 	(email)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b="1" lang="en-US">
                <a:solidFill>
                  <a:srgbClr val="FF0000"/>
                </a:solidFill>
              </a:rPr>
              <a:t>80</a:t>
            </a:r>
            <a:r>
              <a:rPr lang="en-US"/>
              <a:t> http 	(web)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Others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 u="sng">
                <a:solidFill>
                  <a:schemeClr val="hlink"/>
                </a:solidFill>
                <a:hlinkClick r:id="rId3"/>
              </a:rPr>
              <a:t>http://en.wikipedia.org/wiki/List_of_TCP_and_UDP_port_numbers</a:t>
            </a:r>
            <a:endParaRPr sz="1900"/>
          </a:p>
        </p:txBody>
      </p:sp>
      <p:sp>
        <p:nvSpPr>
          <p:cNvPr id="130" name="Google Shape;130;p1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31" name="Google Shape;131;p1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Uniform Resource Locators (URLs)</a:t>
            </a:r>
            <a:endParaRPr/>
          </a:p>
        </p:txBody>
      </p:sp>
      <p:sp>
        <p:nvSpPr>
          <p:cNvPr id="137" name="Google Shape;137;p18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b="1" lang="en-US" sz="2300">
                <a:solidFill>
                  <a:srgbClr val="FF0000"/>
                </a:solidFill>
              </a:rPr>
              <a:t>Represent web resources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Web pages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Arbitrary files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…</a:t>
            </a:r>
            <a:endParaRPr/>
          </a:p>
          <a:p>
            <a:pPr indent="-182880" lvl="0" marL="18288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b="1" lang="en-US" sz="2300">
                <a:solidFill>
                  <a:srgbClr val="FF0000"/>
                </a:solidFill>
              </a:rPr>
              <a:t>Examples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http://www.cs.umd.edu/index.html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ftp://www.cs.umd.edu/pub/doc/csd_policies.pdf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>
                <a:solidFill>
                  <a:srgbClr val="FF0000"/>
                </a:solidFill>
              </a:rPr>
              <a:t>https</a:t>
            </a:r>
            <a:r>
              <a:rPr lang="en-US" sz="2300"/>
              <a:t>://login.yahoo.com/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file://dir/my.txt</a:t>
            </a:r>
            <a:endParaRPr/>
          </a:p>
        </p:txBody>
      </p:sp>
      <p:sp>
        <p:nvSpPr>
          <p:cNvPr id="138" name="Google Shape;138;p1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39" name="Google Shape;139;p1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9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Uniform Resource Identifier (URIs)</a:t>
            </a:r>
            <a:endParaRPr/>
          </a:p>
        </p:txBody>
      </p:sp>
      <p:sp>
        <p:nvSpPr>
          <p:cNvPr id="145" name="Google Shape;145;p19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Consists of</a:t>
            </a:r>
            <a:endParaRPr/>
          </a:p>
          <a:p>
            <a:pPr indent="-182880" lvl="1" marL="45720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Scheme</a:t>
            </a:r>
            <a:endParaRPr sz="1900"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http: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https: (secure http)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mailto: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ldap: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tel:</a:t>
            </a:r>
            <a:endParaRPr sz="1900"/>
          </a:p>
          <a:p>
            <a:pPr indent="-182880" lvl="1" marL="45720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IP address (or domain name)</a:t>
            </a:r>
            <a:endParaRPr/>
          </a:p>
          <a:p>
            <a:pPr indent="-182880" lvl="1" marL="45720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Port (optional, 80 if not specified)</a:t>
            </a:r>
            <a:endParaRPr/>
          </a:p>
          <a:p>
            <a:pPr indent="-182879" lvl="2" marL="731520" rtl="0" algn="l">
              <a:spcBef>
                <a:spcPts val="380"/>
              </a:spcBef>
              <a:spcAft>
                <a:spcPts val="0"/>
              </a:spcAft>
              <a:buSzPts val="1710"/>
              <a:buChar char="•"/>
            </a:pPr>
            <a:r>
              <a:rPr lang="en-US" sz="1900"/>
              <a:t>http://www.cs.umd.edu</a:t>
            </a:r>
            <a:r>
              <a:rPr lang="en-US" sz="1900">
                <a:solidFill>
                  <a:srgbClr val="FF3300"/>
                </a:solidFill>
              </a:rPr>
              <a:t>:80</a:t>
            </a:r>
            <a:r>
              <a:rPr lang="en-US" sz="1900"/>
              <a:t>/</a:t>
            </a:r>
            <a:endParaRPr/>
          </a:p>
          <a:p>
            <a:pPr indent="-182880" lvl="1" marL="45720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Reference to anchor (optional)</a:t>
            </a:r>
            <a:endParaRPr/>
          </a:p>
          <a:p>
            <a:pPr indent="-182880" lvl="1" marL="45720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Query terms</a:t>
            </a:r>
            <a:endParaRPr/>
          </a:p>
          <a:p>
            <a:pPr indent="-182880" lvl="0" marL="182880" rtl="0" algn="l">
              <a:spcBef>
                <a:spcPts val="380"/>
              </a:spcBef>
              <a:spcAft>
                <a:spcPts val="0"/>
              </a:spcAft>
              <a:buSzPts val="1615"/>
              <a:buChar char="•"/>
            </a:pPr>
            <a:r>
              <a:rPr lang="en-US" sz="1900"/>
              <a:t>URL (Uniform Resource Locator) → specific type of URI; reference to a web resource</a:t>
            </a:r>
            <a:endParaRPr sz="1900"/>
          </a:p>
        </p:txBody>
      </p:sp>
      <p:sp>
        <p:nvSpPr>
          <p:cNvPr id="146" name="Google Shape;146;p1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47" name="Google Shape;147;p1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0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Internet Connections</a:t>
            </a:r>
            <a:endParaRPr/>
          </a:p>
        </p:txBody>
      </p:sp>
      <p:sp>
        <p:nvSpPr>
          <p:cNvPr id="153" name="Google Shape;153;p20"/>
          <p:cNvSpPr txBox="1"/>
          <p:nvPr>
            <p:ph idx="1" type="body"/>
          </p:nvPr>
        </p:nvSpPr>
        <p:spPr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Two types of connections: </a:t>
            </a:r>
            <a:r>
              <a:rPr b="1" lang="en-US" sz="1615">
                <a:solidFill>
                  <a:srgbClr val="FF0000"/>
                </a:solidFill>
              </a:rPr>
              <a:t>TCP</a:t>
            </a:r>
            <a:r>
              <a:rPr lang="en-US" sz="1615"/>
              <a:t> and </a:t>
            </a:r>
            <a:r>
              <a:rPr b="1" lang="en-US" sz="1615">
                <a:solidFill>
                  <a:srgbClr val="FF0000"/>
                </a:solidFill>
              </a:rPr>
              <a:t>UDP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b="1" lang="en-US" sz="1615">
                <a:solidFill>
                  <a:srgbClr val="FF0000"/>
                </a:solidFill>
              </a:rPr>
              <a:t>TCP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Connection oriented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>
                <a:solidFill>
                  <a:srgbClr val="FF3300"/>
                </a:solidFill>
              </a:rPr>
              <a:t>Provides illusion of</a:t>
            </a:r>
            <a:r>
              <a:rPr lang="en-US" sz="1615"/>
              <a:t> </a:t>
            </a:r>
            <a:r>
              <a:rPr lang="en-US" sz="1615">
                <a:solidFill>
                  <a:srgbClr val="FF3300"/>
                </a:solidFill>
              </a:rPr>
              <a:t>reliable connection</a:t>
            </a:r>
            <a:endParaRPr/>
          </a:p>
          <a:p>
            <a:pPr indent="-182880" lvl="2" marL="73152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454"/>
              <a:buChar char="•"/>
            </a:pPr>
            <a:r>
              <a:rPr lang="en-US" sz="1615"/>
              <a:t>Extra messages between sender / recipient</a:t>
            </a:r>
            <a:endParaRPr/>
          </a:p>
          <a:p>
            <a:pPr indent="-182880" lvl="2" marL="73152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454"/>
              <a:buChar char="•"/>
            </a:pPr>
            <a:r>
              <a:rPr lang="en-US" sz="1615"/>
              <a:t>Resend packets if necessary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Reliable but more overhead for small messages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Application can treat as reliable connection</a:t>
            </a:r>
            <a:endParaRPr/>
          </a:p>
          <a:p>
            <a:pPr indent="-182880" lvl="2" marL="73152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454"/>
              <a:buChar char="•"/>
            </a:pPr>
            <a:r>
              <a:rPr lang="en-US" sz="1615"/>
              <a:t>Despite unreliability of underlying IP (network)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b="1" lang="en-US" sz="1615"/>
              <a:t>Examples:</a:t>
            </a:r>
            <a:r>
              <a:rPr lang="en-US" sz="1615"/>
              <a:t> ftp, ssh, http</a:t>
            </a:r>
            <a:endParaRPr sz="1615"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b="1" lang="en-US" sz="1615">
                <a:solidFill>
                  <a:srgbClr val="0000CC"/>
                </a:solidFill>
              </a:rPr>
              <a:t>Vast majority of internet traffic is TCP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b="1" lang="en-US" sz="1615">
                <a:solidFill>
                  <a:srgbClr val="FF0000"/>
                </a:solidFill>
              </a:rPr>
              <a:t>UDP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More like sending a postcard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Might get lost with no notification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373"/>
              <a:buChar char="•"/>
            </a:pPr>
            <a:r>
              <a:rPr lang="en-US" sz="1615"/>
              <a:t>Useful is some specialized cases</a:t>
            </a:r>
            <a:endParaRPr/>
          </a:p>
          <a:p>
            <a:pPr indent="-182880" lvl="2" marL="73152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454"/>
              <a:buChar char="•"/>
            </a:pPr>
            <a:r>
              <a:rPr lang="en-US" sz="1615"/>
              <a:t>Messages are small</a:t>
            </a:r>
            <a:endParaRPr/>
          </a:p>
          <a:p>
            <a:pPr indent="-182880" lvl="2" marL="731520" rtl="0" algn="l">
              <a:lnSpc>
                <a:spcPct val="90000"/>
              </a:lnSpc>
              <a:spcBef>
                <a:spcPts val="323"/>
              </a:spcBef>
              <a:spcAft>
                <a:spcPts val="0"/>
              </a:spcAft>
              <a:buSzPts val="1454"/>
              <a:buChar char="•"/>
            </a:pPr>
            <a:r>
              <a:rPr lang="en-US" sz="1615"/>
              <a:t>if a packet is lost, would rather just lose it than delay receipt of next packet</a:t>
            </a:r>
            <a:endParaRPr/>
          </a:p>
          <a:p>
            <a:pPr indent="-104886" lvl="0" marL="182880" rtl="0" algn="l">
              <a:lnSpc>
                <a:spcPct val="90000"/>
              </a:lnSpc>
              <a:spcBef>
                <a:spcPts val="289"/>
              </a:spcBef>
              <a:spcAft>
                <a:spcPts val="0"/>
              </a:spcAft>
              <a:buSzPts val="1228"/>
              <a:buNone/>
            </a:pPr>
            <a:r>
              <a:t/>
            </a:r>
            <a:endParaRPr sz="1445"/>
          </a:p>
          <a:p>
            <a:pPr indent="0" lvl="0" marL="182880" rtl="0" algn="l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SzPts val="1734"/>
              <a:buNone/>
            </a:pPr>
            <a:r>
              <a:t/>
            </a:r>
            <a:endParaRPr sz="2040"/>
          </a:p>
          <a:p>
            <a:pPr indent="-423291" lvl="0" marL="533400" rtl="0" algn="l">
              <a:lnSpc>
                <a:spcPct val="90000"/>
              </a:lnSpc>
              <a:spcBef>
                <a:spcPts val="408"/>
              </a:spcBef>
              <a:spcAft>
                <a:spcPts val="0"/>
              </a:spcAft>
              <a:buSzPts val="1734"/>
              <a:buNone/>
            </a:pPr>
            <a:r>
              <a:t/>
            </a:r>
            <a:endParaRPr sz="2040"/>
          </a:p>
        </p:txBody>
      </p:sp>
      <p:sp>
        <p:nvSpPr>
          <p:cNvPr id="154" name="Google Shape;154;p2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55" name="Google Shape;155;p2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Sockets</a:t>
            </a:r>
            <a:endParaRPr/>
          </a:p>
        </p:txBody>
      </p:sp>
      <p:sp>
        <p:nvSpPr>
          <p:cNvPr id="161" name="Google Shape;161;p21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Application-level abstraction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Represents network connection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Implemented in software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>
                <a:solidFill>
                  <a:srgbClr val="0000CC"/>
                </a:solidFill>
              </a:rPr>
              <a:t>Supports both UDP and TCP protocols</a:t>
            </a:r>
            <a:endParaRPr/>
          </a:p>
          <a:p>
            <a:pPr indent="-182880" lvl="0" marL="18288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History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Introduced in Berkley UNIX in 1980s</a:t>
            </a:r>
            <a:endParaRPr/>
          </a:p>
          <a:p>
            <a:pPr indent="-182880" lvl="1" marL="457200" rtl="0" algn="l"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Networking API</a:t>
            </a:r>
            <a:endParaRPr/>
          </a:p>
          <a:p>
            <a:pPr indent="0" lvl="1" marL="274320" rtl="0" algn="l">
              <a:spcBef>
                <a:spcPts val="560"/>
              </a:spcBef>
              <a:spcAft>
                <a:spcPts val="0"/>
              </a:spcAft>
              <a:buSzPts val="2380"/>
              <a:buNone/>
            </a:pPr>
            <a:r>
              <a:t/>
            </a:r>
            <a:endParaRPr sz="2800"/>
          </a:p>
        </p:txBody>
      </p:sp>
      <p:sp>
        <p:nvSpPr>
          <p:cNvPr id="162" name="Google Shape;162;p2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63" name="Google Shape;163;p2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