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9144000"/>
  <p:notesSz cx="7315200" cy="96012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178175" cy="46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52900" y="0"/>
            <a:ext cx="3176588" cy="46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09075"/>
            <a:ext cx="3178175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3" name="Google Shape;93;p1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4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5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5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6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685800" y="1371600"/>
            <a:ext cx="7848600" cy="19272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  <a:defRPr sz="5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685800" y="3505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480"/>
              </a:spcBef>
              <a:spcAft>
                <a:spcPts val="0"/>
              </a:spcAft>
              <a:buSzPts val="2040"/>
              <a:buNone/>
              <a:defRPr>
                <a:solidFill>
                  <a:srgbClr val="55556F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1700"/>
              <a:buNone/>
              <a:defRPr>
                <a:solidFill>
                  <a:srgbClr val="8B8B8D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620"/>
              <a:buNone/>
              <a:defRPr>
                <a:solidFill>
                  <a:srgbClr val="8B8B8D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B8B8D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B8B8D"/>
                </a:solidFill>
              </a:defRPr>
            </a:lvl5pPr>
            <a:lvl6pPr lvl="5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6pPr>
            <a:lvl7pPr lvl="6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7pPr>
            <a:lvl8pPr lvl="7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8pPr>
            <a:lvl9pPr lvl="8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Google Shape;23;p2"/>
          <p:cNvCxnSpPr/>
          <p:nvPr/>
        </p:nvCxnSpPr>
        <p:spPr>
          <a:xfrm>
            <a:off x="685800" y="3398520"/>
            <a:ext cx="7848600" cy="158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" type="body"/>
          </p:nvPr>
        </p:nvSpPr>
        <p:spPr>
          <a:xfrm rot="5400000">
            <a:off x="2133600" y="-76200"/>
            <a:ext cx="48768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/>
          <p:nvPr>
            <p:ph type="title"/>
          </p:nvPr>
        </p:nvSpPr>
        <p:spPr>
          <a:xfrm rot="5400000">
            <a:off x="4724400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" type="body"/>
          </p:nvPr>
        </p:nvSpPr>
        <p:spPr>
          <a:xfrm rot="5400000">
            <a:off x="533400" y="533400"/>
            <a:ext cx="58674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722313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b="0" sz="4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722313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040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6" name="Google Shape;36;p4"/>
          <p:cNvCxnSpPr/>
          <p:nvPr/>
        </p:nvCxnSpPr>
        <p:spPr>
          <a:xfrm>
            <a:off x="731520" y="4599432"/>
            <a:ext cx="7848600" cy="1588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>
            <a:off x="457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79730" lvl="0" marL="4572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indent="-342900" lvl="2" marL="13716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5"/>
          <p:cNvSpPr txBox="1"/>
          <p:nvPr>
            <p:ph idx="2" type="body"/>
          </p:nvPr>
        </p:nvSpPr>
        <p:spPr>
          <a:xfrm>
            <a:off x="4648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79730" lvl="0" marL="4572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indent="-342900" lvl="2" marL="13716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45720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b="0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62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6"/>
          <p:cNvSpPr txBox="1"/>
          <p:nvPr>
            <p:ph idx="2" type="body"/>
          </p:nvPr>
        </p:nvSpPr>
        <p:spPr>
          <a:xfrm>
            <a:off x="45720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6"/>
          <p:cNvSpPr txBox="1"/>
          <p:nvPr>
            <p:ph idx="3" type="body"/>
          </p:nvPr>
        </p:nvSpPr>
        <p:spPr>
          <a:xfrm>
            <a:off x="475488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b="0"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62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6"/>
          <p:cNvSpPr txBox="1"/>
          <p:nvPr>
            <p:ph idx="4" type="body"/>
          </p:nvPr>
        </p:nvSpPr>
        <p:spPr>
          <a:xfrm>
            <a:off x="475488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6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3" name="Google Shape;53;p6"/>
          <p:cNvCxnSpPr/>
          <p:nvPr/>
        </p:nvCxnSpPr>
        <p:spPr>
          <a:xfrm rot="5400000">
            <a:off x="2217817" y="4045823"/>
            <a:ext cx="4709160" cy="794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type="title"/>
          </p:nvPr>
        </p:nvSpPr>
        <p:spPr>
          <a:xfrm>
            <a:off x="457200" y="792080"/>
            <a:ext cx="2139696" cy="12618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" type="body"/>
          </p:nvPr>
        </p:nvSpPr>
        <p:spPr>
          <a:xfrm>
            <a:off x="2971800" y="792080"/>
            <a:ext cx="5715000" cy="5577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1320" lvl="0" marL="457200" algn="l">
              <a:spcBef>
                <a:spcPts val="640"/>
              </a:spcBef>
              <a:spcAft>
                <a:spcPts val="0"/>
              </a:spcAft>
              <a:buSzPts val="2720"/>
              <a:buChar char="•"/>
              <a:defRPr sz="3200"/>
            </a:lvl1pPr>
            <a:lvl2pPr indent="-379730" lvl="1" marL="9144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2pPr>
            <a:lvl3pPr indent="-365760" lvl="2" marL="137160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66" name="Google Shape;66;p9"/>
          <p:cNvSpPr txBox="1"/>
          <p:nvPr>
            <p:ph idx="2" type="body"/>
          </p:nvPr>
        </p:nvSpPr>
        <p:spPr>
          <a:xfrm>
            <a:off x="457201" y="2130552"/>
            <a:ext cx="2139696" cy="42436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7" name="Google Shape;67;p9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0" name="Google Shape;70;p9"/>
          <p:cNvCxnSpPr/>
          <p:nvPr/>
        </p:nvCxnSpPr>
        <p:spPr>
          <a:xfrm rot="5400000">
            <a:off x="-13116" y="3580206"/>
            <a:ext cx="5577840" cy="158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/>
          <p:nvPr>
            <p:ph type="title"/>
          </p:nvPr>
        </p:nvSpPr>
        <p:spPr>
          <a:xfrm>
            <a:off x="457200" y="792480"/>
            <a:ext cx="2142680" cy="1264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/>
          <p:nvPr>
            <p:ph idx="2" type="pic"/>
          </p:nvPr>
        </p:nvSpPr>
        <p:spPr>
          <a:xfrm>
            <a:off x="2858610" y="838201"/>
            <a:ext cx="5904390" cy="5500456"/>
          </a:xfrm>
          <a:prstGeom prst="rect">
            <a:avLst/>
          </a:prstGeom>
          <a:solidFill>
            <a:schemeClr val="lt2"/>
          </a:solidFill>
          <a:ln cap="flat" cmpd="sng" w="762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" dir="5400000" dist="12700">
              <a:srgbClr val="000000">
                <a:alpha val="58823"/>
              </a:srgbClr>
            </a:outerShdw>
          </a:effectLst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72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16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457200" y="2133600"/>
            <a:ext cx="2139696" cy="42428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5" name="Google Shape;75;p10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0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65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1469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1150" lvl="5" marL="27432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1150" lvl="6" marL="32004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1150" lvl="7" marL="36576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1150" lvl="8" marL="41148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/>
          <p:nvPr>
            <p:ph type="ctrTitle"/>
          </p:nvPr>
        </p:nvSpPr>
        <p:spPr>
          <a:xfrm>
            <a:off x="304800" y="457200"/>
            <a:ext cx="8610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/>
              <a:t>CMSC 132: </a:t>
            </a:r>
            <a:br>
              <a:rPr lang="en-US" sz="3600"/>
            </a:br>
            <a:r>
              <a:rPr lang="en-US" sz="3600"/>
              <a:t>OBJECT-ORIENTED PROGRAMMING II</a:t>
            </a:r>
            <a:endParaRPr/>
          </a:p>
        </p:txBody>
      </p:sp>
      <p:sp>
        <p:nvSpPr>
          <p:cNvPr id="96" name="Google Shape;96;p13"/>
          <p:cNvSpPr txBox="1"/>
          <p:nvPr>
            <p:ph idx="1" type="subTitle"/>
          </p:nvPr>
        </p:nvSpPr>
        <p:spPr>
          <a:xfrm>
            <a:off x="1905000" y="2819400"/>
            <a:ext cx="64008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550"/>
              <a:buFont typeface="Noto Sans Symbols"/>
              <a:buNone/>
            </a:pPr>
            <a:r>
              <a:rPr lang="en-US" sz="3000">
                <a:latin typeface="Helvetica Neue"/>
                <a:ea typeface="Helvetica Neue"/>
                <a:cs typeface="Helvetica Neue"/>
                <a:sym typeface="Helvetica Neue"/>
              </a:rPr>
              <a:t>Simplified List Implementation</a:t>
            </a:r>
            <a:endParaRPr/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SzPts val="1700"/>
              <a:buFont typeface="Noto Sans Symbols"/>
              <a:buNone/>
            </a:pPr>
            <a:r>
              <a:t/>
            </a: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rPr lang="en-US">
                <a:solidFill>
                  <a:srgbClr val="0000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Department of Computer Science</a:t>
            </a:r>
            <a:endParaRPr/>
          </a:p>
          <a:p>
            <a:pPr indent="0" lvl="0" marL="0" rtl="0" algn="l">
              <a:spcBef>
                <a:spcPts val="48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rPr lang="en-US">
                <a:solidFill>
                  <a:srgbClr val="0000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University of Maryland, College Park</a:t>
            </a:r>
            <a:endParaRPr b="0" sz="2400">
              <a:solidFill>
                <a:srgbClr val="0000C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umdseal" id="97" name="Google Shape;9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2971800"/>
            <a:ext cx="1600200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Typical List Implementation</a:t>
            </a:r>
            <a:endParaRPr/>
          </a:p>
        </p:txBody>
      </p:sp>
      <p:sp>
        <p:nvSpPr>
          <p:cNvPr id="103" name="Google Shape;103;p14"/>
          <p:cNvSpPr txBox="1"/>
          <p:nvPr>
            <p:ph idx="1" type="body"/>
          </p:nvPr>
        </p:nvSpPr>
        <p:spPr>
          <a:xfrm>
            <a:off x="457200" y="14478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Class List {</a:t>
            </a:r>
            <a:br>
              <a:rPr lang="en-US"/>
            </a:br>
            <a:r>
              <a:rPr lang="en-US"/>
              <a:t>     Node head;</a:t>
            </a:r>
            <a:br>
              <a:rPr lang="en-US"/>
            </a:br>
            <a:r>
              <a:rPr lang="en-US"/>
              <a:t>}</a:t>
            </a:r>
            <a:endParaRPr/>
          </a:p>
          <a:p>
            <a:pPr indent="-182880" lvl="0" marL="182880" rtl="0" algn="l">
              <a:spcBef>
                <a:spcPts val="48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t/>
            </a:r>
            <a:endParaRPr/>
          </a:p>
          <a:p>
            <a:pPr indent="-182880" lvl="0" marL="182880" rtl="0" algn="l">
              <a:spcBef>
                <a:spcPts val="48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Class Node {</a:t>
            </a:r>
            <a:br>
              <a:rPr lang="en-US"/>
            </a:br>
            <a:r>
              <a:rPr lang="en-US"/>
              <a:t>     Object value;</a:t>
            </a:r>
            <a:br>
              <a:rPr lang="en-US"/>
            </a:br>
            <a:r>
              <a:rPr lang="en-US"/>
              <a:t>     Node next;</a:t>
            </a:r>
            <a:br>
              <a:rPr lang="en-US"/>
            </a:br>
            <a:r>
              <a:rPr lang="en-US"/>
              <a:t>}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Insert in Front of i’th Element</a:t>
            </a:r>
            <a:endParaRPr/>
          </a:p>
        </p:txBody>
      </p:sp>
      <p:sp>
        <p:nvSpPr>
          <p:cNvPr id="109" name="Google Shape;109;p15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rPr lang="en-US"/>
              <a:t>void insertInFrontOf(int pos, Object value) {</a:t>
            </a:r>
            <a:br>
              <a:rPr lang="en-US"/>
            </a:br>
            <a:r>
              <a:rPr lang="en-US"/>
              <a:t>   if (pos == 0) {</a:t>
            </a:r>
            <a:br>
              <a:rPr lang="en-US"/>
            </a:br>
            <a:r>
              <a:rPr lang="en-US"/>
              <a:t>       Node newNode = new Node(value, head);</a:t>
            </a:r>
            <a:br>
              <a:rPr lang="en-US"/>
            </a:br>
            <a:r>
              <a:rPr lang="en-US"/>
              <a:t>       head = newNode;</a:t>
            </a:r>
            <a:br>
              <a:rPr lang="en-US"/>
            </a:br>
            <a:r>
              <a:rPr lang="en-US"/>
              <a:t>   } else {</a:t>
            </a:r>
            <a:br>
              <a:rPr lang="en-US"/>
            </a:br>
            <a:r>
              <a:rPr lang="en-US"/>
              <a:t>       Node after = head;</a:t>
            </a:r>
            <a:br>
              <a:rPr lang="en-US"/>
            </a:br>
            <a:r>
              <a:rPr lang="en-US"/>
              <a:t>       for (int i = 1; i &lt; pos; i++) { after = after.next; }</a:t>
            </a:r>
            <a:br>
              <a:rPr lang="en-US"/>
            </a:br>
            <a:r>
              <a:rPr lang="en-US"/>
              <a:t>       Node newNode = new Node(value, after.next);</a:t>
            </a:r>
            <a:br>
              <a:rPr lang="en-US"/>
            </a:br>
            <a:r>
              <a:rPr lang="en-US"/>
              <a:t>       after.next = newNode;</a:t>
            </a:r>
            <a:br>
              <a:rPr lang="en-US"/>
            </a:br>
            <a:r>
              <a:rPr lang="en-US"/>
              <a:t>   }   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ts val="2040"/>
              <a:buFont typeface="Noto Sans Symbols"/>
              <a:buNone/>
            </a:pPr>
            <a:r>
              <a:rPr lang="en-US"/>
              <a:t>}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6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List Implementation Trick</a:t>
            </a:r>
            <a:endParaRPr/>
          </a:p>
        </p:txBody>
      </p:sp>
      <p:sp>
        <p:nvSpPr>
          <p:cNvPr id="115" name="Google Shape;115;p16"/>
          <p:cNvSpPr txBox="1"/>
          <p:nvPr>
            <p:ph idx="1" type="body"/>
          </p:nvPr>
        </p:nvSpPr>
        <p:spPr>
          <a:xfrm>
            <a:off x="457200" y="1447800"/>
            <a:ext cx="85344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You must practice this technique if you expect to use it</a:t>
            </a:r>
            <a:endParaRPr/>
          </a:p>
          <a:p>
            <a:pPr indent="-182880" lvl="0" marL="18288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head is never null, even for an empty list</a:t>
            </a:r>
            <a:endParaRPr/>
          </a:p>
          <a:p>
            <a:pPr indent="-182880" lvl="0" marL="18288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head is set to first node when list is created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head is never changed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the value of the first node isn’t ever looked at</a:t>
            </a:r>
            <a:endParaRPr/>
          </a:p>
          <a:p>
            <a:pPr indent="-182880" lvl="0" marL="182880" rtl="0" algn="l">
              <a:lnSpc>
                <a:spcPct val="80000"/>
              </a:lnSpc>
              <a:spcBef>
                <a:spcPts val="460"/>
              </a:spcBef>
              <a:spcAft>
                <a:spcPts val="0"/>
              </a:spcAft>
              <a:buSzPts val="1955"/>
              <a:buChar char="•"/>
            </a:pPr>
            <a:r>
              <a:rPr lang="en-US" sz="2300"/>
              <a:t>Class List {</a:t>
            </a:r>
            <a:br>
              <a:rPr lang="en-US" sz="2300"/>
            </a:br>
            <a:r>
              <a:rPr lang="en-US" sz="2300"/>
              <a:t>     // value of first Node isn’t part of list</a:t>
            </a:r>
            <a:br>
              <a:rPr lang="en-US" sz="2300"/>
            </a:br>
            <a:r>
              <a:rPr lang="en-US" sz="2300"/>
              <a:t>     final Node head = new Node(null);</a:t>
            </a:r>
            <a:br>
              <a:rPr lang="en-US" sz="2300"/>
            </a:br>
            <a:r>
              <a:rPr lang="en-US" sz="2300"/>
              <a:t>}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Insert in Front of i’th Element</a:t>
            </a:r>
            <a:endParaRPr/>
          </a:p>
        </p:txBody>
      </p:sp>
      <p:sp>
        <p:nvSpPr>
          <p:cNvPr id="121" name="Google Shape;121;p17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2125"/>
              <a:buFont typeface="Noto Sans Symbols"/>
              <a:buNone/>
            </a:pPr>
            <a:r>
              <a:rPr lang="en-US" sz="2500"/>
              <a:t>void insertInFrontOf(int pos, Object value) {</a:t>
            </a:r>
            <a:br>
              <a:rPr lang="en-US" sz="2500"/>
            </a:br>
            <a:r>
              <a:rPr lang="en-US" sz="2500"/>
              <a:t>   Node after = head;</a:t>
            </a:r>
            <a:br>
              <a:rPr lang="en-US" sz="2500"/>
            </a:br>
            <a:r>
              <a:rPr lang="en-US" sz="2500"/>
              <a:t>   for (int i = 0; i &lt; pos; i++) {</a:t>
            </a:r>
            <a:br>
              <a:rPr lang="en-US" sz="2500"/>
            </a:br>
            <a:r>
              <a:rPr lang="en-US" sz="2500"/>
              <a:t>       after = after.next;</a:t>
            </a:r>
            <a:endParaRPr/>
          </a:p>
          <a:p>
            <a:pPr indent="-182880" lvl="0" marL="182880" rtl="0" algn="l">
              <a:spcBef>
                <a:spcPts val="500"/>
              </a:spcBef>
              <a:spcAft>
                <a:spcPts val="0"/>
              </a:spcAft>
              <a:buSzPts val="2125"/>
              <a:buFont typeface="Noto Sans Symbols"/>
              <a:buNone/>
            </a:pPr>
            <a:r>
              <a:rPr lang="en-US" sz="2500"/>
              <a:t>     }</a:t>
            </a:r>
            <a:br>
              <a:rPr lang="en-US" sz="2500"/>
            </a:br>
            <a:r>
              <a:rPr lang="en-US" sz="2500"/>
              <a:t>   Node newNode = new Node(value, after.next);</a:t>
            </a:r>
            <a:br>
              <a:rPr lang="en-US" sz="2500"/>
            </a:br>
            <a:r>
              <a:rPr lang="en-US" sz="2500"/>
              <a:t>   after.next = newNode;</a:t>
            </a:r>
            <a:endParaRPr/>
          </a:p>
          <a:p>
            <a:pPr indent="-182880" lvl="0" marL="182880" rtl="0" algn="l">
              <a:spcBef>
                <a:spcPts val="500"/>
              </a:spcBef>
              <a:spcAft>
                <a:spcPts val="0"/>
              </a:spcAft>
              <a:buSzPts val="2125"/>
              <a:buFont typeface="Noto Sans Symbols"/>
              <a:buNone/>
            </a:pPr>
            <a:r>
              <a:rPr lang="en-US" sz="2500"/>
              <a:t>}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8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Warning</a:t>
            </a:r>
            <a:endParaRPr u="sng"/>
          </a:p>
        </p:txBody>
      </p:sp>
      <p:sp>
        <p:nvSpPr>
          <p:cNvPr id="127" name="Google Shape;127;p18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2210"/>
              <a:buFont typeface="Noto Sans Symbols"/>
              <a:buNone/>
            </a:pPr>
            <a:r>
              <a:rPr lang="en-US" sz="2600"/>
              <a:t>You may not use the dummy node approach for your</a:t>
            </a:r>
            <a:endParaRPr/>
          </a:p>
          <a:p>
            <a:pPr indent="-182880" lvl="0" marL="182880" rtl="0" algn="l">
              <a:spcBef>
                <a:spcPts val="520"/>
              </a:spcBef>
              <a:spcAft>
                <a:spcPts val="0"/>
              </a:spcAft>
              <a:buSzPts val="2210"/>
              <a:buFont typeface="Noto Sans Symbols"/>
              <a:buNone/>
            </a:pPr>
            <a:r>
              <a:rPr lang="en-US" sz="2600"/>
              <a:t>linked list project. ☹</a:t>
            </a:r>
            <a:endParaRPr sz="2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