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6858000" cx="9144000"/>
  <p:notesSz cx="7315200" cy="96012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178175" cy="466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152900" y="0"/>
            <a:ext cx="3176588" cy="4667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/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109075"/>
            <a:ext cx="3178175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152900" y="9109075"/>
            <a:ext cx="3176588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1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 txBox="1"/>
          <p:nvPr>
            <p:ph idx="12" type="sldNum"/>
          </p:nvPr>
        </p:nvSpPr>
        <p:spPr>
          <a:xfrm>
            <a:off x="4152900" y="9109075"/>
            <a:ext cx="3176588" cy="468313"/>
          </a:xfrm>
          <a:prstGeom prst="rect">
            <a:avLst/>
          </a:prstGeom>
          <a:noFill/>
          <a:ln>
            <a:noFill/>
          </a:ln>
        </p:spPr>
        <p:txBody>
          <a:bodyPr anchorCtr="0" anchor="b" bIns="47600" lIns="95200" spcFirstLastPara="1" rIns="95200" wrap="square" tIns="476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1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b="0" i="0" sz="11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1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3" name="Google Shape;93;p1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 txBox="1"/>
          <p:nvPr>
            <p:ph idx="1" type="body"/>
          </p:nvPr>
        </p:nvSpPr>
        <p:spPr>
          <a:xfrm>
            <a:off x="974725" y="4594225"/>
            <a:ext cx="5376863" cy="4281488"/>
          </a:xfrm>
          <a:prstGeom prst="rect">
            <a:avLst/>
          </a:prstGeom>
        </p:spPr>
        <p:txBody>
          <a:bodyPr anchorCtr="0" anchor="ctr" bIns="47600" lIns="95200" spcFirstLastPara="1" rIns="95200" wrap="square" tIns="476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4:notes"/>
          <p:cNvSpPr/>
          <p:nvPr>
            <p:ph idx="2" type="sldImg"/>
          </p:nvPr>
        </p:nvSpPr>
        <p:spPr>
          <a:xfrm>
            <a:off x="1227138" y="700088"/>
            <a:ext cx="4881562" cy="36607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ctrTitle"/>
          </p:nvPr>
        </p:nvSpPr>
        <p:spPr>
          <a:xfrm>
            <a:off x="685800" y="1371600"/>
            <a:ext cx="7848600" cy="19272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Font typeface="Arial"/>
              <a:buNone/>
              <a:defRPr sz="54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685800" y="3505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l">
              <a:spcBef>
                <a:spcPts val="480"/>
              </a:spcBef>
              <a:spcAft>
                <a:spcPts val="0"/>
              </a:spcAft>
              <a:buSzPts val="2040"/>
              <a:buNone/>
              <a:defRPr>
                <a:solidFill>
                  <a:srgbClr val="55556F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SzPts val="1700"/>
              <a:buNone/>
              <a:defRPr>
                <a:solidFill>
                  <a:srgbClr val="8B8B8D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SzPts val="1620"/>
              <a:buNone/>
              <a:defRPr>
                <a:solidFill>
                  <a:srgbClr val="8B8B8D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B8B8D"/>
                </a:solidFill>
              </a:defRPr>
            </a:lvl4pPr>
            <a:lvl5pPr lvl="4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B8B8D"/>
                </a:solidFill>
              </a:defRPr>
            </a:lvl5pPr>
            <a:lvl6pPr lvl="5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6pPr>
            <a:lvl7pPr lvl="6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7pPr>
            <a:lvl8pPr lvl="7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8pPr>
            <a:lvl9pPr lvl="8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B8B8D"/>
                </a:solidFill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3" name="Google Shape;23;p2"/>
          <p:cNvCxnSpPr/>
          <p:nvPr/>
        </p:nvCxnSpPr>
        <p:spPr>
          <a:xfrm>
            <a:off x="685800" y="3398520"/>
            <a:ext cx="7848600" cy="1588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1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" type="body"/>
          </p:nvPr>
        </p:nvSpPr>
        <p:spPr>
          <a:xfrm rot="5400000">
            <a:off x="2133600" y="-76200"/>
            <a:ext cx="4876800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1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1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2"/>
          <p:cNvSpPr txBox="1"/>
          <p:nvPr>
            <p:ph type="title"/>
          </p:nvPr>
        </p:nvSpPr>
        <p:spPr>
          <a:xfrm rot="5400000">
            <a:off x="4724400" y="2514600"/>
            <a:ext cx="58674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" type="body"/>
          </p:nvPr>
        </p:nvSpPr>
        <p:spPr>
          <a:xfrm rot="5400000">
            <a:off x="533400" y="533400"/>
            <a:ext cx="58674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12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25755" lvl="0" marL="4572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1pPr>
            <a:lvl2pPr indent="-325755" lvl="1" marL="9144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2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type="title"/>
          </p:nvPr>
        </p:nvSpPr>
        <p:spPr>
          <a:xfrm>
            <a:off x="722313" y="2362200"/>
            <a:ext cx="7772400" cy="22002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Font typeface="Arial"/>
              <a:buNone/>
              <a:defRPr b="0" sz="48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722313" y="4626864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2040"/>
              <a:buNone/>
              <a:defRPr sz="2400">
                <a:solidFill>
                  <a:schemeClr val="lt2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53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36" name="Google Shape;36;p4"/>
          <p:cNvCxnSpPr/>
          <p:nvPr/>
        </p:nvCxnSpPr>
        <p:spPr>
          <a:xfrm>
            <a:off x="731520" y="4599432"/>
            <a:ext cx="7848600" cy="1588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" type="body"/>
          </p:nvPr>
        </p:nvSpPr>
        <p:spPr>
          <a:xfrm>
            <a:off x="457200" y="1673352"/>
            <a:ext cx="4038600" cy="47183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79730" lvl="0" marL="45720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2pPr>
            <a:lvl3pPr indent="-342900" lvl="2" marL="13716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0" name="Google Shape;40;p5"/>
          <p:cNvSpPr txBox="1"/>
          <p:nvPr>
            <p:ph idx="2" type="body"/>
          </p:nvPr>
        </p:nvSpPr>
        <p:spPr>
          <a:xfrm>
            <a:off x="4648200" y="1673352"/>
            <a:ext cx="4038600" cy="47183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79730" lvl="0" marL="45720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1pPr>
            <a:lvl2pPr indent="-358140" lvl="1" marL="9144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2pPr>
            <a:lvl3pPr indent="-342900" lvl="2" marL="13716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9pPr>
          </a:lstStyle>
          <a:p/>
        </p:txBody>
      </p:sp>
      <p:sp>
        <p:nvSpPr>
          <p:cNvPr id="41" name="Google Shape;41;p5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5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" type="body"/>
          </p:nvPr>
        </p:nvSpPr>
        <p:spPr>
          <a:xfrm>
            <a:off x="457200" y="1676400"/>
            <a:ext cx="3931920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1700"/>
              <a:buNone/>
              <a:defRPr b="0" sz="20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62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6"/>
          <p:cNvSpPr txBox="1"/>
          <p:nvPr>
            <p:ph idx="2" type="body"/>
          </p:nvPr>
        </p:nvSpPr>
        <p:spPr>
          <a:xfrm>
            <a:off x="457200" y="2438400"/>
            <a:ext cx="393192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8140" lvl="0" marL="4572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48" name="Google Shape;48;p6"/>
          <p:cNvSpPr txBox="1"/>
          <p:nvPr>
            <p:ph idx="3" type="body"/>
          </p:nvPr>
        </p:nvSpPr>
        <p:spPr>
          <a:xfrm>
            <a:off x="4754880" y="1676400"/>
            <a:ext cx="3931920" cy="639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ctr">
              <a:spcBef>
                <a:spcPts val="400"/>
              </a:spcBef>
              <a:spcAft>
                <a:spcPts val="0"/>
              </a:spcAft>
              <a:buSzPts val="1700"/>
              <a:buNone/>
              <a:defRPr b="0" sz="20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7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62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6"/>
          <p:cNvSpPr txBox="1"/>
          <p:nvPr>
            <p:ph idx="4" type="body"/>
          </p:nvPr>
        </p:nvSpPr>
        <p:spPr>
          <a:xfrm>
            <a:off x="4754880" y="2438400"/>
            <a:ext cx="3931920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8140" lvl="0" marL="457200" algn="l">
              <a:spcBef>
                <a:spcPts val="480"/>
              </a:spcBef>
              <a:spcAft>
                <a:spcPts val="0"/>
              </a:spcAft>
              <a:buSzPts val="2040"/>
              <a:buChar char="•"/>
              <a:defRPr sz="2400"/>
            </a:lvl1pPr>
            <a:lvl2pPr indent="-336550" lvl="1" marL="91440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2pPr>
            <a:lvl3pPr indent="-331469" lvl="2" marL="13716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6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53" name="Google Shape;53;p6"/>
          <p:cNvCxnSpPr/>
          <p:nvPr/>
        </p:nvCxnSpPr>
        <p:spPr>
          <a:xfrm rot="5400000">
            <a:off x="2217817" y="4045823"/>
            <a:ext cx="4709160" cy="794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8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8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/>
          <p:nvPr>
            <p:ph type="title"/>
          </p:nvPr>
        </p:nvSpPr>
        <p:spPr>
          <a:xfrm>
            <a:off x="457200" y="792080"/>
            <a:ext cx="2139696" cy="126187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" type="body"/>
          </p:nvPr>
        </p:nvSpPr>
        <p:spPr>
          <a:xfrm>
            <a:off x="2971800" y="792080"/>
            <a:ext cx="5715000" cy="55778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1320" lvl="0" marL="457200" algn="l">
              <a:spcBef>
                <a:spcPts val="640"/>
              </a:spcBef>
              <a:spcAft>
                <a:spcPts val="0"/>
              </a:spcAft>
              <a:buSzPts val="2720"/>
              <a:buChar char="•"/>
              <a:defRPr sz="3200"/>
            </a:lvl1pPr>
            <a:lvl2pPr indent="-379730" lvl="1" marL="914400" algn="l">
              <a:spcBef>
                <a:spcPts val="560"/>
              </a:spcBef>
              <a:spcAft>
                <a:spcPts val="0"/>
              </a:spcAft>
              <a:buSzPts val="2380"/>
              <a:buChar char="•"/>
              <a:defRPr sz="2800"/>
            </a:lvl2pPr>
            <a:lvl3pPr indent="-365760" lvl="2" marL="1371600" algn="l"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9pPr>
          </a:lstStyle>
          <a:p/>
        </p:txBody>
      </p:sp>
      <p:sp>
        <p:nvSpPr>
          <p:cNvPr id="66" name="Google Shape;66;p9"/>
          <p:cNvSpPr txBox="1"/>
          <p:nvPr>
            <p:ph idx="2" type="body"/>
          </p:nvPr>
        </p:nvSpPr>
        <p:spPr>
          <a:xfrm>
            <a:off x="457201" y="2130552"/>
            <a:ext cx="2139696" cy="42436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19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7" name="Google Shape;67;p9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70" name="Google Shape;70;p9"/>
          <p:cNvCxnSpPr/>
          <p:nvPr/>
        </p:nvCxnSpPr>
        <p:spPr>
          <a:xfrm rot="5400000">
            <a:off x="-13116" y="3580206"/>
            <a:ext cx="5577840" cy="1588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 txBox="1"/>
          <p:nvPr>
            <p:ph type="title"/>
          </p:nvPr>
        </p:nvSpPr>
        <p:spPr>
          <a:xfrm>
            <a:off x="457200" y="792480"/>
            <a:ext cx="2142680" cy="12649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/>
          <p:nvPr>
            <p:ph idx="2" type="pic"/>
          </p:nvPr>
        </p:nvSpPr>
        <p:spPr>
          <a:xfrm>
            <a:off x="2858610" y="838201"/>
            <a:ext cx="5904390" cy="5500456"/>
          </a:xfrm>
          <a:prstGeom prst="rect">
            <a:avLst/>
          </a:prstGeom>
          <a:solidFill>
            <a:schemeClr val="lt2"/>
          </a:solidFill>
          <a:ln cap="flat" cmpd="sng" w="76200">
            <a:solidFill>
              <a:srgbClr val="FFFFFF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" dir="5400000" dist="12700">
              <a:srgbClr val="000000">
                <a:alpha val="58823"/>
              </a:srgbClr>
            </a:outerShdw>
          </a:effectLst>
        </p:spPr>
        <p:txBody>
          <a:bodyPr anchorCtr="0" anchor="t" bIns="45700" lIns="91425" spcFirstLastPara="1" rIns="91425" wrap="square" tIns="45700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272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ts val="238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16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4" name="Google Shape;74;p10"/>
          <p:cNvSpPr txBox="1"/>
          <p:nvPr>
            <p:ph idx="1" type="body"/>
          </p:nvPr>
        </p:nvSpPr>
        <p:spPr>
          <a:xfrm>
            <a:off x="457200" y="2133600"/>
            <a:ext cx="2139696" cy="42428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19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2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5" name="Google Shape;75;p10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0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0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" name="Google Shape;11;p1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b="0" i="0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"/>
          <p:cNvSpPr txBox="1"/>
          <p:nvPr>
            <p:ph idx="1" type="body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814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655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1469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1150" lvl="5" marL="27432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1150" lvl="6" marL="32004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1150" lvl="7" marL="36576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1150" lvl="8" marL="4114800" marR="0" rtl="0" algn="l">
              <a:spcBef>
                <a:spcPts val="26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" name="Google Shape;14;p1"/>
          <p:cNvSpPr txBox="1"/>
          <p:nvPr>
            <p:ph idx="10" type="dt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5" name="Google Shape;15;p1"/>
          <p:cNvSpPr txBox="1"/>
          <p:nvPr>
            <p:ph idx="11" type="ftr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6" name="Google Shape;16;p1"/>
          <p:cNvSpPr txBox="1"/>
          <p:nvPr>
            <p:ph idx="12" type="sldNum"/>
          </p:nvPr>
        </p:nvSpPr>
        <p:spPr>
          <a:xfrm>
            <a:off x="7620000" y="18288"/>
            <a:ext cx="1066800" cy="3291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1" i="0" sz="1400" u="none" cap="none" strike="noStrike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 txBox="1"/>
          <p:nvPr>
            <p:ph type="ctrTitle"/>
          </p:nvPr>
        </p:nvSpPr>
        <p:spPr>
          <a:xfrm>
            <a:off x="304800" y="457200"/>
            <a:ext cx="8610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Arial"/>
              <a:buNone/>
            </a:pPr>
            <a:r>
              <a:rPr lang="en-US" sz="3600"/>
              <a:t>CMSC 132: </a:t>
            </a:r>
            <a:br>
              <a:rPr lang="en-US" sz="3600"/>
            </a:br>
            <a:r>
              <a:rPr lang="en-US" sz="3600"/>
              <a:t>OBJECT-ORIENTED PROGRAMMING II</a:t>
            </a:r>
            <a:endParaRPr/>
          </a:p>
        </p:txBody>
      </p:sp>
      <p:sp>
        <p:nvSpPr>
          <p:cNvPr id="96" name="Google Shape;96;p13"/>
          <p:cNvSpPr txBox="1"/>
          <p:nvPr>
            <p:ph idx="1" type="subTitle"/>
          </p:nvPr>
        </p:nvSpPr>
        <p:spPr>
          <a:xfrm>
            <a:off x="1828800" y="2819400"/>
            <a:ext cx="71628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516"/>
              <a:buNone/>
            </a:pPr>
            <a:r>
              <a:rPr lang="en-US" sz="2960">
                <a:latin typeface="Helvetica Neue"/>
                <a:ea typeface="Helvetica Neue"/>
                <a:cs typeface="Helvetica Neue"/>
                <a:sym typeface="Helvetica Neue"/>
              </a:rPr>
              <a:t>Singleton and Decorator Design Patterns</a:t>
            </a:r>
            <a:endParaRPr sz="2775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370"/>
              </a:spcBef>
              <a:spcAft>
                <a:spcPts val="0"/>
              </a:spcAft>
              <a:buSzPts val="1573"/>
              <a:buFont typeface="Noto Sans Symbols"/>
              <a:buNone/>
            </a:pPr>
            <a:r>
              <a:t/>
            </a:r>
            <a:endParaRPr sz="185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444"/>
              </a:spcBef>
              <a:spcAft>
                <a:spcPts val="0"/>
              </a:spcAft>
              <a:buSzPts val="1887"/>
              <a:buFont typeface="Noto Sans Symbols"/>
              <a:buNone/>
            </a:pPr>
            <a:r>
              <a:rPr lang="en-US" sz="2220">
                <a:solidFill>
                  <a:srgbClr val="0000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Department of Computer Science</a:t>
            </a:r>
            <a:endParaRPr/>
          </a:p>
          <a:p>
            <a:pPr indent="0" lvl="0" marL="0" rtl="0" algn="l">
              <a:spcBef>
                <a:spcPts val="444"/>
              </a:spcBef>
              <a:spcAft>
                <a:spcPts val="0"/>
              </a:spcAft>
              <a:buSzPts val="1887"/>
              <a:buFont typeface="Noto Sans Symbols"/>
              <a:buNone/>
            </a:pPr>
            <a:r>
              <a:rPr lang="en-US" sz="2220">
                <a:solidFill>
                  <a:srgbClr val="0000CC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University of Maryland, College Park</a:t>
            </a:r>
            <a:endParaRPr b="0" sz="2220">
              <a:solidFill>
                <a:srgbClr val="0000CC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umdseal" id="97" name="Google Shape;9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8600" y="2971800"/>
            <a:ext cx="1600200" cy="142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Singleton Pattern</a:t>
            </a:r>
            <a:endParaRPr/>
          </a:p>
        </p:txBody>
      </p:sp>
      <p:sp>
        <p:nvSpPr>
          <p:cNvPr id="103" name="Google Shape;103;p14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250"/>
              <a:buChar char="•"/>
            </a:pPr>
            <a:r>
              <a:rPr b="1" lang="en-US" sz="1470"/>
              <a:t>Definition</a:t>
            </a:r>
            <a:endParaRPr/>
          </a:p>
          <a:p>
            <a:pPr indent="-182880" lvl="1" marL="457200" rtl="0" algn="l">
              <a:lnSpc>
                <a:spcPct val="80000"/>
              </a:lnSpc>
              <a:spcBef>
                <a:spcPts val="294"/>
              </a:spcBef>
              <a:spcAft>
                <a:spcPts val="0"/>
              </a:spcAft>
              <a:buSzPts val="1250"/>
              <a:buChar char="•"/>
            </a:pPr>
            <a:r>
              <a:rPr lang="en-US" sz="1470"/>
              <a:t>One instance of a class or value accessible globally</a:t>
            </a:r>
            <a:endParaRPr/>
          </a:p>
          <a:p>
            <a:pPr indent="-182880" lvl="0" marL="182880" rtl="0" algn="l">
              <a:lnSpc>
                <a:spcPct val="80000"/>
              </a:lnSpc>
              <a:spcBef>
                <a:spcPts val="294"/>
              </a:spcBef>
              <a:spcAft>
                <a:spcPts val="0"/>
              </a:spcAft>
              <a:buSzPts val="1250"/>
              <a:buChar char="•"/>
            </a:pPr>
            <a:r>
              <a:rPr b="1" lang="en-US" sz="1470"/>
              <a:t>Where to use &amp; benefits</a:t>
            </a:r>
            <a:endParaRPr/>
          </a:p>
          <a:p>
            <a:pPr indent="-182880" lvl="1" marL="457200" rtl="0" algn="l">
              <a:lnSpc>
                <a:spcPct val="80000"/>
              </a:lnSpc>
              <a:spcBef>
                <a:spcPts val="294"/>
              </a:spcBef>
              <a:spcAft>
                <a:spcPts val="0"/>
              </a:spcAft>
              <a:buSzPts val="1250"/>
              <a:buChar char="•"/>
            </a:pPr>
            <a:r>
              <a:rPr lang="en-US" sz="1470"/>
              <a:t>Ensure unique instance by defining class final</a:t>
            </a:r>
            <a:endParaRPr/>
          </a:p>
          <a:p>
            <a:pPr indent="-182880" lvl="1" marL="457200" rtl="0" algn="l">
              <a:lnSpc>
                <a:spcPct val="80000"/>
              </a:lnSpc>
              <a:spcBef>
                <a:spcPts val="294"/>
              </a:spcBef>
              <a:spcAft>
                <a:spcPts val="0"/>
              </a:spcAft>
              <a:buSzPts val="1250"/>
              <a:buChar char="•"/>
            </a:pPr>
            <a:r>
              <a:rPr lang="en-US" sz="1470"/>
              <a:t>Access to the instance only via methods provided</a:t>
            </a:r>
            <a:endParaRPr/>
          </a:p>
          <a:p>
            <a:pPr indent="-182880" lvl="0" marL="182880" rtl="0" algn="l">
              <a:lnSpc>
                <a:spcPct val="80000"/>
              </a:lnSpc>
              <a:spcBef>
                <a:spcPts val="294"/>
              </a:spcBef>
              <a:spcAft>
                <a:spcPts val="0"/>
              </a:spcAft>
              <a:buSzPts val="1250"/>
              <a:buChar char="•"/>
            </a:pPr>
            <a:r>
              <a:rPr b="1" lang="en-US" sz="1470"/>
              <a:t>Example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308"/>
              </a:spcBef>
              <a:spcAft>
                <a:spcPts val="0"/>
              </a:spcAft>
              <a:buSzPts val="1309"/>
              <a:buNone/>
            </a:pPr>
            <a:r>
              <a:t/>
            </a:r>
            <a:endParaRPr sz="1540"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190"/>
              <a:buFont typeface="Noto Sans Symbols"/>
              <a:buNone/>
            </a:pPr>
            <a:r>
              <a:rPr lang="en-US" sz="1400"/>
              <a:t>public class Employee {</a:t>
            </a:r>
            <a:endParaRPr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190"/>
              <a:buFont typeface="Noto Sans Symbols"/>
              <a:buNone/>
            </a:pPr>
            <a:r>
              <a:rPr lang="en-US" sz="1400"/>
              <a:t>    public static final int ID = 1234;	</a:t>
            </a:r>
            <a:r>
              <a:rPr lang="en-US" sz="1400">
                <a:solidFill>
                  <a:srgbClr val="FF3300"/>
                </a:solidFill>
              </a:rPr>
              <a:t>// ID is a singleton</a:t>
            </a:r>
            <a:endParaRPr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190"/>
              <a:buFont typeface="Noto Sans Symbols"/>
              <a:buNone/>
            </a:pPr>
            <a:r>
              <a:rPr lang="en-US" sz="1400"/>
              <a:t>} </a:t>
            </a:r>
            <a:endParaRPr sz="1400"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190"/>
              <a:buFont typeface="Noto Sans Symbols"/>
              <a:buNone/>
            </a:pPr>
            <a:r>
              <a:t/>
            </a:r>
            <a:endParaRPr sz="1400"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69"/>
              <a:buFont typeface="Noto Sans Symbols"/>
              <a:buNone/>
            </a:pPr>
            <a:r>
              <a:rPr lang="en-US" sz="1610"/>
              <a:t>public final class MySingleton {</a:t>
            </a:r>
            <a:endParaRPr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69"/>
              <a:buFont typeface="Noto Sans Symbols"/>
              <a:buNone/>
            </a:pPr>
            <a:r>
              <a:t/>
            </a:r>
            <a:endParaRPr sz="1610"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69"/>
              <a:buFont typeface="Noto Sans Symbols"/>
              <a:buNone/>
            </a:pPr>
            <a:r>
              <a:rPr lang="en-US" sz="1610"/>
              <a:t>	 </a:t>
            </a:r>
            <a:r>
              <a:rPr lang="en-US" sz="1610">
                <a:solidFill>
                  <a:srgbClr val="FF3300"/>
                </a:solidFill>
              </a:rPr>
              <a:t>// declare the unique instance of the class</a:t>
            </a:r>
            <a:endParaRPr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69"/>
              <a:buFont typeface="Noto Sans Symbols"/>
              <a:buNone/>
            </a:pPr>
            <a:r>
              <a:rPr lang="en-US" sz="1610"/>
              <a:t>	 private static MySingleton uniq = new MySingleton();</a:t>
            </a:r>
            <a:endParaRPr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69"/>
              <a:buFont typeface="Noto Sans Symbols"/>
              <a:buNone/>
            </a:pPr>
            <a:r>
              <a:t/>
            </a:r>
            <a:endParaRPr sz="1610"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69"/>
              <a:buFont typeface="Noto Sans Symbols"/>
              <a:buNone/>
            </a:pPr>
            <a:r>
              <a:rPr lang="en-US" sz="1610"/>
              <a:t>	 </a:t>
            </a:r>
            <a:r>
              <a:rPr lang="en-US" sz="1610">
                <a:solidFill>
                  <a:srgbClr val="FF3300"/>
                </a:solidFill>
              </a:rPr>
              <a:t>// private constructor only accessed from this class</a:t>
            </a:r>
            <a:endParaRPr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69"/>
              <a:buFont typeface="Noto Sans Symbols"/>
              <a:buNone/>
            </a:pPr>
            <a:r>
              <a:rPr lang="en-US" sz="1610"/>
              <a:t>	 private MySingleton() { … }</a:t>
            </a:r>
            <a:endParaRPr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69"/>
              <a:buFont typeface="Noto Sans Symbols"/>
              <a:buNone/>
            </a:pPr>
            <a:r>
              <a:t/>
            </a:r>
            <a:endParaRPr sz="1610"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69"/>
              <a:buFont typeface="Noto Sans Symbols"/>
              <a:buNone/>
            </a:pPr>
            <a:r>
              <a:rPr lang="en-US" sz="1610"/>
              <a:t>	 </a:t>
            </a:r>
            <a:r>
              <a:rPr lang="en-US" sz="1610">
                <a:solidFill>
                  <a:srgbClr val="FF3300"/>
                </a:solidFill>
              </a:rPr>
              <a:t>// return reference to unique instance of class</a:t>
            </a:r>
            <a:endParaRPr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69"/>
              <a:buFont typeface="Noto Sans Symbols"/>
              <a:buNone/>
            </a:pPr>
            <a:r>
              <a:rPr lang="en-US" sz="1610"/>
              <a:t>	 public static MySingleton getInstance() {</a:t>
            </a:r>
            <a:endParaRPr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69"/>
              <a:buFont typeface="Noto Sans Symbols"/>
              <a:buNone/>
            </a:pPr>
            <a:r>
              <a:rPr lang="en-US" sz="1610"/>
              <a:t>	     return uniq;</a:t>
            </a:r>
            <a:endParaRPr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69"/>
              <a:buFont typeface="Noto Sans Symbols"/>
              <a:buNone/>
            </a:pPr>
            <a:r>
              <a:rPr lang="en-US" sz="1610"/>
              <a:t>	 }</a:t>
            </a:r>
            <a:endParaRPr sz="1610"/>
          </a:p>
          <a:p>
            <a:pPr indent="-182880" lvl="1" marL="45720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369"/>
              <a:buFont typeface="Noto Sans Symbols"/>
              <a:buNone/>
            </a:pPr>
            <a:r>
              <a:rPr lang="en-US" sz="1610"/>
              <a:t>}</a:t>
            </a:r>
            <a:endParaRPr/>
          </a:p>
          <a:p>
            <a:pPr indent="0" lvl="0" marL="0" rtl="0" algn="l">
              <a:lnSpc>
                <a:spcPct val="80000"/>
              </a:lnSpc>
              <a:spcBef>
                <a:spcPts val="308"/>
              </a:spcBef>
              <a:spcAft>
                <a:spcPts val="0"/>
              </a:spcAft>
              <a:buSzPts val="1309"/>
              <a:buNone/>
            </a:pPr>
            <a:r>
              <a:t/>
            </a:r>
            <a:endParaRPr sz="154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Decorator Pattern</a:t>
            </a:r>
            <a:endParaRPr/>
          </a:p>
        </p:txBody>
      </p:sp>
      <p:sp>
        <p:nvSpPr>
          <p:cNvPr id="109" name="Google Shape;109;p15"/>
          <p:cNvSpPr txBox="1"/>
          <p:nvPr>
            <p:ph idx="1" type="body"/>
          </p:nvPr>
        </p:nvSpPr>
        <p:spPr>
          <a:xfrm>
            <a:off x="457200" y="1371600"/>
            <a:ext cx="84582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45"/>
              <a:buChar char="•"/>
            </a:pPr>
            <a:r>
              <a:rPr b="1" lang="en-US" sz="1700"/>
              <a:t>Definition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lang="en-US" sz="1700"/>
              <a:t>Attach additional responsibilities or functions to an object dynamically or statically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b="1" lang="en-US" sz="1700"/>
              <a:t>Where to use &amp; benefits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lang="en-US" sz="1700"/>
              <a:t>Provide flexible alternative to subclassing</a:t>
            </a:r>
            <a:endParaRPr sz="1700"/>
          </a:p>
          <a:p>
            <a:pPr indent="-182880" lvl="1" marL="45720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lang="en-US" sz="1700"/>
              <a:t>Add new function to an object without affecting other objects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lang="en-US" sz="1700"/>
              <a:t>Make responsibilities easily added and removed dynamically &amp; transparently to the object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b="1" lang="en-US" sz="1700"/>
              <a:t>Example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lang="en-US" sz="1700"/>
              <a:t>Pizza Decorator adds toppings to Pizza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lang="en-US" sz="1700"/>
              <a:t>Original</a:t>
            </a:r>
            <a:endParaRPr/>
          </a:p>
          <a:p>
            <a:pPr indent="-182879" lvl="2" marL="73152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530"/>
              <a:buChar char="•"/>
            </a:pPr>
            <a:r>
              <a:rPr lang="en-US" sz="1700"/>
              <a:t>Pizza subclasses</a:t>
            </a:r>
            <a:endParaRPr/>
          </a:p>
          <a:p>
            <a:pPr indent="-182879" lvl="2" marL="73152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530"/>
              <a:buChar char="•"/>
            </a:pPr>
            <a:r>
              <a:rPr lang="en-US" sz="1700"/>
              <a:t>Combinatorial explosion in # of subclasses</a:t>
            </a:r>
            <a:endParaRPr/>
          </a:p>
          <a:p>
            <a:pPr indent="-182880" lvl="1" marL="45720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445"/>
              <a:buChar char="•"/>
            </a:pPr>
            <a:r>
              <a:rPr lang="en-US" sz="1700"/>
              <a:t>Using pattern</a:t>
            </a:r>
            <a:endParaRPr/>
          </a:p>
          <a:p>
            <a:pPr indent="-182879" lvl="2" marL="73152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530"/>
              <a:buChar char="•"/>
            </a:pPr>
            <a:r>
              <a:rPr lang="en-US" sz="1700"/>
              <a:t>Pizza decorator classes add toppings to Pizza objects dynamically</a:t>
            </a:r>
            <a:endParaRPr/>
          </a:p>
          <a:p>
            <a:pPr indent="-182879" lvl="2" marL="73152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530"/>
              <a:buChar char="•"/>
            </a:pPr>
            <a:r>
              <a:rPr lang="en-US" sz="1700"/>
              <a:t>Can create different combinations of toppings without modifying Pizza class</a:t>
            </a:r>
            <a:endParaRPr/>
          </a:p>
          <a:p>
            <a:pPr indent="-182879" lvl="2" marL="731520" rtl="0" algn="l">
              <a:lnSpc>
                <a:spcPct val="90000"/>
              </a:lnSpc>
              <a:spcBef>
                <a:spcPts val="340"/>
              </a:spcBef>
              <a:spcAft>
                <a:spcPts val="0"/>
              </a:spcAft>
              <a:buSzPts val="1530"/>
              <a:buChar char="•"/>
            </a:pPr>
            <a:r>
              <a:rPr b="1" lang="en-US" sz="1700"/>
              <a:t>Example:</a:t>
            </a:r>
            <a:r>
              <a:rPr lang="en-US" sz="1700"/>
              <a:t> PizzaDecoratorCode</a:t>
            </a:r>
            <a:endParaRPr sz="1700"/>
          </a:p>
          <a:p>
            <a:pPr indent="-96519" lvl="0" marL="182880" rt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SzPts val="1360"/>
              <a:buNone/>
            </a:pPr>
            <a:r>
              <a:t/>
            </a:r>
            <a:endParaRPr sz="1600"/>
          </a:p>
        </p:txBody>
      </p:sp>
      <p:pic>
        <p:nvPicPr>
          <p:cNvPr descr="MCj02643880000[1]" id="110" name="Google Shape;11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94334" y="3611187"/>
            <a:ext cx="1376363" cy="7651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CFD01017_0000[1]" id="111" name="Google Shape;111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05600" y="3733800"/>
            <a:ext cx="1447800" cy="1176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</a:pPr>
            <a:r>
              <a:rPr lang="en-US" u="sng"/>
              <a:t>Decorator Pattern</a:t>
            </a:r>
            <a:endParaRPr/>
          </a:p>
        </p:txBody>
      </p:sp>
      <p:sp>
        <p:nvSpPr>
          <p:cNvPr id="117" name="Google Shape;117;p16"/>
          <p:cNvSpPr txBox="1"/>
          <p:nvPr>
            <p:ph idx="1" type="body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rtl="0" algn="l">
              <a:spcBef>
                <a:spcPts val="0"/>
              </a:spcBef>
              <a:spcAft>
                <a:spcPts val="0"/>
              </a:spcAft>
              <a:buSzPts val="2040"/>
              <a:buChar char="•"/>
            </a:pPr>
            <a:r>
              <a:rPr lang="en-US"/>
              <a:t>Examples from Java I/O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Interface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Char char="•"/>
            </a:pPr>
            <a:r>
              <a:rPr lang="en-US"/>
              <a:t>InputStream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Concrete subclasses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Char char="•"/>
            </a:pPr>
            <a:r>
              <a:rPr lang="en-US"/>
              <a:t>FileInputStream, ByteArrayInputStream 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Decorators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Char char="•"/>
            </a:pPr>
            <a:r>
              <a:rPr lang="en-US"/>
              <a:t>BufferedInputStream, DataInputStream</a:t>
            </a:r>
            <a:endParaRPr/>
          </a:p>
          <a:p>
            <a:pPr indent="-182880" lvl="1" marL="457200" rtl="0" algn="l">
              <a:spcBef>
                <a:spcPts val="400"/>
              </a:spcBef>
              <a:spcAft>
                <a:spcPts val="0"/>
              </a:spcAft>
              <a:buSzPts val="1700"/>
              <a:buChar char="•"/>
            </a:pPr>
            <a:r>
              <a:rPr lang="en-US"/>
              <a:t>Code</a:t>
            </a:r>
            <a:endParaRPr/>
          </a:p>
          <a:p>
            <a:pPr indent="-182879" lvl="2" marL="731520" rtl="0" algn="l">
              <a:spcBef>
                <a:spcPts val="360"/>
              </a:spcBef>
              <a:spcAft>
                <a:spcPts val="0"/>
              </a:spcAft>
              <a:buSzPts val="1620"/>
              <a:buChar char="•"/>
            </a:pPr>
            <a:r>
              <a:rPr lang="en-US"/>
              <a:t>InputStream s = new DataInputStream( new BufferedInputStream (new FileInputStream()));</a:t>
            </a:r>
            <a:endParaRPr/>
          </a:p>
          <a:p>
            <a:pPr indent="-80009" lvl="2" marL="731520" rtl="0" algn="l">
              <a:spcBef>
                <a:spcPts val="360"/>
              </a:spcBef>
              <a:spcAft>
                <a:spcPts val="0"/>
              </a:spcAft>
              <a:buSzPts val="162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