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7315200" cy="9601200"/>
  <p:embeddedFontLst>
    <p:embeddedFont>
      <p:font typeface="Helvetica Neue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HelveticaNeue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HelveticaNeue-bold.fntdata"/><Relationship Id="rId6" Type="http://schemas.openxmlformats.org/officeDocument/2006/relationships/slide" Target="slides/slide1.xml"/><Relationship Id="rId18" Type="http://schemas.openxmlformats.org/officeDocument/2006/relationships/font" Target="fonts/HelveticaNeue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8175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52900" y="0"/>
            <a:ext cx="3176588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09075"/>
            <a:ext cx="3178175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0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10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1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4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5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6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6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7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7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8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8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9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9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55556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B8B8D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B8B8D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B8B8D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B8B8D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85800" y="3398520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6" name="Google Shape;36;p4"/>
          <p:cNvCxnSpPr/>
          <p:nvPr/>
        </p:nvCxnSpPr>
        <p:spPr>
          <a:xfrm>
            <a:off x="731520" y="4599432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"/>
          <p:cNvSpPr txBox="1"/>
          <p:nvPr>
            <p:ph idx="3" type="body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6"/>
          <p:cNvSpPr txBox="1"/>
          <p:nvPr>
            <p:ph idx="4" type="body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3" name="Google Shape;53;p6"/>
          <p:cNvCxnSpPr/>
          <p:nvPr/>
        </p:nvCxnSpPr>
        <p:spPr>
          <a:xfrm rot="5400000">
            <a:off x="2217817" y="4045823"/>
            <a:ext cx="4709160" cy="794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1320" lvl="0" marL="45720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indent="-379730" lvl="1" marL="9144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indent="-365760" lvl="2" marL="13716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 rot="5400000">
            <a:off x="-13116" y="3580206"/>
            <a:ext cx="557784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/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/>
          <p:nvPr>
            <p:ph idx="2" type="pic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" dir="5400000" dist="12700">
              <a:srgbClr val="000000">
                <a:alpha val="58823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0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1150" lvl="5" marL="27432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1150" lvl="6" marL="32004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1150" lvl="7" marL="36576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1150" lvl="8" marL="41148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ctrTitle"/>
          </p:nvPr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/>
              <a:t>CMSC 132: </a:t>
            </a:r>
            <a:br>
              <a:rPr lang="en-US" sz="3600"/>
            </a:br>
            <a:r>
              <a:rPr lang="en-US" sz="3600"/>
              <a:t>OBJECT-ORIENTED PROGRAMMING II</a:t>
            </a:r>
            <a:endParaRPr/>
          </a:p>
        </p:txBody>
      </p:sp>
      <p:sp>
        <p:nvSpPr>
          <p:cNvPr id="96" name="Google Shape;96;p13"/>
          <p:cNvSpPr txBox="1"/>
          <p:nvPr>
            <p:ph idx="1" type="subTitle"/>
          </p:nvPr>
        </p:nvSpPr>
        <p:spPr>
          <a:xfrm>
            <a:off x="1828800" y="2819400"/>
            <a:ext cx="7086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465"/>
              <a:buFont typeface="Noto Sans Symbols"/>
              <a:buNone/>
            </a:pPr>
            <a:r>
              <a:rPr lang="en-US" sz="2900">
                <a:latin typeface="Helvetica Neue"/>
                <a:ea typeface="Helvetica Neue"/>
                <a:cs typeface="Helvetica Neue"/>
                <a:sym typeface="Helvetica Neue"/>
              </a:rPr>
              <a:t>State Design Pattern / Dynamic Systems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Computer Science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University of Maryland, College Park</a:t>
            </a:r>
            <a:endParaRPr b="0" sz="2400">
              <a:solidFill>
                <a:srgbClr val="0000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umdseal" id="97" name="Google Shape;9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971800"/>
            <a:ext cx="160020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2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State-Transition Diagram</a:t>
            </a:r>
            <a:endParaRPr/>
          </a:p>
        </p:txBody>
      </p:sp>
      <p:sp>
        <p:nvSpPr>
          <p:cNvPr id="216" name="Google Shape;216;p22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How does the calculator know what operation to perform with each event? This is based on its state, or context (RFO, RSO, ERR).</a:t>
            </a:r>
            <a:endParaRPr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We can describe the behavior using a </a:t>
            </a:r>
            <a:r>
              <a:rPr b="1" lang="en-US" sz="1800">
                <a:solidFill>
                  <a:srgbClr val="800080"/>
                </a:solidFill>
              </a:rPr>
              <a:t>state-transition diagram</a:t>
            </a:r>
            <a:r>
              <a:rPr lang="en-US" sz="1800"/>
              <a:t>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Nodes</a:t>
            </a:r>
            <a:r>
              <a:rPr lang="en-US" sz="1800"/>
              <a:t>: represent possible </a:t>
            </a:r>
            <a:r>
              <a:rPr b="1" lang="en-US" sz="1800">
                <a:solidFill>
                  <a:srgbClr val="800080"/>
                </a:solidFill>
              </a:rPr>
              <a:t>states</a:t>
            </a:r>
            <a:r>
              <a:rPr lang="en-US" sz="1800"/>
              <a:t> the system can be in. A black circle is the </a:t>
            </a:r>
            <a:r>
              <a:rPr b="1" lang="en-US" sz="1800">
                <a:solidFill>
                  <a:srgbClr val="800080"/>
                </a:solidFill>
              </a:rPr>
              <a:t>initial or starting state</a:t>
            </a:r>
            <a:r>
              <a:rPr lang="en-US" sz="1800"/>
              <a:t>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Arcs</a:t>
            </a:r>
            <a:r>
              <a:rPr lang="en-US" sz="1800"/>
              <a:t> or </a:t>
            </a:r>
            <a:r>
              <a:rPr b="1" lang="en-US" sz="1800">
                <a:solidFill>
                  <a:srgbClr val="3333CC"/>
                </a:solidFill>
              </a:rPr>
              <a:t>Edges</a:t>
            </a:r>
            <a:r>
              <a:rPr lang="en-US" sz="1800"/>
              <a:t>: represent possible </a:t>
            </a:r>
            <a:r>
              <a:rPr b="1" lang="en-US" sz="1800">
                <a:solidFill>
                  <a:srgbClr val="800080"/>
                </a:solidFill>
              </a:rPr>
              <a:t>transitions</a:t>
            </a:r>
            <a:r>
              <a:rPr lang="en-US" sz="1800"/>
              <a:t>. Each is labeled with a pair “</a:t>
            </a:r>
            <a:r>
              <a:rPr b="1" lang="en-US" sz="1800">
                <a:solidFill>
                  <a:srgbClr val="800080"/>
                </a:solidFill>
              </a:rPr>
              <a:t>Event/Action</a:t>
            </a:r>
            <a:r>
              <a:rPr lang="en-US" sz="1800"/>
              <a:t>” where: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b="1" lang="en-US">
                <a:solidFill>
                  <a:srgbClr val="800080"/>
                </a:solidFill>
              </a:rPr>
              <a:t>Event</a:t>
            </a:r>
            <a:r>
              <a:rPr lang="en-US"/>
              <a:t>: event that triggers the transition.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b="1" lang="en-US">
                <a:solidFill>
                  <a:srgbClr val="800080"/>
                </a:solidFill>
              </a:rPr>
              <a:t>Action</a:t>
            </a:r>
            <a:r>
              <a:rPr lang="en-US"/>
              <a:t>: action/computation performed as a result of the event.</a:t>
            </a:r>
            <a:endParaRPr/>
          </a:p>
        </p:txBody>
      </p:sp>
      <p:pic>
        <p:nvPicPr>
          <p:cNvPr id="217" name="Google Shape;217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43000" y="4572000"/>
            <a:ext cx="6505578" cy="12049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19" name="Google Shape;219;p2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(Simplified) State-Transition Diagram</a:t>
            </a:r>
            <a:endParaRPr/>
          </a:p>
        </p:txBody>
      </p:sp>
      <p:pic>
        <p:nvPicPr>
          <p:cNvPr id="225" name="Google Shape;225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800" y="1600200"/>
            <a:ext cx="7620000" cy="4274634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27" name="Google Shape;227;p2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4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/>
              <a:t>Programming State-Transition Diagrams</a:t>
            </a:r>
            <a:endParaRPr/>
          </a:p>
        </p:txBody>
      </p:sp>
      <p:sp>
        <p:nvSpPr>
          <p:cNvPr id="233" name="Google Shape;233;p24"/>
          <p:cNvSpPr txBox="1"/>
          <p:nvPr>
            <p:ph idx="1" type="body"/>
          </p:nvPr>
        </p:nvSpPr>
        <p:spPr>
          <a:xfrm>
            <a:off x="457200" y="12954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You can use </a:t>
            </a:r>
            <a:r>
              <a:rPr b="1" lang="en-US" sz="1800">
                <a:solidFill>
                  <a:srgbClr val="800080"/>
                </a:solidFill>
              </a:rPr>
              <a:t>if-the-else</a:t>
            </a:r>
            <a:r>
              <a:rPr lang="en-US" sz="1800"/>
              <a:t> and/or </a:t>
            </a:r>
            <a:r>
              <a:rPr b="1" lang="en-US" sz="1800">
                <a:solidFill>
                  <a:srgbClr val="800080"/>
                </a:solidFill>
              </a:rPr>
              <a:t>switch</a:t>
            </a:r>
            <a:r>
              <a:rPr lang="en-US" sz="1800"/>
              <a:t> statements to control the processing.</a:t>
            </a:r>
            <a:endParaRPr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Example</a:t>
            </a:r>
            <a:r>
              <a:rPr lang="en-US" sz="1800"/>
              <a:t>: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>
                <a:solidFill>
                  <a:srgbClr val="3333CC"/>
                </a:solidFill>
              </a:rPr>
              <a:t>if</a:t>
            </a:r>
            <a:r>
              <a:rPr b="1" lang="en-US"/>
              <a:t> ( event == X ) {	</a:t>
            </a:r>
            <a:r>
              <a:rPr b="1" lang="en-US">
                <a:solidFill>
                  <a:srgbClr val="800080"/>
                </a:solidFill>
              </a:rPr>
              <a:t>// some event X encountered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</a:t>
            </a:r>
            <a:r>
              <a:rPr b="1" lang="en-US">
                <a:solidFill>
                  <a:srgbClr val="3333CC"/>
                </a:solidFill>
              </a:rPr>
              <a:t>switch</a:t>
            </a:r>
            <a:r>
              <a:rPr b="1" lang="en-US"/>
              <a:t> ( state ) {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</a:t>
            </a:r>
            <a:r>
              <a:rPr b="1" lang="en-US">
                <a:solidFill>
                  <a:srgbClr val="3333CC"/>
                </a:solidFill>
              </a:rPr>
              <a:t>case</a:t>
            </a:r>
            <a:r>
              <a:rPr b="1" lang="en-US"/>
              <a:t> STATE1: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	</a:t>
            </a:r>
            <a:r>
              <a:rPr b="1" lang="en-US">
                <a:solidFill>
                  <a:srgbClr val="800080"/>
                </a:solidFill>
              </a:rPr>
              <a:t>// processing for event X in state 1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	break;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</a:t>
            </a:r>
            <a:r>
              <a:rPr b="1" lang="en-US">
                <a:solidFill>
                  <a:srgbClr val="3333CC"/>
                </a:solidFill>
              </a:rPr>
              <a:t>case</a:t>
            </a:r>
            <a:r>
              <a:rPr b="1" lang="en-US"/>
              <a:t> STATE2: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	</a:t>
            </a:r>
            <a:r>
              <a:rPr b="1" lang="en-US">
                <a:solidFill>
                  <a:srgbClr val="800080"/>
                </a:solidFill>
              </a:rPr>
              <a:t>// processing for event X in state 2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	break;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}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}  </a:t>
            </a:r>
            <a:r>
              <a:rPr b="1" lang="en-US">
                <a:solidFill>
                  <a:srgbClr val="3333CC"/>
                </a:solidFill>
              </a:rPr>
              <a:t>else if</a:t>
            </a:r>
            <a:r>
              <a:rPr b="1" lang="en-US"/>
              <a:t> ( event == Y ) {	</a:t>
            </a:r>
            <a:r>
              <a:rPr b="1" lang="en-US">
                <a:solidFill>
                  <a:srgbClr val="800080"/>
                </a:solidFill>
              </a:rPr>
              <a:t>// event Y encountered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	</a:t>
            </a:r>
            <a:r>
              <a:rPr b="1" lang="en-US">
                <a:solidFill>
                  <a:srgbClr val="800080"/>
                </a:solidFill>
              </a:rPr>
              <a:t>// same thing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Font typeface="Arial"/>
              <a:buNone/>
            </a:pPr>
            <a:r>
              <a:rPr b="1" lang="en-US"/>
              <a:t>} </a:t>
            </a:r>
            <a:r>
              <a:rPr b="1" lang="en-US">
                <a:solidFill>
                  <a:srgbClr val="800080"/>
                </a:solidFill>
              </a:rPr>
              <a:t>// etc…</a:t>
            </a:r>
            <a:endParaRPr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You can use the </a:t>
            </a:r>
            <a:r>
              <a:rPr b="1" lang="en-US" sz="1800">
                <a:solidFill>
                  <a:srgbClr val="7030A0"/>
                </a:solidFill>
              </a:rPr>
              <a:t>state design pattern</a:t>
            </a:r>
            <a:endParaRPr b="1" sz="1800">
              <a:solidFill>
                <a:srgbClr val="7030A0"/>
              </a:solidFill>
            </a:endParaRPr>
          </a:p>
        </p:txBody>
      </p:sp>
      <p:sp>
        <p:nvSpPr>
          <p:cNvPr id="234" name="Google Shape;234;p2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35" name="Google Shape;235;p2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State Pattern</a:t>
            </a:r>
            <a:endParaRPr/>
          </a:p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275"/>
              <a:buChar char="•"/>
            </a:pPr>
            <a:r>
              <a:rPr b="1" lang="en-US" sz="1500"/>
              <a:t>Definition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Represent change in an object’s behavior using its member classes</a:t>
            </a:r>
            <a:endParaRPr/>
          </a:p>
          <a:p>
            <a:pPr indent="-182880" lvl="0" marL="18288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b="1" lang="en-US" sz="1500"/>
              <a:t>Where to use &amp; benefits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Control states without many if-else statements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Represent states using classes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Every state has to act in a similar manner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Simplify and clarify the program</a:t>
            </a:r>
            <a:endParaRPr/>
          </a:p>
          <a:p>
            <a:pPr indent="-182880" lvl="0" marL="18288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b="1" lang="en-US" sz="1500"/>
              <a:t>Example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States representing finite state machine (FSM)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Original</a:t>
            </a:r>
            <a:endParaRPr/>
          </a:p>
          <a:p>
            <a:pPr indent="-182879" lvl="2" marL="731520" rtl="0" algn="l">
              <a:spcBef>
                <a:spcPts val="30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Each method chooses action depending on state</a:t>
            </a:r>
            <a:endParaRPr/>
          </a:p>
          <a:p>
            <a:pPr indent="-182879" lvl="2" marL="731520" rtl="0" algn="l">
              <a:spcBef>
                <a:spcPts val="30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Behavior may be confusing, state is implicit </a:t>
            </a:r>
            <a:endParaRPr/>
          </a:p>
          <a:p>
            <a:pPr indent="-182880" lvl="1" marL="45720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lang="en-US" sz="1500"/>
              <a:t>Using pattern</a:t>
            </a:r>
            <a:endParaRPr/>
          </a:p>
          <a:p>
            <a:pPr indent="-182879" lvl="2" marL="731520" rtl="0" algn="l">
              <a:spcBef>
                <a:spcPts val="30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State interface defines list of actions for state </a:t>
            </a:r>
            <a:endParaRPr/>
          </a:p>
          <a:p>
            <a:pPr indent="-182879" lvl="2" marL="731520" rtl="0" algn="l">
              <a:spcBef>
                <a:spcPts val="30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Define inner classes implementing State interface</a:t>
            </a:r>
            <a:endParaRPr/>
          </a:p>
          <a:p>
            <a:pPr indent="-182879" lvl="2" marL="731520" rtl="0" algn="l">
              <a:spcBef>
                <a:spcPts val="30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Finite state machine instantiates each state and tracks its current state</a:t>
            </a:r>
            <a:endParaRPr/>
          </a:p>
          <a:p>
            <a:pPr indent="-182879" lvl="2" marL="731520" rtl="0" algn="l">
              <a:spcBef>
                <a:spcPts val="30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Current state used to choose action</a:t>
            </a:r>
            <a:endParaRPr/>
          </a:p>
          <a:p>
            <a:pPr indent="-182880" lvl="0" marL="182880" rtl="0" algn="l">
              <a:spcBef>
                <a:spcPts val="300"/>
              </a:spcBef>
              <a:spcAft>
                <a:spcPts val="0"/>
              </a:spcAft>
              <a:buSzPts val="1275"/>
              <a:buChar char="•"/>
            </a:pPr>
            <a:r>
              <a:rPr b="1" lang="en-US" sz="1500"/>
              <a:t>Example:</a:t>
            </a:r>
            <a:r>
              <a:rPr lang="en-US" sz="1500"/>
              <a:t> StateCode</a:t>
            </a:r>
            <a:endParaRPr sz="1500"/>
          </a:p>
          <a:p>
            <a:pPr indent="-101917" lvl="0" marL="182880" rtl="0" algn="l">
              <a:spcBef>
                <a:spcPts val="300"/>
              </a:spcBef>
              <a:spcAft>
                <a:spcPts val="0"/>
              </a:spcAft>
              <a:buSzPts val="1275"/>
              <a:buNone/>
            </a:pPr>
            <a:r>
              <a:t/>
            </a:r>
            <a:endParaRPr sz="1500"/>
          </a:p>
        </p:txBody>
      </p:sp>
      <p:sp>
        <p:nvSpPr>
          <p:cNvPr id="104" name="Google Shape;104;p1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05" name="Google Shape;105;p1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State Example – Original Code </a:t>
            </a:r>
            <a:endParaRPr/>
          </a:p>
        </p:txBody>
      </p:sp>
      <p:sp>
        <p:nvSpPr>
          <p:cNvPr id="111" name="Google Shape;111;p15"/>
          <p:cNvSpPr txBox="1"/>
          <p:nvPr>
            <p:ph idx="1" type="body"/>
          </p:nvPr>
        </p:nvSpPr>
        <p:spPr>
          <a:xfrm>
            <a:off x="2286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public class FickleFruitVendor {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boolean wearingHat;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boolean isHatOn() { return wearingHat; }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String requestFruit() {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if (wearingHat) {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    wearingHat = false;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    return "Banana";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} else {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    wearingHat = true;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    return "Apple";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    }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    }</a:t>
            </a:r>
            <a:endParaRPr/>
          </a:p>
          <a:p>
            <a:pPr indent="-182880" lvl="1" marL="457200" rtl="0" algn="l">
              <a:spcBef>
                <a:spcPts val="0"/>
              </a:spcBef>
              <a:spcAft>
                <a:spcPts val="0"/>
              </a:spcAft>
              <a:buSzPts val="1530"/>
              <a:buFont typeface="Noto Sans Symbols"/>
              <a:buNone/>
            </a:pPr>
            <a:r>
              <a:rPr lang="en-US" sz="1800"/>
              <a:t>}</a:t>
            </a:r>
            <a:endParaRPr/>
          </a:p>
        </p:txBody>
      </p:sp>
      <p:grpSp>
        <p:nvGrpSpPr>
          <p:cNvPr id="112" name="Google Shape;112;p15"/>
          <p:cNvGrpSpPr/>
          <p:nvPr/>
        </p:nvGrpSpPr>
        <p:grpSpPr>
          <a:xfrm>
            <a:off x="4667250" y="3238500"/>
            <a:ext cx="4200525" cy="1539875"/>
            <a:chOff x="2940" y="2040"/>
            <a:chExt cx="2646" cy="970"/>
          </a:xfrm>
        </p:grpSpPr>
        <p:sp>
          <p:nvSpPr>
            <p:cNvPr id="113" name="Google Shape;113;p15"/>
            <p:cNvSpPr/>
            <p:nvPr/>
          </p:nvSpPr>
          <p:spPr>
            <a:xfrm>
              <a:off x="2940" y="2244"/>
              <a:ext cx="990" cy="642"/>
            </a:xfrm>
            <a:prstGeom prst="ellipse">
              <a:avLst/>
            </a:prstGeom>
            <a:noFill/>
            <a:ln cap="flat" cmpd="sng" w="5715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000" u="none" cap="none" strike="noStrik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Wearing</a:t>
              </a:r>
              <a:endParaRPr/>
            </a:p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000" u="none" cap="none" strike="noStrik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Hat</a:t>
              </a: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4626" y="2244"/>
              <a:ext cx="960" cy="660"/>
            </a:xfrm>
            <a:prstGeom prst="ellipse">
              <a:avLst/>
            </a:prstGeom>
            <a:noFill/>
            <a:ln cap="flat" cmpd="sng" w="5715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000" u="none" cap="none" strike="noStrik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Not</a:t>
              </a:r>
              <a:endParaRPr/>
            </a:p>
            <a:p>
              <a:pPr indent="0" lvl="0" marL="0" marR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000" u="none" cap="none" strike="noStrik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Wearing</a:t>
              </a:r>
              <a:endParaRPr/>
            </a:p>
            <a:p>
              <a:pPr indent="0" lvl="0" marL="0" marR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000" u="none" cap="none" strike="noStrik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Hat</a:t>
              </a: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3960" y="2640"/>
              <a:ext cx="672" cy="94"/>
            </a:xfrm>
            <a:custGeom>
              <a:rect b="b" l="l" r="r" t="t"/>
              <a:pathLst>
                <a:path extrusionOk="0" h="550" w="1104">
                  <a:moveTo>
                    <a:pt x="0" y="0"/>
                  </a:moveTo>
                  <a:cubicBezTo>
                    <a:pt x="202" y="271"/>
                    <a:pt x="404" y="542"/>
                    <a:pt x="588" y="546"/>
                  </a:cubicBezTo>
                  <a:cubicBezTo>
                    <a:pt x="772" y="550"/>
                    <a:pt x="938" y="287"/>
                    <a:pt x="1104" y="24"/>
                  </a:cubicBezTo>
                </a:path>
              </a:pathLst>
            </a:custGeom>
            <a:noFill/>
            <a:ln cap="flat" cmpd="sng" w="5080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6" name="Google Shape;116;p15"/>
            <p:cNvSpPr/>
            <p:nvPr/>
          </p:nvSpPr>
          <p:spPr>
            <a:xfrm flipH="1" rot="10800000">
              <a:off x="3936" y="2356"/>
              <a:ext cx="690" cy="68"/>
            </a:xfrm>
            <a:custGeom>
              <a:rect b="b" l="l" r="r" t="t"/>
              <a:pathLst>
                <a:path extrusionOk="0" h="550" w="1104">
                  <a:moveTo>
                    <a:pt x="0" y="0"/>
                  </a:moveTo>
                  <a:cubicBezTo>
                    <a:pt x="202" y="271"/>
                    <a:pt x="404" y="542"/>
                    <a:pt x="588" y="546"/>
                  </a:cubicBezTo>
                  <a:cubicBezTo>
                    <a:pt x="772" y="550"/>
                    <a:pt x="938" y="287"/>
                    <a:pt x="1104" y="24"/>
                  </a:cubicBezTo>
                </a:path>
              </a:pathLst>
            </a:custGeom>
            <a:noFill/>
            <a:ln cap="flat" cmpd="sng" w="5080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17" name="Google Shape;117;p15"/>
            <p:cNvSpPr txBox="1"/>
            <p:nvPr/>
          </p:nvSpPr>
          <p:spPr>
            <a:xfrm>
              <a:off x="3768" y="2760"/>
              <a:ext cx="1062" cy="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 u="non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Banana</a:t>
              </a:r>
              <a:endParaRPr/>
            </a:p>
          </p:txBody>
        </p:sp>
        <p:sp>
          <p:nvSpPr>
            <p:cNvPr id="118" name="Google Shape;118;p15"/>
            <p:cNvSpPr txBox="1"/>
            <p:nvPr/>
          </p:nvSpPr>
          <p:spPr>
            <a:xfrm>
              <a:off x="3738" y="2040"/>
              <a:ext cx="1062" cy="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 u="none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Apple</a:t>
              </a:r>
              <a:endParaRPr/>
            </a:p>
          </p:txBody>
        </p:sp>
      </p:grpSp>
      <p:sp>
        <p:nvSpPr>
          <p:cNvPr id="119" name="Google Shape;119;p1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20" name="Google Shape;120;p1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State Example</a:t>
            </a:r>
            <a:endParaRPr/>
          </a:p>
        </p:txBody>
      </p:sp>
      <p:sp>
        <p:nvSpPr>
          <p:cNvPr id="126" name="Google Shape;126;p16"/>
          <p:cNvSpPr txBox="1"/>
          <p:nvPr>
            <p:ph idx="1" type="body"/>
          </p:nvPr>
        </p:nvSpPr>
        <p:spPr>
          <a:xfrm>
            <a:off x="228600" y="1371600"/>
            <a:ext cx="45720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public interface </a:t>
            </a:r>
            <a:r>
              <a:rPr lang="en-US" sz="1600">
                <a:solidFill>
                  <a:srgbClr val="FF3300"/>
                </a:solidFill>
              </a:rPr>
              <a:t>State</a:t>
            </a:r>
            <a:r>
              <a:rPr lang="en-US" sz="1600"/>
              <a:t> {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boolean isHatOn();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String requestFruit();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}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t/>
            </a:r>
            <a:endParaRPr sz="1600"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public class FickleFruitVendor {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</a:t>
            </a:r>
            <a:r>
              <a:rPr lang="en-US" sz="1600">
                <a:solidFill>
                  <a:srgbClr val="FF3300"/>
                </a:solidFill>
              </a:rPr>
              <a:t>State</a:t>
            </a:r>
            <a:r>
              <a:rPr lang="en-US" sz="1600"/>
              <a:t> wearingHat = new WearingHat();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</a:t>
            </a:r>
            <a:r>
              <a:rPr lang="en-US" sz="1600">
                <a:solidFill>
                  <a:srgbClr val="FF3300"/>
                </a:solidFill>
              </a:rPr>
              <a:t>State</a:t>
            </a:r>
            <a:r>
              <a:rPr lang="en-US" sz="1600"/>
              <a:t> notWearingHat = new NotWearingHat();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t/>
            </a:r>
            <a:endParaRPr sz="1600"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</a:t>
            </a:r>
            <a:r>
              <a:rPr lang="en-US" sz="1600">
                <a:solidFill>
                  <a:srgbClr val="FF3300"/>
                </a:solidFill>
              </a:rPr>
              <a:t>// track current state of Vendor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</a:t>
            </a:r>
            <a:r>
              <a:rPr lang="en-US" sz="1600">
                <a:solidFill>
                  <a:srgbClr val="FF3300"/>
                </a:solidFill>
              </a:rPr>
              <a:t>State</a:t>
            </a:r>
            <a:r>
              <a:rPr lang="en-US" sz="1600"/>
              <a:t> currentState = wearingHat;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t/>
            </a:r>
            <a:endParaRPr sz="1600"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</a:t>
            </a:r>
            <a:r>
              <a:rPr lang="en-US" sz="1500">
                <a:solidFill>
                  <a:srgbClr val="FF3300"/>
                </a:solidFill>
              </a:rPr>
              <a:t>// behavior depends on current state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public boolean isHatOn() {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    return currentState.isHatOn();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}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public String requestFruit() {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    return currentState.requestFruit();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rPr lang="en-US" sz="1600"/>
              <a:t>    }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t/>
            </a:r>
            <a:endParaRPr sz="1600"/>
          </a:p>
          <a:p>
            <a:pPr indent="-182880" lvl="1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360"/>
              <a:buFont typeface="Noto Sans Symbols"/>
              <a:buNone/>
            </a:pPr>
            <a:r>
              <a:t/>
            </a:r>
            <a:endParaRPr sz="1600"/>
          </a:p>
        </p:txBody>
      </p:sp>
      <p:sp>
        <p:nvSpPr>
          <p:cNvPr id="127" name="Google Shape;127;p16"/>
          <p:cNvSpPr txBox="1"/>
          <p:nvPr/>
        </p:nvSpPr>
        <p:spPr>
          <a:xfrm>
            <a:off x="4495800" y="1371600"/>
            <a:ext cx="44958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15"/>
              <a:buFont typeface="Noto Sans Symbols"/>
              <a:buNone/>
            </a:pPr>
            <a:r>
              <a:rPr lang="en-US"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// Inner class 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15"/>
              <a:buFont typeface="Noto Sans Symbols"/>
              <a:buNone/>
            </a:pPr>
            <a:r>
              <a:rPr lang="en-US" sz="1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public class WearingHat implements </a:t>
            </a:r>
            <a:r>
              <a:rPr lang="en-US" sz="1500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State</a:t>
            </a: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{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boolean isHatOn() { return true; }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String requestFruit() {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         </a:t>
            </a:r>
            <a:r>
              <a:rPr lang="en-US"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// change state 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currentState = notWearingHat;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return "Banana";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}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}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t/>
            </a:r>
            <a:endParaRPr sz="15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// Inner class 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public class NotWearingHat implements </a:t>
            </a:r>
            <a:r>
              <a:rPr lang="en-US" sz="1500">
                <a:solidFill>
                  <a:srgbClr val="FF3300"/>
                </a:solidFill>
                <a:latin typeface="Arial"/>
                <a:ea typeface="Arial"/>
                <a:cs typeface="Arial"/>
                <a:sym typeface="Arial"/>
              </a:rPr>
              <a:t>State</a:t>
            </a: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{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boolean isHatOn() { return false; }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String requestFruit() {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        </a:t>
            </a:r>
            <a:r>
              <a:rPr lang="en-US"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// change state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currentState = wearingHat;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return "Apple";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}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}</a:t>
            </a:r>
            <a:endParaRPr/>
          </a:p>
          <a:p>
            <a:pPr indent="-182880" lvl="0" marL="18288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75"/>
              <a:buFont typeface="Noto Sans Symbols"/>
              <a:buNone/>
            </a:pPr>
            <a:r>
              <a:rPr lang="en-US" sz="15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} </a:t>
            </a:r>
            <a:r>
              <a:rPr lang="en-US" sz="15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// End of </a:t>
            </a:r>
            <a:r>
              <a:rPr lang="en-US" sz="1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FickleFruitVendor class </a:t>
            </a:r>
            <a:endParaRPr sz="1500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8" name="Google Shape;128;p16"/>
          <p:cNvGrpSpPr/>
          <p:nvPr/>
        </p:nvGrpSpPr>
        <p:grpSpPr>
          <a:xfrm>
            <a:off x="4791075" y="5181600"/>
            <a:ext cx="3438525" cy="1447800"/>
            <a:chOff x="2940" y="2040"/>
            <a:chExt cx="2646" cy="970"/>
          </a:xfrm>
        </p:grpSpPr>
        <p:sp>
          <p:nvSpPr>
            <p:cNvPr id="129" name="Google Shape;129;p16"/>
            <p:cNvSpPr/>
            <p:nvPr/>
          </p:nvSpPr>
          <p:spPr>
            <a:xfrm>
              <a:off x="2940" y="2244"/>
              <a:ext cx="990" cy="642"/>
            </a:xfrm>
            <a:prstGeom prst="ellipse">
              <a:avLst/>
            </a:prstGeom>
            <a:noFill/>
            <a:ln cap="flat" cmpd="sng" w="5715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Wearing</a:t>
              </a:r>
              <a:endParaRPr/>
            </a:p>
            <a:p>
              <a:pPr indent="0" lvl="0" marL="0" marR="0" rtl="0" algn="ctr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Hat</a:t>
              </a:r>
              <a:endParaRPr/>
            </a:p>
          </p:txBody>
        </p:sp>
        <p:sp>
          <p:nvSpPr>
            <p:cNvPr id="130" name="Google Shape;130;p16"/>
            <p:cNvSpPr/>
            <p:nvPr/>
          </p:nvSpPr>
          <p:spPr>
            <a:xfrm>
              <a:off x="4626" y="2244"/>
              <a:ext cx="960" cy="660"/>
            </a:xfrm>
            <a:prstGeom prst="ellipse">
              <a:avLst/>
            </a:prstGeom>
            <a:noFill/>
            <a:ln cap="flat" cmpd="sng" w="5715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Not</a:t>
              </a:r>
              <a:endParaRPr/>
            </a:p>
            <a:p>
              <a:pPr indent="0" lvl="0" marL="0" marR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Wearing</a:t>
              </a:r>
              <a:endParaRPr/>
            </a:p>
            <a:p>
              <a:pPr indent="0" lvl="0" marL="0" marR="0" rtl="0" algn="ctr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Hat</a:t>
              </a:r>
              <a:endParaRPr/>
            </a:p>
          </p:txBody>
        </p:sp>
        <p:sp>
          <p:nvSpPr>
            <p:cNvPr id="131" name="Google Shape;131;p16"/>
            <p:cNvSpPr/>
            <p:nvPr/>
          </p:nvSpPr>
          <p:spPr>
            <a:xfrm>
              <a:off x="3960" y="2640"/>
              <a:ext cx="672" cy="94"/>
            </a:xfrm>
            <a:custGeom>
              <a:rect b="b" l="l" r="r" t="t"/>
              <a:pathLst>
                <a:path extrusionOk="0" h="550" w="1104">
                  <a:moveTo>
                    <a:pt x="0" y="0"/>
                  </a:moveTo>
                  <a:cubicBezTo>
                    <a:pt x="202" y="271"/>
                    <a:pt x="404" y="542"/>
                    <a:pt x="588" y="546"/>
                  </a:cubicBezTo>
                  <a:cubicBezTo>
                    <a:pt x="772" y="550"/>
                    <a:pt x="938" y="287"/>
                    <a:pt x="1104" y="24"/>
                  </a:cubicBezTo>
                </a:path>
              </a:pathLst>
            </a:custGeom>
            <a:noFill/>
            <a:ln cap="flat" cmpd="sng" w="5080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2" name="Google Shape;132;p16"/>
            <p:cNvSpPr/>
            <p:nvPr/>
          </p:nvSpPr>
          <p:spPr>
            <a:xfrm flipH="1" rot="10800000">
              <a:off x="3936" y="2356"/>
              <a:ext cx="690" cy="68"/>
            </a:xfrm>
            <a:custGeom>
              <a:rect b="b" l="l" r="r" t="t"/>
              <a:pathLst>
                <a:path extrusionOk="0" h="550" w="1104">
                  <a:moveTo>
                    <a:pt x="0" y="0"/>
                  </a:moveTo>
                  <a:cubicBezTo>
                    <a:pt x="202" y="271"/>
                    <a:pt x="404" y="542"/>
                    <a:pt x="588" y="546"/>
                  </a:cubicBezTo>
                  <a:cubicBezTo>
                    <a:pt x="772" y="550"/>
                    <a:pt x="938" y="287"/>
                    <a:pt x="1104" y="24"/>
                  </a:cubicBezTo>
                </a:path>
              </a:pathLst>
            </a:custGeom>
            <a:noFill/>
            <a:ln cap="flat" cmpd="sng" w="50800">
              <a:solidFill>
                <a:srgbClr val="0000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33" name="Google Shape;133;p16"/>
            <p:cNvSpPr txBox="1"/>
            <p:nvPr/>
          </p:nvSpPr>
          <p:spPr>
            <a:xfrm>
              <a:off x="3768" y="2760"/>
              <a:ext cx="1062" cy="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Banana</a:t>
              </a:r>
              <a:endParaRPr/>
            </a:p>
          </p:txBody>
        </p:sp>
        <p:sp>
          <p:nvSpPr>
            <p:cNvPr id="134" name="Google Shape;134;p16"/>
            <p:cNvSpPr txBox="1"/>
            <p:nvPr/>
          </p:nvSpPr>
          <p:spPr>
            <a:xfrm>
              <a:off x="3738" y="2040"/>
              <a:ext cx="1062" cy="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000">
                  <a:solidFill>
                    <a:srgbClr val="FF3300"/>
                  </a:solidFill>
                  <a:latin typeface="Arial"/>
                  <a:ea typeface="Arial"/>
                  <a:cs typeface="Arial"/>
                  <a:sym typeface="Arial"/>
                </a:rPr>
                <a:t>Apple</a:t>
              </a:r>
              <a:endParaRPr/>
            </a:p>
          </p:txBody>
        </p:sp>
      </p:grpSp>
      <p:sp>
        <p:nvSpPr>
          <p:cNvPr id="135" name="Google Shape;135;p1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36" name="Google Shape;136;p1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Dynamic Systems</a:t>
            </a:r>
            <a:endParaRPr/>
          </a:p>
        </p:txBody>
      </p:sp>
      <p:sp>
        <p:nvSpPr>
          <p:cNvPr id="142" name="Google Shape;142;p17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Dynamic Systems:</a:t>
            </a:r>
            <a:r>
              <a:rPr lang="en-US" sz="1800"/>
              <a:t> Systems that change dynamically over time. Such systems arise naturally when writing programs involving </a:t>
            </a:r>
            <a:r>
              <a:rPr b="1" lang="en-US" sz="1800">
                <a:solidFill>
                  <a:srgbClr val="800080"/>
                </a:solidFill>
              </a:rPr>
              <a:t>graphical user interfaces</a:t>
            </a:r>
            <a:r>
              <a:rPr lang="en-US" sz="1800"/>
              <a:t> (video games, interactive graphics). Some issues: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How does the system respond to external events or stimuli? Called </a:t>
            </a:r>
            <a:r>
              <a:rPr b="1" lang="en-US" sz="1800">
                <a:solidFill>
                  <a:srgbClr val="800080"/>
                </a:solidFill>
              </a:rPr>
              <a:t>reactive</a:t>
            </a:r>
            <a:r>
              <a:rPr lang="en-US" sz="1800"/>
              <a:t> or </a:t>
            </a:r>
            <a:r>
              <a:rPr b="1" lang="en-US" sz="1800">
                <a:solidFill>
                  <a:srgbClr val="800080"/>
                </a:solidFill>
              </a:rPr>
              <a:t>event-driven</a:t>
            </a:r>
            <a:r>
              <a:rPr lang="en-US" sz="1800"/>
              <a:t> systems.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State transition</a:t>
            </a:r>
            <a:r>
              <a:rPr lang="en-US" sz="1800"/>
              <a:t>: Most dynamic systems are defined in terms of information called its </a:t>
            </a:r>
            <a:r>
              <a:rPr b="1" lang="en-US" sz="1800">
                <a:solidFill>
                  <a:srgbClr val="800080"/>
                </a:solidFill>
              </a:rPr>
              <a:t>state</a:t>
            </a:r>
            <a:r>
              <a:rPr lang="en-US" sz="1800"/>
              <a:t>.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What are the </a:t>
            </a:r>
            <a:r>
              <a:rPr b="1" lang="en-US">
                <a:solidFill>
                  <a:srgbClr val="800080"/>
                </a:solidFill>
              </a:rPr>
              <a:t>possible states</a:t>
            </a:r>
            <a:r>
              <a:rPr lang="en-US"/>
              <a:t> the system can be in?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What sorts of </a:t>
            </a:r>
            <a:r>
              <a:rPr b="1" lang="en-US">
                <a:solidFill>
                  <a:srgbClr val="800080"/>
                </a:solidFill>
              </a:rPr>
              <a:t>state transitions</a:t>
            </a:r>
            <a:r>
              <a:rPr lang="en-US"/>
              <a:t> are possible, and under what circumstances do transitions occur?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What </a:t>
            </a:r>
            <a:r>
              <a:rPr b="1" lang="en-US">
                <a:solidFill>
                  <a:srgbClr val="800080"/>
                </a:solidFill>
              </a:rPr>
              <a:t>actions</a:t>
            </a:r>
            <a:r>
              <a:rPr lang="en-US"/>
              <a:t> are performed in each state?</a:t>
            </a:r>
            <a:endParaRPr/>
          </a:p>
        </p:txBody>
      </p:sp>
      <p:sp>
        <p:nvSpPr>
          <p:cNvPr id="143" name="Google Shape;143;p1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44" name="Google Shape;144;p1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8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Dynamic Systems</a:t>
            </a:r>
            <a:endParaRPr/>
          </a:p>
        </p:txBody>
      </p:sp>
      <p:sp>
        <p:nvSpPr>
          <p:cNvPr id="150" name="Google Shape;150;p18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Examples</a:t>
            </a:r>
            <a:r>
              <a:rPr lang="en-US" sz="1800"/>
              <a:t>: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DVD Player/Recorder</a:t>
            </a:r>
            <a:r>
              <a:rPr lang="en-US" sz="1800"/>
              <a:t>: Behavior to remote control commands varies depending on the operating state: recording, playback, idle.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Figure drawing program</a:t>
            </a:r>
            <a:r>
              <a:rPr lang="en-US" sz="1800"/>
              <a:t>: (e.g. Paint) The meaning of mouse actions depends on the drawing state: line, curve, ellipse, rectangle, polygon.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t/>
            </a:r>
            <a:endParaRPr sz="1800"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t/>
            </a:r>
            <a:endParaRPr sz="1800"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t/>
            </a:r>
            <a:endParaRPr sz="1800"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Video game</a:t>
            </a:r>
            <a:r>
              <a:rPr lang="en-US" sz="1800"/>
              <a:t>: The meaning of user inputs depends on the current context in which the game is operating.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Digital watch</a:t>
            </a:r>
            <a:r>
              <a:rPr lang="en-US" sz="1800"/>
              <a:t>: Has various modes (clock, stop watch, timer) and the meaning of buttons varies with the mode.</a:t>
            </a:r>
            <a:endParaRPr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How do we </a:t>
            </a:r>
            <a:r>
              <a:rPr b="1" lang="en-US" sz="1800">
                <a:solidFill>
                  <a:srgbClr val="800080"/>
                </a:solidFill>
              </a:rPr>
              <a:t>design programs</a:t>
            </a:r>
            <a:r>
              <a:rPr lang="en-US" sz="1800"/>
              <a:t> for such event-driven systems?</a:t>
            </a:r>
            <a:endParaRPr/>
          </a:p>
        </p:txBody>
      </p:sp>
      <p:grpSp>
        <p:nvGrpSpPr>
          <p:cNvPr id="151" name="Google Shape;151;p18"/>
          <p:cNvGrpSpPr/>
          <p:nvPr/>
        </p:nvGrpSpPr>
        <p:grpSpPr>
          <a:xfrm>
            <a:off x="1219200" y="3048000"/>
            <a:ext cx="838200" cy="762000"/>
            <a:chOff x="1008" y="1824"/>
            <a:chExt cx="528" cy="480"/>
          </a:xfrm>
        </p:grpSpPr>
        <p:grpSp>
          <p:nvGrpSpPr>
            <p:cNvPr id="152" name="Google Shape;152;p18"/>
            <p:cNvGrpSpPr/>
            <p:nvPr/>
          </p:nvGrpSpPr>
          <p:grpSpPr>
            <a:xfrm>
              <a:off x="1056" y="1824"/>
              <a:ext cx="144" cy="144"/>
              <a:chOff x="1056" y="1824"/>
              <a:chExt cx="144" cy="144"/>
            </a:xfrm>
          </p:grpSpPr>
          <p:cxnSp>
            <p:nvCxnSpPr>
              <p:cNvPr id="153" name="Google Shape;153;p18"/>
              <p:cNvCxnSpPr/>
              <p:nvPr/>
            </p:nvCxnSpPr>
            <p:spPr>
              <a:xfrm>
                <a:off x="1152" y="1824"/>
                <a:ext cx="0" cy="96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54" name="Google Shape;154;p18"/>
              <p:cNvCxnSpPr/>
              <p:nvPr/>
            </p:nvCxnSpPr>
            <p:spPr>
              <a:xfrm>
                <a:off x="1104" y="1872"/>
                <a:ext cx="9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55" name="Google Shape;155;p18"/>
              <p:cNvCxnSpPr/>
              <p:nvPr/>
            </p:nvCxnSpPr>
            <p:spPr>
              <a:xfrm flipH="1" rot="10800000">
                <a:off x="1056" y="1872"/>
                <a:ext cx="96" cy="96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round/>
                <a:headEnd len="med" w="med" type="none"/>
                <a:tailEnd len="lg" w="lg" type="stealth"/>
              </a:ln>
            </p:spPr>
          </p:cxnSp>
        </p:grpSp>
        <p:grpSp>
          <p:nvGrpSpPr>
            <p:cNvPr id="156" name="Google Shape;156;p18"/>
            <p:cNvGrpSpPr/>
            <p:nvPr/>
          </p:nvGrpSpPr>
          <p:grpSpPr>
            <a:xfrm>
              <a:off x="1392" y="2160"/>
              <a:ext cx="144" cy="144"/>
              <a:chOff x="1056" y="1824"/>
              <a:chExt cx="144" cy="144"/>
            </a:xfrm>
          </p:grpSpPr>
          <p:cxnSp>
            <p:nvCxnSpPr>
              <p:cNvPr id="157" name="Google Shape;157;p18"/>
              <p:cNvCxnSpPr/>
              <p:nvPr/>
            </p:nvCxnSpPr>
            <p:spPr>
              <a:xfrm>
                <a:off x="1152" y="1824"/>
                <a:ext cx="0" cy="96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58" name="Google Shape;158;p18"/>
              <p:cNvCxnSpPr/>
              <p:nvPr/>
            </p:nvCxnSpPr>
            <p:spPr>
              <a:xfrm>
                <a:off x="1104" y="1872"/>
                <a:ext cx="9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59" name="Google Shape;159;p18"/>
              <p:cNvCxnSpPr/>
              <p:nvPr/>
            </p:nvCxnSpPr>
            <p:spPr>
              <a:xfrm flipH="1" rot="10800000">
                <a:off x="1056" y="1872"/>
                <a:ext cx="96" cy="96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round/>
                <a:headEnd len="med" w="med" type="none"/>
                <a:tailEnd len="lg" w="lg" type="stealth"/>
              </a:ln>
            </p:spPr>
          </p:cxnSp>
        </p:grpSp>
        <p:sp>
          <p:nvSpPr>
            <p:cNvPr id="160" name="Google Shape;160;p18"/>
            <p:cNvSpPr txBox="1"/>
            <p:nvPr/>
          </p:nvSpPr>
          <p:spPr>
            <a:xfrm>
              <a:off x="1008" y="1968"/>
              <a:ext cx="357" cy="1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drag</a:t>
              </a:r>
              <a:endParaRPr/>
            </a:p>
          </p:txBody>
        </p:sp>
        <p:sp>
          <p:nvSpPr>
            <p:cNvPr id="161" name="Google Shape;161;p18"/>
            <p:cNvSpPr/>
            <p:nvPr/>
          </p:nvSpPr>
          <p:spPr>
            <a:xfrm>
              <a:off x="1152" y="1872"/>
              <a:ext cx="336" cy="336"/>
            </a:xfrm>
            <a:custGeom>
              <a:rect b="b" l="l" r="r" t="t"/>
              <a:pathLst>
                <a:path extrusionOk="0" h="240" w="240">
                  <a:moveTo>
                    <a:pt x="0" y="0"/>
                  </a:moveTo>
                  <a:cubicBezTo>
                    <a:pt x="52" y="4"/>
                    <a:pt x="104" y="8"/>
                    <a:pt x="144" y="48"/>
                  </a:cubicBezTo>
                  <a:cubicBezTo>
                    <a:pt x="184" y="88"/>
                    <a:pt x="212" y="164"/>
                    <a:pt x="240" y="240"/>
                  </a:cubicBezTo>
                </a:path>
              </a:pathLst>
            </a:custGeom>
            <a:noFill/>
            <a:ln cap="flat" cmpd="sng" w="25400">
              <a:solidFill>
                <a:schemeClr val="dk1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62" name="Google Shape;162;p18"/>
          <p:cNvGrpSpPr/>
          <p:nvPr/>
        </p:nvGrpSpPr>
        <p:grpSpPr>
          <a:xfrm>
            <a:off x="6172200" y="3124200"/>
            <a:ext cx="1838325" cy="762000"/>
            <a:chOff x="3888" y="1824"/>
            <a:chExt cx="1158" cy="480"/>
          </a:xfrm>
        </p:grpSpPr>
        <p:grpSp>
          <p:nvGrpSpPr>
            <p:cNvPr id="163" name="Google Shape;163;p18"/>
            <p:cNvGrpSpPr/>
            <p:nvPr/>
          </p:nvGrpSpPr>
          <p:grpSpPr>
            <a:xfrm>
              <a:off x="3888" y="1824"/>
              <a:ext cx="144" cy="144"/>
              <a:chOff x="1056" y="1824"/>
              <a:chExt cx="144" cy="144"/>
            </a:xfrm>
          </p:grpSpPr>
          <p:cxnSp>
            <p:nvCxnSpPr>
              <p:cNvPr id="164" name="Google Shape;164;p18"/>
              <p:cNvCxnSpPr/>
              <p:nvPr/>
            </p:nvCxnSpPr>
            <p:spPr>
              <a:xfrm>
                <a:off x="1152" y="1824"/>
                <a:ext cx="0" cy="96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65" name="Google Shape;165;p18"/>
              <p:cNvCxnSpPr/>
              <p:nvPr/>
            </p:nvCxnSpPr>
            <p:spPr>
              <a:xfrm>
                <a:off x="1104" y="1872"/>
                <a:ext cx="9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66" name="Google Shape;166;p18"/>
              <p:cNvCxnSpPr/>
              <p:nvPr/>
            </p:nvCxnSpPr>
            <p:spPr>
              <a:xfrm flipH="1" rot="10800000">
                <a:off x="1056" y="1872"/>
                <a:ext cx="96" cy="96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round/>
                <a:headEnd len="med" w="med" type="none"/>
                <a:tailEnd len="lg" w="lg" type="stealth"/>
              </a:ln>
            </p:spPr>
          </p:cxnSp>
        </p:grpSp>
        <p:grpSp>
          <p:nvGrpSpPr>
            <p:cNvPr id="167" name="Google Shape;167;p18"/>
            <p:cNvGrpSpPr/>
            <p:nvPr/>
          </p:nvGrpSpPr>
          <p:grpSpPr>
            <a:xfrm>
              <a:off x="4224" y="2160"/>
              <a:ext cx="144" cy="144"/>
              <a:chOff x="1056" y="1824"/>
              <a:chExt cx="144" cy="144"/>
            </a:xfrm>
          </p:grpSpPr>
          <p:cxnSp>
            <p:nvCxnSpPr>
              <p:cNvPr id="168" name="Google Shape;168;p18"/>
              <p:cNvCxnSpPr/>
              <p:nvPr/>
            </p:nvCxnSpPr>
            <p:spPr>
              <a:xfrm>
                <a:off x="1152" y="1824"/>
                <a:ext cx="0" cy="96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69" name="Google Shape;169;p18"/>
              <p:cNvCxnSpPr/>
              <p:nvPr/>
            </p:nvCxnSpPr>
            <p:spPr>
              <a:xfrm>
                <a:off x="1104" y="1872"/>
                <a:ext cx="9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70" name="Google Shape;170;p18"/>
              <p:cNvCxnSpPr/>
              <p:nvPr/>
            </p:nvCxnSpPr>
            <p:spPr>
              <a:xfrm flipH="1" rot="10800000">
                <a:off x="1056" y="1872"/>
                <a:ext cx="96" cy="96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round/>
                <a:headEnd len="med" w="med" type="none"/>
                <a:tailEnd len="lg" w="lg" type="stealth"/>
              </a:ln>
            </p:spPr>
          </p:cxnSp>
        </p:grpSp>
        <p:sp>
          <p:nvSpPr>
            <p:cNvPr id="171" name="Google Shape;171;p18"/>
            <p:cNvSpPr txBox="1"/>
            <p:nvPr/>
          </p:nvSpPr>
          <p:spPr>
            <a:xfrm>
              <a:off x="4272" y="1920"/>
              <a:ext cx="774" cy="1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ellipse mode</a:t>
              </a:r>
              <a:endParaRPr/>
            </a:p>
          </p:txBody>
        </p:sp>
        <p:sp>
          <p:nvSpPr>
            <p:cNvPr id="172" name="Google Shape;172;p18"/>
            <p:cNvSpPr/>
            <p:nvPr/>
          </p:nvSpPr>
          <p:spPr>
            <a:xfrm>
              <a:off x="3984" y="1872"/>
              <a:ext cx="336" cy="33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grpSp>
        <p:nvGrpSpPr>
          <p:cNvPr id="173" name="Google Shape;173;p18"/>
          <p:cNvGrpSpPr/>
          <p:nvPr/>
        </p:nvGrpSpPr>
        <p:grpSpPr>
          <a:xfrm>
            <a:off x="3124200" y="3124200"/>
            <a:ext cx="2257425" cy="762000"/>
            <a:chOff x="2256" y="1824"/>
            <a:chExt cx="1422" cy="480"/>
          </a:xfrm>
        </p:grpSpPr>
        <p:sp>
          <p:nvSpPr>
            <p:cNvPr id="174" name="Google Shape;174;p18"/>
            <p:cNvSpPr txBox="1"/>
            <p:nvPr/>
          </p:nvSpPr>
          <p:spPr>
            <a:xfrm>
              <a:off x="2736" y="1968"/>
              <a:ext cx="942" cy="1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rectangle mode</a:t>
              </a:r>
              <a:endParaRPr/>
            </a:p>
          </p:txBody>
        </p:sp>
        <p:sp>
          <p:nvSpPr>
            <p:cNvPr id="175" name="Google Shape;175;p18"/>
            <p:cNvSpPr/>
            <p:nvPr/>
          </p:nvSpPr>
          <p:spPr>
            <a:xfrm>
              <a:off x="2352" y="1872"/>
              <a:ext cx="336" cy="3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grpSp>
          <p:nvGrpSpPr>
            <p:cNvPr id="176" name="Google Shape;176;p18"/>
            <p:cNvGrpSpPr/>
            <p:nvPr/>
          </p:nvGrpSpPr>
          <p:grpSpPr>
            <a:xfrm>
              <a:off x="2256" y="1824"/>
              <a:ext cx="144" cy="144"/>
              <a:chOff x="1056" y="1824"/>
              <a:chExt cx="144" cy="144"/>
            </a:xfrm>
          </p:grpSpPr>
          <p:cxnSp>
            <p:nvCxnSpPr>
              <p:cNvPr id="177" name="Google Shape;177;p18"/>
              <p:cNvCxnSpPr/>
              <p:nvPr/>
            </p:nvCxnSpPr>
            <p:spPr>
              <a:xfrm>
                <a:off x="1152" y="1824"/>
                <a:ext cx="0" cy="96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78" name="Google Shape;178;p18"/>
              <p:cNvCxnSpPr/>
              <p:nvPr/>
            </p:nvCxnSpPr>
            <p:spPr>
              <a:xfrm>
                <a:off x="1104" y="1872"/>
                <a:ext cx="9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79" name="Google Shape;179;p18"/>
              <p:cNvCxnSpPr/>
              <p:nvPr/>
            </p:nvCxnSpPr>
            <p:spPr>
              <a:xfrm flipH="1" rot="10800000">
                <a:off x="1056" y="1872"/>
                <a:ext cx="96" cy="96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round/>
                <a:headEnd len="med" w="med" type="none"/>
                <a:tailEnd len="lg" w="lg" type="stealth"/>
              </a:ln>
            </p:spPr>
          </p:cxnSp>
        </p:grpSp>
        <p:grpSp>
          <p:nvGrpSpPr>
            <p:cNvPr id="180" name="Google Shape;180;p18"/>
            <p:cNvGrpSpPr/>
            <p:nvPr/>
          </p:nvGrpSpPr>
          <p:grpSpPr>
            <a:xfrm>
              <a:off x="2592" y="2160"/>
              <a:ext cx="144" cy="144"/>
              <a:chOff x="1056" y="1824"/>
              <a:chExt cx="144" cy="144"/>
            </a:xfrm>
          </p:grpSpPr>
          <p:cxnSp>
            <p:nvCxnSpPr>
              <p:cNvPr id="181" name="Google Shape;181;p18"/>
              <p:cNvCxnSpPr/>
              <p:nvPr/>
            </p:nvCxnSpPr>
            <p:spPr>
              <a:xfrm>
                <a:off x="1152" y="1824"/>
                <a:ext cx="0" cy="96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82" name="Google Shape;182;p18"/>
              <p:cNvCxnSpPr/>
              <p:nvPr/>
            </p:nvCxnSpPr>
            <p:spPr>
              <a:xfrm>
                <a:off x="1104" y="1872"/>
                <a:ext cx="96" cy="0"/>
              </a:xfrm>
              <a:prstGeom prst="straightConnector1">
                <a:avLst/>
              </a:prstGeom>
              <a:noFill/>
              <a:ln cap="flat" cmpd="sng" w="12700">
                <a:solidFill>
                  <a:schemeClr val="dk1"/>
                </a:solidFill>
                <a:prstDash val="solid"/>
                <a:round/>
                <a:headEnd len="med" w="med" type="none"/>
                <a:tailEnd len="sm" w="sm" type="none"/>
              </a:ln>
            </p:spPr>
          </p:cxnSp>
          <p:cxnSp>
            <p:nvCxnSpPr>
              <p:cNvPr id="183" name="Google Shape;183;p18"/>
              <p:cNvCxnSpPr/>
              <p:nvPr/>
            </p:nvCxnSpPr>
            <p:spPr>
              <a:xfrm flipH="1" rot="10800000">
                <a:off x="1056" y="1872"/>
                <a:ext cx="96" cy="96"/>
              </a:xfrm>
              <a:prstGeom prst="straightConnector1">
                <a:avLst/>
              </a:prstGeom>
              <a:noFill/>
              <a:ln cap="flat" cmpd="sng" w="25400">
                <a:solidFill>
                  <a:schemeClr val="dk1"/>
                </a:solidFill>
                <a:prstDash val="solid"/>
                <a:round/>
                <a:headEnd len="med" w="med" type="none"/>
                <a:tailEnd len="lg" w="lg" type="stealth"/>
              </a:ln>
            </p:spPr>
          </p:cxnSp>
        </p:grpSp>
      </p:grpSp>
      <p:sp>
        <p:nvSpPr>
          <p:cNvPr id="184" name="Google Shape;184;p1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85" name="Google Shape;185;p1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9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State Transition Systems</a:t>
            </a:r>
            <a:endParaRPr/>
          </a:p>
        </p:txBody>
      </p:sp>
      <p:sp>
        <p:nvSpPr>
          <p:cNvPr id="191" name="Google Shape;191;p19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These systems have a number of elements in common: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Events</a:t>
            </a:r>
            <a:r>
              <a:rPr lang="en-US" sz="1800"/>
              <a:t>: Inputs/Stimuli come in the form of events (rather than traditional text prompt + text input).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State</a:t>
            </a:r>
            <a:r>
              <a:rPr lang="en-US" sz="1800"/>
              <a:t>: The behavior depends on </a:t>
            </a:r>
            <a:r>
              <a:rPr b="1" lang="en-US" sz="1800">
                <a:solidFill>
                  <a:srgbClr val="800080"/>
                </a:solidFill>
              </a:rPr>
              <a:t>internal information</a:t>
            </a:r>
            <a:r>
              <a:rPr lang="en-US" sz="1800"/>
              <a:t> (which the user cannot see) called the system’s </a:t>
            </a:r>
            <a:r>
              <a:rPr b="1" lang="en-US" sz="1800">
                <a:solidFill>
                  <a:srgbClr val="800080"/>
                </a:solidFill>
              </a:rPr>
              <a:t>state</a:t>
            </a:r>
            <a:r>
              <a:rPr lang="en-US" sz="1800"/>
              <a:t> or </a:t>
            </a:r>
            <a:r>
              <a:rPr b="1" lang="en-US" sz="1800">
                <a:solidFill>
                  <a:srgbClr val="800080"/>
                </a:solidFill>
              </a:rPr>
              <a:t>context</a:t>
            </a:r>
            <a:r>
              <a:rPr lang="en-US" sz="1800"/>
              <a:t>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Transitions</a:t>
            </a:r>
            <a:r>
              <a:rPr lang="en-US" sz="1800"/>
              <a:t>: Events can cause changes in the context and other state information.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Actions</a:t>
            </a:r>
            <a:r>
              <a:rPr lang="en-US" sz="1800"/>
              <a:t>: Actions (which the user may or may not see) are performed in response to each event/transition.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(Spontaneous actions)</a:t>
            </a:r>
            <a:r>
              <a:rPr lang="en-US" sz="1800"/>
              <a:t>: Some actions take place without any user input. (Example: animation in a video game.) These can be modeled as responses to system-generated events, like timer events.</a:t>
            </a:r>
            <a:endParaRPr/>
          </a:p>
        </p:txBody>
      </p:sp>
      <p:sp>
        <p:nvSpPr>
          <p:cNvPr id="192" name="Google Shape;192;p1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193" name="Google Shape;193;p1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0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Calculator</a:t>
            </a:r>
            <a:endParaRPr/>
          </a:p>
        </p:txBody>
      </p:sp>
      <p:sp>
        <p:nvSpPr>
          <p:cNvPr id="199" name="Google Shape;199;p20"/>
          <p:cNvSpPr txBox="1"/>
          <p:nvPr>
            <p:ph idx="1" type="body"/>
          </p:nvPr>
        </p:nvSpPr>
        <p:spPr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Let us consider the case of a simple </a:t>
            </a:r>
            <a:r>
              <a:rPr b="1" lang="en-US" sz="1800">
                <a:solidFill>
                  <a:srgbClr val="800080"/>
                </a:solidFill>
              </a:rPr>
              <a:t>interactive calculator</a:t>
            </a:r>
            <a:r>
              <a:rPr lang="en-US" sz="1800"/>
              <a:t>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Events</a:t>
            </a:r>
            <a:r>
              <a:rPr lang="en-US" sz="1800"/>
              <a:t>: occur when user hits the keys.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State</a:t>
            </a:r>
            <a:r>
              <a:rPr lang="en-US" sz="1800"/>
              <a:t>: Operands, memory, internal state of</a:t>
            </a:r>
            <a:br>
              <a:rPr lang="en-US" sz="1800"/>
            </a:br>
            <a:r>
              <a:rPr lang="en-US" sz="1800"/>
              <a:t>the computation (more about this later).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Actions</a:t>
            </a:r>
            <a:r>
              <a:rPr lang="en-US" sz="1800"/>
              <a:t>: Perform calculations, update the display.</a:t>
            </a:r>
            <a:endParaRPr sz="1800"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What </a:t>
            </a:r>
            <a:r>
              <a:rPr b="1" lang="en-US" sz="1800">
                <a:solidFill>
                  <a:srgbClr val="800080"/>
                </a:solidFill>
              </a:rPr>
              <a:t>internal state</a:t>
            </a:r>
            <a:r>
              <a:rPr lang="en-US" sz="1800"/>
              <a:t> information is needed?</a:t>
            </a:r>
            <a:endParaRPr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Example</a:t>
            </a:r>
            <a:r>
              <a:rPr lang="en-US" sz="1800"/>
              <a:t>: “ </a:t>
            </a:r>
            <a:r>
              <a:rPr b="1" lang="en-US" sz="1800">
                <a:solidFill>
                  <a:srgbClr val="800080"/>
                </a:solidFill>
              </a:rPr>
              <a:t>3  4  +  5  6  =</a:t>
            </a:r>
            <a:r>
              <a:rPr lang="en-US" sz="1800"/>
              <a:t> ”</a:t>
            </a:r>
            <a:br>
              <a:rPr lang="en-US" sz="1800"/>
            </a:br>
            <a:r>
              <a:rPr lang="en-US" sz="1800"/>
              <a:t>When the “</a:t>
            </a:r>
            <a:r>
              <a:rPr b="1" lang="en-US" sz="1800">
                <a:solidFill>
                  <a:srgbClr val="800080"/>
                </a:solidFill>
              </a:rPr>
              <a:t>=</a:t>
            </a:r>
            <a:r>
              <a:rPr lang="en-US" sz="1800"/>
              <a:t>” is processed, the calculator</a:t>
            </a:r>
            <a:br>
              <a:rPr lang="en-US" sz="1800"/>
            </a:br>
            <a:r>
              <a:rPr lang="en-US" sz="1800"/>
              <a:t>has saved the following information internally: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First operand</a:t>
            </a:r>
            <a:r>
              <a:rPr lang="en-US" sz="1800"/>
              <a:t>: “</a:t>
            </a:r>
            <a:r>
              <a:rPr b="1" lang="en-US" sz="1800">
                <a:solidFill>
                  <a:srgbClr val="800080"/>
                </a:solidFill>
              </a:rPr>
              <a:t>34</a:t>
            </a:r>
            <a:r>
              <a:rPr lang="en-US" sz="1800"/>
              <a:t>” (call this </a:t>
            </a:r>
            <a:r>
              <a:rPr b="1" lang="en-US" sz="1800">
                <a:solidFill>
                  <a:srgbClr val="800080"/>
                </a:solidFill>
              </a:rPr>
              <a:t>v1</a:t>
            </a:r>
            <a:r>
              <a:rPr lang="en-US" sz="1800"/>
              <a:t>)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Operator</a:t>
            </a:r>
            <a:r>
              <a:rPr lang="en-US" sz="1800"/>
              <a:t>: “</a:t>
            </a:r>
            <a:r>
              <a:rPr b="1" lang="en-US" sz="1800">
                <a:solidFill>
                  <a:srgbClr val="800080"/>
                </a:solidFill>
              </a:rPr>
              <a:t>+</a:t>
            </a:r>
            <a:r>
              <a:rPr lang="en-US" sz="1800"/>
              <a:t>” (call this </a:t>
            </a:r>
            <a:r>
              <a:rPr b="1" lang="en-US" sz="1800">
                <a:solidFill>
                  <a:srgbClr val="800080"/>
                </a:solidFill>
              </a:rPr>
              <a:t>op</a:t>
            </a:r>
            <a:r>
              <a:rPr lang="en-US" sz="1800"/>
              <a:t>)</a:t>
            </a:r>
            <a:endParaRPr/>
          </a:p>
          <a:p>
            <a:pPr indent="-182880" lvl="1" marL="457200" rtl="0" algn="l"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Second operand</a:t>
            </a:r>
            <a:r>
              <a:rPr lang="en-US" sz="1800"/>
              <a:t>: “</a:t>
            </a:r>
            <a:r>
              <a:rPr b="1" lang="en-US" sz="1800">
                <a:solidFill>
                  <a:srgbClr val="800080"/>
                </a:solidFill>
              </a:rPr>
              <a:t>56</a:t>
            </a:r>
            <a:r>
              <a:rPr lang="en-US" sz="1800"/>
              <a:t>” (call this </a:t>
            </a:r>
            <a:r>
              <a:rPr b="1" lang="en-US" sz="1800">
                <a:solidFill>
                  <a:srgbClr val="800080"/>
                </a:solidFill>
              </a:rPr>
              <a:t>v2</a:t>
            </a:r>
            <a:r>
              <a:rPr lang="en-US" sz="1800"/>
              <a:t>)</a:t>
            </a:r>
            <a:endParaRPr/>
          </a:p>
          <a:p>
            <a:pPr indent="-182880" lvl="0" marL="182880" rtl="0" algn="l"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lang="en-US" sz="1800"/>
              <a:t>It must also know </a:t>
            </a:r>
            <a:r>
              <a:rPr b="1" lang="en-US" sz="1800">
                <a:solidFill>
                  <a:srgbClr val="800080"/>
                </a:solidFill>
              </a:rPr>
              <a:t>which operand</a:t>
            </a:r>
            <a:r>
              <a:rPr lang="en-US" sz="1800"/>
              <a:t> it is reading, first or second.</a:t>
            </a:r>
            <a:endParaRPr/>
          </a:p>
        </p:txBody>
      </p:sp>
      <p:sp>
        <p:nvSpPr>
          <p:cNvPr id="200" name="Google Shape;200;p2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01" name="Google Shape;201;p2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Calculator</a:t>
            </a:r>
            <a:endParaRPr/>
          </a:p>
        </p:txBody>
      </p:sp>
      <p:sp>
        <p:nvSpPr>
          <p:cNvPr id="207" name="Google Shape;207;p21"/>
          <p:cNvSpPr txBox="1"/>
          <p:nvPr>
            <p:ph idx="1" type="body"/>
          </p:nvPr>
        </p:nvSpPr>
        <p:spPr>
          <a:xfrm>
            <a:off x="457200" y="1447800"/>
            <a:ext cx="8229600" cy="510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>
                <a:solidFill>
                  <a:srgbClr val="3333CC"/>
                </a:solidFill>
              </a:rPr>
              <a:t>Calculator</a:t>
            </a:r>
            <a:r>
              <a:rPr lang="en-US" sz="1800"/>
              <a:t>: Has three </a:t>
            </a:r>
            <a:r>
              <a:rPr b="1" lang="en-US" sz="1800">
                <a:solidFill>
                  <a:srgbClr val="800080"/>
                </a:solidFill>
              </a:rPr>
              <a:t>states</a:t>
            </a:r>
            <a:r>
              <a:rPr lang="en-US" sz="1800"/>
              <a:t>, or </a:t>
            </a:r>
            <a:r>
              <a:rPr b="1" lang="en-US" sz="1800">
                <a:solidFill>
                  <a:srgbClr val="800080"/>
                </a:solidFill>
              </a:rPr>
              <a:t>contexts</a:t>
            </a:r>
            <a:r>
              <a:rPr lang="en-US" sz="1800"/>
              <a:t>: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Reading-First-Operand</a:t>
            </a:r>
            <a:r>
              <a:rPr lang="en-US" sz="1800"/>
              <a:t> (</a:t>
            </a:r>
            <a:r>
              <a:rPr b="1" lang="en-US" sz="1800">
                <a:solidFill>
                  <a:srgbClr val="800080"/>
                </a:solidFill>
              </a:rPr>
              <a:t>RFO</a:t>
            </a:r>
            <a:r>
              <a:rPr lang="en-US" sz="1800"/>
              <a:t>): reading digits for the first operand.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Reading-Second-Operand</a:t>
            </a:r>
            <a:r>
              <a:rPr lang="en-US" sz="1800"/>
              <a:t> (</a:t>
            </a:r>
            <a:r>
              <a:rPr b="1" lang="en-US" sz="1800">
                <a:solidFill>
                  <a:srgbClr val="800080"/>
                </a:solidFill>
              </a:rPr>
              <a:t>RSO</a:t>
            </a:r>
            <a:r>
              <a:rPr lang="en-US" sz="1800"/>
              <a:t>): reading digits for the second operand.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530"/>
              <a:buFont typeface="Arial"/>
              <a:buNone/>
            </a:pPr>
            <a:r>
              <a:rPr b="1" lang="en-US" sz="1800">
                <a:solidFill>
                  <a:srgbClr val="3333CC"/>
                </a:solidFill>
              </a:rPr>
              <a:t>Error</a:t>
            </a:r>
            <a:r>
              <a:rPr lang="en-US" sz="1800"/>
              <a:t> (</a:t>
            </a:r>
            <a:r>
              <a:rPr b="1" lang="en-US" sz="1800">
                <a:solidFill>
                  <a:srgbClr val="800080"/>
                </a:solidFill>
              </a:rPr>
              <a:t>ERR</a:t>
            </a:r>
            <a:r>
              <a:rPr lang="en-US" sz="1800"/>
              <a:t>): An error occurs (e.g., invalid operand or divide by 0).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SzPts val="1530"/>
              <a:buChar char="•"/>
            </a:pPr>
            <a:r>
              <a:rPr b="1" lang="en-US" sz="1800"/>
              <a:t>Example</a:t>
            </a:r>
            <a:r>
              <a:rPr lang="en-US" sz="1800"/>
              <a:t>: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36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36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36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360"/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SzPts val="1190"/>
              <a:buNone/>
            </a:pPr>
            <a:r>
              <a:t/>
            </a:r>
            <a:endParaRPr sz="1400"/>
          </a:p>
        </p:txBody>
      </p:sp>
      <p:pic>
        <p:nvPicPr>
          <p:cNvPr id="208" name="Google Shape;20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09826" y="3012831"/>
            <a:ext cx="7924348" cy="3505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© 2018 Dept of Computer Science UMD</a:t>
            </a:r>
            <a:endParaRPr/>
          </a:p>
        </p:txBody>
      </p:sp>
      <p:sp>
        <p:nvSpPr>
          <p:cNvPr id="210" name="Google Shape;210;p2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