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6" r:id="rId3"/>
    <p:sldId id="282" r:id="rId4"/>
    <p:sldId id="283" r:id="rId5"/>
    <p:sldId id="284" r:id="rId6"/>
    <p:sldId id="285" r:id="rId7"/>
    <p:sldId id="260" r:id="rId8"/>
    <p:sldId id="261" r:id="rId9"/>
    <p:sldId id="262" r:id="rId10"/>
    <p:sldId id="263" r:id="rId11"/>
    <p:sldId id="287" r:id="rId12"/>
    <p:sldId id="289" r:id="rId13"/>
    <p:sldId id="291" r:id="rId14"/>
    <p:sldId id="290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3" r:id="rId24"/>
    <p:sldId id="274" r:id="rId25"/>
    <p:sldId id="292" r:id="rId26"/>
    <p:sldId id="293" r:id="rId27"/>
    <p:sldId id="295" r:id="rId28"/>
    <p:sldId id="275" r:id="rId29"/>
    <p:sldId id="277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94658" autoAdjust="0"/>
  </p:normalViewPr>
  <p:slideViewPr>
    <p:cSldViewPr>
      <p:cViewPr varScale="1">
        <p:scale>
          <a:sx n="97" d="100"/>
          <a:sy n="97" d="100"/>
        </p:scale>
        <p:origin x="-21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49743-5607-4E60-914A-AAEA2EF4537F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C6DA-9492-4A6E-A836-44686BCC5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1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EB54-53FD-41FF-B27A-9C144B7E514C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306E-5827-421F-B9E6-BC137A37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5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EB54-53FD-41FF-B27A-9C144B7E514C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306E-5827-421F-B9E6-BC137A37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2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EB54-53FD-41FF-B27A-9C144B7E514C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306E-5827-421F-B9E6-BC137A37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3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EB54-53FD-41FF-B27A-9C144B7E514C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306E-5827-421F-B9E6-BC137A37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EB54-53FD-41FF-B27A-9C144B7E514C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306E-5827-421F-B9E6-BC137A37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8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EB54-53FD-41FF-B27A-9C144B7E514C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306E-5827-421F-B9E6-BC137A37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5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EB54-53FD-41FF-B27A-9C144B7E514C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306E-5827-421F-B9E6-BC137A37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EB54-53FD-41FF-B27A-9C144B7E514C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306E-5827-421F-B9E6-BC137A37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EB54-53FD-41FF-B27A-9C144B7E514C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306E-5827-421F-B9E6-BC137A37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3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EB54-53FD-41FF-B27A-9C144B7E514C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306E-5827-421F-B9E6-BC137A37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EB54-53FD-41FF-B27A-9C144B7E514C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306E-5827-421F-B9E6-BC137A37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4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1EB54-53FD-41FF-B27A-9C144B7E514C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A306E-5827-421F-B9E6-BC137A37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5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wmf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4.wmf"/><Relationship Id="rId5" Type="http://schemas.openxmlformats.org/officeDocument/2006/relationships/image" Target="../media/image14.png"/><Relationship Id="rId4" Type="http://schemas.openxmlformats.org/officeDocument/2006/relationships/image" Target="../media/image250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.wmf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0.png"/><Relationship Id="rId11" Type="http://schemas.openxmlformats.org/officeDocument/2006/relationships/image" Target="../media/image33.png"/><Relationship Id="rId5" Type="http://schemas.openxmlformats.org/officeDocument/2006/relationships/image" Target="../media/image260.png"/><Relationship Id="rId10" Type="http://schemas.openxmlformats.org/officeDocument/2006/relationships/image" Target="../media/image32.png"/><Relationship Id="rId4" Type="http://schemas.openxmlformats.org/officeDocument/2006/relationships/image" Target="../media/image251.png"/><Relationship Id="rId9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80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21.png"/><Relationship Id="rId10" Type="http://schemas.openxmlformats.org/officeDocument/2006/relationships/image" Target="../media/image37.png"/><Relationship Id="rId4" Type="http://schemas.openxmlformats.org/officeDocument/2006/relationships/image" Target="../media/image190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3" Type="http://schemas.openxmlformats.org/officeDocument/2006/relationships/image" Target="../media/image28.wmf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3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00.png"/><Relationship Id="rId4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9.wmf"/><Relationship Id="rId7" Type="http://schemas.openxmlformats.org/officeDocument/2006/relationships/image" Target="../media/image3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30.png"/><Relationship Id="rId11" Type="http://schemas.openxmlformats.org/officeDocument/2006/relationships/image" Target="../media/image47.png"/><Relationship Id="rId5" Type="http://schemas.openxmlformats.org/officeDocument/2006/relationships/image" Target="../media/image30.wmf"/><Relationship Id="rId10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wmf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9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2.wmf"/><Relationship Id="rId7" Type="http://schemas.openxmlformats.org/officeDocument/2006/relationships/image" Target="../media/image4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3.wmf"/><Relationship Id="rId11" Type="http://schemas.openxmlformats.org/officeDocument/2006/relationships/image" Target="../media/image56.png"/><Relationship Id="rId5" Type="http://schemas.openxmlformats.org/officeDocument/2006/relationships/image" Target="../media/image461.png"/><Relationship Id="rId10" Type="http://schemas.openxmlformats.org/officeDocument/2006/relationships/image" Target="../media/image55.png"/><Relationship Id="rId4" Type="http://schemas.openxmlformats.org/officeDocument/2006/relationships/image" Target="../media/image350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5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7.png"/><Relationship Id="rId5" Type="http://schemas.openxmlformats.org/officeDocument/2006/relationships/image" Target="../media/image33.wmf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2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400.png"/><Relationship Id="rId4" Type="http://schemas.openxmlformats.org/officeDocument/2006/relationships/image" Target="../media/image461.png"/><Relationship Id="rId9" Type="http://schemas.openxmlformats.org/officeDocument/2006/relationships/image" Target="../media/image39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14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60.png"/><Relationship Id="rId11" Type="http://schemas.openxmlformats.org/officeDocument/2006/relationships/image" Target="../media/image490.png"/><Relationship Id="rId5" Type="http://schemas.openxmlformats.org/officeDocument/2006/relationships/image" Target="../media/image450.png"/><Relationship Id="rId10" Type="http://schemas.openxmlformats.org/officeDocument/2006/relationships/image" Target="../media/image480.png"/><Relationship Id="rId4" Type="http://schemas.openxmlformats.org/officeDocument/2006/relationships/image" Target="../media/image440.png"/><Relationship Id="rId9" Type="http://schemas.openxmlformats.org/officeDocument/2006/relationships/image" Target="../media/image4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14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60.png"/><Relationship Id="rId11" Type="http://schemas.openxmlformats.org/officeDocument/2006/relationships/image" Target="../media/image520.png"/><Relationship Id="rId5" Type="http://schemas.openxmlformats.org/officeDocument/2006/relationships/image" Target="../media/image450.png"/><Relationship Id="rId10" Type="http://schemas.openxmlformats.org/officeDocument/2006/relationships/image" Target="../media/image490.png"/><Relationship Id="rId4" Type="http://schemas.openxmlformats.org/officeDocument/2006/relationships/image" Target="../media/image440.png"/><Relationship Id="rId9" Type="http://schemas.openxmlformats.org/officeDocument/2006/relationships/image" Target="../media/image4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14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60.png"/><Relationship Id="rId11" Type="http://schemas.openxmlformats.org/officeDocument/2006/relationships/image" Target="../media/image53.png"/><Relationship Id="rId5" Type="http://schemas.openxmlformats.org/officeDocument/2006/relationships/image" Target="../media/image450.png"/><Relationship Id="rId10" Type="http://schemas.openxmlformats.org/officeDocument/2006/relationships/image" Target="../media/image490.png"/><Relationship Id="rId4" Type="http://schemas.openxmlformats.org/officeDocument/2006/relationships/image" Target="../media/image440.png"/><Relationship Id="rId9" Type="http://schemas.openxmlformats.org/officeDocument/2006/relationships/image" Target="../media/image4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14.png"/><Relationship Id="rId7" Type="http://schemas.openxmlformats.org/officeDocument/2006/relationships/image" Target="../media/image540.png"/><Relationship Id="rId12" Type="http://schemas.openxmlformats.org/officeDocument/2006/relationships/image" Target="../media/image5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60.png"/><Relationship Id="rId11" Type="http://schemas.openxmlformats.org/officeDocument/2006/relationships/image" Target="../media/image490.png"/><Relationship Id="rId5" Type="http://schemas.openxmlformats.org/officeDocument/2006/relationships/image" Target="../media/image450.png"/><Relationship Id="rId10" Type="http://schemas.openxmlformats.org/officeDocument/2006/relationships/image" Target="../media/image480.png"/><Relationship Id="rId4" Type="http://schemas.openxmlformats.org/officeDocument/2006/relationships/image" Target="../media/image440.png"/><Relationship Id="rId9" Type="http://schemas.openxmlformats.org/officeDocument/2006/relationships/image" Target="../media/image47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wm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wm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41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0" i="0" dirty="0" smtClean="0">
                    <a:latin typeface="+mj-lt"/>
                  </a:rPr>
                  <a:t>-MMS</a:t>
                </a:r>
                <a:r>
                  <a:rPr lang="fa-IR" dirty="0" smtClean="0"/>
                  <a:t> </a:t>
                </a:r>
                <a:r>
                  <a:rPr lang="en-US" dirty="0" smtClean="0"/>
                  <a:t> Algorithm in Additive Settings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 t="-2066" b="-20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9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44" y="1862667"/>
            <a:ext cx="7410711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 flipV="1">
            <a:off x="6450980" y="1905000"/>
            <a:ext cx="1025086" cy="24688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029200" y="1905000"/>
            <a:ext cx="1421780" cy="246888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5033204" y="1905000"/>
            <a:ext cx="834196" cy="2444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201066" y="1905000"/>
            <a:ext cx="1656806" cy="245581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4201066" y="1905000"/>
            <a:ext cx="3495134" cy="2444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853126" y="1905000"/>
            <a:ext cx="1843074" cy="2438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 flipV="1">
            <a:off x="8286750" y="1905000"/>
            <a:ext cx="1" cy="24625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55420" y="1905000"/>
            <a:ext cx="1631331" cy="244348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239000" y="4191000"/>
            <a:ext cx="1219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62400" y="4191000"/>
            <a:ext cx="2895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62600" y="1689462"/>
            <a:ext cx="2895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62000" y="1689462"/>
            <a:ext cx="4648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9600" y="152400"/>
                <a:ext cx="4525879" cy="108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Items corresponding to the saturated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e>
                      <m:sub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i="1">
                        <a:latin typeface="Cambria Math"/>
                      </a:rPr>
                      <m:t>∖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 smtClean="0"/>
                  <a:t>are allocated to their matched agent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"/>
                <a:ext cx="4525879" cy="1084399"/>
              </a:xfrm>
              <a:prstGeom prst="rect">
                <a:avLst/>
              </a:prstGeom>
              <a:blipFill rotWithShape="1">
                <a:blip r:embed="rId4"/>
                <a:stretch>
                  <a:fillRect t="-2809" r="-943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762000" y="4191000"/>
            <a:ext cx="2895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400" y="5536476"/>
                <a:ext cx="4114800" cy="136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0" i="1" dirty="0" smtClean="0">
                  <a:latin typeface="Cambria Math"/>
                </a:endParaRPr>
              </a:p>
              <a:p>
                <a:pPr algn="ctr"/>
                <a:r>
                  <a:rPr lang="en-US" i="1" dirty="0" smtClean="0">
                    <a:latin typeface="Cambria Math"/>
                  </a:rPr>
                  <a:t>The first cluster is defined as the agent corresponding to the vertices in </a:t>
                </a:r>
                <a:endParaRPr lang="en-US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536476"/>
                <a:ext cx="4114800" cy="1363771"/>
              </a:xfrm>
              <a:prstGeom prst="rect">
                <a:avLst/>
              </a:prstGeom>
              <a:blipFill rotWithShape="1">
                <a:blip r:embed="rId5"/>
                <a:stretch>
                  <a:fillRect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 descr="Image result for man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Image result for man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Image result for man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Image result for man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105400" y="1314604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5800" y="1314604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886200" y="1314604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276600" y="1314604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8267700" y="1219200"/>
            <a:ext cx="1676400" cy="1219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0" rtlCol="0" anchor="ctr"/>
          <a:lstStyle/>
          <a:p>
            <a:pPr algn="ctr" rtl="1"/>
            <a:r>
              <a:rPr lang="en-US" sz="2000" dirty="0" smtClean="0">
                <a:solidFill>
                  <a:schemeClr val="tx1"/>
                </a:solidFill>
              </a:rPr>
              <a:t>Free vertices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 rot="16200000">
            <a:off x="8265756" y="3726743"/>
            <a:ext cx="1676400" cy="1219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0" rtlCol="0" anchor="ctr"/>
          <a:lstStyle/>
          <a:p>
            <a:pPr algn="ctr" rtl="1"/>
            <a:r>
              <a:rPr lang="en-US" sz="2000" dirty="0" smtClean="0">
                <a:solidFill>
                  <a:schemeClr val="tx1"/>
                </a:solidFill>
              </a:rPr>
              <a:t>Remaining agents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62400" y="4648200"/>
                <a:ext cx="3886200" cy="115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These items are in worth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a-I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the agents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and are worth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to their owner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648200"/>
                <a:ext cx="3886200" cy="1151597"/>
              </a:xfrm>
              <a:prstGeom prst="rect">
                <a:avLst/>
              </a:prstGeom>
              <a:blipFill rotWithShape="1">
                <a:blip r:embed="rId7"/>
                <a:stretch>
                  <a:fillRect l="-1254"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0742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77556E-17 L -0.275 0.576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288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56E-17 L -0.15834 0.576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288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56E-17 L -0.13333 0.576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2881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56E-17 L -0.38333 0.576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44" grpId="0" animBg="1"/>
      <p:bldP spid="44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"/>
            <a:ext cx="169744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47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44" y="1862667"/>
            <a:ext cx="7410711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239000" y="4191000"/>
            <a:ext cx="1219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62400" y="4191000"/>
            <a:ext cx="2895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62600" y="1689462"/>
            <a:ext cx="2895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62000" y="1689462"/>
            <a:ext cx="4648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62000" y="4191000"/>
            <a:ext cx="2895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62400" y="5393678"/>
                <a:ext cx="4114800" cy="108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0" i="1" dirty="0" smtClean="0">
                  <a:latin typeface="Cambria Math"/>
                </a:endParaRPr>
              </a:p>
              <a:p>
                <a:pPr algn="ctr"/>
                <a:r>
                  <a:rPr lang="en-US" i="0" dirty="0" smtClean="0">
                    <a:latin typeface="+mj-lt"/>
                  </a:rPr>
                  <a:t>Consider the unsaturated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r>
                  <a:rPr lang="en-US" i="0" dirty="0" smtClean="0">
                    <a:latin typeface="+mj-lt"/>
                  </a:rPr>
                  <a:t> 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393678"/>
                <a:ext cx="4114800" cy="10843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 descr="Image result for ma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Image result for ma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Image result for ma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Image result for ma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249904" y="525088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438400" y="525088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600200" y="525088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66749" y="525088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8267700" y="1219200"/>
            <a:ext cx="1676400" cy="1219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0" rtlCol="0" anchor="ctr"/>
          <a:lstStyle/>
          <a:p>
            <a:pPr algn="ctr" rtl="1"/>
            <a:r>
              <a:rPr lang="en-US" sz="2000" dirty="0" smtClean="0">
                <a:solidFill>
                  <a:schemeClr val="tx1"/>
                </a:solidFill>
              </a:rPr>
              <a:t>Free vertices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 rot="16200000">
            <a:off x="8265756" y="3726743"/>
            <a:ext cx="1676400" cy="1219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0" rtlCol="0" anchor="ctr"/>
          <a:lstStyle/>
          <a:p>
            <a:pPr algn="ctr" rtl="1"/>
            <a:r>
              <a:rPr lang="en-US" sz="2000" dirty="0" smtClean="0">
                <a:solidFill>
                  <a:schemeClr val="tx1"/>
                </a:solidFill>
              </a:rPr>
              <a:t>Remaining agents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44" y="18669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15000" y="1986301"/>
                <a:ext cx="2209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0" i="1" dirty="0" smtClean="0">
                  <a:latin typeface="Cambria Math"/>
                </a:endParaRPr>
              </a:p>
              <a:p>
                <a:pPr algn="ctr"/>
                <a:r>
                  <a:rPr lang="en-US" i="0" dirty="0" smtClean="0">
                    <a:latin typeface="+mj-lt"/>
                  </a:rPr>
                  <a:t>Furthermore, consider all the free vertices that can singly satisfy an agent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/>
                  <a:t>, regarding the item that is currently assigned to them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986301"/>
                <a:ext cx="2209800" cy="2308324"/>
              </a:xfrm>
              <a:prstGeom prst="rect">
                <a:avLst/>
              </a:prstGeom>
              <a:blipFill rotWithShape="1">
                <a:blip r:embed="rId7"/>
                <a:stretch>
                  <a:fillRect l="-2486" r="-4144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9232392" y="1371600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0" y="381000"/>
                <a:ext cx="62436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By irreducibility assumption, number of these vertices is less than the number of agents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there exists a maximum matching from them to the agents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1000"/>
                <a:ext cx="6243651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781" t="-3311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42693" y="4747347"/>
                <a:ext cx="2209800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 can be satisfied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, connect them!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693" y="4747347"/>
                <a:ext cx="2209800" cy="668645"/>
              </a:xfrm>
              <a:prstGeom prst="rect">
                <a:avLst/>
              </a:prstGeom>
              <a:blipFill rotWithShape="1">
                <a:blip r:embed="rId9"/>
                <a:stretch>
                  <a:fillRect l="-829" t="-4587" r="-552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960637" y="1879962"/>
            <a:ext cx="818659" cy="24563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87444" y="1862909"/>
            <a:ext cx="1222015" cy="24984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70689" y="1905000"/>
            <a:ext cx="1000569" cy="243134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960637" y="1895177"/>
            <a:ext cx="1245727" cy="24662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62000" y="381000"/>
            <a:ext cx="624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Allocate the items with regard the special matching described in the paper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960637" y="1905000"/>
            <a:ext cx="0" cy="24313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09800" y="1912060"/>
            <a:ext cx="1192504" cy="24313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74799" y="1913467"/>
            <a:ext cx="1016001" cy="24479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838200" y="1353215"/>
            <a:ext cx="304800" cy="28559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447800" y="1354666"/>
            <a:ext cx="304800" cy="28559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048951" y="1356936"/>
            <a:ext cx="304800" cy="28559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403850" y="22860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en-US" b="0" i="1" dirty="0" smtClean="0">
              <a:latin typeface="Cambria Math"/>
            </a:endParaRPr>
          </a:p>
          <a:p>
            <a:pPr algn="ctr" rtl="1"/>
            <a:r>
              <a:rPr lang="en-US" i="0" dirty="0" smtClean="0">
                <a:latin typeface="+mj-lt"/>
              </a:rPr>
              <a:t>Finally, remove allocated items and satisfied agents and their corresponding vertices</a:t>
            </a:r>
            <a:endParaRPr lang="en-US" b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3851" y="593587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remaining agents will be satisfied in bag filling.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20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3753E-6 L -0.77152 0.073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76" y="36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556E-17 L 0.1342 0.6368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3182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833 0.63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3187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10833 0.6372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  <p:bldP spid="21" grpId="1" animBg="1"/>
      <p:bldP spid="22" grpId="0"/>
      <p:bldP spid="44" grpId="0" animBg="1"/>
      <p:bldP spid="51" grpId="0" animBg="1"/>
      <p:bldP spid="53" grpId="0" animBg="1"/>
      <p:bldP spid="31" grpId="0"/>
      <p:bldP spid="31" grpId="1"/>
      <p:bldP spid="14" grpId="0" animBg="1"/>
      <p:bldP spid="14" grpId="1" animBg="1"/>
      <p:bldP spid="16" grpId="0"/>
      <p:bldP spid="16" grpId="1"/>
      <p:bldP spid="34" grpId="0"/>
      <p:bldP spid="34" grpId="1"/>
      <p:bldP spid="45" grpId="0"/>
      <p:bldP spid="45" grpId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/>
      <p:bldP spid="5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16200000">
            <a:off x="8267700" y="1219200"/>
            <a:ext cx="1676400" cy="1219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0" rtlCol="0" anchor="ctr"/>
          <a:lstStyle/>
          <a:p>
            <a:pPr algn="ctr" rtl="1"/>
            <a:r>
              <a:rPr lang="en-US" sz="2000" dirty="0" smtClean="0">
                <a:solidFill>
                  <a:schemeClr val="tx1"/>
                </a:solidFill>
              </a:rPr>
              <a:t>Free vertices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8265756" y="3726743"/>
            <a:ext cx="1676400" cy="1219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0" rtlCol="0" anchor="ctr"/>
          <a:lstStyle/>
          <a:p>
            <a:pPr algn="ctr" rtl="1"/>
            <a:r>
              <a:rPr lang="en-US" sz="2000" dirty="0" smtClean="0">
                <a:solidFill>
                  <a:schemeClr val="tx1"/>
                </a:solidFill>
              </a:rPr>
              <a:t>Remaining agents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2514600"/>
                <a:ext cx="563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After refinement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items corresponding to free vertices can not singly satisfy any agent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regarding the items that these agents already have.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514600"/>
                <a:ext cx="5638800" cy="923330"/>
              </a:xfrm>
              <a:prstGeom prst="rect">
                <a:avLst/>
              </a:prstGeom>
              <a:blipFill rotWithShape="1">
                <a:blip r:embed="rId2"/>
                <a:stretch>
                  <a:fillRect t="-3311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0200" y="525088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8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4" y="76200"/>
            <a:ext cx="1725631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5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44" y="1862667"/>
            <a:ext cx="7410711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8121" y="1219200"/>
                <a:ext cx="4525879" cy="532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X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/>
                        </a:rPr>
                        <m:t>∖</m:t>
                      </m:r>
                      <m:r>
                        <a:rPr lang="en-US" i="1">
                          <a:latin typeface="Cambria Math"/>
                        </a:rPr>
                        <m:t>𝑁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21" y="1219200"/>
                <a:ext cx="4525879" cy="532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2000" y="4724400"/>
                <a:ext cx="2819400" cy="809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algn="ctr" rtl="1"/>
                <a:r>
                  <a:rPr lang="en-US" dirty="0" smtClean="0"/>
                  <a:t>(Vertices of Cluster 1)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724400"/>
                <a:ext cx="2819400" cy="809773"/>
              </a:xfrm>
              <a:prstGeom prst="rect">
                <a:avLst/>
              </a:prstGeom>
              <a:blipFill rotWithShape="1">
                <a:blip r:embed="rId5"/>
                <a:stretch>
                  <a:fillRect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962400" y="1219200"/>
            <a:ext cx="4572000" cy="4705529"/>
            <a:chOff x="3962400" y="1219200"/>
            <a:chExt cx="4572000" cy="4705529"/>
          </a:xfrm>
        </p:grpSpPr>
        <p:sp>
          <p:nvSpPr>
            <p:cNvPr id="13" name="Rounded Rectangle 12"/>
            <p:cNvSpPr/>
            <p:nvPr/>
          </p:nvSpPr>
          <p:spPr>
            <a:xfrm>
              <a:off x="7239000" y="4191000"/>
              <a:ext cx="1219200" cy="3810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162800" y="4724400"/>
                  <a:ext cx="13716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</m:oMath>
                    </m:oMathPara>
                  </a14:m>
                  <a:endParaRPr lang="en-US" dirty="0" smtClean="0"/>
                </a:p>
                <a:p>
                  <a:pPr algn="ctr" rtl="1"/>
                  <a:r>
                    <a:rPr lang="en-US" dirty="0" smtClean="0"/>
                    <a:t>Unsaturated vertices by M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4724400"/>
                  <a:ext cx="1371600" cy="120032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222" r="-5778" b="-71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ed Rectangle 14"/>
            <p:cNvSpPr/>
            <p:nvPr/>
          </p:nvSpPr>
          <p:spPr>
            <a:xfrm>
              <a:off x="3962400" y="4191000"/>
              <a:ext cx="2895600" cy="3810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962400" y="4724400"/>
                  <a:ext cx="2819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</m:oMath>
                    </m:oMathPara>
                  </a14:m>
                  <a:endParaRPr lang="en-US" dirty="0" smtClean="0"/>
                </a:p>
                <a:p>
                  <a:pPr algn="ctr" rtl="1"/>
                  <a:r>
                    <a:rPr lang="en-US" dirty="0" smtClean="0"/>
                    <a:t>Vertices reachable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/>
                    <a:t> by an alternating path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4724400"/>
                  <a:ext cx="2819400" cy="9233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le 16"/>
            <p:cNvSpPr/>
            <p:nvPr/>
          </p:nvSpPr>
          <p:spPr>
            <a:xfrm>
              <a:off x="5562600" y="1689462"/>
              <a:ext cx="2895600" cy="3810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562600" y="1219200"/>
                  <a:ext cx="2819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1219200"/>
                  <a:ext cx="281940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" descr="C:\Users\Masood Su\Dropbox\Frugality\Submissions\STOC 2017\figs\A descriptive example\p3.ep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407" y="1860007"/>
              <a:ext cx="4165600" cy="2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200" y="6019800"/>
                <a:ext cx="8991600" cy="1367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 Build the second cluster, Consider the induced sub-graph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∖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019800"/>
                <a:ext cx="8991600" cy="1367362"/>
              </a:xfrm>
              <a:prstGeom prst="rect">
                <a:avLst/>
              </a:prstGeom>
              <a:blipFill rotWithShape="1">
                <a:blip r:embed="rId10"/>
                <a:stretch>
                  <a:fillRect l="-610" t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 rot="16200000">
            <a:off x="8267700" y="1219200"/>
            <a:ext cx="1676400" cy="1219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0" rtlCol="0" anchor="ctr"/>
          <a:lstStyle/>
          <a:p>
            <a:pPr algn="ctr" rtl="1"/>
            <a:r>
              <a:rPr lang="en-US" sz="2000" dirty="0" smtClean="0">
                <a:solidFill>
                  <a:schemeClr val="tx1"/>
                </a:solidFill>
              </a:rPr>
              <a:t>Free vertices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rot="16200000">
            <a:off x="8265756" y="3726743"/>
            <a:ext cx="1676400" cy="1219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0" rtlCol="0" anchor="ctr"/>
          <a:lstStyle/>
          <a:p>
            <a:pPr algn="ctr" rtl="1"/>
            <a:r>
              <a:rPr lang="en-US" sz="2000" dirty="0" smtClean="0">
                <a:solidFill>
                  <a:schemeClr val="tx1"/>
                </a:solidFill>
              </a:rPr>
              <a:t>Remaining agents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304800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Now, consider the remaining Free vertices (free vertices that were not removed in refinement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 and remaining agents.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04800"/>
                <a:ext cx="6096000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9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0790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9452E-6 L -0.41666 0.00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429000" y="4209871"/>
            <a:ext cx="1219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743271"/>
                <a:ext cx="1371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  <a:p>
                <a:pPr algn="ctr" rtl="1"/>
                <a:r>
                  <a:rPr lang="en-US" dirty="0" smtClean="0"/>
                  <a:t>Unsaturated vertices by M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743271"/>
                <a:ext cx="13716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222" r="-577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152400" y="4209871"/>
            <a:ext cx="2895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2400" y="4743271"/>
                <a:ext cx="2819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  <a:p>
                <a:pPr algn="ctr" rtl="1"/>
                <a:r>
                  <a:rPr lang="en-US" dirty="0" smtClean="0"/>
                  <a:t>Vertices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by an alternating path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43271"/>
                <a:ext cx="2819400" cy="923330"/>
              </a:xfrm>
              <a:prstGeom prst="rect">
                <a:avLst/>
              </a:prstGeom>
              <a:blipFill rotWithShape="1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1752600" y="1708333"/>
            <a:ext cx="2895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52600" y="1143000"/>
                <a:ext cx="2819400" cy="5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)=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143000"/>
                <a:ext cx="2819400" cy="536044"/>
              </a:xfrm>
              <a:prstGeom prst="rect">
                <a:avLst/>
              </a:prstGeom>
              <a:blipFill rotWithShape="1">
                <a:blip r:embed="rId5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2400" y="6034706"/>
                <a:ext cx="8534400" cy="5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currently,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=∅</m:t>
                    </m:r>
                  </m:oMath>
                </a14:m>
                <a:r>
                  <a:rPr lang="en-US" dirty="0" smtClean="0"/>
                  <a:t>. Also, for every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34706"/>
                <a:ext cx="8534400" cy="571695"/>
              </a:xfrm>
              <a:prstGeom prst="rect">
                <a:avLst/>
              </a:prstGeom>
              <a:blipFill rotWithShape="1">
                <a:blip r:embed="rId6"/>
                <a:stretch>
                  <a:fillRect l="-571"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Masood Su\Dropbox\Frugality\Submissions\STOC 2017\figs\A descriptive example\p4.e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8" y="1879600"/>
            <a:ext cx="76073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876800" y="4210250"/>
            <a:ext cx="22860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53000" y="4724400"/>
                <a:ext cx="2209800" cy="1466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en-US" dirty="0" smtClean="0"/>
                  <a:t>Remaining Agents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′∖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algn="ctr" rtl="1"/>
                <a:r>
                  <a:rPr lang="en-US" dirty="0" smtClean="0"/>
                  <a:t>Vertices that are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724400"/>
                <a:ext cx="2209800" cy="1466876"/>
              </a:xfrm>
              <a:prstGeom prst="rect">
                <a:avLst/>
              </a:prstGeom>
              <a:blipFill rotWithShape="1">
                <a:blip r:embed="rId8"/>
                <a:stretch>
                  <a:fillRect t="-2075" r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4876801" y="1699087"/>
            <a:ext cx="32004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42021" y="1228825"/>
                <a:ext cx="3116179" cy="492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en-US" dirty="0" smtClean="0"/>
                  <a:t>Free vertices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′∖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021" y="1228825"/>
                <a:ext cx="3116179" cy="492058"/>
              </a:xfrm>
              <a:prstGeom prst="rect">
                <a:avLst/>
              </a:prstGeom>
              <a:blipFill rotWithShape="1">
                <a:blip r:embed="rId9"/>
                <a:stretch>
                  <a:fillRect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946650" y="1786466"/>
            <a:ext cx="685800" cy="2286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Line Callout 3 29"/>
              <p:cNvSpPr/>
              <p:nvPr/>
            </p:nvSpPr>
            <p:spPr>
              <a:xfrm>
                <a:off x="76200" y="76200"/>
                <a:ext cx="8915400" cy="762000"/>
              </a:xfrm>
              <a:prstGeom prst="borderCallout3">
                <a:avLst>
                  <a:gd name="adj1" fmla="val 99439"/>
                  <a:gd name="adj2" fmla="val 66733"/>
                  <a:gd name="adj3" fmla="val 134948"/>
                  <a:gd name="adj4" fmla="val 60331"/>
                  <a:gd name="adj5" fmla="val 177949"/>
                  <a:gd name="adj6" fmla="val 60320"/>
                  <a:gd name="adj7" fmla="val 222984"/>
                  <a:gd name="adj8" fmla="val 60324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feasible,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 at least one agent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∖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Line Callout 3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8915400" cy="762000"/>
              </a:xfrm>
              <a:prstGeom prst="borderCallout3">
                <a:avLst>
                  <a:gd name="adj1" fmla="val 99439"/>
                  <a:gd name="adj2" fmla="val 66733"/>
                  <a:gd name="adj3" fmla="val 134948"/>
                  <a:gd name="adj4" fmla="val 60331"/>
                  <a:gd name="adj5" fmla="val 177949"/>
                  <a:gd name="adj6" fmla="val 60320"/>
                  <a:gd name="adj7" fmla="val 222984"/>
                  <a:gd name="adj8" fmla="val 60324"/>
                </a:avLst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6200" y="4038600"/>
            <a:ext cx="4724400" cy="6858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00600" y="3429000"/>
            <a:ext cx="541421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42021" y="2892956"/>
                <a:ext cx="982579" cy="53604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021" y="2892956"/>
                <a:ext cx="982579" cy="53604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9629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ood Su\Dropbox\Frugality\Submissions\STOC 2017\figs\A descriptive example\p4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8" y="1879600"/>
            <a:ext cx="76073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429000" y="4209871"/>
            <a:ext cx="1219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743271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743271"/>
                <a:ext cx="13716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152400" y="4209871"/>
            <a:ext cx="2895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2400" y="4743271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43271"/>
                <a:ext cx="28194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1752600" y="1708333"/>
            <a:ext cx="2895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52600" y="1238071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38071"/>
                <a:ext cx="2819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57200" y="6019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that the red pair is feasible for green vertices.</a:t>
            </a:r>
          </a:p>
          <a:p>
            <a:r>
              <a:rPr lang="en-US" dirty="0" smtClean="0"/>
              <a:t>Merge red vertices to obtain a merged vertex.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76800" y="4210250"/>
            <a:ext cx="22860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53000" y="4724400"/>
                <a:ext cx="2057400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Remaining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Agents</m:t>
                      </m:r>
                      <m:r>
                        <m:rPr>
                          <m:nor/>
                        </m:rPr>
                        <a:rPr lang="en-US" dirty="0"/>
                        <m:t> (</m:t>
                      </m:r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′∖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724400"/>
                <a:ext cx="2057400" cy="806696"/>
              </a:xfrm>
              <a:prstGeom prst="rect">
                <a:avLst/>
              </a:prstGeom>
              <a:blipFill rotWithShape="1">
                <a:blip r:embed="rId7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4876801" y="1699087"/>
            <a:ext cx="32004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42021" y="1228825"/>
                <a:ext cx="3116179" cy="79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Free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vertices</m:t>
                      </m:r>
                      <m:r>
                        <m:rPr>
                          <m:nor/>
                        </m:rPr>
                        <a:rPr lang="en-US" dirty="0"/>
                        <m:t> (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′∖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 rtl="1"/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021" y="1228825"/>
                <a:ext cx="3116179" cy="7919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946650" y="1786466"/>
            <a:ext cx="685800" cy="2286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ne Callout 3 19"/>
          <p:cNvSpPr/>
          <p:nvPr/>
        </p:nvSpPr>
        <p:spPr>
          <a:xfrm>
            <a:off x="4267200" y="457200"/>
            <a:ext cx="1877482" cy="520700"/>
          </a:xfrm>
          <a:prstGeom prst="borderCallout3">
            <a:avLst>
              <a:gd name="adj1" fmla="val 102896"/>
              <a:gd name="adj2" fmla="val 67944"/>
              <a:gd name="adj3" fmla="val 141397"/>
              <a:gd name="adj4" fmla="val 51768"/>
              <a:gd name="adj5" fmla="val 199862"/>
              <a:gd name="adj6" fmla="val 52177"/>
              <a:gd name="adj7" fmla="val 249793"/>
              <a:gd name="adj8" fmla="val 525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Feasible pair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5048253" y="4337049"/>
            <a:ext cx="76200" cy="76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2813050" y="4343400"/>
            <a:ext cx="76200" cy="76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048250" y="1881188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Connector 28"/>
          <p:cNvSpPr/>
          <p:nvPr/>
        </p:nvSpPr>
        <p:spPr>
          <a:xfrm>
            <a:off x="5448300" y="188595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2472" y="1845734"/>
            <a:ext cx="135466" cy="135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3"/>
            <a:endCxn id="23" idx="7"/>
          </p:cNvCxnSpPr>
          <p:nvPr/>
        </p:nvCxnSpPr>
        <p:spPr>
          <a:xfrm flipH="1">
            <a:off x="2878091" y="1961361"/>
            <a:ext cx="2354220" cy="2393198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2"/>
            <a:endCxn id="6" idx="0"/>
          </p:cNvCxnSpPr>
          <p:nvPr/>
        </p:nvCxnSpPr>
        <p:spPr>
          <a:xfrm flipH="1">
            <a:off x="5086353" y="2015066"/>
            <a:ext cx="203197" cy="2321983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091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ood Su\Dropbox\Frugality\Submissions\STOC 2017\figs\A descriptive example\p4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8" y="1879600"/>
            <a:ext cx="76073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429000" y="4209871"/>
            <a:ext cx="1219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743271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743271"/>
                <a:ext cx="13716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152400" y="4209871"/>
            <a:ext cx="2895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2400" y="4743271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43271"/>
                <a:ext cx="28194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52600" y="1238071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38071"/>
                <a:ext cx="28194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57200" y="6019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that the red pair is feasible for green vertices.</a:t>
            </a:r>
          </a:p>
          <a:p>
            <a:r>
              <a:rPr lang="en-US" dirty="0" smtClean="0"/>
              <a:t>Merge red vertices to obtain a merged vertex.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76800" y="4210250"/>
            <a:ext cx="22860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53000" y="4724400"/>
                <a:ext cx="2091489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Remaining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Agents</m:t>
                      </m:r>
                      <m:r>
                        <m:rPr>
                          <m:nor/>
                        </m:rPr>
                        <a:rPr lang="en-US" dirty="0"/>
                        <m:t> (</m:t>
                      </m:r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′∖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724400"/>
                <a:ext cx="2091489" cy="806696"/>
              </a:xfrm>
              <a:prstGeom prst="rect">
                <a:avLst/>
              </a:prstGeom>
              <a:blipFill rotWithShape="1">
                <a:blip r:embed="rId6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5791199" y="1699087"/>
            <a:ext cx="2286001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86400" y="1228825"/>
                <a:ext cx="3116179" cy="79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Free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vertices</m:t>
                      </m:r>
                      <m:r>
                        <m:rPr>
                          <m:nor/>
                        </m:rPr>
                        <a:rPr lang="en-US" dirty="0"/>
                        <m:t> (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′∖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 rtl="1"/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228825"/>
                <a:ext cx="3116179" cy="7919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946650" y="1786466"/>
            <a:ext cx="685800" cy="2286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ne Callout 3 19"/>
          <p:cNvSpPr/>
          <p:nvPr/>
        </p:nvSpPr>
        <p:spPr>
          <a:xfrm>
            <a:off x="4267200" y="457200"/>
            <a:ext cx="1877482" cy="520700"/>
          </a:xfrm>
          <a:prstGeom prst="borderCallout3">
            <a:avLst>
              <a:gd name="adj1" fmla="val 102896"/>
              <a:gd name="adj2" fmla="val 67944"/>
              <a:gd name="adj3" fmla="val 141397"/>
              <a:gd name="adj4" fmla="val 51768"/>
              <a:gd name="adj5" fmla="val 199862"/>
              <a:gd name="adj6" fmla="val 52177"/>
              <a:gd name="adj7" fmla="val 249793"/>
              <a:gd name="adj8" fmla="val 525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Merged vertex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5048253" y="4337049"/>
            <a:ext cx="76200" cy="76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2813050" y="4343400"/>
            <a:ext cx="76200" cy="76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2472" y="1845734"/>
            <a:ext cx="135466" cy="135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3"/>
            <a:endCxn id="23" idx="7"/>
          </p:cNvCxnSpPr>
          <p:nvPr/>
        </p:nvCxnSpPr>
        <p:spPr>
          <a:xfrm flipH="1">
            <a:off x="2878091" y="1961361"/>
            <a:ext cx="2354220" cy="2393198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2"/>
            <a:endCxn id="6" idx="0"/>
          </p:cNvCxnSpPr>
          <p:nvPr/>
        </p:nvCxnSpPr>
        <p:spPr>
          <a:xfrm flipH="1">
            <a:off x="5086353" y="2015066"/>
            <a:ext cx="203197" cy="2321983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61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904" y="1885786"/>
            <a:ext cx="7607300" cy="256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400" y="5638800"/>
                <a:ext cx="6248400" cy="79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Now, Graph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must be updated.</a:t>
                </a:r>
              </a:p>
              <a:p>
                <a:r>
                  <a:rPr lang="en-US" dirty="0" smtClean="0"/>
                  <a:t>Next, we find the new maximum matching (in fact MCMWM)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638800"/>
                <a:ext cx="6248400" cy="790153"/>
              </a:xfrm>
              <a:prstGeom prst="rect">
                <a:avLst/>
              </a:prstGeom>
              <a:blipFill rotWithShape="1">
                <a:blip r:embed="rId4"/>
                <a:stretch>
                  <a:fillRect l="-878" t="-3077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091" y="1884568"/>
            <a:ext cx="7607299" cy="256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429000" y="4209871"/>
            <a:ext cx="1219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2800" y="4743271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743271"/>
                <a:ext cx="13716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4743271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43271"/>
                <a:ext cx="28194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1752599" y="1708333"/>
            <a:ext cx="3599935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52600" y="1168400"/>
                <a:ext cx="3505200" cy="51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en-US" dirty="0" smtClean="0"/>
                  <a:t>New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after updating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168400"/>
                <a:ext cx="3505200" cy="513154"/>
              </a:xfrm>
              <a:prstGeom prst="rect">
                <a:avLst/>
              </a:prstGeom>
              <a:blipFill rotWithShape="1">
                <a:blip r:embed="rId8"/>
                <a:stretch>
                  <a:fillRect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480050" y="4210250"/>
            <a:ext cx="1752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06253" y="4718050"/>
                <a:ext cx="1915297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Remaining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Agents</m:t>
                      </m:r>
                      <m:r>
                        <m:rPr>
                          <m:nor/>
                        </m:rPr>
                        <a:rPr lang="en-US" dirty="0"/>
                        <m:t> (</m:t>
                      </m:r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′∖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253" y="4718050"/>
                <a:ext cx="1915297" cy="806696"/>
              </a:xfrm>
              <a:prstGeom prst="rect">
                <a:avLst/>
              </a:prstGeom>
              <a:blipFill rotWithShape="1">
                <a:blip r:embed="rId9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5659395" y="1699087"/>
            <a:ext cx="2417805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23021" y="1228825"/>
                <a:ext cx="2354179" cy="514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Free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vertices</m:t>
                      </m:r>
                      <m:r>
                        <m:rPr>
                          <m:nor/>
                        </m:rPr>
                        <a:rPr lang="en-US" dirty="0"/>
                        <m:t> (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′∖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021" y="1228825"/>
                <a:ext cx="2354179" cy="514949"/>
              </a:xfrm>
              <a:prstGeom prst="rect">
                <a:avLst/>
              </a:prstGeom>
              <a:blipFill rotWithShape="1">
                <a:blip r:embed="rId10"/>
                <a:stretch>
                  <a:fillRect l="-259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5"/>
          <p:cNvSpPr/>
          <p:nvPr/>
        </p:nvSpPr>
        <p:spPr>
          <a:xfrm>
            <a:off x="84909" y="4038600"/>
            <a:ext cx="5238205" cy="533400"/>
          </a:xfrm>
          <a:custGeom>
            <a:avLst/>
            <a:gdLst>
              <a:gd name="connsiteX0" fmla="*/ 5212080 w 5238205"/>
              <a:gd name="connsiteY0" fmla="*/ 0 h 679269"/>
              <a:gd name="connsiteX1" fmla="*/ 0 w 5238205"/>
              <a:gd name="connsiteY1" fmla="*/ 0 h 679269"/>
              <a:gd name="connsiteX2" fmla="*/ 0 w 5238205"/>
              <a:gd name="connsiteY2" fmla="*/ 679269 h 679269"/>
              <a:gd name="connsiteX3" fmla="*/ 3200400 w 5238205"/>
              <a:gd name="connsiteY3" fmla="*/ 679269 h 679269"/>
              <a:gd name="connsiteX4" fmla="*/ 3200400 w 5238205"/>
              <a:gd name="connsiteY4" fmla="*/ 124097 h 679269"/>
              <a:gd name="connsiteX5" fmla="*/ 4709160 w 5238205"/>
              <a:gd name="connsiteY5" fmla="*/ 124097 h 679269"/>
              <a:gd name="connsiteX6" fmla="*/ 4709160 w 5238205"/>
              <a:gd name="connsiteY6" fmla="*/ 679269 h 679269"/>
              <a:gd name="connsiteX7" fmla="*/ 5238205 w 5238205"/>
              <a:gd name="connsiteY7" fmla="*/ 679269 h 679269"/>
              <a:gd name="connsiteX8" fmla="*/ 5212080 w 5238205"/>
              <a:gd name="connsiteY8" fmla="*/ 0 h 67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8205" h="679269">
                <a:moveTo>
                  <a:pt x="5212080" y="0"/>
                </a:moveTo>
                <a:lnTo>
                  <a:pt x="0" y="0"/>
                </a:lnTo>
                <a:lnTo>
                  <a:pt x="0" y="679269"/>
                </a:lnTo>
                <a:lnTo>
                  <a:pt x="3200400" y="679269"/>
                </a:lnTo>
                <a:lnTo>
                  <a:pt x="3200400" y="124097"/>
                </a:lnTo>
                <a:lnTo>
                  <a:pt x="4709160" y="124097"/>
                </a:lnTo>
                <a:lnTo>
                  <a:pt x="4709160" y="679269"/>
                </a:lnTo>
                <a:lnTo>
                  <a:pt x="5238205" y="679269"/>
                </a:lnTo>
                <a:lnTo>
                  <a:pt x="521208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800" y="3965044"/>
            <a:ext cx="5333484" cy="6858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352534" y="3355444"/>
            <a:ext cx="599087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51621" y="2819400"/>
                <a:ext cx="2811379" cy="51315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new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after updating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621" y="2819400"/>
                <a:ext cx="2811379" cy="513154"/>
              </a:xfrm>
              <a:prstGeom prst="rect">
                <a:avLst/>
              </a:prstGeom>
              <a:blipFill rotWithShape="1">
                <a:blip r:embed="rId11"/>
                <a:stretch>
                  <a:fillRect l="-128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3942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9624"/>
            <a:ext cx="5359400" cy="687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5400000">
                <a:off x="4783453" y="2834180"/>
                <a:ext cx="6343651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Flowchart for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/>
                  <a:t> MMS allocation algorithm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83453" y="2834180"/>
                <a:ext cx="6343651" cy="1132490"/>
              </a:xfrm>
              <a:prstGeom prst="rect">
                <a:avLst/>
              </a:prstGeom>
              <a:blipFill rotWithShape="1">
                <a:blip r:embed="rId3"/>
                <a:stretch>
                  <a:fillRect l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71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914400"/>
            <a:ext cx="1905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 a feasible pair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2020669"/>
            <a:ext cx="190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Merge the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2800" y="2743200"/>
                <a:ext cx="1905000" cy="10671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and maximum matching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743200"/>
                <a:ext cx="1905000" cy="1067152"/>
              </a:xfrm>
              <a:prstGeom prst="rect">
                <a:avLst/>
              </a:prstGeom>
              <a:blipFill rotWithShape="1">
                <a:blip r:embed="rId2"/>
                <a:stretch>
                  <a:fillRect t="-1117" b="-6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amond 6"/>
          <p:cNvSpPr/>
          <p:nvPr/>
        </p:nvSpPr>
        <p:spPr>
          <a:xfrm>
            <a:off x="3124200" y="4343400"/>
            <a:ext cx="2362200" cy="14478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Any feasible pair remained?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888468"/>
            <a:ext cx="190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Done!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>
            <a:off x="4305300" y="1560731"/>
            <a:ext cx="0" cy="4599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4305300" y="2390001"/>
            <a:ext cx="0" cy="3531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>
            <a:off x="4305300" y="3810352"/>
            <a:ext cx="0" cy="533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>
            <a:off x="5486400" y="5067300"/>
            <a:ext cx="457200" cy="58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7" idx="1"/>
          </p:cNvCxnSpPr>
          <p:nvPr/>
        </p:nvCxnSpPr>
        <p:spPr>
          <a:xfrm rot="10800000">
            <a:off x="1752628" y="1143000"/>
            <a:ext cx="1371573" cy="39243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52599" y="1143000"/>
            <a:ext cx="160020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102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14" y="4724400"/>
            <a:ext cx="6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6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5638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Merging (Continued)…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16" y="1876425"/>
            <a:ext cx="7607299" cy="256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429000" y="4209871"/>
            <a:ext cx="1219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2800" y="4743271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743271"/>
                <a:ext cx="13716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4743271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43271"/>
                <a:ext cx="28194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1752599" y="1708333"/>
            <a:ext cx="3599935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52600" y="1143000"/>
                <a:ext cx="3505200" cy="5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143000"/>
                <a:ext cx="3505200" cy="536044"/>
              </a:xfrm>
              <a:prstGeom prst="rect">
                <a:avLst/>
              </a:prstGeom>
              <a:blipFill rotWithShape="1">
                <a:blip r:embed="rId6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410200" y="4210250"/>
            <a:ext cx="1752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99903" y="4724400"/>
                <a:ext cx="1915297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Remaining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Agents</m:t>
                      </m:r>
                      <m:r>
                        <m:rPr>
                          <m:nor/>
                        </m:rPr>
                        <a:rPr lang="en-US" dirty="0"/>
                        <m:t> (</m:t>
                      </m:r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′∖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03" y="4724400"/>
                <a:ext cx="1915297" cy="806696"/>
              </a:xfrm>
              <a:prstGeom prst="rect">
                <a:avLst/>
              </a:prstGeom>
              <a:blipFill rotWithShape="1">
                <a:blip r:embed="rId7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5659395" y="1699087"/>
            <a:ext cx="2417805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04021" y="1228825"/>
                <a:ext cx="2354179" cy="514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Free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vertices</m:t>
                      </m:r>
                      <m:r>
                        <m:rPr>
                          <m:nor/>
                        </m:rPr>
                        <a:rPr lang="en-US" dirty="0"/>
                        <m:t> (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′∖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021" y="1228825"/>
                <a:ext cx="2354179" cy="514949"/>
              </a:xfrm>
              <a:prstGeom prst="rect">
                <a:avLst/>
              </a:prstGeom>
              <a:blipFill rotWithShape="1"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5"/>
          <p:cNvSpPr/>
          <p:nvPr/>
        </p:nvSpPr>
        <p:spPr>
          <a:xfrm>
            <a:off x="84909" y="4038600"/>
            <a:ext cx="5238205" cy="533400"/>
          </a:xfrm>
          <a:custGeom>
            <a:avLst/>
            <a:gdLst>
              <a:gd name="connsiteX0" fmla="*/ 5212080 w 5238205"/>
              <a:gd name="connsiteY0" fmla="*/ 0 h 679269"/>
              <a:gd name="connsiteX1" fmla="*/ 0 w 5238205"/>
              <a:gd name="connsiteY1" fmla="*/ 0 h 679269"/>
              <a:gd name="connsiteX2" fmla="*/ 0 w 5238205"/>
              <a:gd name="connsiteY2" fmla="*/ 679269 h 679269"/>
              <a:gd name="connsiteX3" fmla="*/ 3200400 w 5238205"/>
              <a:gd name="connsiteY3" fmla="*/ 679269 h 679269"/>
              <a:gd name="connsiteX4" fmla="*/ 3200400 w 5238205"/>
              <a:gd name="connsiteY4" fmla="*/ 124097 h 679269"/>
              <a:gd name="connsiteX5" fmla="*/ 4709160 w 5238205"/>
              <a:gd name="connsiteY5" fmla="*/ 124097 h 679269"/>
              <a:gd name="connsiteX6" fmla="*/ 4709160 w 5238205"/>
              <a:gd name="connsiteY6" fmla="*/ 679269 h 679269"/>
              <a:gd name="connsiteX7" fmla="*/ 5238205 w 5238205"/>
              <a:gd name="connsiteY7" fmla="*/ 679269 h 679269"/>
              <a:gd name="connsiteX8" fmla="*/ 5212080 w 5238205"/>
              <a:gd name="connsiteY8" fmla="*/ 0 h 67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8205" h="679269">
                <a:moveTo>
                  <a:pt x="5212080" y="0"/>
                </a:moveTo>
                <a:lnTo>
                  <a:pt x="0" y="0"/>
                </a:lnTo>
                <a:lnTo>
                  <a:pt x="0" y="679269"/>
                </a:lnTo>
                <a:lnTo>
                  <a:pt x="3200400" y="679269"/>
                </a:lnTo>
                <a:lnTo>
                  <a:pt x="3200400" y="124097"/>
                </a:lnTo>
                <a:lnTo>
                  <a:pt x="4709160" y="124097"/>
                </a:lnTo>
                <a:lnTo>
                  <a:pt x="4709160" y="679269"/>
                </a:lnTo>
                <a:lnTo>
                  <a:pt x="5238205" y="679269"/>
                </a:lnTo>
                <a:lnTo>
                  <a:pt x="521208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736168" y="1806059"/>
            <a:ext cx="685800" cy="2286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Callout 3 18"/>
          <p:cNvSpPr/>
          <p:nvPr/>
        </p:nvSpPr>
        <p:spPr>
          <a:xfrm>
            <a:off x="5056718" y="476793"/>
            <a:ext cx="1877482" cy="520700"/>
          </a:xfrm>
          <a:prstGeom prst="borderCallout3">
            <a:avLst>
              <a:gd name="adj1" fmla="val 102896"/>
              <a:gd name="adj2" fmla="val 67944"/>
              <a:gd name="adj3" fmla="val 141397"/>
              <a:gd name="adj4" fmla="val 51768"/>
              <a:gd name="adj5" fmla="val 199862"/>
              <a:gd name="adj6" fmla="val 52177"/>
              <a:gd name="adj7" fmla="val 249793"/>
              <a:gd name="adj8" fmla="val 525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Feasible pair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854881" y="1906589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6254931" y="1911351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21040" y="1871858"/>
            <a:ext cx="135466" cy="135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484684" y="2017700"/>
            <a:ext cx="1592973" cy="233607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Connector 3072"/>
          <p:cNvCxnSpPr>
            <a:stCxn id="22" idx="4"/>
          </p:cNvCxnSpPr>
          <p:nvPr/>
        </p:nvCxnSpPr>
        <p:spPr>
          <a:xfrm flipH="1">
            <a:off x="5105400" y="2007324"/>
            <a:ext cx="983373" cy="234645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750" y="3965044"/>
            <a:ext cx="5333484" cy="6858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333484" y="3355444"/>
            <a:ext cx="599087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32571" y="2819400"/>
                <a:ext cx="544429" cy="53604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571" y="2819400"/>
                <a:ext cx="544429" cy="5360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2493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5638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Updating maximum matching…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17" y="1876425"/>
            <a:ext cx="7607296" cy="256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52600" y="1238071"/>
                <a:ext cx="350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38071"/>
                <a:ext cx="35052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6400800" y="1752600"/>
            <a:ext cx="16764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08821" y="1228825"/>
                <a:ext cx="2354179" cy="79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Free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vertices</m:t>
                      </m:r>
                      <m:r>
                        <m:rPr>
                          <m:nor/>
                        </m:rPr>
                        <a:rPr lang="en-US" dirty="0"/>
                        <m:t> (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′∖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 rtl="1"/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821" y="1228825"/>
                <a:ext cx="2354179" cy="791948"/>
              </a:xfrm>
              <a:prstGeom prst="rect">
                <a:avLst/>
              </a:prstGeom>
              <a:blipFill rotWithShape="1">
                <a:blip r:embed="rId5"/>
                <a:stretch>
                  <a:fillRect r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17" y="1876424"/>
            <a:ext cx="7607296" cy="256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429000" y="4209871"/>
            <a:ext cx="457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52800" y="4743271"/>
                <a:ext cx="514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743271"/>
                <a:ext cx="51435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-76200" y="4743271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743271"/>
                <a:ext cx="28194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5562600" y="4210250"/>
            <a:ext cx="1752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86400" y="4679704"/>
                <a:ext cx="2057400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Remaining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Agents</m:t>
                      </m:r>
                      <m:r>
                        <m:rPr>
                          <m:nor/>
                        </m:rPr>
                        <a:rPr lang="en-US" dirty="0"/>
                        <m:t> (</m:t>
                      </m:r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′∖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679704"/>
                <a:ext cx="2057400" cy="806696"/>
              </a:xfrm>
              <a:prstGeom prst="rect">
                <a:avLst/>
              </a:prstGeom>
              <a:blipFill rotWithShape="1">
                <a:blip r:embed="rId9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30"/>
          <p:cNvSpPr/>
          <p:nvPr/>
        </p:nvSpPr>
        <p:spPr>
          <a:xfrm>
            <a:off x="228600" y="4210593"/>
            <a:ext cx="20574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64680" y="3981994"/>
            <a:ext cx="2743196" cy="609600"/>
          </a:xfrm>
          <a:custGeom>
            <a:avLst/>
            <a:gdLst>
              <a:gd name="connsiteX0" fmla="*/ 2638697 w 2638697"/>
              <a:gd name="connsiteY0" fmla="*/ 581297 h 581297"/>
              <a:gd name="connsiteX1" fmla="*/ 1685109 w 2638697"/>
              <a:gd name="connsiteY1" fmla="*/ 581297 h 581297"/>
              <a:gd name="connsiteX2" fmla="*/ 1685109 w 2638697"/>
              <a:gd name="connsiteY2" fmla="*/ 163286 h 581297"/>
              <a:gd name="connsiteX3" fmla="*/ 666206 w 2638697"/>
              <a:gd name="connsiteY3" fmla="*/ 163286 h 581297"/>
              <a:gd name="connsiteX4" fmla="*/ 666206 w 2638697"/>
              <a:gd name="connsiteY4" fmla="*/ 555172 h 581297"/>
              <a:gd name="connsiteX5" fmla="*/ 0 w 2638697"/>
              <a:gd name="connsiteY5" fmla="*/ 555172 h 581297"/>
              <a:gd name="connsiteX6" fmla="*/ 0 w 2638697"/>
              <a:gd name="connsiteY6" fmla="*/ 0 h 581297"/>
              <a:gd name="connsiteX7" fmla="*/ 2619103 w 2638697"/>
              <a:gd name="connsiteY7" fmla="*/ 0 h 581297"/>
              <a:gd name="connsiteX8" fmla="*/ 2638697 w 2638697"/>
              <a:gd name="connsiteY8" fmla="*/ 581297 h 58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8697" h="581297">
                <a:moveTo>
                  <a:pt x="2638697" y="581297"/>
                </a:moveTo>
                <a:lnTo>
                  <a:pt x="1685109" y="581297"/>
                </a:lnTo>
                <a:lnTo>
                  <a:pt x="1685109" y="163286"/>
                </a:lnTo>
                <a:lnTo>
                  <a:pt x="666206" y="163286"/>
                </a:lnTo>
                <a:lnTo>
                  <a:pt x="666206" y="555172"/>
                </a:lnTo>
                <a:lnTo>
                  <a:pt x="0" y="555172"/>
                </a:lnTo>
                <a:lnTo>
                  <a:pt x="0" y="0"/>
                </a:lnTo>
                <a:lnTo>
                  <a:pt x="2619103" y="0"/>
                </a:lnTo>
                <a:lnTo>
                  <a:pt x="2638697" y="58129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6200" y="4694982"/>
                <a:ext cx="1828800" cy="47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694982"/>
                <a:ext cx="1828800" cy="4733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1752600" y="1752600"/>
            <a:ext cx="2362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267200" y="1752600"/>
            <a:ext cx="18288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95800" y="1219200"/>
                <a:ext cx="1066800" cy="848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219200"/>
                <a:ext cx="1066800" cy="848694"/>
              </a:xfrm>
              <a:prstGeom prst="rect">
                <a:avLst/>
              </a:prstGeom>
              <a:blipFill rotWithShape="1">
                <a:blip r:embed="rId11"/>
                <a:stretch>
                  <a:fillRect r="-1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333500" y="6324600"/>
            <a:ext cx="529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Now, suppose that the merging process terminates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22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 animBg="1"/>
      <p:bldP spid="17" grpId="0"/>
      <p:bldP spid="24" grpId="0" animBg="1"/>
      <p:bldP spid="25" grpId="0"/>
      <p:bldP spid="27" grpId="0"/>
      <p:bldP spid="28" grpId="0" animBg="1"/>
      <p:bldP spid="29" grpId="0"/>
      <p:bldP spid="31" grpId="0" animBg="1"/>
      <p:bldP spid="4" grpId="0" animBg="1"/>
      <p:bldP spid="10" grpId="0"/>
      <p:bldP spid="18" grpId="0" animBg="1"/>
      <p:bldP spid="19" grpId="0" animBg="1"/>
      <p:bldP spid="2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52600" y="1238071"/>
                <a:ext cx="350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38071"/>
                <a:ext cx="3505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6400800" y="1699087"/>
            <a:ext cx="16764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32621" y="1228825"/>
                <a:ext cx="2354179" cy="514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Free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vertices</m:t>
                      </m:r>
                      <m:r>
                        <m:rPr>
                          <m:nor/>
                        </m:rPr>
                        <a:rPr lang="en-US" dirty="0"/>
                        <m:t> (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′∖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621" y="1228825"/>
                <a:ext cx="2354179" cy="514949"/>
              </a:xfrm>
              <a:prstGeom prst="rect">
                <a:avLst/>
              </a:prstGeom>
              <a:blipFill rotWithShape="1">
                <a:blip r:embed="rId4"/>
                <a:stretch>
                  <a:fillRect l="-259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42" y="1876424"/>
            <a:ext cx="7607296" cy="256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429000" y="4209871"/>
            <a:ext cx="457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410200" y="4210250"/>
            <a:ext cx="1752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28600" y="4210593"/>
            <a:ext cx="20574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619099" y="3981994"/>
            <a:ext cx="2638697" cy="609600"/>
          </a:xfrm>
          <a:custGeom>
            <a:avLst/>
            <a:gdLst>
              <a:gd name="connsiteX0" fmla="*/ 2638697 w 2638697"/>
              <a:gd name="connsiteY0" fmla="*/ 581297 h 581297"/>
              <a:gd name="connsiteX1" fmla="*/ 1685109 w 2638697"/>
              <a:gd name="connsiteY1" fmla="*/ 581297 h 581297"/>
              <a:gd name="connsiteX2" fmla="*/ 1685109 w 2638697"/>
              <a:gd name="connsiteY2" fmla="*/ 163286 h 581297"/>
              <a:gd name="connsiteX3" fmla="*/ 666206 w 2638697"/>
              <a:gd name="connsiteY3" fmla="*/ 163286 h 581297"/>
              <a:gd name="connsiteX4" fmla="*/ 666206 w 2638697"/>
              <a:gd name="connsiteY4" fmla="*/ 555172 h 581297"/>
              <a:gd name="connsiteX5" fmla="*/ 0 w 2638697"/>
              <a:gd name="connsiteY5" fmla="*/ 555172 h 581297"/>
              <a:gd name="connsiteX6" fmla="*/ 0 w 2638697"/>
              <a:gd name="connsiteY6" fmla="*/ 0 h 581297"/>
              <a:gd name="connsiteX7" fmla="*/ 2619103 w 2638697"/>
              <a:gd name="connsiteY7" fmla="*/ 0 h 581297"/>
              <a:gd name="connsiteX8" fmla="*/ 2638697 w 2638697"/>
              <a:gd name="connsiteY8" fmla="*/ 581297 h 58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8697" h="581297">
                <a:moveTo>
                  <a:pt x="2638697" y="581297"/>
                </a:moveTo>
                <a:lnTo>
                  <a:pt x="1685109" y="581297"/>
                </a:lnTo>
                <a:lnTo>
                  <a:pt x="1685109" y="163286"/>
                </a:lnTo>
                <a:lnTo>
                  <a:pt x="666206" y="163286"/>
                </a:lnTo>
                <a:lnTo>
                  <a:pt x="666206" y="555172"/>
                </a:lnTo>
                <a:lnTo>
                  <a:pt x="0" y="555172"/>
                </a:lnTo>
                <a:lnTo>
                  <a:pt x="0" y="0"/>
                </a:lnTo>
                <a:lnTo>
                  <a:pt x="2619103" y="0"/>
                </a:lnTo>
                <a:lnTo>
                  <a:pt x="2638697" y="58129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074" y="5410200"/>
                <a:ext cx="4114800" cy="1413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0" i="1" dirty="0" smtClean="0">
                  <a:latin typeface="Cambria Math"/>
                </a:endParaRPr>
              </a:p>
              <a:p>
                <a:pPr algn="ctr"/>
                <a:r>
                  <a:rPr lang="en-US" i="1" dirty="0" smtClean="0">
                    <a:latin typeface="Cambria Math"/>
                  </a:rPr>
                  <a:t>The second cluster is defined as the agent corresponding to the vertices in </a:t>
                </a:r>
                <a:endParaRPr lang="en-US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" y="5410200"/>
                <a:ext cx="4114800" cy="14131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5" descr="Image result for ma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34" y="4640943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Image result for ma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93" y="4640943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Image result for ma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90" y="4640943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323858" y="12954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752600" y="1752600"/>
            <a:ext cx="2362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267200" y="1752600"/>
            <a:ext cx="18288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38800" y="1295400"/>
            <a:ext cx="304800" cy="285596"/>
            <a:chOff x="5638800" y="1295400"/>
            <a:chExt cx="304800" cy="285596"/>
          </a:xfrm>
        </p:grpSpPr>
        <p:sp>
          <p:nvSpPr>
            <p:cNvPr id="35" name="Rectangle 34"/>
            <p:cNvSpPr/>
            <p:nvPr/>
          </p:nvSpPr>
          <p:spPr>
            <a:xfrm>
              <a:off x="56388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>
              <a:stCxn id="35" idx="1"/>
              <a:endCxn id="35" idx="3"/>
            </p:cNvCxnSpPr>
            <p:nvPr/>
          </p:nvCxnSpPr>
          <p:spPr>
            <a:xfrm>
              <a:off x="56388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029200" y="1295400"/>
            <a:ext cx="304800" cy="285596"/>
            <a:chOff x="5029200" y="1295400"/>
            <a:chExt cx="304800" cy="285596"/>
          </a:xfrm>
        </p:grpSpPr>
        <p:sp>
          <p:nvSpPr>
            <p:cNvPr id="36" name="Rectangle 35"/>
            <p:cNvSpPr/>
            <p:nvPr/>
          </p:nvSpPr>
          <p:spPr>
            <a:xfrm>
              <a:off x="50292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0292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1000" y="152400"/>
                <a:ext cx="7606938" cy="848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Items corresponding to the saturated vertices (or merged vertices)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are allocated to their matched agent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"/>
                <a:ext cx="7606938" cy="848694"/>
              </a:xfrm>
              <a:prstGeom prst="rect">
                <a:avLst/>
              </a:prstGeom>
              <a:blipFill rotWithShape="1">
                <a:blip r:embed="rId8"/>
                <a:stretch>
                  <a:fillRect t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8985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0209 0.576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881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5834 0.57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288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75 0.5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000" y="1238071"/>
                <a:ext cx="350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238071"/>
                <a:ext cx="3505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6400800" y="1699087"/>
            <a:ext cx="16764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08821" y="1228825"/>
                <a:ext cx="2354179" cy="79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Free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vertices</m:t>
                      </m:r>
                      <m:r>
                        <m:rPr>
                          <m:nor/>
                        </m:rPr>
                        <a:rPr lang="en-US" dirty="0"/>
                        <m:t> (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′∖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 rtl="1"/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821" y="1228825"/>
                <a:ext cx="2354179" cy="791948"/>
              </a:xfrm>
              <a:prstGeom prst="rect">
                <a:avLst/>
              </a:prstGeom>
              <a:blipFill rotWithShape="1">
                <a:blip r:embed="rId4"/>
                <a:stretch>
                  <a:fillRect r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42" y="1876424"/>
            <a:ext cx="7607296" cy="256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429000" y="4209871"/>
            <a:ext cx="457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410200" y="4210250"/>
            <a:ext cx="1752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28600" y="4210593"/>
            <a:ext cx="20574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619099" y="3981994"/>
            <a:ext cx="2638697" cy="609600"/>
          </a:xfrm>
          <a:custGeom>
            <a:avLst/>
            <a:gdLst>
              <a:gd name="connsiteX0" fmla="*/ 2638697 w 2638697"/>
              <a:gd name="connsiteY0" fmla="*/ 581297 h 581297"/>
              <a:gd name="connsiteX1" fmla="*/ 1685109 w 2638697"/>
              <a:gd name="connsiteY1" fmla="*/ 581297 h 581297"/>
              <a:gd name="connsiteX2" fmla="*/ 1685109 w 2638697"/>
              <a:gd name="connsiteY2" fmla="*/ 163286 h 581297"/>
              <a:gd name="connsiteX3" fmla="*/ 666206 w 2638697"/>
              <a:gd name="connsiteY3" fmla="*/ 163286 h 581297"/>
              <a:gd name="connsiteX4" fmla="*/ 666206 w 2638697"/>
              <a:gd name="connsiteY4" fmla="*/ 555172 h 581297"/>
              <a:gd name="connsiteX5" fmla="*/ 0 w 2638697"/>
              <a:gd name="connsiteY5" fmla="*/ 555172 h 581297"/>
              <a:gd name="connsiteX6" fmla="*/ 0 w 2638697"/>
              <a:gd name="connsiteY6" fmla="*/ 0 h 581297"/>
              <a:gd name="connsiteX7" fmla="*/ 2619103 w 2638697"/>
              <a:gd name="connsiteY7" fmla="*/ 0 h 581297"/>
              <a:gd name="connsiteX8" fmla="*/ 2638697 w 2638697"/>
              <a:gd name="connsiteY8" fmla="*/ 581297 h 58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8697" h="581297">
                <a:moveTo>
                  <a:pt x="2638697" y="581297"/>
                </a:moveTo>
                <a:lnTo>
                  <a:pt x="1685109" y="581297"/>
                </a:lnTo>
                <a:lnTo>
                  <a:pt x="1685109" y="163286"/>
                </a:lnTo>
                <a:lnTo>
                  <a:pt x="666206" y="163286"/>
                </a:lnTo>
                <a:lnTo>
                  <a:pt x="666206" y="555172"/>
                </a:lnTo>
                <a:lnTo>
                  <a:pt x="0" y="555172"/>
                </a:lnTo>
                <a:lnTo>
                  <a:pt x="0" y="0"/>
                </a:lnTo>
                <a:lnTo>
                  <a:pt x="2619103" y="0"/>
                </a:lnTo>
                <a:lnTo>
                  <a:pt x="2638697" y="58129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1524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0" i="1" dirty="0" smtClean="0">
              <a:latin typeface="Cambria Math"/>
            </a:endParaRPr>
          </a:p>
          <a:p>
            <a:pPr algn="ctr"/>
            <a:r>
              <a:rPr lang="en-US" i="1" dirty="0" smtClean="0">
                <a:latin typeface="Cambria Math"/>
              </a:rPr>
              <a:t>The third cluster is defined as </a:t>
            </a:r>
            <a:r>
              <a:rPr lang="en-US" i="1" smtClean="0">
                <a:latin typeface="Cambria Math"/>
              </a:rPr>
              <a:t>the </a:t>
            </a:r>
            <a:r>
              <a:rPr lang="en-US" i="1" smtClean="0">
                <a:latin typeface="Cambria Math"/>
              </a:rPr>
              <a:t>agents </a:t>
            </a:r>
            <a:r>
              <a:rPr lang="en-US" i="1" dirty="0" smtClean="0">
                <a:latin typeface="Cambria Math"/>
              </a:rPr>
              <a:t>corresponding to the  rest of vertices</a:t>
            </a:r>
            <a:endParaRPr lang="en-US" b="0" dirty="0" smtClean="0"/>
          </a:p>
        </p:txBody>
      </p:sp>
      <p:sp>
        <p:nvSpPr>
          <p:cNvPr id="38" name="Rounded Rectangle 37"/>
          <p:cNvSpPr/>
          <p:nvPr/>
        </p:nvSpPr>
        <p:spPr>
          <a:xfrm>
            <a:off x="1752600" y="1752600"/>
            <a:ext cx="2362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267200" y="1752600"/>
            <a:ext cx="18288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42" y="1904995"/>
            <a:ext cx="7607296" cy="25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30786" y="4210593"/>
            <a:ext cx="3655413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pic>
        <p:nvPicPr>
          <p:cNvPr id="27" name="Picture 5" descr="Image result for ma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83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Image result for ma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17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Image result for ma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17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Image result for ma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733800" y="1312561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514600" y="1321807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898785" y="1314604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5" descr="Image result for ma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54731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Image result for ma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Image result for ma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37148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/>
          <p:cNvSpPr/>
          <p:nvPr/>
        </p:nvSpPr>
        <p:spPr>
          <a:xfrm rot="16200000" flipH="1">
            <a:off x="6133962" y="5082982"/>
            <a:ext cx="305077" cy="19050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9800" y="6324598"/>
                <a:ext cx="510524" cy="429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6324598"/>
                <a:ext cx="510524" cy="429477"/>
              </a:xfrm>
              <a:prstGeom prst="rect">
                <a:avLst/>
              </a:prstGeom>
              <a:blipFill rotWithShape="1">
                <a:blip r:embed="rId8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Brace 50"/>
          <p:cNvSpPr/>
          <p:nvPr/>
        </p:nvSpPr>
        <p:spPr>
          <a:xfrm rot="16200000" flipH="1">
            <a:off x="3486501" y="5696579"/>
            <a:ext cx="305077" cy="6467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15079" y="6309053"/>
                <a:ext cx="394921" cy="38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079" y="6309053"/>
                <a:ext cx="394921" cy="381708"/>
              </a:xfrm>
              <a:prstGeom prst="rect">
                <a:avLst/>
              </a:prstGeom>
              <a:blipFill rotWithShape="1">
                <a:blip r:embed="rId9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ight Brace 52"/>
          <p:cNvSpPr/>
          <p:nvPr/>
        </p:nvSpPr>
        <p:spPr>
          <a:xfrm rot="16200000" flipH="1">
            <a:off x="1028561" y="4932182"/>
            <a:ext cx="305077" cy="2209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2000" y="6326197"/>
                <a:ext cx="59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326197"/>
                <a:ext cx="592208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50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6659E-6 L -0.18264 0.5761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2880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6667 0.5752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875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20833 0.5766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4" grpId="0" animBg="1"/>
      <p:bldP spid="39" grpId="0" animBg="1"/>
      <p:bldP spid="26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2" grpId="0" animBg="1"/>
      <p:bldP spid="5" grpId="0"/>
      <p:bldP spid="51" grpId="0" animBg="1"/>
      <p:bldP spid="52" grpId="0"/>
      <p:bldP spid="53" grpId="0" animBg="1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1"/>
            <a:ext cx="1676400" cy="665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24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44" y="44958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6258" y="5112657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947802" y="5112657"/>
            <a:ext cx="304800" cy="285596"/>
            <a:chOff x="5638800" y="1295400"/>
            <a:chExt cx="304800" cy="285596"/>
          </a:xfrm>
        </p:grpSpPr>
        <p:sp>
          <p:nvSpPr>
            <p:cNvPr id="9" name="Rectangle 8"/>
            <p:cNvSpPr/>
            <p:nvPr/>
          </p:nvSpPr>
          <p:spPr>
            <a:xfrm>
              <a:off x="56388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9" idx="1"/>
              <a:endCxn id="9" idx="3"/>
            </p:cNvCxnSpPr>
            <p:nvPr/>
          </p:nvCxnSpPr>
          <p:spPr>
            <a:xfrm>
              <a:off x="56388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809258" y="5112657"/>
            <a:ext cx="304800" cy="285596"/>
            <a:chOff x="5029200" y="1295400"/>
            <a:chExt cx="304800" cy="285596"/>
          </a:xfrm>
        </p:grpSpPr>
        <p:sp>
          <p:nvSpPr>
            <p:cNvPr id="12" name="Rectangle 11"/>
            <p:cNvSpPr/>
            <p:nvPr/>
          </p:nvSpPr>
          <p:spPr>
            <a:xfrm>
              <a:off x="50292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0292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18658" y="5397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Sort the agents according to their topological ordering.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1371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an item with corresponding vertex in free vertices could singly satisfy the first agent, do so.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58000" y="1228802"/>
            <a:ext cx="304800" cy="28559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5200" y="1231900"/>
            <a:ext cx="304800" cy="28559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72400" y="1231900"/>
            <a:ext cx="304800" cy="28559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16900" y="1238404"/>
            <a:ext cx="304800" cy="28559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18658" y="1524000"/>
            <a:ext cx="283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on with the next agents…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3851" y="593587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remaining agents will be satisfied in bag filling.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87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4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4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4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4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 L -0.67778 0.6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525 0.6217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3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5" grpId="1"/>
      <p:bldP spid="17" grpId="0" animBg="1"/>
      <p:bldP spid="17" grpId="1" animBg="1"/>
      <p:bldP spid="19" grpId="0" animBg="1"/>
      <p:bldP spid="19" grpId="1" animBg="1"/>
      <p:bldP spid="21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152399"/>
            <a:ext cx="1600200" cy="651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01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Filling - overview</a:t>
            </a:r>
            <a:endParaRPr lang="en-US" dirty="0"/>
          </a:p>
        </p:txBody>
      </p:sp>
      <p:pic>
        <p:nvPicPr>
          <p:cNvPr id="4" name="Picture 5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4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80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0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07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8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0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07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8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31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35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56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76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ma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556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560317" y="5251269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931917" y="5251269"/>
            <a:ext cx="304800" cy="285596"/>
            <a:chOff x="5638800" y="1295400"/>
            <a:chExt cx="304800" cy="285596"/>
          </a:xfrm>
        </p:grpSpPr>
        <p:sp>
          <p:nvSpPr>
            <p:cNvPr id="21" name="Rectangle 20"/>
            <p:cNvSpPr/>
            <p:nvPr/>
          </p:nvSpPr>
          <p:spPr>
            <a:xfrm>
              <a:off x="56388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1" idx="1"/>
              <a:endCxn id="21" idx="3"/>
            </p:cNvCxnSpPr>
            <p:nvPr/>
          </p:nvCxnSpPr>
          <p:spPr>
            <a:xfrm>
              <a:off x="56388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013321" y="5252553"/>
            <a:ext cx="304800" cy="285596"/>
            <a:chOff x="5029200" y="1295400"/>
            <a:chExt cx="304800" cy="285596"/>
          </a:xfrm>
        </p:grpSpPr>
        <p:sp>
          <p:nvSpPr>
            <p:cNvPr id="24" name="Rectangle 23"/>
            <p:cNvSpPr/>
            <p:nvPr/>
          </p:nvSpPr>
          <p:spPr>
            <a:xfrm>
              <a:off x="50292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0292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3455073" y="5251269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5258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80014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9345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24101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16065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744044" y="5251269"/>
            <a:ext cx="304800" cy="285596"/>
            <a:chOff x="5029200" y="1295400"/>
            <a:chExt cx="304800" cy="285596"/>
          </a:xfrm>
        </p:grpSpPr>
        <p:sp>
          <p:nvSpPr>
            <p:cNvPr id="33" name="Rectangle 32"/>
            <p:cNvSpPr/>
            <p:nvPr/>
          </p:nvSpPr>
          <p:spPr>
            <a:xfrm>
              <a:off x="50292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0292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5638800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6200" y="4572000"/>
            <a:ext cx="2133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362200" y="4572000"/>
            <a:ext cx="2133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648200" y="4572000"/>
            <a:ext cx="4419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6096000" y="4572000"/>
            <a:ext cx="0" cy="1143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43800" y="4572000"/>
            <a:ext cx="0" cy="1143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62000" y="5943600"/>
                <a:ext cx="6190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943600"/>
                <a:ext cx="61907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24200" y="5943600"/>
                <a:ext cx="627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943600"/>
                <a:ext cx="62735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77000" y="5943600"/>
                <a:ext cx="627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943600"/>
                <a:ext cx="62735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39599" y="4072517"/>
                <a:ext cx="521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599" y="4072517"/>
                <a:ext cx="521553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677633" y="4058731"/>
                <a:ext cx="537583" cy="413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633" y="4058731"/>
                <a:ext cx="537583" cy="413896"/>
              </a:xfrm>
              <a:prstGeom prst="rect">
                <a:avLst/>
              </a:prstGeom>
              <a:blipFill rotWithShape="1">
                <a:blip r:embed="rId7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153400" y="4005704"/>
                <a:ext cx="544893" cy="466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005704"/>
                <a:ext cx="544893" cy="466923"/>
              </a:xfrm>
              <a:prstGeom prst="rect">
                <a:avLst/>
              </a:prstGeom>
              <a:blipFill rotWithShape="1">
                <a:blip r:embed="rId8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6677633" y="1752600"/>
            <a:ext cx="0" cy="16764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153400" y="1752600"/>
            <a:ext cx="0" cy="16764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648143" y="3429000"/>
            <a:ext cx="153297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865019" y="1735636"/>
            <a:ext cx="117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Items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6781800" y="3200403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70070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239000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7467600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76928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79214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67818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0070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2390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74676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76928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9214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778451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70104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7242349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7470949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76962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79248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6785149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7010400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7242349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470949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696200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7924800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6781800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7010400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7242349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7470949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696200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924800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6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4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80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0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07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8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0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07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8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31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35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56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76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556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560317" y="5251269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931917" y="5251269"/>
            <a:ext cx="304800" cy="285596"/>
            <a:chOff x="5638800" y="1295400"/>
            <a:chExt cx="304800" cy="285596"/>
          </a:xfrm>
        </p:grpSpPr>
        <p:sp>
          <p:nvSpPr>
            <p:cNvPr id="21" name="Rectangle 20"/>
            <p:cNvSpPr/>
            <p:nvPr/>
          </p:nvSpPr>
          <p:spPr>
            <a:xfrm>
              <a:off x="56388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1" idx="1"/>
              <a:endCxn id="21" idx="3"/>
            </p:cNvCxnSpPr>
            <p:nvPr/>
          </p:nvCxnSpPr>
          <p:spPr>
            <a:xfrm>
              <a:off x="56388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013321" y="5252553"/>
            <a:ext cx="304800" cy="285596"/>
            <a:chOff x="5029200" y="1295400"/>
            <a:chExt cx="304800" cy="285596"/>
          </a:xfrm>
        </p:grpSpPr>
        <p:sp>
          <p:nvSpPr>
            <p:cNvPr id="24" name="Rectangle 23"/>
            <p:cNvSpPr/>
            <p:nvPr/>
          </p:nvSpPr>
          <p:spPr>
            <a:xfrm>
              <a:off x="50292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0292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3455073" y="5251269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5258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80014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9345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24101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16065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744044" y="5251269"/>
            <a:ext cx="304800" cy="285596"/>
            <a:chOff x="5029200" y="1295400"/>
            <a:chExt cx="304800" cy="285596"/>
          </a:xfrm>
        </p:grpSpPr>
        <p:sp>
          <p:nvSpPr>
            <p:cNvPr id="35" name="Rectangle 34"/>
            <p:cNvSpPr/>
            <p:nvPr/>
          </p:nvSpPr>
          <p:spPr>
            <a:xfrm>
              <a:off x="50292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0292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5638800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6200" y="4572000"/>
            <a:ext cx="2133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362200" y="4572000"/>
            <a:ext cx="2133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648200" y="4572000"/>
            <a:ext cx="4419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0" y="4572000"/>
            <a:ext cx="0" cy="1143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43800" y="4572000"/>
            <a:ext cx="0" cy="1143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62000" y="5943600"/>
                <a:ext cx="6190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943600"/>
                <a:ext cx="61907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124200" y="5943600"/>
                <a:ext cx="627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943600"/>
                <a:ext cx="62735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77000" y="5943600"/>
                <a:ext cx="627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943600"/>
                <a:ext cx="62735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>
            <a:off x="6677633" y="1752600"/>
            <a:ext cx="0" cy="16764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153400" y="1752600"/>
            <a:ext cx="0" cy="16764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6648143" y="3429000"/>
            <a:ext cx="153297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865019" y="1735636"/>
            <a:ext cx="117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Items</a:t>
            </a:r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6781800" y="3200403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70070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7239000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7467600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76928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79214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7818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70070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72390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74676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76928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79214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6778451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70104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7242349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7470949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76962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79248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6785149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7010400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7242349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7470949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7696200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7924800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6781800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7010400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7242349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7470949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7696200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7924800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pic>
        <p:nvPicPr>
          <p:cNvPr id="122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39733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460375" y="1618568"/>
            <a:ext cx="269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add free items one by one, until an agent becomes satisfied by the items</a:t>
            </a:r>
            <a:endParaRPr lang="en-US" dirty="0"/>
          </a:p>
        </p:txBody>
      </p:sp>
      <p:sp>
        <p:nvSpPr>
          <p:cNvPr id="125" name="AutoShape 2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C:\Users\Masood Su\Desktop\bag.e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59" y="2209799"/>
            <a:ext cx="1244309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97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14" y="4641669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766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/>
              <p:cNvSpPr txBox="1"/>
              <p:nvPr/>
            </p:nvSpPr>
            <p:spPr>
              <a:xfrm>
                <a:off x="460375" y="3127549"/>
                <a:ext cx="2705346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When the items in bag become feasible, we assign the to the smallest agent regarding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24" name="TextBox 10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3127549"/>
                <a:ext cx="2705346" cy="1221745"/>
              </a:xfrm>
              <a:prstGeom prst="rect">
                <a:avLst/>
              </a:prstGeom>
              <a:blipFill rotWithShape="1">
                <a:blip r:embed="rId8"/>
                <a:stretch>
                  <a:fillRect l="-2032" t="-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139599" y="4072517"/>
                <a:ext cx="521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599" y="4072517"/>
                <a:ext cx="521553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6677633" y="4058731"/>
                <a:ext cx="537583" cy="413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633" y="4058731"/>
                <a:ext cx="537583" cy="413896"/>
              </a:xfrm>
              <a:prstGeom prst="rect">
                <a:avLst/>
              </a:prstGeom>
              <a:blipFill rotWithShape="1">
                <a:blip r:embed="rId1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8153400" y="4005704"/>
                <a:ext cx="544893" cy="466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005704"/>
                <a:ext cx="544893" cy="466923"/>
              </a:xfrm>
              <a:prstGeom prst="rect">
                <a:avLst/>
              </a:prstGeom>
              <a:blipFill rotWithShape="1">
                <a:blip r:embed="rId11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0625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20017 0.1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20017 0.13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20052 0.13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17 0.1331 L -0.70017 0.499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833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17 0.1331 L -0.72517 0.533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20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52 0.1331 L -0.75052 0.5664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6" grpId="0" animBg="1"/>
      <p:bldP spid="116" grpId="1" animBg="1"/>
      <p:bldP spid="116" grpId="2" animBg="1"/>
      <p:bldP spid="117" grpId="0" animBg="1"/>
      <p:bldP spid="117" grpId="1" animBg="1"/>
      <p:bldP spid="117" grpId="2" animBg="1"/>
      <p:bldP spid="118" grpId="0" animBg="1"/>
      <p:bldP spid="118" grpId="1" animBg="1"/>
      <p:bldP spid="118" grpId="2" animBg="1"/>
      <p:bldP spid="123" grpId="0"/>
      <p:bldP spid="10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5400000">
                <a:off x="4783453" y="2789584"/>
                <a:ext cx="6343651" cy="12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Flowchart for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/>
                  <a:t> irreducible instance</a:t>
                </a: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</a:rPr>
                  <a:t>In the paper, it is proved that it only suffices to solve the problem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</a:rPr>
                  <a:t>-irreducible instances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83453" y="2789584"/>
                <a:ext cx="6343651" cy="1221681"/>
              </a:xfrm>
              <a:prstGeom prst="rect">
                <a:avLst/>
              </a:prstGeom>
              <a:blipFill rotWithShape="1">
                <a:blip r:embed="rId3"/>
                <a:stretch>
                  <a:fillRect l="-4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624"/>
            <a:ext cx="5359400" cy="687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Decision 5"/>
          <p:cNvSpPr/>
          <p:nvPr/>
        </p:nvSpPr>
        <p:spPr>
          <a:xfrm>
            <a:off x="1236668" y="620716"/>
            <a:ext cx="914400" cy="609600"/>
          </a:xfrm>
          <a:prstGeom prst="flowChartDecision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1234440" y="1498600"/>
            <a:ext cx="914400" cy="609600"/>
          </a:xfrm>
          <a:prstGeom prst="flowChartDecision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1234440" y="2981960"/>
            <a:ext cx="914400" cy="609600"/>
          </a:xfrm>
          <a:prstGeom prst="flowChartDecision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690" y="762000"/>
            <a:ext cx="905510" cy="3048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-30480"/>
            <a:ext cx="4267200" cy="700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987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4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80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0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07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8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0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07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8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31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35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56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76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556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560317" y="5251269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931917" y="5251269"/>
            <a:ext cx="304800" cy="285596"/>
            <a:chOff x="5638800" y="1295400"/>
            <a:chExt cx="304800" cy="285596"/>
          </a:xfrm>
        </p:grpSpPr>
        <p:sp>
          <p:nvSpPr>
            <p:cNvPr id="21" name="Rectangle 20"/>
            <p:cNvSpPr/>
            <p:nvPr/>
          </p:nvSpPr>
          <p:spPr>
            <a:xfrm>
              <a:off x="56388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1" idx="1"/>
              <a:endCxn id="21" idx="3"/>
            </p:cNvCxnSpPr>
            <p:nvPr/>
          </p:nvCxnSpPr>
          <p:spPr>
            <a:xfrm>
              <a:off x="56388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013321" y="5252553"/>
            <a:ext cx="304800" cy="285596"/>
            <a:chOff x="5029200" y="1295400"/>
            <a:chExt cx="304800" cy="285596"/>
          </a:xfrm>
        </p:grpSpPr>
        <p:sp>
          <p:nvSpPr>
            <p:cNvPr id="24" name="Rectangle 23"/>
            <p:cNvSpPr/>
            <p:nvPr/>
          </p:nvSpPr>
          <p:spPr>
            <a:xfrm>
              <a:off x="50292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0292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3455073" y="5251269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80014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9345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24101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16065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744044" y="5251269"/>
            <a:ext cx="304800" cy="285596"/>
            <a:chOff x="5029200" y="1295400"/>
            <a:chExt cx="304800" cy="285596"/>
          </a:xfrm>
        </p:grpSpPr>
        <p:sp>
          <p:nvSpPr>
            <p:cNvPr id="35" name="Rectangle 34"/>
            <p:cNvSpPr/>
            <p:nvPr/>
          </p:nvSpPr>
          <p:spPr>
            <a:xfrm>
              <a:off x="50292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0292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5638800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6200" y="4572000"/>
            <a:ext cx="2133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362200" y="4572000"/>
            <a:ext cx="2133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648200" y="4572000"/>
            <a:ext cx="4419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0" y="4572000"/>
            <a:ext cx="0" cy="1143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43800" y="4572000"/>
            <a:ext cx="0" cy="1143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62000" y="5943600"/>
                <a:ext cx="6190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943600"/>
                <a:ext cx="61907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124200" y="5943600"/>
                <a:ext cx="627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943600"/>
                <a:ext cx="62735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77000" y="5943600"/>
                <a:ext cx="627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943600"/>
                <a:ext cx="62735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>
            <a:off x="6677633" y="1752600"/>
            <a:ext cx="0" cy="16764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153400" y="1752600"/>
            <a:ext cx="0" cy="16764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6648143" y="3429000"/>
            <a:ext cx="153297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865019" y="1735636"/>
            <a:ext cx="117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Items</a:t>
            </a:r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6781800" y="3200403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70070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7239000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7467600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76928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79214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7818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70070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72390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74676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76928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79214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6778451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70104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7242349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7470949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76962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79248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6785149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7010400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7242349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7470949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7696200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7924800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7470949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7696200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7924800" y="22860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60375" y="1618568"/>
            <a:ext cx="269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add free items one by one, until an agent becomes satisfied by the items</a:t>
            </a:r>
            <a:endParaRPr lang="en-US" dirty="0"/>
          </a:p>
        </p:txBody>
      </p:sp>
      <p:sp>
        <p:nvSpPr>
          <p:cNvPr id="125" name="AutoShape 2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C:\Users\Masood Su\Desktop\bag.e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59" y="2209799"/>
            <a:ext cx="1244309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67" y="4647966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56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139599" y="4072517"/>
                <a:ext cx="521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599" y="4072517"/>
                <a:ext cx="521553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677633" y="4058731"/>
                <a:ext cx="537583" cy="413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633" y="4058731"/>
                <a:ext cx="537583" cy="413896"/>
              </a:xfrm>
              <a:prstGeom prst="rect">
                <a:avLst/>
              </a:prstGeom>
              <a:blipFill rotWithShape="1">
                <a:blip r:embed="rId9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153400" y="4005704"/>
                <a:ext cx="544893" cy="466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005704"/>
                <a:ext cx="544893" cy="466923"/>
              </a:xfrm>
              <a:prstGeom prst="rect">
                <a:avLst/>
              </a:prstGeom>
              <a:blipFill rotWithShape="1">
                <a:blip r:embed="rId10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3356152"/>
                <a:ext cx="3141951" cy="983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Removing an agent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may cause some of the agents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dirty="0" smtClean="0"/>
                  <a:t> to move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6152"/>
                <a:ext cx="3141951" cy="983474"/>
              </a:xfrm>
              <a:prstGeom prst="rect">
                <a:avLst/>
              </a:prstGeom>
              <a:blipFill rotWithShape="1">
                <a:blip r:embed="rId11"/>
                <a:stretch>
                  <a:fillRect l="-1553" t="-310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4208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27552 0.1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27517 0.13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27517 0.13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2552 0.099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52 0.1331 L -0.29219 0.499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83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17 0.1331 L -0.31684 0.53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20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17 0.1331 L -0.34184 0.566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1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52 0.09977 L -0.21719 0.5664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11146 0.0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0" grpId="1" animBg="1"/>
      <p:bldP spid="110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4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80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0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07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8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07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8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69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35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56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76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556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560317" y="5251269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931917" y="5251269"/>
            <a:ext cx="304800" cy="285596"/>
            <a:chOff x="5638800" y="1295400"/>
            <a:chExt cx="304800" cy="285596"/>
          </a:xfrm>
        </p:grpSpPr>
        <p:sp>
          <p:nvSpPr>
            <p:cNvPr id="21" name="Rectangle 20"/>
            <p:cNvSpPr/>
            <p:nvPr/>
          </p:nvSpPr>
          <p:spPr>
            <a:xfrm>
              <a:off x="56388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1" idx="1"/>
              <a:endCxn id="21" idx="3"/>
            </p:cNvCxnSpPr>
            <p:nvPr/>
          </p:nvCxnSpPr>
          <p:spPr>
            <a:xfrm>
              <a:off x="56388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013321" y="5252553"/>
            <a:ext cx="304800" cy="285596"/>
            <a:chOff x="5029200" y="1295400"/>
            <a:chExt cx="304800" cy="285596"/>
          </a:xfrm>
        </p:grpSpPr>
        <p:sp>
          <p:nvSpPr>
            <p:cNvPr id="24" name="Rectangle 23"/>
            <p:cNvSpPr/>
            <p:nvPr/>
          </p:nvSpPr>
          <p:spPr>
            <a:xfrm>
              <a:off x="50292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0292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3455073" y="5251269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80014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9345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24101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16065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638800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6200" y="4572000"/>
            <a:ext cx="2133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362200" y="4572000"/>
            <a:ext cx="2133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648200" y="4572000"/>
            <a:ext cx="4419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0" y="4572000"/>
            <a:ext cx="0" cy="1143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43800" y="4572000"/>
            <a:ext cx="0" cy="1143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62000" y="5943600"/>
                <a:ext cx="6190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943600"/>
                <a:ext cx="61907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124200" y="5943600"/>
                <a:ext cx="627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943600"/>
                <a:ext cx="62735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77000" y="5943600"/>
                <a:ext cx="627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943600"/>
                <a:ext cx="62735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>
            <a:off x="6677633" y="1752600"/>
            <a:ext cx="0" cy="16764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153400" y="1752600"/>
            <a:ext cx="0" cy="16764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6648143" y="3429000"/>
            <a:ext cx="153297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865019" y="1735636"/>
            <a:ext cx="117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Items</a:t>
            </a:r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6781800" y="3200403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70070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7239000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7467600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76928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79214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7818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70070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72390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74676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76928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79214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6778451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70104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7242349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7470949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76962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79248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7010400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7242349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7470949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7696200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7924800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60375" y="1618568"/>
            <a:ext cx="269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add free items one by one, until an agent becomes satisfied by the items</a:t>
            </a:r>
            <a:endParaRPr lang="en-US" dirty="0"/>
          </a:p>
        </p:txBody>
      </p:sp>
      <p:sp>
        <p:nvSpPr>
          <p:cNvPr id="125" name="AutoShape 2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C:\Users\Masood Su\Desktop\bag.e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59" y="2209799"/>
            <a:ext cx="1244309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11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90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139599" y="4072517"/>
                <a:ext cx="521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599" y="4072517"/>
                <a:ext cx="521553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677633" y="4058731"/>
                <a:ext cx="537583" cy="413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633" y="4058731"/>
                <a:ext cx="537583" cy="413896"/>
              </a:xfrm>
              <a:prstGeom prst="rect">
                <a:avLst/>
              </a:prstGeom>
              <a:blipFill rotWithShape="1">
                <a:blip r:embed="rId9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153400" y="4005704"/>
                <a:ext cx="544893" cy="466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005704"/>
                <a:ext cx="544893" cy="466923"/>
              </a:xfrm>
              <a:prstGeom prst="rect">
                <a:avLst/>
              </a:prstGeom>
              <a:blipFill rotWithShape="1">
                <a:blip r:embed="rId10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3356152"/>
                <a:ext cx="3141951" cy="706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Here, the another green agent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dirty="0" smtClean="0"/>
                  <a:t>is moved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6152"/>
                <a:ext cx="3141951" cy="706475"/>
              </a:xfrm>
              <a:prstGeom prst="rect">
                <a:avLst/>
              </a:prstGeom>
              <a:blipFill rotWithShape="1">
                <a:blip r:embed="rId11"/>
                <a:stretch>
                  <a:fillRect l="-1553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85" y="4641669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07" y="4641669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8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60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22517 0.09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2552 0.099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2552 0.099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22517 0.099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17 0.09977 L 0.07483 0.399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5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19 0.09977 L 0.06615 0.399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50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74 0.09977 L 0.02448 0.421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1611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31 0.09977 L 0.0165 0.4219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0.39977 L -0.25017 0.399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0.39977 L -0.25608 0.3997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0.41736 L -0.30052 0.4229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27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0.41736 L -0.30503 0.4219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23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31701 0.0053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1" y="25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31718 0.0053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7761 -0.0057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-30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17709 -0.005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4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80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0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07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8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07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83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82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35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83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76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556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560317" y="5251269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931917" y="5251269"/>
            <a:ext cx="304800" cy="285596"/>
            <a:chOff x="5638800" y="1295400"/>
            <a:chExt cx="304800" cy="285596"/>
          </a:xfrm>
        </p:grpSpPr>
        <p:sp>
          <p:nvSpPr>
            <p:cNvPr id="21" name="Rectangle 20"/>
            <p:cNvSpPr/>
            <p:nvPr/>
          </p:nvSpPr>
          <p:spPr>
            <a:xfrm>
              <a:off x="56388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1" idx="1"/>
              <a:endCxn id="21" idx="3"/>
            </p:cNvCxnSpPr>
            <p:nvPr/>
          </p:nvCxnSpPr>
          <p:spPr>
            <a:xfrm>
              <a:off x="56388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013321" y="5252553"/>
            <a:ext cx="304800" cy="285596"/>
            <a:chOff x="5029200" y="1295400"/>
            <a:chExt cx="304800" cy="285596"/>
          </a:xfrm>
        </p:grpSpPr>
        <p:sp>
          <p:nvSpPr>
            <p:cNvPr id="24" name="Rectangle 23"/>
            <p:cNvSpPr/>
            <p:nvPr/>
          </p:nvSpPr>
          <p:spPr>
            <a:xfrm>
              <a:off x="5029200" y="1295400"/>
              <a:ext cx="304800" cy="285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029200" y="1438198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3455073" y="5251269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80014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9345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24101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16065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638800" y="5257800"/>
            <a:ext cx="304800" cy="28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6200" y="4572000"/>
            <a:ext cx="2133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362200" y="4572000"/>
            <a:ext cx="2133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648200" y="4572000"/>
            <a:ext cx="4419600" cy="1143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0" y="4572000"/>
            <a:ext cx="0" cy="1143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43800" y="4572000"/>
            <a:ext cx="0" cy="1143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62000" y="5943600"/>
                <a:ext cx="6190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943600"/>
                <a:ext cx="61907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124200" y="5943600"/>
                <a:ext cx="627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943600"/>
                <a:ext cx="62735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77000" y="5943600"/>
                <a:ext cx="627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943600"/>
                <a:ext cx="62735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>
            <a:off x="6677633" y="1752600"/>
            <a:ext cx="0" cy="16764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153400" y="1752600"/>
            <a:ext cx="0" cy="16764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6648143" y="3429000"/>
            <a:ext cx="153297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865019" y="1735636"/>
            <a:ext cx="117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Items</a:t>
            </a:r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6781800" y="3200403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70070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7239000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7467600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76928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7921451" y="32004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7818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70070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72390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7467600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76928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7921451" y="2971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6778451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70104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7242349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7470949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76962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7924800" y="27432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4765932" y="5257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4921681" y="52578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4765931" y="5413004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4921681" y="5411591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7924800" y="2514600"/>
            <a:ext cx="155749" cy="15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460375" y="1618568"/>
                <a:ext cx="2699655" cy="706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Now, the red item is moved to one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618568"/>
                <a:ext cx="2699655" cy="706475"/>
              </a:xfrm>
              <a:prstGeom prst="rect">
                <a:avLst/>
              </a:prstGeom>
              <a:blipFill rotWithShape="1">
                <a:blip r:embed="rId7"/>
                <a:stretch>
                  <a:fillRect l="-2036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AutoShape 2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C:\Users\Masood Su\Desktop\bag.e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59" y="2209799"/>
            <a:ext cx="1244309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139599" y="4072517"/>
                <a:ext cx="521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599" y="4072517"/>
                <a:ext cx="521553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677633" y="4058731"/>
                <a:ext cx="537583" cy="413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633" y="4058731"/>
                <a:ext cx="537583" cy="413896"/>
              </a:xfrm>
              <a:prstGeom prst="rect">
                <a:avLst/>
              </a:prstGeom>
              <a:blipFill rotWithShape="1">
                <a:blip r:embed="rId1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153400" y="4005704"/>
                <a:ext cx="544893" cy="466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005704"/>
                <a:ext cx="544893" cy="466923"/>
              </a:xfrm>
              <a:prstGeom prst="rect">
                <a:avLst/>
              </a:prstGeom>
              <a:blipFill rotWithShape="1">
                <a:blip r:embed="rId11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3356152"/>
                <a:ext cx="31419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Here, the green agent takes his desired item from the red agent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6152"/>
                <a:ext cx="3141951" cy="923330"/>
              </a:xfrm>
              <a:prstGeom prst="rect">
                <a:avLst/>
              </a:prstGeom>
              <a:blipFill rotWithShape="1">
                <a:blip r:embed="rId12"/>
                <a:stretch>
                  <a:fillRect l="-1553" t="-3311" r="-777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35" y="4648200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" descr="Image result for man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07" y="4642674"/>
            <a:ext cx="418117" cy="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90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3085 0.09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14983 0.066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21285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 0.09977 L -0.07517 0.510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055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16 0.06644 L 0.05017 0.444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30469 -0.0050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-2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30469 -0.0050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104" grpId="0" animBg="1"/>
      <p:bldP spid="104" grpId="1" animBg="1"/>
      <p:bldP spid="104" grpId="2" animBg="1"/>
      <p:bldP spid="115" grpId="0" animBg="1"/>
      <p:bldP spid="115" grpId="1" animBg="1"/>
      <p:bldP spid="115" grpId="2" animBg="1"/>
      <p:bldP spid="123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057400"/>
            <a:ext cx="571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process goes on, until all the agents become satisfied…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529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01094589"/>
                  </p:ext>
                </p:extLst>
              </p:nvPr>
            </p:nvGraphicFramePr>
            <p:xfrm>
              <a:off x="2133600" y="1905000"/>
              <a:ext cx="4876800" cy="33431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57600"/>
                    <a:gridCol w="1219200"/>
                  </a:tblGrid>
                  <a:tr h="5001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oMath>
                          </a14:m>
                          <a:r>
                            <a:rPr lang="en-US" dirty="0" smtClean="0"/>
                            <a:t> agent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5001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oMath>
                          </a14:m>
                          <a:r>
                            <a:rPr lang="en-US" dirty="0" smtClean="0"/>
                            <a:t> item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842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Vertex Corresponding</a:t>
                          </a:r>
                          <a:r>
                            <a:rPr lang="en-US" baseline="0" dirty="0" smtClean="0"/>
                            <a:t> to agent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5001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Vertex Corresponding</a:t>
                          </a:r>
                          <a:r>
                            <a:rPr lang="en-US" baseline="0" dirty="0" smtClean="0"/>
                            <a:t> to i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/>
                                </a:rPr>
                                <m:t>tem</m:t>
                              </m:r>
                              <m:r>
                                <a:rPr lang="en-US" b="0" i="0" baseline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5001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Value graph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5001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𝑓𝑖𝑙𝑡𝑒𝑟𝑖𝑛𝑔</m:t>
                              </m:r>
                            </m:oMath>
                          </a14:m>
                          <a:r>
                            <a:rPr lang="en-US" dirty="0" smtClean="0"/>
                            <a:t> of value graph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01094589"/>
                  </p:ext>
                </p:extLst>
              </p:nvPr>
            </p:nvGraphicFramePr>
            <p:xfrm>
              <a:off x="2133600" y="1905000"/>
              <a:ext cx="4876800" cy="33431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57600"/>
                    <a:gridCol w="1219200"/>
                  </a:tblGrid>
                  <a:tr h="500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220" r="-33333" b="-57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000" t="-1220" b="-574390"/>
                          </a:stretch>
                        </a:blipFill>
                      </a:tcPr>
                    </a:tc>
                  </a:tr>
                  <a:tr h="500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01220" r="-33333" b="-47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000" t="-101220" b="-474390"/>
                          </a:stretch>
                        </a:blipFill>
                      </a:tcPr>
                    </a:tc>
                  </a:tr>
                  <a:tr h="842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19565" r="-33333" b="-181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000" t="-119565" b="-181884"/>
                          </a:stretch>
                        </a:blipFill>
                      </a:tcPr>
                    </a:tc>
                  </a:tr>
                  <a:tr h="500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369512" r="-33333" b="-20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000" t="-369512" b="-206098"/>
                          </a:stretch>
                        </a:blipFill>
                      </a:tcPr>
                    </a:tc>
                  </a:tr>
                  <a:tr h="5001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Value graph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000" t="-469512" b="-106098"/>
                          </a:stretch>
                        </a:blipFill>
                      </a:tcPr>
                    </a:tc>
                  </a:tr>
                  <a:tr h="500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569512" r="-33333" b="-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000" t="-569512" b="-609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951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facts…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267199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and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also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′∖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):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that are not appeared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In the slides, we </a:t>
                </a:r>
                <a:r>
                  <a:rPr lang="en-US" dirty="0">
                    <a:solidFill>
                      <a:srgbClr val="00B050"/>
                    </a:solidFill>
                    <a:latin typeface="Cambria Math"/>
                  </a:rPr>
                  <a:t>call them free vertices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ambria Math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for every 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1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b="0" dirty="0" smtClean="0">
                    <a:solidFill>
                      <a:srgbClr val="FF0000"/>
                    </a:solidFill>
                    <a:latin typeface="Cambria Math"/>
                  </a:rPr>
                  <a:t>and every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i="1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b="0" dirty="0" smtClean="0">
                    <a:solidFill>
                      <a:srgbClr val="FF0000"/>
                    </a:solidFill>
                    <a:latin typeface="Cambria Math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: </m:t>
                    </m:r>
                  </m:oMath>
                </a14:m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dirty="0" smtClean="0"/>
                  <a:t> (and also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): 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that are not appeared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In </a:t>
                </a:r>
                <a:r>
                  <a:rPr lang="en-US" dirty="0">
                    <a:solidFill>
                      <a:srgbClr val="00B050"/>
                    </a:solidFill>
                    <a:latin typeface="Cambria Math"/>
                  </a:rPr>
                  <a:t>the slides, we call them </a:t>
                </a:r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remaining agents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ambria Math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for every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every 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267199"/>
              </a:xfrm>
              <a:blipFill rotWithShape="1">
                <a:blip r:embed="rId2"/>
                <a:stretch>
                  <a:fillRect l="-593" t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24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1600200" cy="638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99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44" y="1862667"/>
            <a:ext cx="7410711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4200" y="152400"/>
                <a:ext cx="2895600" cy="71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Consider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52400"/>
                <a:ext cx="2895600" cy="714426"/>
              </a:xfrm>
              <a:prstGeom prst="rect">
                <a:avLst/>
              </a:prstGeom>
              <a:blipFill rotWithShape="1">
                <a:blip r:embed="rId4"/>
                <a:stretch>
                  <a:fillRect l="-4421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0" y="990600"/>
                <a:ext cx="1600200" cy="750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f>
                            <m:f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990600"/>
                <a:ext cx="1600200" cy="7500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0" y="4507786"/>
                <a:ext cx="1600200" cy="750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f>
                            <m:f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507786"/>
                <a:ext cx="1600200" cy="7500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 rot="16200000">
            <a:off x="8267700" y="1219200"/>
            <a:ext cx="1676400" cy="1219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0" rtlCol="0" anchor="ctr"/>
          <a:lstStyle/>
          <a:p>
            <a:pPr algn="ctr" rtl="1"/>
            <a:r>
              <a:rPr lang="en-US" sz="2000" dirty="0" smtClean="0">
                <a:solidFill>
                  <a:schemeClr val="tx1"/>
                </a:solidFill>
              </a:rPr>
              <a:t>Free vertices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915400" y="2667000"/>
            <a:ext cx="0" cy="2590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79756" y="5257800"/>
                <a:ext cx="3124200" cy="76905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dirty="0" smtClean="0"/>
                  <a:t>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that are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n-US" dirty="0" smtClean="0"/>
              </a:p>
              <a:p>
                <a:pPr algn="r" rtl="1"/>
                <a:r>
                  <a:rPr lang="en-US" dirty="0" smtClean="0"/>
                  <a:t>See slide 5 for definition…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756" y="5257800"/>
                <a:ext cx="3124200" cy="769057"/>
              </a:xfrm>
              <a:prstGeom prst="rect">
                <a:avLst/>
              </a:prstGeom>
              <a:blipFill rotWithShape="1">
                <a:blip r:embed="rId7"/>
                <a:stretch>
                  <a:fillRect t="-3150" r="-1559" b="-10236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 rot="16200000">
            <a:off x="8265756" y="3726743"/>
            <a:ext cx="1676400" cy="1219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0" rtlCol="0" anchor="ctr"/>
          <a:lstStyle/>
          <a:p>
            <a:pPr algn="ctr" rtl="1"/>
            <a:r>
              <a:rPr lang="en-US" sz="2000" dirty="0" smtClean="0">
                <a:solidFill>
                  <a:schemeClr val="tx1"/>
                </a:solidFill>
              </a:rPr>
              <a:t>Remaining agents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13456" y="5174543"/>
            <a:ext cx="0" cy="4677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9756" y="5642328"/>
                <a:ext cx="3124200" cy="49205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dirty="0" smtClean="0"/>
                  <a:t>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756" y="5642328"/>
                <a:ext cx="3124200" cy="492058"/>
              </a:xfrm>
              <a:prstGeom prst="rect">
                <a:avLst/>
              </a:prstGeom>
              <a:blipFill rotWithShape="1">
                <a:blip r:embed="rId8"/>
                <a:stretch>
                  <a:fillRect t="-4938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8757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11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44" y="1862667"/>
            <a:ext cx="7410711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2200" y="5562600"/>
                <a:ext cx="4808624" cy="891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Matching 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dirty="0" smtClean="0"/>
                  <a:t>is determined by bold lines.</a:t>
                </a:r>
              </a:p>
              <a:p>
                <a:pPr algn="ctr"/>
                <a:r>
                  <a:rPr lang="en-US" dirty="0" smtClean="0"/>
                  <a:t>Suppose that this matching is the MCMWM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562600"/>
                <a:ext cx="4808624" cy="891783"/>
              </a:xfrm>
              <a:prstGeom prst="rect">
                <a:avLst/>
              </a:prstGeom>
              <a:blipFill rotWithShape="1">
                <a:blip r:embed="rId3"/>
                <a:stretch>
                  <a:fillRect l="-761" t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0" y="990600"/>
                <a:ext cx="1600200" cy="750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f>
                            <m:f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990600"/>
                <a:ext cx="1600200" cy="7500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0" y="4507786"/>
                <a:ext cx="1600200" cy="750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f>
                            <m:f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507786"/>
                <a:ext cx="1600200" cy="7500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 rot="16200000">
            <a:off x="8267700" y="1219200"/>
            <a:ext cx="1676400" cy="1219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0" rtlCol="0" anchor="ctr"/>
          <a:lstStyle/>
          <a:p>
            <a:pPr algn="ctr" rtl="1"/>
            <a:r>
              <a:rPr lang="en-US" sz="2000" dirty="0" smtClean="0">
                <a:solidFill>
                  <a:schemeClr val="tx1"/>
                </a:solidFill>
              </a:rPr>
              <a:t>Free vertices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8265756" y="3726743"/>
            <a:ext cx="1676400" cy="1219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0" rtlCol="0" anchor="ctr"/>
          <a:lstStyle/>
          <a:p>
            <a:pPr algn="ctr" rtl="1"/>
            <a:r>
              <a:rPr lang="en-US" sz="2000" dirty="0" smtClean="0">
                <a:solidFill>
                  <a:schemeClr val="tx1"/>
                </a:solidFill>
              </a:rPr>
              <a:t>Remaining agents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6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44" y="1862667"/>
            <a:ext cx="7410711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cxnSpLocks noChangeAspect="1"/>
          </p:cNvCxnSpPr>
          <p:nvPr/>
        </p:nvCxnSpPr>
        <p:spPr>
          <a:xfrm flipH="1" flipV="1">
            <a:off x="6450980" y="1905000"/>
            <a:ext cx="1025086" cy="24688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029200" y="1905000"/>
            <a:ext cx="1421780" cy="246888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5033204" y="1905000"/>
            <a:ext cx="834196" cy="2444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201066" y="1905000"/>
            <a:ext cx="1656806" cy="245581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4201066" y="1905000"/>
            <a:ext cx="3495134" cy="2444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853126" y="1905000"/>
            <a:ext cx="1843074" cy="2438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H="1" flipV="1">
            <a:off x="8286750" y="1905000"/>
            <a:ext cx="1" cy="24625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655420" y="1905000"/>
            <a:ext cx="1631331" cy="244348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239000" y="4191000"/>
            <a:ext cx="1219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162800" y="4724400"/>
                <a:ext cx="1371600" cy="159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Unsaturated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724400"/>
                <a:ext cx="1371600" cy="1591461"/>
              </a:xfrm>
              <a:prstGeom prst="rect">
                <a:avLst/>
              </a:prstGeom>
              <a:blipFill rotWithShape="1">
                <a:blip r:embed="rId4"/>
                <a:stretch>
                  <a:fillRect l="-3111" r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3962400" y="4191000"/>
            <a:ext cx="2895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62400" y="4724400"/>
                <a:ext cx="2819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Vertices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by an alternating path</a:t>
                </a:r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724400"/>
                <a:ext cx="2819400" cy="1200329"/>
              </a:xfrm>
              <a:prstGeom prst="rect">
                <a:avLst/>
              </a:prstGeom>
              <a:blipFill rotWithShape="1">
                <a:blip r:embed="rId5"/>
                <a:stretch>
                  <a:fillRect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ed Rectangle 50"/>
          <p:cNvSpPr/>
          <p:nvPr/>
        </p:nvSpPr>
        <p:spPr>
          <a:xfrm>
            <a:off x="5562600" y="1689462"/>
            <a:ext cx="2895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562600" y="1193076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193076"/>
                <a:ext cx="2819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>
          <a:xfrm>
            <a:off x="762000" y="1689462"/>
            <a:ext cx="46482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8121" y="1173483"/>
                <a:ext cx="4525879" cy="532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∖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21" y="1173483"/>
                <a:ext cx="4525879" cy="532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ounded Rectangle 54"/>
          <p:cNvSpPr/>
          <p:nvPr/>
        </p:nvSpPr>
        <p:spPr>
          <a:xfrm>
            <a:off x="762000" y="4191000"/>
            <a:ext cx="2895600" cy="38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4724400"/>
                <a:ext cx="2819400" cy="530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724400"/>
                <a:ext cx="2819400" cy="5304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85800" y="1219200"/>
            <a:ext cx="4800600" cy="1066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849186" y="3429000"/>
            <a:ext cx="5599614" cy="182580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6201728"/>
                <a:ext cx="8610600" cy="530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By definition, there is no edge between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∪</m:t>
                    </m:r>
                    <m:r>
                      <a:rPr lang="en-US" b="0" i="1" smtClean="0">
                        <a:latin typeface="Cambria Math"/>
                      </a:rPr>
                      <m:t>𝑅𝑒𝑚𝑎𝑖𝑛𝑖𝑛𝑔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𝐴𝑔𝑒𝑛𝑡𝑠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01728"/>
                <a:ext cx="8610600" cy="530402"/>
              </a:xfrm>
              <a:prstGeom prst="rect">
                <a:avLst/>
              </a:prstGeom>
              <a:blipFill rotWithShape="1">
                <a:blip r:embed="rId9"/>
                <a:stretch>
                  <a:fillRect l="-637" t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 rot="16200000">
            <a:off x="8267700" y="1219200"/>
            <a:ext cx="1676400" cy="1219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0" rtlCol="0" anchor="ctr"/>
          <a:lstStyle/>
          <a:p>
            <a:pPr algn="ctr" rtl="1"/>
            <a:r>
              <a:rPr lang="en-US" sz="2000" dirty="0" smtClean="0">
                <a:solidFill>
                  <a:schemeClr val="tx1"/>
                </a:solidFill>
              </a:rPr>
              <a:t>Free vertices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 rot="16200000">
            <a:off x="8265756" y="3726743"/>
            <a:ext cx="1676400" cy="1219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0" rtlCol="0" anchor="ctr"/>
          <a:lstStyle/>
          <a:p>
            <a:pPr algn="ctr" rtl="1"/>
            <a:r>
              <a:rPr lang="en-US" sz="2000" dirty="0" smtClean="0">
                <a:solidFill>
                  <a:schemeClr val="tx1"/>
                </a:solidFill>
              </a:rPr>
              <a:t>Remaining agents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02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7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5|2.7|7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9|1.9|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6|3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6|2.7|4.1|1.8|2.7|3.6|6.9|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9|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4.3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3.7|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2|2.5|3.4|3.1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1|1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7|1.1|0.6|0.7|0.7|0.8|0.8|0.8|1.4|2.8|1.3|3.8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9|2.2|1.1|2.4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3|5.9|3|2.5|5.7|4.5|2.6|4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6|1.8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2219</Words>
  <Application>Microsoft Office PowerPoint</Application>
  <PresentationFormat>On-screen Show (4:3)</PresentationFormat>
  <Paragraphs>212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3/4-MMS  Algorithm in Additive Settings</vt:lpstr>
      <vt:lpstr>PowerPoint Presentation</vt:lpstr>
      <vt:lpstr>PowerPoint Presentation</vt:lpstr>
      <vt:lpstr>Notations</vt:lpstr>
      <vt:lpstr>Some facts…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Bag Filling -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Masood Seddighin</dc:creator>
  <cp:lastModifiedBy>Masood Seddighin</cp:lastModifiedBy>
  <cp:revision>108</cp:revision>
  <dcterms:created xsi:type="dcterms:W3CDTF">2016-10-31T18:19:50Z</dcterms:created>
  <dcterms:modified xsi:type="dcterms:W3CDTF">2016-11-05T08:59:10Z</dcterms:modified>
</cp:coreProperties>
</file>