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1pPr>
    <a:lvl2pPr marL="2194270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2pPr>
    <a:lvl3pPr marL="4388538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3pPr>
    <a:lvl4pPr marL="6582809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4pPr>
    <a:lvl5pPr marL="8777078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5pPr>
    <a:lvl6pPr marL="10971347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6pPr>
    <a:lvl7pPr marL="13165616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7pPr>
    <a:lvl8pPr marL="15359887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8pPr>
    <a:lvl9pPr marL="17554156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7" userDrawn="1">
          <p15:clr>
            <a:srgbClr val="A4A3A4"/>
          </p15:clr>
        </p15:guide>
        <p15:guide id="2" pos="7843" userDrawn="1">
          <p15:clr>
            <a:srgbClr val="A4A3A4"/>
          </p15:clr>
        </p15:guide>
        <p15:guide id="3" pos="8309" userDrawn="1">
          <p15:clr>
            <a:srgbClr val="A4A3A4"/>
          </p15:clr>
        </p15:guide>
        <p15:guide id="4" pos="19807" userDrawn="1">
          <p15:clr>
            <a:srgbClr val="A4A3A4"/>
          </p15:clr>
        </p15:guide>
        <p15:guide id="5" pos="20273" userDrawn="1">
          <p15:clr>
            <a:srgbClr val="A4A3A4"/>
          </p15:clr>
        </p15:guide>
        <p15:guide id="6" pos="1931" userDrawn="1">
          <p15:clr>
            <a:srgbClr val="A4A3A4"/>
          </p15:clr>
        </p15:guide>
        <p15:guide id="7" pos="272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00"/>
    <a:srgbClr val="F7C142"/>
    <a:srgbClr val="F8C95B"/>
    <a:srgbClr val="F6B82A"/>
    <a:srgbClr val="F2C806"/>
    <a:srgbClr val="FFC100"/>
    <a:srgbClr val="FF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592B1-BF2F-24CD-AFC9-F8C14ADF0C2D}" v="6" dt="2025-07-30T16:44:01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417"/>
        <p:guide pos="7843"/>
        <p:guide pos="8309"/>
        <p:guide pos="19807"/>
        <p:guide pos="20273"/>
        <p:guide pos="1931"/>
        <p:guide pos="27279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1"/>
            <a:ext cx="37307520" cy="70561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31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263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395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527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659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791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923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055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4"/>
            <a:ext cx="39502080" cy="2172462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1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872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280">
                <a:solidFill>
                  <a:schemeClr val="tx1">
                    <a:tint val="75000"/>
                  </a:schemeClr>
                </a:solidFill>
              </a:defRPr>
            </a:lvl1pPr>
            <a:lvl2pPr marL="2131875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2pPr>
            <a:lvl3pPr marL="4263751" indent="0">
              <a:buNone/>
              <a:defRPr sz="7520">
                <a:solidFill>
                  <a:schemeClr val="tx1">
                    <a:tint val="75000"/>
                  </a:schemeClr>
                </a:solidFill>
              </a:defRPr>
            </a:lvl3pPr>
            <a:lvl4pPr marL="6395627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4pPr>
            <a:lvl5pPr marL="8527503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5pPr>
            <a:lvl6pPr marL="10659377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6pPr>
            <a:lvl7pPr marL="12791252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7pPr>
            <a:lvl8pPr marL="14923129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8pPr>
            <a:lvl9pPr marL="17055004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4"/>
            <a:ext cx="19385280" cy="21724621"/>
          </a:xfrm>
          <a:prstGeom prst="rect">
            <a:avLst/>
          </a:prstGeom>
        </p:spPr>
        <p:txBody>
          <a:bodyPr/>
          <a:lstStyle>
            <a:lvl1pPr>
              <a:defRPr sz="13120"/>
            </a:lvl1pPr>
            <a:lvl2pPr>
              <a:defRPr sz="11200"/>
            </a:lvl2pPr>
            <a:lvl3pPr>
              <a:defRPr sz="9280"/>
            </a:lvl3pPr>
            <a:lvl4pPr>
              <a:defRPr sz="8320"/>
            </a:lvl4pPr>
            <a:lvl5pPr>
              <a:defRPr sz="8320"/>
            </a:lvl5pPr>
            <a:lvl6pPr>
              <a:defRPr sz="8320"/>
            </a:lvl6pPr>
            <a:lvl7pPr>
              <a:defRPr sz="8320"/>
            </a:lvl7pPr>
            <a:lvl8pPr>
              <a:defRPr sz="8320"/>
            </a:lvl8pPr>
            <a:lvl9pPr>
              <a:defRPr sz="8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4"/>
            <a:ext cx="19385280" cy="21724621"/>
          </a:xfrm>
          <a:prstGeom prst="rect">
            <a:avLst/>
          </a:prstGeom>
        </p:spPr>
        <p:txBody>
          <a:bodyPr/>
          <a:lstStyle>
            <a:lvl1pPr>
              <a:defRPr sz="13120"/>
            </a:lvl1pPr>
            <a:lvl2pPr>
              <a:defRPr sz="11200"/>
            </a:lvl2pPr>
            <a:lvl3pPr>
              <a:defRPr sz="9280"/>
            </a:lvl3pPr>
            <a:lvl4pPr>
              <a:defRPr sz="8320"/>
            </a:lvl4pPr>
            <a:lvl5pPr>
              <a:defRPr sz="8320"/>
            </a:lvl5pPr>
            <a:lvl6pPr>
              <a:defRPr sz="8320"/>
            </a:lvl6pPr>
            <a:lvl7pPr>
              <a:defRPr sz="8320"/>
            </a:lvl7pPr>
            <a:lvl8pPr>
              <a:defRPr sz="8320"/>
            </a:lvl8pPr>
            <a:lvl9pPr>
              <a:defRPr sz="8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3" cy="30708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00" b="1"/>
            </a:lvl1pPr>
            <a:lvl2pPr marL="2131875" indent="0">
              <a:buNone/>
              <a:defRPr sz="9280" b="1"/>
            </a:lvl2pPr>
            <a:lvl3pPr marL="4263751" indent="0">
              <a:buNone/>
              <a:defRPr sz="8320" b="1"/>
            </a:lvl3pPr>
            <a:lvl4pPr marL="6395627" indent="0">
              <a:buNone/>
              <a:defRPr sz="7520" b="1"/>
            </a:lvl4pPr>
            <a:lvl5pPr marL="8527503" indent="0">
              <a:buNone/>
              <a:defRPr sz="7520" b="1"/>
            </a:lvl5pPr>
            <a:lvl6pPr marL="10659377" indent="0">
              <a:buNone/>
              <a:defRPr sz="7520" b="1"/>
            </a:lvl6pPr>
            <a:lvl7pPr marL="12791252" indent="0">
              <a:buNone/>
              <a:defRPr sz="7520" b="1"/>
            </a:lvl7pPr>
            <a:lvl8pPr marL="14923129" indent="0">
              <a:buNone/>
              <a:defRPr sz="7520" b="1"/>
            </a:lvl8pPr>
            <a:lvl9pPr marL="17055004" indent="0">
              <a:buNone/>
              <a:defRPr sz="7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1"/>
            <a:ext cx="19392903" cy="18966181"/>
          </a:xfrm>
          <a:prstGeom prst="rect">
            <a:avLst/>
          </a:prstGeom>
        </p:spPr>
        <p:txBody>
          <a:bodyPr/>
          <a:lstStyle>
            <a:lvl1pPr>
              <a:defRPr sz="11200"/>
            </a:lvl1pPr>
            <a:lvl2pPr>
              <a:defRPr sz="9280"/>
            </a:lvl2pPr>
            <a:lvl3pPr>
              <a:defRPr sz="8320"/>
            </a:lvl3pPr>
            <a:lvl4pPr>
              <a:defRPr sz="7520"/>
            </a:lvl4pPr>
            <a:lvl5pPr>
              <a:defRPr sz="7520"/>
            </a:lvl5pPr>
            <a:lvl6pPr>
              <a:defRPr sz="7520"/>
            </a:lvl6pPr>
            <a:lvl7pPr>
              <a:defRPr sz="7520"/>
            </a:lvl7pPr>
            <a:lvl8pPr>
              <a:defRPr sz="7520"/>
            </a:lvl8pPr>
            <a:lvl9pPr>
              <a:defRPr sz="7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7" y="7368542"/>
            <a:ext cx="19400520" cy="30708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00" b="1"/>
            </a:lvl1pPr>
            <a:lvl2pPr marL="2131875" indent="0">
              <a:buNone/>
              <a:defRPr sz="9280" b="1"/>
            </a:lvl2pPr>
            <a:lvl3pPr marL="4263751" indent="0">
              <a:buNone/>
              <a:defRPr sz="8320" b="1"/>
            </a:lvl3pPr>
            <a:lvl4pPr marL="6395627" indent="0">
              <a:buNone/>
              <a:defRPr sz="7520" b="1"/>
            </a:lvl4pPr>
            <a:lvl5pPr marL="8527503" indent="0">
              <a:buNone/>
              <a:defRPr sz="7520" b="1"/>
            </a:lvl5pPr>
            <a:lvl6pPr marL="10659377" indent="0">
              <a:buNone/>
              <a:defRPr sz="7520" b="1"/>
            </a:lvl6pPr>
            <a:lvl7pPr marL="12791252" indent="0">
              <a:buNone/>
              <a:defRPr sz="7520" b="1"/>
            </a:lvl7pPr>
            <a:lvl8pPr marL="14923129" indent="0">
              <a:buNone/>
              <a:defRPr sz="7520" b="1"/>
            </a:lvl8pPr>
            <a:lvl9pPr marL="17055004" indent="0">
              <a:buNone/>
              <a:defRPr sz="7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7" y="10439401"/>
            <a:ext cx="19400520" cy="18966181"/>
          </a:xfrm>
          <a:prstGeom prst="rect">
            <a:avLst/>
          </a:prstGeom>
        </p:spPr>
        <p:txBody>
          <a:bodyPr/>
          <a:lstStyle>
            <a:lvl1pPr>
              <a:defRPr sz="11200"/>
            </a:lvl1pPr>
            <a:lvl2pPr>
              <a:defRPr sz="9280"/>
            </a:lvl2pPr>
            <a:lvl3pPr>
              <a:defRPr sz="8320"/>
            </a:lvl3pPr>
            <a:lvl4pPr>
              <a:defRPr sz="7520"/>
            </a:lvl4pPr>
            <a:lvl5pPr>
              <a:defRPr sz="7520"/>
            </a:lvl5pPr>
            <a:lvl6pPr>
              <a:defRPr sz="7520"/>
            </a:lvl6pPr>
            <a:lvl7pPr>
              <a:defRPr sz="7520"/>
            </a:lvl7pPr>
            <a:lvl8pPr>
              <a:defRPr sz="7520"/>
            </a:lvl8pPr>
            <a:lvl9pPr>
              <a:defRPr sz="7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3" cy="5577840"/>
          </a:xfrm>
          <a:prstGeom prst="rect">
            <a:avLst/>
          </a:prstGeom>
        </p:spPr>
        <p:txBody>
          <a:bodyPr anchor="b"/>
          <a:lstStyle>
            <a:lvl1pPr algn="l">
              <a:defRPr sz="92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4"/>
            <a:ext cx="24536400" cy="28094941"/>
          </a:xfrm>
          <a:prstGeom prst="rect">
            <a:avLst/>
          </a:prstGeom>
        </p:spPr>
        <p:txBody>
          <a:bodyPr/>
          <a:lstStyle>
            <a:lvl1pPr>
              <a:defRPr sz="14881"/>
            </a:lvl1pPr>
            <a:lvl2pPr>
              <a:defRPr sz="13120"/>
            </a:lvl2pPr>
            <a:lvl3pPr>
              <a:defRPr sz="11200"/>
            </a:lvl3pPr>
            <a:lvl4pPr>
              <a:defRPr sz="9280"/>
            </a:lvl4pPr>
            <a:lvl5pPr>
              <a:defRPr sz="9280"/>
            </a:lvl5pPr>
            <a:lvl6pPr>
              <a:defRPr sz="9280"/>
            </a:lvl6pPr>
            <a:lvl7pPr>
              <a:defRPr sz="9280"/>
            </a:lvl7pPr>
            <a:lvl8pPr>
              <a:defRPr sz="9280"/>
            </a:lvl8pPr>
            <a:lvl9pPr>
              <a:defRPr sz="9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4"/>
            <a:ext cx="14439903" cy="22517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60"/>
            </a:lvl1pPr>
            <a:lvl2pPr marL="2131875" indent="0">
              <a:buNone/>
              <a:defRPr sz="5600"/>
            </a:lvl2pPr>
            <a:lvl3pPr marL="4263751" indent="0">
              <a:buNone/>
              <a:defRPr sz="4640"/>
            </a:lvl3pPr>
            <a:lvl4pPr marL="6395627" indent="0">
              <a:buNone/>
              <a:defRPr sz="4160"/>
            </a:lvl4pPr>
            <a:lvl5pPr marL="8527503" indent="0">
              <a:buNone/>
              <a:defRPr sz="4160"/>
            </a:lvl5pPr>
            <a:lvl6pPr marL="10659377" indent="0">
              <a:buNone/>
              <a:defRPr sz="4160"/>
            </a:lvl6pPr>
            <a:lvl7pPr marL="12791252" indent="0">
              <a:buNone/>
              <a:defRPr sz="4160"/>
            </a:lvl7pPr>
            <a:lvl8pPr marL="14923129" indent="0">
              <a:buNone/>
              <a:defRPr sz="4160"/>
            </a:lvl8pPr>
            <a:lvl9pPr marL="17055004" indent="0">
              <a:buNone/>
              <a:defRPr sz="4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1"/>
            <a:ext cx="26334720" cy="2720341"/>
          </a:xfrm>
          <a:prstGeom prst="rect">
            <a:avLst/>
          </a:prstGeom>
        </p:spPr>
        <p:txBody>
          <a:bodyPr anchor="b"/>
          <a:lstStyle>
            <a:lvl1pPr algn="l">
              <a:defRPr sz="92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881"/>
            </a:lvl1pPr>
            <a:lvl2pPr marL="2131875" indent="0">
              <a:buNone/>
              <a:defRPr sz="13120"/>
            </a:lvl2pPr>
            <a:lvl3pPr marL="4263751" indent="0">
              <a:buNone/>
              <a:defRPr sz="11200"/>
            </a:lvl3pPr>
            <a:lvl4pPr marL="6395627" indent="0">
              <a:buNone/>
              <a:defRPr sz="9280"/>
            </a:lvl4pPr>
            <a:lvl5pPr marL="8527503" indent="0">
              <a:buNone/>
              <a:defRPr sz="9280"/>
            </a:lvl5pPr>
            <a:lvl6pPr marL="10659377" indent="0">
              <a:buNone/>
              <a:defRPr sz="9280"/>
            </a:lvl6pPr>
            <a:lvl7pPr marL="12791252" indent="0">
              <a:buNone/>
              <a:defRPr sz="9280"/>
            </a:lvl7pPr>
            <a:lvl8pPr marL="14923129" indent="0">
              <a:buNone/>
              <a:defRPr sz="9280"/>
            </a:lvl8pPr>
            <a:lvl9pPr marL="17055004" indent="0">
              <a:buNone/>
              <a:defRPr sz="92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2"/>
            <a:ext cx="26334720" cy="3863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60"/>
            </a:lvl1pPr>
            <a:lvl2pPr marL="2131875" indent="0">
              <a:buNone/>
              <a:defRPr sz="5600"/>
            </a:lvl2pPr>
            <a:lvl3pPr marL="4263751" indent="0">
              <a:buNone/>
              <a:defRPr sz="4640"/>
            </a:lvl3pPr>
            <a:lvl4pPr marL="6395627" indent="0">
              <a:buNone/>
              <a:defRPr sz="4160"/>
            </a:lvl4pPr>
            <a:lvl5pPr marL="8527503" indent="0">
              <a:buNone/>
              <a:defRPr sz="4160"/>
            </a:lvl5pPr>
            <a:lvl6pPr marL="10659377" indent="0">
              <a:buNone/>
              <a:defRPr sz="4160"/>
            </a:lvl6pPr>
            <a:lvl7pPr marL="12791252" indent="0">
              <a:buNone/>
              <a:defRPr sz="4160"/>
            </a:lvl7pPr>
            <a:lvl8pPr marL="14923129" indent="0">
              <a:buNone/>
              <a:defRPr sz="4160"/>
            </a:lvl8pPr>
            <a:lvl9pPr marL="17055004" indent="0">
              <a:buNone/>
              <a:defRPr sz="4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4"/>
            <a:ext cx="39502080" cy="2172462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5/7/2026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681428"/>
            <a:ext cx="43891200" cy="250807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43891200" cy="5675951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92872-5379-4016-ADFE-7FB63ECEEA9A}"/>
              </a:ext>
            </a:extLst>
          </p:cNvPr>
          <p:cNvSpPr/>
          <p:nvPr userDrawn="1"/>
        </p:nvSpPr>
        <p:spPr>
          <a:xfrm>
            <a:off x="0" y="32536711"/>
            <a:ext cx="43891200" cy="381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C7DA8-B402-431B-82ED-6906DC4BA1EF}"/>
              </a:ext>
            </a:extLst>
          </p:cNvPr>
          <p:cNvSpPr/>
          <p:nvPr userDrawn="1"/>
        </p:nvSpPr>
        <p:spPr>
          <a:xfrm>
            <a:off x="0" y="32343653"/>
            <a:ext cx="43891200" cy="250807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31875" rtl="0" eaLnBrk="1" latinLnBrk="0" hangingPunct="1">
        <a:spcBef>
          <a:spcPct val="0"/>
        </a:spcBef>
        <a:buNone/>
        <a:defRPr sz="204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98907" indent="-1598907" algn="l" defTabSz="2131875" rtl="0" eaLnBrk="1" latinLnBrk="0" hangingPunct="1">
        <a:spcBef>
          <a:spcPct val="20000"/>
        </a:spcBef>
        <a:buFont typeface="Arial"/>
        <a:buChar char="•"/>
        <a:defRPr sz="14881" kern="1200">
          <a:solidFill>
            <a:schemeClr val="tx1"/>
          </a:solidFill>
          <a:latin typeface="+mn-lt"/>
          <a:ea typeface="+mn-ea"/>
          <a:cs typeface="+mn-cs"/>
        </a:defRPr>
      </a:lvl1pPr>
      <a:lvl2pPr marL="3464298" indent="-1332423" algn="l" defTabSz="2131875" rtl="0" eaLnBrk="1" latinLnBrk="0" hangingPunct="1">
        <a:spcBef>
          <a:spcPct val="20000"/>
        </a:spcBef>
        <a:buFont typeface="Arial"/>
        <a:buChar char="–"/>
        <a:defRPr sz="13120" kern="1200">
          <a:solidFill>
            <a:schemeClr val="tx1"/>
          </a:solidFill>
          <a:latin typeface="+mn-lt"/>
          <a:ea typeface="+mn-ea"/>
          <a:cs typeface="+mn-cs"/>
        </a:defRPr>
      </a:lvl2pPr>
      <a:lvl3pPr marL="5329689" indent="-1065937" algn="l" defTabSz="2131875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7461564" indent="-1065937" algn="l" defTabSz="2131875" rtl="0" eaLnBrk="1" latinLnBrk="0" hangingPunct="1">
        <a:spcBef>
          <a:spcPct val="20000"/>
        </a:spcBef>
        <a:buFont typeface="Arial"/>
        <a:buChar char="–"/>
        <a:defRPr sz="9280" kern="1200">
          <a:solidFill>
            <a:schemeClr val="tx1"/>
          </a:solidFill>
          <a:latin typeface="+mn-lt"/>
          <a:ea typeface="+mn-ea"/>
          <a:cs typeface="+mn-cs"/>
        </a:defRPr>
      </a:lvl4pPr>
      <a:lvl5pPr marL="9593440" indent="-1065937" algn="l" defTabSz="2131875" rtl="0" eaLnBrk="1" latinLnBrk="0" hangingPunct="1">
        <a:spcBef>
          <a:spcPct val="20000"/>
        </a:spcBef>
        <a:buFont typeface="Arial"/>
        <a:buChar char="»"/>
        <a:defRPr sz="9280" kern="1200">
          <a:solidFill>
            <a:schemeClr val="tx1"/>
          </a:solidFill>
          <a:latin typeface="+mn-lt"/>
          <a:ea typeface="+mn-ea"/>
          <a:cs typeface="+mn-cs"/>
        </a:defRPr>
      </a:lvl5pPr>
      <a:lvl6pPr marL="11725315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6pPr>
      <a:lvl7pPr marL="13857192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7pPr>
      <a:lvl8pPr marL="15989067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8pPr>
      <a:lvl9pPr marL="18120942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1pPr>
      <a:lvl2pPr marL="2131875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2pPr>
      <a:lvl3pPr marL="4263751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3pPr>
      <a:lvl4pPr marL="6395627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4pPr>
      <a:lvl5pPr marL="8527503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5pPr>
      <a:lvl6pPr marL="10659377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6pPr>
      <a:lvl7pPr marL="12791252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7pPr>
      <a:lvl8pPr marL="14923129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8pPr>
      <a:lvl9pPr marL="17055004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6295" y="427882"/>
            <a:ext cx="37678143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0">
                <a:solidFill>
                  <a:srgbClr val="FFCD00"/>
                </a:solidFill>
                <a:latin typeface="Arial Black"/>
                <a:cs typeface="Arial Black"/>
              </a:rPr>
              <a:t>Improving Audio Event Recognition with Consistency Regularization </a:t>
            </a:r>
            <a:endParaRPr lang="en-US" sz="8000">
              <a:solidFill>
                <a:srgbClr val="000000"/>
              </a:solidFill>
              <a:latin typeface="Arial Black"/>
              <a:cs typeface="Arial Black"/>
            </a:endParaRPr>
          </a:p>
          <a:p>
            <a:endParaRPr lang="en-US" sz="8000">
              <a:solidFill>
                <a:srgbClr val="FFCD00"/>
              </a:solidFill>
              <a:latin typeface="Arial Black"/>
              <a:cs typeface="Arial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7202" y="3345730"/>
            <a:ext cx="42876799" cy="8802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100" b="1">
                <a:solidFill>
                  <a:schemeClr val="bg1"/>
                </a:solidFill>
                <a:cs typeface="Arial Black"/>
              </a:rPr>
              <a:t>Shanmuka Sadhu</a:t>
            </a:r>
            <a:r>
              <a:rPr lang="en-US" sz="5100" b="1" baseline="30000">
                <a:solidFill>
                  <a:schemeClr val="bg1"/>
                </a:solidFill>
                <a:cs typeface="Arial Black"/>
              </a:rPr>
              <a:t>1</a:t>
            </a:r>
            <a:r>
              <a:rPr lang="en-US" sz="5100" b="1">
                <a:solidFill>
                  <a:schemeClr val="bg1"/>
                </a:solidFill>
                <a:cs typeface="Arial Black"/>
              </a:rPr>
              <a:t>, Weiran Wang</a:t>
            </a:r>
            <a:r>
              <a:rPr lang="en-US" sz="5100" b="1" baseline="30000">
                <a:solidFill>
                  <a:schemeClr val="bg1"/>
                </a:solidFill>
                <a:cs typeface="Arial Black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202" y="4463925"/>
            <a:ext cx="42794719" cy="6832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baseline="30000">
                <a:solidFill>
                  <a:schemeClr val="bg1"/>
                </a:solidFill>
                <a:cs typeface="Arial Black"/>
              </a:rPr>
              <a:t>1</a:t>
            </a:r>
            <a:r>
              <a:rPr lang="en-US" sz="3800">
                <a:solidFill>
                  <a:schemeClr val="bg1"/>
                </a:solidFill>
                <a:cs typeface="Arial Black"/>
              </a:rPr>
              <a:t>Rutgers University Dept. Of Computer Science, </a:t>
            </a:r>
            <a:r>
              <a:rPr lang="en-US" sz="3800" baseline="30000">
                <a:solidFill>
                  <a:schemeClr val="bg1"/>
                </a:solidFill>
                <a:cs typeface="Arial Black"/>
              </a:rPr>
              <a:t>2</a:t>
            </a:r>
            <a:r>
              <a:rPr lang="en-US" sz="3800">
                <a:solidFill>
                  <a:schemeClr val="bg1"/>
                </a:solidFill>
                <a:cs typeface="Arial Black"/>
              </a:rPr>
              <a:t>University of Iowa Dept. Of Computer Science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F9A617-7A31-4434-B904-AE775F43737A}"/>
              </a:ext>
            </a:extLst>
          </p:cNvPr>
          <p:cNvSpPr/>
          <p:nvPr/>
        </p:nvSpPr>
        <p:spPr bwMode="auto">
          <a:xfrm>
            <a:off x="38477955" y="6"/>
            <a:ext cx="4613145" cy="2057394"/>
          </a:xfrm>
          <a:prstGeom prst="rect">
            <a:avLst/>
          </a:prstGeom>
          <a:solidFill>
            <a:srgbClr val="FFC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4630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4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EC962-5A1E-CA4D-A318-4595B9C6D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4374" y="531614"/>
            <a:ext cx="3970786" cy="1156139"/>
          </a:xfrm>
          <a:prstGeom prst="rect">
            <a:avLst/>
          </a:prstGeom>
        </p:spPr>
      </p:pic>
      <p:pic>
        <p:nvPicPr>
          <p:cNvPr id="5" name="Picture 4" descr="File:Rutgers Scarlet Knights logo.svg - Wikimedia Commons">
            <a:extLst>
              <a:ext uri="{FF2B5EF4-FFF2-40B4-BE49-F238E27FC236}">
                <a16:creationId xmlns:a16="http://schemas.microsoft.com/office/drawing/2014/main" id="{6B967C2F-FBEF-77FA-8FA5-F25DB0276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5068" y="2745481"/>
            <a:ext cx="3031767" cy="2352272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79020969-9A48-FF0B-82A7-66B8A988B3F7}"/>
              </a:ext>
            </a:extLst>
          </p:cNvPr>
          <p:cNvSpPr/>
          <p:nvPr/>
        </p:nvSpPr>
        <p:spPr>
          <a:xfrm>
            <a:off x="491255" y="6532123"/>
            <a:ext cx="12050280" cy="119808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4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9D1C5AA-79A3-35E7-7810-F2B2BCCE4857}"/>
              </a:ext>
            </a:extLst>
          </p:cNvPr>
          <p:cNvSpPr/>
          <p:nvPr/>
        </p:nvSpPr>
        <p:spPr>
          <a:xfrm>
            <a:off x="13009520" y="6532123"/>
            <a:ext cx="30402673" cy="11980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4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F0A2F44-DC85-B41D-C4E6-B19AB1068DB3}"/>
              </a:ext>
            </a:extLst>
          </p:cNvPr>
          <p:cNvSpPr/>
          <p:nvPr/>
        </p:nvSpPr>
        <p:spPr>
          <a:xfrm>
            <a:off x="646531" y="19029004"/>
            <a:ext cx="20125334" cy="127149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4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910F560-0750-8733-A094-52B7EAF38CA2}"/>
              </a:ext>
            </a:extLst>
          </p:cNvPr>
          <p:cNvSpPr/>
          <p:nvPr/>
        </p:nvSpPr>
        <p:spPr>
          <a:xfrm>
            <a:off x="21154372" y="19030968"/>
            <a:ext cx="11179536" cy="12739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4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D632067-7F71-B312-50BE-5264876DAE0D}"/>
              </a:ext>
            </a:extLst>
          </p:cNvPr>
          <p:cNvSpPr/>
          <p:nvPr/>
        </p:nvSpPr>
        <p:spPr>
          <a:xfrm>
            <a:off x="32760142" y="19057822"/>
            <a:ext cx="10636793" cy="101218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4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ABBCF17-DB5A-5BFA-94C3-45E6E8FDD355}"/>
              </a:ext>
            </a:extLst>
          </p:cNvPr>
          <p:cNvSpPr/>
          <p:nvPr/>
        </p:nvSpPr>
        <p:spPr>
          <a:xfrm>
            <a:off x="32771260" y="29484202"/>
            <a:ext cx="10604796" cy="2270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40"/>
          </a:p>
        </p:txBody>
      </p:sp>
      <p:sp>
        <p:nvSpPr>
          <p:cNvPr id="84" name="TextBox 33">
            <a:extLst>
              <a:ext uri="{FF2B5EF4-FFF2-40B4-BE49-F238E27FC236}">
                <a16:creationId xmlns:a16="http://schemas.microsoft.com/office/drawing/2014/main" id="{CB4FF960-704D-B14A-50AC-1BF2B9F659DE}"/>
              </a:ext>
            </a:extLst>
          </p:cNvPr>
          <p:cNvSpPr txBox="1"/>
          <p:nvPr/>
        </p:nvSpPr>
        <p:spPr>
          <a:xfrm>
            <a:off x="32741993" y="30202428"/>
            <a:ext cx="10804316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cs typeface="Arial"/>
              </a:rPr>
              <a:t>[1] </a:t>
            </a:r>
            <a:r>
              <a:rPr lang="en-US" sz="1200">
                <a:ea typeface="+mn-lt"/>
                <a:cs typeface="+mn-lt"/>
              </a:rPr>
              <a:t>J. F. </a:t>
            </a:r>
            <a:r>
              <a:rPr lang="en-US" sz="1200" err="1">
                <a:ea typeface="+mn-lt"/>
                <a:cs typeface="+mn-lt"/>
              </a:rPr>
              <a:t>Gemmeke</a:t>
            </a:r>
            <a:r>
              <a:rPr lang="en-US" sz="1200">
                <a:ea typeface="+mn-lt"/>
                <a:cs typeface="+mn-lt"/>
              </a:rPr>
              <a:t>, D. P. Ellis, D. Freedman, A. Jansen, W. Lawrence, R. C. Moore, M. </a:t>
            </a:r>
            <a:r>
              <a:rPr lang="en-US" sz="1200" err="1">
                <a:ea typeface="+mn-lt"/>
                <a:cs typeface="+mn-lt"/>
              </a:rPr>
              <a:t>Plakal</a:t>
            </a:r>
            <a:r>
              <a:rPr lang="en-US" sz="1200">
                <a:ea typeface="+mn-lt"/>
                <a:cs typeface="+mn-lt"/>
              </a:rPr>
              <a:t>, and M. Ritter, “Audio set: An ontology and human-labeled dataset for audio events,” in 2017 IEEE International Conference on Acoustics, Speech and Signal Processing (ICASSP). IEEE, 2017, pp. 776–780.</a:t>
            </a:r>
            <a:endParaRPr lang="en-US" sz="1200">
              <a:cs typeface="Arial"/>
            </a:endParaRPr>
          </a:p>
          <a:p>
            <a:r>
              <a:rPr lang="en-US" sz="1200">
                <a:cs typeface="Arial"/>
              </a:rPr>
              <a:t>[2] </a:t>
            </a:r>
            <a:r>
              <a:rPr lang="en-US" sz="1200">
                <a:ea typeface="+mn-lt"/>
                <a:cs typeface="+mn-lt"/>
              </a:rPr>
              <a:t>Hu Xu, </a:t>
            </a:r>
            <a:r>
              <a:rPr lang="en-US" sz="1200" err="1">
                <a:ea typeface="+mn-lt"/>
                <a:cs typeface="+mn-lt"/>
              </a:rPr>
              <a:t>Juncheng</a:t>
            </a:r>
            <a:r>
              <a:rPr lang="en-US" sz="1200">
                <a:ea typeface="+mn-lt"/>
                <a:cs typeface="+mn-lt"/>
              </a:rPr>
              <a:t> Li, Alexei </a:t>
            </a:r>
            <a:r>
              <a:rPr lang="en-US" sz="1200" err="1">
                <a:ea typeface="+mn-lt"/>
                <a:cs typeface="+mn-lt"/>
              </a:rPr>
              <a:t>Baevski</a:t>
            </a:r>
            <a:r>
              <a:rPr lang="en-US" sz="1200">
                <a:ea typeface="+mn-lt"/>
                <a:cs typeface="+mn-lt"/>
              </a:rPr>
              <a:t>, Michael Auli, Wojciech </a:t>
            </a:r>
            <a:r>
              <a:rPr lang="en-US" sz="1200" err="1">
                <a:ea typeface="+mn-lt"/>
                <a:cs typeface="+mn-lt"/>
              </a:rPr>
              <a:t>Galuba</a:t>
            </a:r>
            <a:r>
              <a:rPr lang="en-US" sz="1200">
                <a:ea typeface="+mn-lt"/>
                <a:cs typeface="+mn-lt"/>
              </a:rPr>
              <a:t>, Florian Metze, Christoph </a:t>
            </a:r>
            <a:r>
              <a:rPr lang="en-US" sz="1200" err="1">
                <a:ea typeface="+mn-lt"/>
                <a:cs typeface="+mn-lt"/>
              </a:rPr>
              <a:t>Feichtenhofer</a:t>
            </a:r>
            <a:r>
              <a:rPr lang="en-US" sz="1200">
                <a:ea typeface="+mn-lt"/>
                <a:cs typeface="+mn-lt"/>
              </a:rPr>
              <a:t>, et al. Masked autoencoders that listen. </a:t>
            </a:r>
            <a:r>
              <a:rPr lang="en-US" sz="1200" err="1">
                <a:ea typeface="+mn-lt"/>
                <a:cs typeface="+mn-lt"/>
              </a:rPr>
              <a:t>arXiv</a:t>
            </a:r>
            <a:r>
              <a:rPr lang="en-US" sz="1200">
                <a:ea typeface="+mn-lt"/>
                <a:cs typeface="+mn-lt"/>
              </a:rPr>
              <a:t> preprint arXiv:2207.06405, 2022.</a:t>
            </a:r>
          </a:p>
          <a:p>
            <a:r>
              <a:rPr lang="en-US" sz="1200">
                <a:cs typeface="Arial"/>
              </a:rPr>
              <a:t>[3] </a:t>
            </a:r>
            <a:r>
              <a:rPr lang="en-US" sz="1200">
                <a:ea typeface="+mn-lt"/>
                <a:cs typeface="+mn-lt"/>
              </a:rPr>
              <a:t>D. S. Park, W. Chan, Y. Zhang, C.-C. Chiu, B. </a:t>
            </a:r>
            <a:r>
              <a:rPr lang="en-US" sz="1200" err="1">
                <a:ea typeface="+mn-lt"/>
                <a:cs typeface="+mn-lt"/>
              </a:rPr>
              <a:t>Zoph</a:t>
            </a:r>
            <a:r>
              <a:rPr lang="en-US" sz="1200">
                <a:ea typeface="+mn-lt"/>
                <a:cs typeface="+mn-lt"/>
              </a:rPr>
              <a:t>, E. D. </a:t>
            </a:r>
            <a:r>
              <a:rPr lang="en-US" sz="1200" err="1">
                <a:ea typeface="+mn-lt"/>
                <a:cs typeface="+mn-lt"/>
              </a:rPr>
              <a:t>Cubuk</a:t>
            </a:r>
            <a:r>
              <a:rPr lang="en-US" sz="1200">
                <a:ea typeface="+mn-lt"/>
                <a:cs typeface="+mn-lt"/>
              </a:rPr>
              <a:t>, and Q. V. Le, “</a:t>
            </a:r>
            <a:r>
              <a:rPr lang="en-US" sz="1200" err="1">
                <a:ea typeface="+mn-lt"/>
                <a:cs typeface="+mn-lt"/>
              </a:rPr>
              <a:t>Specaugment</a:t>
            </a:r>
            <a:r>
              <a:rPr lang="en-US" sz="1200">
                <a:ea typeface="+mn-lt"/>
                <a:cs typeface="+mn-lt"/>
              </a:rPr>
              <a:t>: A simple data augmentation method for automatic speech recognition,” </a:t>
            </a:r>
            <a:r>
              <a:rPr lang="en-US" sz="1200" err="1">
                <a:ea typeface="+mn-lt"/>
                <a:cs typeface="+mn-lt"/>
              </a:rPr>
              <a:t>ArXiv</a:t>
            </a:r>
            <a:r>
              <a:rPr lang="en-US" sz="1200">
                <a:ea typeface="+mn-lt"/>
                <a:cs typeface="+mn-lt"/>
              </a:rPr>
              <a:t>, vol. abs/1904.08779, 2019.</a:t>
            </a:r>
          </a:p>
          <a:p>
            <a:r>
              <a:rPr lang="en-US" sz="1200">
                <a:cs typeface="Arial"/>
              </a:rPr>
              <a:t>[4] </a:t>
            </a:r>
            <a:r>
              <a:rPr lang="en-US" sz="1200">
                <a:ea typeface="+mn-lt"/>
                <a:cs typeface="+mn-lt"/>
              </a:rPr>
              <a:t>Sreyan Ghosh, Sonal Kumar, Ashish Seth, Chandra Kiran Reddy </a:t>
            </a:r>
            <a:r>
              <a:rPr lang="en-US" sz="1200" err="1">
                <a:ea typeface="+mn-lt"/>
                <a:cs typeface="+mn-lt"/>
              </a:rPr>
              <a:t>Evuru</a:t>
            </a:r>
            <a:r>
              <a:rPr lang="en-US" sz="1200">
                <a:ea typeface="+mn-lt"/>
                <a:cs typeface="+mn-lt"/>
              </a:rPr>
              <a:t>, Utkarsh Tyagi, S Sakshi, Oriol Nieto, Ramani </a:t>
            </a:r>
            <a:r>
              <a:rPr lang="en-US" sz="1200" err="1">
                <a:ea typeface="+mn-lt"/>
                <a:cs typeface="+mn-lt"/>
              </a:rPr>
              <a:t>Duraiswami</a:t>
            </a:r>
            <a:r>
              <a:rPr lang="en-US" sz="1200">
                <a:ea typeface="+mn-lt"/>
                <a:cs typeface="+mn-lt"/>
              </a:rPr>
              <a:t>, and Dinesh Manocha. Gama: A large audio-language model with advanced audio understanding and complex reasoning abilities. </a:t>
            </a:r>
            <a:r>
              <a:rPr lang="en-US" sz="1200" err="1">
                <a:ea typeface="+mn-lt"/>
                <a:cs typeface="+mn-lt"/>
              </a:rPr>
              <a:t>arXiv</a:t>
            </a:r>
            <a:r>
              <a:rPr lang="en-US" sz="1200">
                <a:ea typeface="+mn-lt"/>
                <a:cs typeface="+mn-lt"/>
              </a:rPr>
              <a:t> preprint arXiv:2406.11768, 2024.</a:t>
            </a:r>
          </a:p>
        </p:txBody>
      </p:sp>
      <p:sp>
        <p:nvSpPr>
          <p:cNvPr id="85" name="Text Box 667">
            <a:extLst>
              <a:ext uri="{FF2B5EF4-FFF2-40B4-BE49-F238E27FC236}">
                <a16:creationId xmlns:a16="http://schemas.microsoft.com/office/drawing/2014/main" id="{087B9C27-40B6-995B-B17C-FD3EFF8FB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2349" y="29475951"/>
            <a:ext cx="68743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>
                <a:solidFill>
                  <a:srgbClr val="000000"/>
                </a:solidFill>
                <a:latin typeface="Arial Black"/>
              </a:rPr>
              <a:t>References</a:t>
            </a:r>
            <a:endParaRPr lang="en-US" sz="4000">
              <a:cs typeface="Arial"/>
            </a:endParaRPr>
          </a:p>
        </p:txBody>
      </p:sp>
      <p:sp>
        <p:nvSpPr>
          <p:cNvPr id="86" name="Text Box 667">
            <a:extLst>
              <a:ext uri="{FF2B5EF4-FFF2-40B4-BE49-F238E27FC236}">
                <a16:creationId xmlns:a16="http://schemas.microsoft.com/office/drawing/2014/main" id="{588345B1-C1A3-89FC-03CA-7C9D7ECBD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4982" y="19046007"/>
            <a:ext cx="111629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>
                <a:solidFill>
                  <a:srgbClr val="000000"/>
                </a:solidFill>
                <a:latin typeface="Arial Black"/>
              </a:rPr>
              <a:t>Diagram</a:t>
            </a:r>
            <a:endParaRPr lang="en-US" sz="5400">
              <a:cs typeface="Arial"/>
            </a:endParaRPr>
          </a:p>
        </p:txBody>
      </p:sp>
      <p:sp>
        <p:nvSpPr>
          <p:cNvPr id="87" name="Text Box 667">
            <a:extLst>
              <a:ext uri="{FF2B5EF4-FFF2-40B4-BE49-F238E27FC236}">
                <a16:creationId xmlns:a16="http://schemas.microsoft.com/office/drawing/2014/main" id="{DFCF4676-5E24-3846-0BB5-0CE6E095E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5511" y="19046007"/>
            <a:ext cx="111629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>
                <a:solidFill>
                  <a:srgbClr val="000000"/>
                </a:solidFill>
                <a:latin typeface="Arial Black"/>
              </a:rPr>
              <a:t>Conclusion &amp; Next Steps</a:t>
            </a:r>
            <a:endParaRPr lang="en-US"/>
          </a:p>
        </p:txBody>
      </p:sp>
      <p:sp>
        <p:nvSpPr>
          <p:cNvPr id="88" name="Text Box 667">
            <a:extLst>
              <a:ext uri="{FF2B5EF4-FFF2-40B4-BE49-F238E27FC236}">
                <a16:creationId xmlns:a16="http://schemas.microsoft.com/office/drawing/2014/main" id="{2394B1AC-E3F4-8447-C093-5F9C14B2B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6746" y="6759561"/>
            <a:ext cx="111629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>
                <a:solidFill>
                  <a:srgbClr val="000000"/>
                </a:solidFill>
                <a:latin typeface="Arial Black"/>
              </a:rPr>
              <a:t>Results</a:t>
            </a:r>
            <a:endParaRPr lang="en-US" sz="5400">
              <a:cs typeface="Arial"/>
            </a:endParaRPr>
          </a:p>
        </p:txBody>
      </p:sp>
      <p:sp>
        <p:nvSpPr>
          <p:cNvPr id="89" name="Text Box 667">
            <a:extLst>
              <a:ext uri="{FF2B5EF4-FFF2-40B4-BE49-F238E27FC236}">
                <a16:creationId xmlns:a16="http://schemas.microsoft.com/office/drawing/2014/main" id="{9235B72F-270C-926F-7B75-B6BE0160B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117" y="19161917"/>
            <a:ext cx="111629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>
                <a:solidFill>
                  <a:srgbClr val="000000"/>
                </a:solidFill>
                <a:latin typeface="Arial Black"/>
              </a:rPr>
              <a:t>Methods</a:t>
            </a:r>
            <a:endParaRPr lang="en-US" sz="5400">
              <a:cs typeface="Arial"/>
            </a:endParaRPr>
          </a:p>
        </p:txBody>
      </p:sp>
      <p:sp>
        <p:nvSpPr>
          <p:cNvPr id="90" name="Text Box 667">
            <a:extLst>
              <a:ext uri="{FF2B5EF4-FFF2-40B4-BE49-F238E27FC236}">
                <a16:creationId xmlns:a16="http://schemas.microsoft.com/office/drawing/2014/main" id="{8DF86A58-7154-3FC6-F7C0-345B6E7A7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117" y="6682288"/>
            <a:ext cx="1116297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>
                <a:solidFill>
                  <a:srgbClr val="000000"/>
                </a:solidFill>
                <a:latin typeface="Arial Black"/>
              </a:rPr>
              <a:t>Introduction</a:t>
            </a:r>
            <a:endParaRPr lang="en-US" sz="5400">
              <a:cs typeface="Arial"/>
            </a:endParaRPr>
          </a:p>
        </p:txBody>
      </p:sp>
      <p:pic>
        <p:nvPicPr>
          <p:cNvPr id="91" name="Graphic 24">
            <a:extLst>
              <a:ext uri="{FF2B5EF4-FFF2-40B4-BE49-F238E27FC236}">
                <a16:creationId xmlns:a16="http://schemas.microsoft.com/office/drawing/2014/main" id="{97C157FC-C300-6EC8-027B-9B02A485DB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72640" y="19913181"/>
            <a:ext cx="8940289" cy="11496731"/>
          </a:xfrm>
          <a:prstGeom prst="rect">
            <a:avLst/>
          </a:prstGeom>
        </p:spPr>
      </p:pic>
      <p:sp>
        <p:nvSpPr>
          <p:cNvPr id="93" name="Text Box 652">
            <a:extLst>
              <a:ext uri="{FF2B5EF4-FFF2-40B4-BE49-F238E27FC236}">
                <a16:creationId xmlns:a16="http://schemas.microsoft.com/office/drawing/2014/main" id="{C62485AF-C807-B23D-C785-E01B7C764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174" y="7908493"/>
            <a:ext cx="6544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err="1">
                <a:latin typeface="Arial Black"/>
              </a:rPr>
              <a:t>AudioSet</a:t>
            </a:r>
            <a:r>
              <a:rPr lang="en-US" sz="3600">
                <a:latin typeface="Arial Black"/>
              </a:rPr>
              <a:t> Dataset:</a:t>
            </a:r>
            <a:endParaRPr lang="en-US" sz="3600">
              <a:cs typeface="Arial"/>
            </a:endParaRPr>
          </a:p>
        </p:txBody>
      </p:sp>
      <p:sp>
        <p:nvSpPr>
          <p:cNvPr id="94" name="Text Box 676">
            <a:extLst>
              <a:ext uri="{FF2B5EF4-FFF2-40B4-BE49-F238E27FC236}">
                <a16:creationId xmlns:a16="http://schemas.microsoft.com/office/drawing/2014/main" id="{F55F87F3-1196-5FDC-10A7-AA5A5CE86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091" y="8546486"/>
            <a:ext cx="6125247" cy="622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3600">
                <a:cs typeface="Arial"/>
              </a:rPr>
              <a:t>Hierarchical audio dataset of </a:t>
            </a:r>
            <a:r>
              <a:rPr lang="en-US" sz="3600" b="1">
                <a:cs typeface="Arial"/>
              </a:rPr>
              <a:t>multi-class</a:t>
            </a:r>
            <a:r>
              <a:rPr lang="en-US" sz="3600">
                <a:cs typeface="Arial"/>
              </a:rPr>
              <a:t> 10 second YouTube audio clips.</a:t>
            </a:r>
          </a:p>
          <a:p>
            <a:pPr marL="285750" indent="-285750">
              <a:buFont typeface="Arial"/>
              <a:buChar char="•"/>
            </a:pPr>
            <a:r>
              <a:rPr lang="en-US" sz="3600">
                <a:cs typeface="Arial"/>
              </a:rPr>
              <a:t>Consists of 527 balanced classes</a:t>
            </a:r>
          </a:p>
          <a:p>
            <a:pPr marL="285750" indent="-285750">
              <a:buFont typeface="Arial"/>
              <a:buChar char="•"/>
            </a:pPr>
            <a:r>
              <a:rPr lang="en-US" sz="3600">
                <a:cs typeface="Arial"/>
              </a:rPr>
              <a:t>Two sub-datasets used of sizes ~20k and ~1.7M.</a:t>
            </a:r>
          </a:p>
          <a:p>
            <a:pPr marL="285750" indent="-285750">
              <a:buFont typeface="Arial"/>
              <a:buChar char="•"/>
            </a:pPr>
            <a:endParaRPr lang="en-US" sz="3600">
              <a:cs typeface="Arial"/>
            </a:endParaRPr>
          </a:p>
          <a:p>
            <a:endParaRPr lang="en-US" sz="3600">
              <a:cs typeface="Arial"/>
            </a:endParaRPr>
          </a:p>
          <a:p>
            <a:endParaRPr lang="en-US" sz="3600">
              <a:cs typeface="Arial"/>
            </a:endParaRPr>
          </a:p>
          <a:p>
            <a:pPr marL="1617980" lvl="1" indent="-285750">
              <a:buFont typeface="Courier New"/>
              <a:buChar char="o"/>
            </a:pPr>
            <a:endParaRPr lang="en-US" sz="3600">
              <a:cs typeface="Arial"/>
            </a:endParaRPr>
          </a:p>
        </p:txBody>
      </p:sp>
      <p:pic>
        <p:nvPicPr>
          <p:cNvPr id="95" name="Picture 94" descr="A list of sounds with black text&#10;&#10;AI-generated content may be incorrect.">
            <a:extLst>
              <a:ext uri="{FF2B5EF4-FFF2-40B4-BE49-F238E27FC236}">
                <a16:creationId xmlns:a16="http://schemas.microsoft.com/office/drawing/2014/main" id="{3489ECAF-04DA-CDD5-AFF2-879B969945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11" r="-100" b="5502"/>
          <a:stretch>
            <a:fillRect/>
          </a:stretch>
        </p:blipFill>
        <p:spPr>
          <a:xfrm>
            <a:off x="6740798" y="6675317"/>
            <a:ext cx="5787619" cy="6304746"/>
          </a:xfrm>
          <a:prstGeom prst="rect">
            <a:avLst/>
          </a:prstGeom>
        </p:spPr>
      </p:pic>
      <p:sp>
        <p:nvSpPr>
          <p:cNvPr id="97" name="Text Box 652">
            <a:extLst>
              <a:ext uri="{FF2B5EF4-FFF2-40B4-BE49-F238E27FC236}">
                <a16:creationId xmlns:a16="http://schemas.microsoft.com/office/drawing/2014/main" id="{00F9E82B-B994-7C86-173D-8B011021F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91" y="12963141"/>
            <a:ext cx="6544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err="1">
                <a:latin typeface="Arial Black"/>
              </a:rPr>
              <a:t>AudioSet</a:t>
            </a:r>
            <a:r>
              <a:rPr lang="en-US" sz="3600">
                <a:latin typeface="Arial Black"/>
              </a:rPr>
              <a:t> Classification:</a:t>
            </a:r>
            <a:endParaRPr lang="en-US" sz="3600">
              <a:cs typeface="Arial"/>
            </a:endParaRPr>
          </a:p>
        </p:txBody>
      </p:sp>
      <p:sp>
        <p:nvSpPr>
          <p:cNvPr id="98" name="Text Box 676">
            <a:extLst>
              <a:ext uri="{FF2B5EF4-FFF2-40B4-BE49-F238E27FC236}">
                <a16:creationId xmlns:a16="http://schemas.microsoft.com/office/drawing/2014/main" id="{3962A39E-5E71-1194-AFD3-492249C76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786" y="13769623"/>
            <a:ext cx="660965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,Sans-Serif"/>
              <a:buChar char="•"/>
            </a:pPr>
            <a:r>
              <a:rPr lang="en-US" sz="3600">
                <a:cs typeface="Arial"/>
              </a:rPr>
              <a:t>Transform .wav files into log-mel spectrograms.</a:t>
            </a:r>
          </a:p>
          <a:p>
            <a:pPr marL="285750" indent="-285750">
              <a:buFont typeface="Arial,Sans-Serif"/>
              <a:buChar char="•"/>
            </a:pPr>
            <a:r>
              <a:rPr lang="en-US" sz="3600">
                <a:cs typeface="Arial"/>
              </a:rPr>
              <a:t>Fast-Fourier Transform(FFT) decomposes .wav into frequency and time wavs.</a:t>
            </a:r>
          </a:p>
          <a:p>
            <a:pPr marL="285750" indent="-285750">
              <a:buFont typeface="Arial,Sans-Serif"/>
              <a:buChar char="•"/>
            </a:pPr>
            <a:r>
              <a:rPr lang="en-US" sz="3600">
                <a:cs typeface="Arial"/>
              </a:rPr>
              <a:t>Log-mel spectrogram visualizes frequency as a function of time.</a:t>
            </a:r>
          </a:p>
        </p:txBody>
      </p:sp>
      <p:pic>
        <p:nvPicPr>
          <p:cNvPr id="99" name="Picture 98" descr="Diagram of a diagram showing a diagram of a function&#10;&#10;AI-generated content may be incorrect.">
            <a:extLst>
              <a:ext uri="{FF2B5EF4-FFF2-40B4-BE49-F238E27FC236}">
                <a16:creationId xmlns:a16="http://schemas.microsoft.com/office/drawing/2014/main" id="{175A96A2-DBB1-9972-9D7B-DF3518CD9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318" y="14740701"/>
            <a:ext cx="4806121" cy="3220309"/>
          </a:xfrm>
          <a:prstGeom prst="rect">
            <a:avLst/>
          </a:prstGeom>
        </p:spPr>
      </p:pic>
      <p:sp>
        <p:nvSpPr>
          <p:cNvPr id="101" name="Text Box 652">
            <a:extLst>
              <a:ext uri="{FF2B5EF4-FFF2-40B4-BE49-F238E27FC236}">
                <a16:creationId xmlns:a16="http://schemas.microsoft.com/office/drawing/2014/main" id="{6DA2455D-081B-1AD9-F5C0-2F1D8109A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174" y="19951810"/>
            <a:ext cx="6544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latin typeface="Arial Black"/>
              </a:rPr>
              <a:t>Model Architecture:</a:t>
            </a:r>
            <a:endParaRPr lang="en-US"/>
          </a:p>
        </p:txBody>
      </p:sp>
      <p:sp>
        <p:nvSpPr>
          <p:cNvPr id="102" name="Text Box 652">
            <a:extLst>
              <a:ext uri="{FF2B5EF4-FFF2-40B4-BE49-F238E27FC236}">
                <a16:creationId xmlns:a16="http://schemas.microsoft.com/office/drawing/2014/main" id="{3B605534-CF0E-F7AC-DFB3-AE0F06BC9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499" y="27431904"/>
            <a:ext cx="6544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latin typeface="Arial Black"/>
              </a:rPr>
              <a:t>Audio Event Detection:</a:t>
            </a:r>
            <a:endParaRPr lang="en-US"/>
          </a:p>
        </p:txBody>
      </p:sp>
      <p:sp>
        <p:nvSpPr>
          <p:cNvPr id="103" name="Text Box 652">
            <a:extLst>
              <a:ext uri="{FF2B5EF4-FFF2-40B4-BE49-F238E27FC236}">
                <a16:creationId xmlns:a16="http://schemas.microsoft.com/office/drawing/2014/main" id="{35CBD072-615C-21C8-6DFE-EB1552F09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8250" y="19411442"/>
            <a:ext cx="6544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err="1">
                <a:latin typeface="Arial Black"/>
              </a:rPr>
              <a:t>SpecAugment</a:t>
            </a:r>
            <a:r>
              <a:rPr lang="en-US" sz="3600">
                <a:latin typeface="Arial Black"/>
              </a:rPr>
              <a:t>:</a:t>
            </a:r>
            <a:endParaRPr lang="en-US" sz="3600">
              <a:latin typeface="Arial Black"/>
              <a:cs typeface="Arial"/>
            </a:endParaRPr>
          </a:p>
        </p:txBody>
      </p:sp>
      <p:sp>
        <p:nvSpPr>
          <p:cNvPr id="104" name="Text Box 652">
            <a:extLst>
              <a:ext uri="{FF2B5EF4-FFF2-40B4-BE49-F238E27FC236}">
                <a16:creationId xmlns:a16="http://schemas.microsoft.com/office/drawing/2014/main" id="{CD324FFE-736F-D176-CD59-B811D6EEB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8250" y="22823415"/>
            <a:ext cx="6544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err="1">
                <a:latin typeface="Arial Black"/>
              </a:rPr>
              <a:t>Mixup</a:t>
            </a:r>
            <a:r>
              <a:rPr lang="en-US" sz="3600">
                <a:latin typeface="Arial Black"/>
              </a:rPr>
              <a:t>:</a:t>
            </a:r>
            <a:endParaRPr lang="en-US"/>
          </a:p>
        </p:txBody>
      </p:sp>
      <p:sp>
        <p:nvSpPr>
          <p:cNvPr id="105" name="Text Box 652">
            <a:extLst>
              <a:ext uri="{FF2B5EF4-FFF2-40B4-BE49-F238E27FC236}">
                <a16:creationId xmlns:a16="http://schemas.microsoft.com/office/drawing/2014/main" id="{9E592FD2-C0A1-7572-257F-469FF3F47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8250" y="27100525"/>
            <a:ext cx="95403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latin typeface="Arial Black"/>
              </a:rPr>
              <a:t>Consistency Regularization (CR):</a:t>
            </a:r>
            <a:endParaRPr lang="en-US"/>
          </a:p>
        </p:txBody>
      </p:sp>
      <p:sp>
        <p:nvSpPr>
          <p:cNvPr id="106" name="Text Box 677">
            <a:extLst>
              <a:ext uri="{FF2B5EF4-FFF2-40B4-BE49-F238E27FC236}">
                <a16:creationId xmlns:a16="http://schemas.microsoft.com/office/drawing/2014/main" id="{BDBC9153-AD23-3CFB-C5D3-996112F2A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056" y="20848338"/>
            <a:ext cx="1031071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US" sz="3200">
                <a:cs typeface="Arial"/>
              </a:rPr>
              <a:t>Input is masked in the frequency and time dimension.</a:t>
            </a:r>
            <a:endParaRPr lang="en-US">
              <a:cs typeface="Arial"/>
            </a:endParaRPr>
          </a:p>
          <a:p>
            <a:r>
              <a:rPr lang="en-US" sz="3200" b="1">
                <a:cs typeface="Arial"/>
              </a:rPr>
              <a:t>Pre-training:</a:t>
            </a:r>
          </a:p>
          <a:p>
            <a:pPr marL="457200" indent="-457200">
              <a:buFont typeface="Arial"/>
              <a:buChar char="•"/>
            </a:pPr>
            <a:r>
              <a:rPr lang="en-US" sz="3200">
                <a:cs typeface="Arial"/>
              </a:rPr>
              <a:t>Vision Transformer-based encoder(Neural Network)  learns unmasked patches.</a:t>
            </a:r>
          </a:p>
          <a:p>
            <a:pPr marL="457200" indent="-457200">
              <a:buFont typeface="Arial"/>
              <a:buChar char="•"/>
            </a:pPr>
            <a:r>
              <a:rPr lang="en-US" sz="3200">
                <a:cs typeface="Arial"/>
              </a:rPr>
              <a:t>A decoder is used to predict the masked patches and compared against the original patches. </a:t>
            </a:r>
          </a:p>
          <a:p>
            <a:pPr marL="285750" indent="-285750">
              <a:buFont typeface="Arial"/>
              <a:buChar char="•"/>
            </a:pPr>
            <a:endParaRPr lang="en-US" sz="3200">
              <a:cs typeface="Arial"/>
            </a:endParaRPr>
          </a:p>
        </p:txBody>
      </p:sp>
      <p:pic>
        <p:nvPicPr>
          <p:cNvPr id="107" name="Picture 106" descr="A diagram of a decoder&#10;&#10;AI-generated content may be incorrect.">
            <a:extLst>
              <a:ext uri="{FF2B5EF4-FFF2-40B4-BE49-F238E27FC236}">
                <a16:creationId xmlns:a16="http://schemas.microsoft.com/office/drawing/2014/main" id="{4424EFCC-29C2-2A76-FDAE-5CDA850980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599" y="23886033"/>
            <a:ext cx="11133498" cy="3302445"/>
          </a:xfrm>
          <a:prstGeom prst="rect">
            <a:avLst/>
          </a:prstGeom>
        </p:spPr>
      </p:pic>
      <p:sp>
        <p:nvSpPr>
          <p:cNvPr id="109" name="TextBox 59">
            <a:extLst>
              <a:ext uri="{FF2B5EF4-FFF2-40B4-BE49-F238E27FC236}">
                <a16:creationId xmlns:a16="http://schemas.microsoft.com/office/drawing/2014/main" id="{2DC2117E-EAF2-02E3-FD12-D24517F8449D}"/>
              </a:ext>
            </a:extLst>
          </p:cNvPr>
          <p:cNvSpPr txBox="1"/>
          <p:nvPr/>
        </p:nvSpPr>
        <p:spPr>
          <a:xfrm>
            <a:off x="887761" y="28108177"/>
            <a:ext cx="9978064" cy="17543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3600">
                <a:cs typeface="Arial"/>
              </a:rPr>
              <a:t>Binary Cross-Entropy(BCE) compares the probability distribution between the predicted labels and target labels.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802091C1-23C7-D616-8ECB-D933E7F65B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2312" y="29831930"/>
            <a:ext cx="8686311" cy="1588240"/>
          </a:xfrm>
          <a:prstGeom prst="rect">
            <a:avLst/>
          </a:prstGeom>
        </p:spPr>
      </p:pic>
      <p:sp>
        <p:nvSpPr>
          <p:cNvPr id="112" name="TextBox 11">
            <a:extLst>
              <a:ext uri="{FF2B5EF4-FFF2-40B4-BE49-F238E27FC236}">
                <a16:creationId xmlns:a16="http://schemas.microsoft.com/office/drawing/2014/main" id="{C2D971DD-9B95-3B5B-F85F-FCF666889A7B}"/>
              </a:ext>
            </a:extLst>
          </p:cNvPr>
          <p:cNvSpPr txBox="1"/>
          <p:nvPr/>
        </p:nvSpPr>
        <p:spPr>
          <a:xfrm>
            <a:off x="11171563" y="20068272"/>
            <a:ext cx="9302321" cy="109447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3200">
                <a:cs typeface="Arial"/>
              </a:rPr>
              <a:t>Time Masking(x-axis) and Frequency Masking(y-axis)</a:t>
            </a:r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141861DE-B095-721F-9602-3638B7B6C92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953" t="3226" r="4225" b="2890"/>
          <a:stretch>
            <a:fillRect/>
          </a:stretch>
        </p:blipFill>
        <p:spPr>
          <a:xfrm>
            <a:off x="16997453" y="21219665"/>
            <a:ext cx="1397233" cy="1361728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806ABA96-D547-7C34-23D6-B9F4065CD4A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59" t="-1327" r="704" b="2407"/>
          <a:stretch>
            <a:fillRect/>
          </a:stretch>
        </p:blipFill>
        <p:spPr>
          <a:xfrm>
            <a:off x="15203149" y="21189036"/>
            <a:ext cx="1552389" cy="1428297"/>
          </a:xfrm>
          <a:prstGeom prst="rect">
            <a:avLst/>
          </a:prstGeom>
        </p:spPr>
      </p:pic>
      <p:pic>
        <p:nvPicPr>
          <p:cNvPr id="115" name="Picture 114" descr="A close-up of a blue and green image&#10;&#10;AI-generated content may be incorrect.">
            <a:extLst>
              <a:ext uri="{FF2B5EF4-FFF2-40B4-BE49-F238E27FC236}">
                <a16:creationId xmlns:a16="http://schemas.microsoft.com/office/drawing/2014/main" id="{28807CCE-836C-851B-F2E2-3B888711886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00" t="262" r="11650" b="2265"/>
          <a:stretch>
            <a:fillRect/>
          </a:stretch>
        </p:blipFill>
        <p:spPr>
          <a:xfrm>
            <a:off x="13322235" y="21195211"/>
            <a:ext cx="1557881" cy="1370210"/>
          </a:xfrm>
          <a:prstGeom prst="rect">
            <a:avLst/>
          </a:prstGeom>
        </p:spPr>
      </p:pic>
      <p:pic>
        <p:nvPicPr>
          <p:cNvPr id="116" name="Picture 115" descr="A close-up of a green and blue image&#10;&#10;AI-generated content may be incorrect.">
            <a:extLst>
              <a:ext uri="{FF2B5EF4-FFF2-40B4-BE49-F238E27FC236}">
                <a16:creationId xmlns:a16="http://schemas.microsoft.com/office/drawing/2014/main" id="{4217FAE7-D38B-D0A8-45BA-09AE7C3412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77159" y="21210978"/>
            <a:ext cx="1482860" cy="1391981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6E67AB5B-8ED7-360C-AC11-E82FD41223A5}"/>
              </a:ext>
            </a:extLst>
          </p:cNvPr>
          <p:cNvSpPr txBox="1"/>
          <p:nvPr/>
        </p:nvSpPr>
        <p:spPr>
          <a:xfrm>
            <a:off x="11744635" y="22577040"/>
            <a:ext cx="132579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cs typeface="Arial"/>
              </a:rPr>
              <a:t>Original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1B176DE-F90C-0E24-20E5-3157572EB20B}"/>
              </a:ext>
            </a:extLst>
          </p:cNvPr>
          <p:cNvSpPr txBox="1"/>
          <p:nvPr/>
        </p:nvSpPr>
        <p:spPr>
          <a:xfrm>
            <a:off x="13366399" y="22559786"/>
            <a:ext cx="149831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cs typeface="Arial"/>
              </a:rPr>
              <a:t>Time Masking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119504A-7BD7-4046-21EC-B541F577BF8A}"/>
              </a:ext>
            </a:extLst>
          </p:cNvPr>
          <p:cNvSpPr txBox="1"/>
          <p:nvPr/>
        </p:nvSpPr>
        <p:spPr>
          <a:xfrm>
            <a:off x="15212452" y="22577038"/>
            <a:ext cx="149831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cs typeface="Arial"/>
              </a:rPr>
              <a:t>Frequency Masking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7E15708-EE22-F051-8015-35A3616C04D5}"/>
              </a:ext>
            </a:extLst>
          </p:cNvPr>
          <p:cNvSpPr txBox="1"/>
          <p:nvPr/>
        </p:nvSpPr>
        <p:spPr>
          <a:xfrm>
            <a:off x="16834217" y="22577036"/>
            <a:ext cx="1791616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err="1">
                <a:cs typeface="Arial"/>
              </a:rPr>
              <a:t>Time+Frequency</a:t>
            </a:r>
            <a:r>
              <a:rPr lang="en-US" sz="1100">
                <a:cs typeface="Arial"/>
              </a:rPr>
              <a:t> Masking</a:t>
            </a:r>
          </a:p>
        </p:txBody>
      </p:sp>
      <p:sp>
        <p:nvSpPr>
          <p:cNvPr id="127" name="TextBox 60">
            <a:extLst>
              <a:ext uri="{FF2B5EF4-FFF2-40B4-BE49-F238E27FC236}">
                <a16:creationId xmlns:a16="http://schemas.microsoft.com/office/drawing/2014/main" id="{7A6F36EE-EBEE-C251-E5CC-BAE01C1F5F72}"/>
              </a:ext>
            </a:extLst>
          </p:cNvPr>
          <p:cNvSpPr txBox="1"/>
          <p:nvPr/>
        </p:nvSpPr>
        <p:spPr>
          <a:xfrm>
            <a:off x="11306038" y="23438605"/>
            <a:ext cx="9469401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3200">
                <a:cs typeface="Arial"/>
              </a:rPr>
              <a:t>Creates a new sample(</a:t>
            </a:r>
            <a:r>
              <a:rPr lang="en-US" sz="3200">
                <a:solidFill>
                  <a:srgbClr val="474747"/>
                </a:solidFill>
                <a:ea typeface="+mn-lt"/>
                <a:cs typeface="+mn-lt"/>
              </a:rPr>
              <a:t>x̂</a:t>
            </a:r>
            <a:r>
              <a:rPr lang="en-US" sz="3200">
                <a:solidFill>
                  <a:srgbClr val="474747"/>
                </a:solidFill>
                <a:cs typeface="Arial"/>
              </a:rPr>
              <a:t>)</a:t>
            </a:r>
            <a:r>
              <a:rPr lang="en-US" sz="3200">
                <a:cs typeface="Arial"/>
              </a:rPr>
              <a:t> which is ratio(</a:t>
            </a:r>
            <a:r>
              <a:rPr lang="en-US" sz="3200">
                <a:ea typeface="+mn-lt"/>
                <a:cs typeface="+mn-lt"/>
              </a:rPr>
              <a:t>λ</a:t>
            </a:r>
            <a:r>
              <a:rPr lang="en-US" sz="3200">
                <a:cs typeface="Arial"/>
              </a:rPr>
              <a:t>) of 2 spectrograms(x1 and x2) by linearly combining them.</a:t>
            </a:r>
          </a:p>
        </p:txBody>
      </p:sp>
      <p:sp>
        <p:nvSpPr>
          <p:cNvPr id="128" name="TextBox 48">
            <a:extLst>
              <a:ext uri="{FF2B5EF4-FFF2-40B4-BE49-F238E27FC236}">
                <a16:creationId xmlns:a16="http://schemas.microsoft.com/office/drawing/2014/main" id="{560327C8-B448-D391-1E3C-789962E2BAB9}"/>
              </a:ext>
            </a:extLst>
          </p:cNvPr>
          <p:cNvSpPr txBox="1"/>
          <p:nvPr/>
        </p:nvSpPr>
        <p:spPr>
          <a:xfrm>
            <a:off x="11206006" y="27742540"/>
            <a:ext cx="9475248" cy="206210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3200">
                <a:cs typeface="Arial"/>
              </a:rPr>
              <a:t>CR aims to push two probability distributions together using KL-Divergence.</a:t>
            </a:r>
          </a:p>
          <a:p>
            <a:pPr marL="285750" indent="-285750">
              <a:buFont typeface="Arial"/>
              <a:buChar char="•"/>
            </a:pPr>
            <a:r>
              <a:rPr lang="en-US" sz="3200">
                <a:cs typeface="Arial"/>
              </a:rPr>
              <a:t>Given 2 augmentations, CR will train the model to learn augmented variations of an audio sample.</a:t>
            </a: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5AA46A62-C218-4BA3-22BD-CD56B470C3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48242" y="24630846"/>
            <a:ext cx="4734823" cy="1841919"/>
          </a:xfrm>
          <a:prstGeom prst="rect">
            <a:avLst/>
          </a:prstGeom>
        </p:spPr>
      </p:pic>
      <p:pic>
        <p:nvPicPr>
          <p:cNvPr id="131" name="Picture 13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4C31347-73BF-6DB3-DAE9-2EF4FA20403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2" t="1602" r="-1057" b="-11779"/>
          <a:stretch>
            <a:fillRect/>
          </a:stretch>
        </p:blipFill>
        <p:spPr>
          <a:xfrm>
            <a:off x="10586266" y="30208511"/>
            <a:ext cx="10091089" cy="1208261"/>
          </a:xfrm>
          <a:prstGeom prst="rect">
            <a:avLst/>
          </a:prstGeom>
        </p:spPr>
      </p:pic>
      <p:sp>
        <p:nvSpPr>
          <p:cNvPr id="133" name="Text Box 680">
            <a:extLst>
              <a:ext uri="{FF2B5EF4-FFF2-40B4-BE49-F238E27FC236}">
                <a16:creationId xmlns:a16="http://schemas.microsoft.com/office/drawing/2014/main" id="{F6536B7D-4E29-6239-6226-6E656F382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05912" y="19963332"/>
            <a:ext cx="1032425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Consistency Regularization improves upon </a:t>
            </a:r>
            <a:r>
              <a:rPr lang="en-US" sz="2800" err="1">
                <a:cs typeface="Arial"/>
              </a:rPr>
              <a:t>mAP</a:t>
            </a:r>
            <a:r>
              <a:rPr lang="en-US" sz="2800">
                <a:cs typeface="Arial"/>
              </a:rPr>
              <a:t> performance in </a:t>
            </a:r>
            <a:r>
              <a:rPr lang="en-US" sz="2800" err="1">
                <a:cs typeface="Arial"/>
              </a:rPr>
              <a:t>AudioSet</a:t>
            </a:r>
            <a:r>
              <a:rPr lang="en-US" sz="2800">
                <a:cs typeface="Arial"/>
              </a:rPr>
              <a:t> Classification by relative ~</a:t>
            </a:r>
            <a:r>
              <a:rPr lang="en-US" sz="2800" b="1">
                <a:cs typeface="Arial"/>
              </a:rPr>
              <a:t>4%</a:t>
            </a:r>
            <a:r>
              <a:rPr lang="en-US" sz="2800"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An increased number of augmentations helps consistency regularization perform better on smaller datasets(~20k samples).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cs typeface="Arial"/>
              </a:rPr>
              <a:t>A semi-supervised(labeled </a:t>
            </a:r>
            <a:r>
              <a:rPr lang="en-US" sz="2800" err="1">
                <a:cs typeface="Arial"/>
              </a:rPr>
              <a:t>data+unlabeled</a:t>
            </a:r>
            <a:r>
              <a:rPr lang="en-US" sz="2800">
                <a:cs typeface="Arial"/>
              </a:rPr>
              <a:t> data) approach demonstrates improvement on a non-pre-trained model.</a:t>
            </a:r>
          </a:p>
          <a:p>
            <a:r>
              <a:rPr lang="en-US" sz="2800">
                <a:cs typeface="Arial"/>
              </a:rPr>
              <a:t>Next Steps: LALMs(Large Audio Language Models) have grown to popularity. LALMs have not generalized well for Audio Event Recognition, especially on </a:t>
            </a:r>
            <a:r>
              <a:rPr lang="en-US" sz="2800" err="1">
                <a:cs typeface="Arial"/>
              </a:rPr>
              <a:t>AudioSet</a:t>
            </a:r>
            <a:r>
              <a:rPr lang="en-US" sz="2800">
                <a:cs typeface="Arial"/>
              </a:rPr>
              <a:t>. We believe that using our encoder paradigm rather than the encoder presented in [3], will show an improved performance.</a:t>
            </a:r>
          </a:p>
        </p:txBody>
      </p:sp>
      <p:pic>
        <p:nvPicPr>
          <p:cNvPr id="134" name="Picture 133" descr="A diagram of a person&amp;#39;s training&#10;&#10;AI-generated content may be incorrect.">
            <a:extLst>
              <a:ext uri="{FF2B5EF4-FFF2-40B4-BE49-F238E27FC236}">
                <a16:creationId xmlns:a16="http://schemas.microsoft.com/office/drawing/2014/main" id="{9FC69284-C436-BB3D-F305-6E81418D60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33926" y="25207917"/>
            <a:ext cx="9942445" cy="3601599"/>
          </a:xfrm>
          <a:prstGeom prst="rect">
            <a:avLst/>
          </a:prstGeom>
        </p:spPr>
      </p:pic>
      <p:sp>
        <p:nvSpPr>
          <p:cNvPr id="137" name="Text Box 667">
            <a:extLst>
              <a:ext uri="{FF2B5EF4-FFF2-40B4-BE49-F238E27FC236}">
                <a16:creationId xmlns:a16="http://schemas.microsoft.com/office/drawing/2014/main" id="{013FC1FB-DEC3-5BB7-FA32-51008A64D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8059" y="7625513"/>
            <a:ext cx="95585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>
                <a:solidFill>
                  <a:srgbClr val="000000"/>
                </a:solidFill>
                <a:latin typeface="Arial Black"/>
              </a:rPr>
              <a:t>20k Dataset Results</a:t>
            </a:r>
            <a:endParaRPr lang="en-US" sz="4000">
              <a:latin typeface="Arial Black"/>
            </a:endParaRPr>
          </a:p>
        </p:txBody>
      </p:sp>
      <p:sp>
        <p:nvSpPr>
          <p:cNvPr id="138" name="Text Box 667">
            <a:extLst>
              <a:ext uri="{FF2B5EF4-FFF2-40B4-BE49-F238E27FC236}">
                <a16:creationId xmlns:a16="http://schemas.microsoft.com/office/drawing/2014/main" id="{EC7E0F30-E1FC-7DE3-560C-B14EE95D0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80928" y="12368492"/>
            <a:ext cx="68984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>
                <a:solidFill>
                  <a:srgbClr val="000000"/>
                </a:solidFill>
                <a:latin typeface="Arial Black"/>
              </a:rPr>
              <a:t>1.7M Dataset Results</a:t>
            </a:r>
            <a:endParaRPr lang="en-US" sz="4000">
              <a:latin typeface="Arial Black"/>
            </a:endParaRPr>
          </a:p>
        </p:txBody>
      </p:sp>
      <p:sp>
        <p:nvSpPr>
          <p:cNvPr id="139" name="Text Box 667">
            <a:extLst>
              <a:ext uri="{FF2B5EF4-FFF2-40B4-BE49-F238E27FC236}">
                <a16:creationId xmlns:a16="http://schemas.microsoft.com/office/drawing/2014/main" id="{32C1C1B3-806B-E41C-B057-537A5C9F5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970" y="6525781"/>
            <a:ext cx="80302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>
                <a:solidFill>
                  <a:srgbClr val="000000"/>
                </a:solidFill>
                <a:latin typeface="Arial Black"/>
              </a:rPr>
              <a:t>Semi-Supervised Results</a:t>
            </a:r>
            <a:endParaRPr lang="en-US" sz="4000">
              <a:latin typeface="Arial Blac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671AAB-06E5-F56E-3D98-1C45EC97B35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313353" y="8313841"/>
            <a:ext cx="9474283" cy="4747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F5941-8781-6B49-CBEF-67E30DDE7B4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170846" y="13301476"/>
            <a:ext cx="9569287" cy="51754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252D2C-1252-6D87-2618-E09EBBAA74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200416" y="7226245"/>
            <a:ext cx="9465034" cy="4940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A140EE-4775-0CBB-D582-655E3E2EE2A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675628" y="13308991"/>
            <a:ext cx="10109091" cy="5179282"/>
          </a:xfrm>
          <a:prstGeom prst="rect">
            <a:avLst/>
          </a:prstGeom>
        </p:spPr>
      </p:pic>
      <p:sp>
        <p:nvSpPr>
          <p:cNvPr id="10" name="Text Box 667">
            <a:extLst>
              <a:ext uri="{FF2B5EF4-FFF2-40B4-BE49-F238E27FC236}">
                <a16:creationId xmlns:a16="http://schemas.microsoft.com/office/drawing/2014/main" id="{9169A970-1C9F-732C-71D6-5594EB392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2994" y="6987838"/>
            <a:ext cx="68984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2249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449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996746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28994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61242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93491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25740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57988" algn="l" defTabSz="1332249" rtl="0" eaLnBrk="1" latinLnBrk="0" hangingPunct="1"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>
                <a:solidFill>
                  <a:srgbClr val="000000"/>
                </a:solidFill>
                <a:latin typeface="Arial Black"/>
              </a:rPr>
              <a:t>Preliminary Results</a:t>
            </a:r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5928EED-43C8-2BC1-7EC9-E280B2890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124651"/>
              </p:ext>
            </p:extLst>
          </p:nvPr>
        </p:nvGraphicFramePr>
        <p:xfrm>
          <a:off x="33800994" y="8110330"/>
          <a:ext cx="8531244" cy="9353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8029">
                  <a:extLst>
                    <a:ext uri="{9D8B030D-6E8A-4147-A177-3AD203B41FA5}">
                      <a16:colId xmlns:a16="http://schemas.microsoft.com/office/drawing/2014/main" val="2475308355"/>
                    </a:ext>
                  </a:extLst>
                </a:gridCol>
                <a:gridCol w="4933215">
                  <a:extLst>
                    <a:ext uri="{9D8B030D-6E8A-4147-A177-3AD203B41FA5}">
                      <a16:colId xmlns:a16="http://schemas.microsoft.com/office/drawing/2014/main" val="3208214225"/>
                    </a:ext>
                  </a:extLst>
                </a:gridCol>
              </a:tblGrid>
              <a:tr h="135819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20k best params w/ pre-training</a:t>
                      </a:r>
                      <a:endParaRPr lang="en-US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39.6 </a:t>
                      </a:r>
                      <a:r>
                        <a:rPr lang="en-US" sz="4000" b="0" i="0" u="none" strike="noStrike" noProof="0" err="1">
                          <a:solidFill>
                            <a:srgbClr val="000000"/>
                          </a:solidFill>
                          <a:latin typeface="Aptos Narrow"/>
                        </a:rPr>
                        <a:t>mAP</a:t>
                      </a:r>
                      <a:endParaRPr lang="en-US" sz="400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06185"/>
                  </a:ext>
                </a:extLst>
              </a:tr>
              <a:tr h="16569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20k baseline w/ pre-training</a:t>
                      </a:r>
                      <a:endParaRPr lang="en-US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37.9 </a:t>
                      </a:r>
                      <a:r>
                        <a:rPr lang="en-US" sz="4000" b="0" i="0" u="none" strike="noStrike" noProof="0" err="1">
                          <a:solidFill>
                            <a:srgbClr val="000000"/>
                          </a:solidFill>
                          <a:latin typeface="Aptos Narrow"/>
                        </a:rPr>
                        <a:t>mAP</a:t>
                      </a:r>
                      <a:endParaRPr lang="en-US" sz="400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56931"/>
                  </a:ext>
                </a:extLst>
              </a:tr>
              <a:tr h="16569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20k w/o pure baseline pre-training</a:t>
                      </a:r>
                      <a:endParaRPr lang="en-US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17.2 </a:t>
                      </a:r>
                      <a:r>
                        <a:rPr lang="en-US" sz="4000" b="0" i="0" u="none" strike="noStrike" noProof="0" err="1">
                          <a:solidFill>
                            <a:srgbClr val="000000"/>
                          </a:solidFill>
                          <a:latin typeface="Aptos Narrow"/>
                        </a:rPr>
                        <a:t>mAP</a:t>
                      </a:r>
                      <a:endParaRPr lang="en-US" sz="400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97073"/>
                  </a:ext>
                </a:extLst>
              </a:tr>
              <a:tr h="16569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20k best params w/o pretraining</a:t>
                      </a:r>
                      <a:endParaRPr lang="en-US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19.3 </a:t>
                      </a:r>
                      <a:r>
                        <a:rPr lang="en-US" sz="4000" b="0" i="0" u="none" strike="noStrike" noProof="0" err="1">
                          <a:solidFill>
                            <a:srgbClr val="000000"/>
                          </a:solidFill>
                          <a:latin typeface="Aptos Narrow"/>
                        </a:rPr>
                        <a:t>mAP</a:t>
                      </a:r>
                      <a:endParaRPr lang="en-US" sz="400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44880"/>
                  </a:ext>
                </a:extLst>
              </a:tr>
              <a:tr h="276159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4000" b="0" i="0" u="none" strike="noStrike" noProof="0">
                          <a:solidFill>
                            <a:srgbClr val="000000"/>
                          </a:solidFill>
                          <a:latin typeface="Aptos Narrow"/>
                        </a:rPr>
                        <a:t>Number presented in [2]</a:t>
                      </a:r>
                      <a:endParaRPr lang="en-US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/>
                        <a:t>37.0 </a:t>
                      </a:r>
                      <a:r>
                        <a:rPr lang="en-US" sz="4000" err="1"/>
                        <a:t>mAP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02691"/>
                  </a:ext>
                </a:extLst>
              </a:tr>
            </a:tbl>
          </a:graphicData>
        </a:graphic>
      </p:graphicFrame>
      <p:pic>
        <p:nvPicPr>
          <p:cNvPr id="3" name="Picture 2" descr="File:NSF logo.png - Wikipedia">
            <a:extLst>
              <a:ext uri="{FF2B5EF4-FFF2-40B4-BE49-F238E27FC236}">
                <a16:creationId xmlns:a16="http://schemas.microsoft.com/office/drawing/2014/main" id="{C245A0EE-76CC-7C29-F946-3E5FF34449D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458261" y="2040835"/>
            <a:ext cx="3480104" cy="3265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Teresa Ruggle</dc:creator>
  <cp:revision>7</cp:revision>
  <dcterms:created xsi:type="dcterms:W3CDTF">2014-02-18T19:43:21Z</dcterms:created>
  <dcterms:modified xsi:type="dcterms:W3CDTF">2026-05-07T15:10:07Z</dcterms:modified>
</cp:coreProperties>
</file>