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3"/>
  </p:sldMasterIdLst>
  <p:notesMasterIdLst>
    <p:notesMasterId r:id="rId64"/>
  </p:notesMasterIdLst>
  <p:handoutMasterIdLst>
    <p:handoutMasterId r:id="rId65"/>
  </p:handoutMasterIdLst>
  <p:sldIdLst>
    <p:sldId id="260" r:id="rId4"/>
    <p:sldId id="708" r:id="rId5"/>
    <p:sldId id="648" r:id="rId6"/>
    <p:sldId id="709" r:id="rId7"/>
    <p:sldId id="710" r:id="rId8"/>
    <p:sldId id="649" r:id="rId9"/>
    <p:sldId id="713" r:id="rId10"/>
    <p:sldId id="645" r:id="rId11"/>
    <p:sldId id="653" r:id="rId12"/>
    <p:sldId id="712" r:id="rId13"/>
    <p:sldId id="714" r:id="rId14"/>
    <p:sldId id="715" r:id="rId15"/>
    <p:sldId id="655" r:id="rId16"/>
    <p:sldId id="650" r:id="rId17"/>
    <p:sldId id="661" r:id="rId18"/>
    <p:sldId id="663" r:id="rId19"/>
    <p:sldId id="666" r:id="rId20"/>
    <p:sldId id="668" r:id="rId21"/>
    <p:sldId id="716" r:id="rId22"/>
    <p:sldId id="671" r:id="rId23"/>
    <p:sldId id="670" r:id="rId24"/>
    <p:sldId id="675" r:id="rId25"/>
    <p:sldId id="676" r:id="rId26"/>
    <p:sldId id="677" r:id="rId27"/>
    <p:sldId id="680" r:id="rId28"/>
    <p:sldId id="678" r:id="rId29"/>
    <p:sldId id="717" r:id="rId30"/>
    <p:sldId id="684" r:id="rId31"/>
    <p:sldId id="682" r:id="rId32"/>
    <p:sldId id="683" r:id="rId33"/>
    <p:sldId id="689" r:id="rId34"/>
    <p:sldId id="720" r:id="rId35"/>
    <p:sldId id="691" r:id="rId36"/>
    <p:sldId id="690" r:id="rId37"/>
    <p:sldId id="695" r:id="rId38"/>
    <p:sldId id="726" r:id="rId39"/>
    <p:sldId id="706" r:id="rId40"/>
    <p:sldId id="699" r:id="rId41"/>
    <p:sldId id="701" r:id="rId42"/>
    <p:sldId id="744" r:id="rId43"/>
    <p:sldId id="704" r:id="rId44"/>
    <p:sldId id="745" r:id="rId45"/>
    <p:sldId id="727" r:id="rId46"/>
    <p:sldId id="741" r:id="rId47"/>
    <p:sldId id="718" r:id="rId48"/>
    <p:sldId id="719" r:id="rId49"/>
    <p:sldId id="742" r:id="rId50"/>
    <p:sldId id="743" r:id="rId51"/>
    <p:sldId id="738" r:id="rId52"/>
    <p:sldId id="739" r:id="rId53"/>
    <p:sldId id="728" r:id="rId54"/>
    <p:sldId id="729" r:id="rId55"/>
    <p:sldId id="705" r:id="rId56"/>
    <p:sldId id="707" r:id="rId57"/>
    <p:sldId id="730" r:id="rId58"/>
    <p:sldId id="721" r:id="rId59"/>
    <p:sldId id="722" r:id="rId60"/>
    <p:sldId id="723" r:id="rId61"/>
    <p:sldId id="724" r:id="rId62"/>
    <p:sldId id="72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16"/>
    <a:srgbClr val="43FF55"/>
    <a:srgbClr val="3333CC"/>
    <a:srgbClr val="007406"/>
    <a:srgbClr val="0070C0"/>
    <a:srgbClr val="11FF2D"/>
    <a:srgbClr val="000099"/>
    <a:srgbClr val="F86308"/>
    <a:srgbClr val="05456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9" autoAdjust="0"/>
    <p:restoredTop sz="81957" autoAdjust="0"/>
  </p:normalViewPr>
  <p:slideViewPr>
    <p:cSldViewPr snapToGrid="0" snapToObjects="1">
      <p:cViewPr varScale="1">
        <p:scale>
          <a:sx n="77" d="100"/>
          <a:sy n="77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F4-E96F-4F1B-9312-F5264427E04B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0BC6-39EF-4824-BBA9-341A0DBD7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60B1-4120-46D5-85C3-114242918C68}" type="datetimeFigureOut">
              <a:rPr lang="en-US" smtClean="0"/>
              <a:pPr/>
              <a:t>5/6/15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7EB6-186C-4785-BF1D-8EC8609347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1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new way of</a:t>
            </a:r>
            <a:r>
              <a:rPr lang="en-CA" baseline="0" dirty="0" smtClean="0"/>
              <a:t> extracting pure randomness from physics systems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67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HT" dirty="0" smtClean="0"/>
          </a:p>
          <a:p>
            <a:r>
              <a:rPr lang="en-US" altLang="zh-CHT" dirty="0" smtClean="0"/>
              <a:t>Says entropy from X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06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slides,</a:t>
            </a:r>
            <a:r>
              <a:rPr lang="en-US" baseline="0" dirty="0" smtClean="0"/>
              <a:t> give the obstacle, the example, side information (F(x)), and then the general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06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one proposal</a:t>
            </a:r>
            <a:r>
              <a:rPr lang="en-US" baseline="0" dirty="0" smtClean="0"/>
              <a:t> from KK: by describing a way to generate the side information; allow entanglement, break independence.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mention why the generation of the side information could be practical ! When the side information is generated far far apart, won’t have change to generate again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Won’t be able to allow more rounds, otherwise fall into the counter-example in the previous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7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Shrink</a:t>
            </a:r>
            <a:r>
              <a:rPr lang="en-US" altLang="zh-CHT" baseline="0" dirty="0" smtClean="0"/>
              <a:t> it!!!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45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Not structure</a:t>
            </a:r>
            <a:r>
              <a:rPr lang="en-US" altLang="zh-CHT" baseline="0" dirty="0" smtClean="0"/>
              <a:t> of side info is problematic</a:t>
            </a:r>
          </a:p>
          <a:p>
            <a:r>
              <a:rPr lang="en-US" altLang="zh-CHT" baseline="0" dirty="0" smtClean="0"/>
              <a:t>But the way to measure entropy is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37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HT" dirty="0" smtClean="0"/>
              <a:t>Speak of the side</a:t>
            </a:r>
            <a:r>
              <a:rPr lang="en-US" altLang="zh-CHT" baseline="0" dirty="0" smtClean="0"/>
              <a:t> information generation procedure again!</a:t>
            </a:r>
          </a:p>
          <a:p>
            <a:pPr marL="228600" indent="-228600">
              <a:buAutoNum type="arabicPeriod"/>
            </a:pPr>
            <a:endParaRPr lang="en-US" altLang="zh-CHT" dirty="0" smtClean="0"/>
          </a:p>
          <a:p>
            <a:endParaRPr lang="en-US" altLang="zh-CHT" dirty="0" smtClean="0"/>
          </a:p>
          <a:p>
            <a:endParaRPr lang="en-US" altLang="zh-CHT" dirty="0" smtClean="0"/>
          </a:p>
          <a:p>
            <a:r>
              <a:rPr lang="en-US" altLang="zh-CHT" dirty="0" smtClean="0"/>
              <a:t>Mention that X1,…,</a:t>
            </a:r>
            <a:r>
              <a:rPr lang="en-US" altLang="zh-CHT" dirty="0" err="1" smtClean="0"/>
              <a:t>Xt</a:t>
            </a:r>
            <a:r>
              <a:rPr lang="en-US" altLang="zh-CHT" dirty="0" smtClean="0"/>
              <a:t> are initially independent</a:t>
            </a:r>
          </a:p>
          <a:p>
            <a:r>
              <a:rPr lang="en-US" altLang="zh-CHT" dirty="0" smtClean="0"/>
              <a:t>Say that no structural</a:t>
            </a:r>
            <a:r>
              <a:rPr lang="en-US" altLang="zh-CHT" baseline="0" dirty="0" smtClean="0"/>
              <a:t> restriction, only change the way to measure entropy</a:t>
            </a:r>
            <a:endParaRPr lang="en-US" altLang="zh-CHT" dirty="0" smtClean="0"/>
          </a:p>
          <a:p>
            <a:endParaRPr lang="en-US" altLang="zh-CHT" dirty="0" smtClean="0"/>
          </a:p>
          <a:p>
            <a:r>
              <a:rPr lang="en-US" altLang="zh-CHT" dirty="0" smtClean="0"/>
              <a:t>Justify the</a:t>
            </a:r>
            <a:r>
              <a:rPr lang="en-US" altLang="zh-CHT" baseline="0" dirty="0" smtClean="0"/>
              <a:t> one-round generative model:</a:t>
            </a:r>
          </a:p>
          <a:p>
            <a:pPr marL="171450" indent="-171450">
              <a:buFontTx/>
              <a:buChar char="-"/>
            </a:pPr>
            <a:r>
              <a:rPr lang="en-US" altLang="zh-CHT" baseline="0" dirty="0" smtClean="0"/>
              <a:t>One round is necessary: interaction impose interference, and allow </a:t>
            </a:r>
            <a:r>
              <a:rPr lang="en-US" altLang="zh-CHT" baseline="0" dirty="0" err="1" smtClean="0"/>
              <a:t>Adv</a:t>
            </a:r>
            <a:r>
              <a:rPr lang="en-US" altLang="zh-CHT" baseline="0" dirty="0" smtClean="0"/>
              <a:t> to learn Ext(X)</a:t>
            </a:r>
          </a:p>
          <a:p>
            <a:pPr marL="171450" indent="-171450">
              <a:buFontTx/>
              <a:buChar char="-"/>
            </a:pPr>
            <a:r>
              <a:rPr lang="en-US" altLang="zh-CHT" baseline="0" dirty="0" smtClean="0"/>
              <a:t>If side info come from generation of sources, and sources gen. around the same time, then one-round is reasonable</a:t>
            </a:r>
          </a:p>
          <a:p>
            <a:pPr marL="171450" indent="-171450">
              <a:buFontTx/>
              <a:buChar char="-"/>
            </a:pPr>
            <a:r>
              <a:rPr lang="en-US" altLang="zh-CHT" baseline="0" dirty="0" smtClean="0"/>
              <a:t>Independence is very crucial, it’s hard to go beyond, which we do!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26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So fail of</a:t>
            </a:r>
            <a:r>
              <a:rPr lang="en-US" altLang="zh-CHT" baseline="0" dirty="0" smtClean="0"/>
              <a:t> extraction is valid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50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Mention introduce notation, X for all </a:t>
            </a:r>
            <a:r>
              <a:rPr lang="en-US" altLang="zh-CHT" dirty="0" err="1" smtClean="0"/>
              <a:t>X_i</a:t>
            </a:r>
            <a:r>
              <a:rPr lang="en-US" altLang="zh-CHT" dirty="0" smtClean="0"/>
              <a:t>, </a:t>
            </a:r>
            <a:r>
              <a:rPr lang="en-US" altLang="zh-CHT" dirty="0" err="1" smtClean="0"/>
              <a:t>Adv</a:t>
            </a:r>
            <a:r>
              <a:rPr lang="en-US" altLang="zh-CHT" dirty="0" smtClean="0"/>
              <a:t> for the side info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2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Claim unclear how to cond., pause for </a:t>
            </a:r>
            <a:r>
              <a:rPr lang="en-US" altLang="zh-CHT" dirty="0" err="1" smtClean="0"/>
              <a:t>ppl</a:t>
            </a:r>
            <a:r>
              <a:rPr lang="en-US" altLang="zh-CHT" dirty="0" smtClean="0"/>
              <a:t> to think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24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67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875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Say anything more?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03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Say</a:t>
            </a:r>
            <a:r>
              <a:rPr lang="en-US" altLang="zh-CHT" baseline="0" dirty="0" smtClean="0"/>
              <a:t> slowly, main observation is that for strong extractors, OA and GE security are equivalent!!</a:t>
            </a:r>
            <a:endParaRPr lang="en-US" altLang="zh-CHT" dirty="0" smtClean="0"/>
          </a:p>
          <a:p>
            <a:r>
              <a:rPr lang="en-US" altLang="zh-CHT" dirty="0" smtClean="0"/>
              <a:t>Perhaps surprise,  powerful</a:t>
            </a:r>
            <a:r>
              <a:rPr lang="en-US" altLang="zh-CHT" baseline="0" dirty="0" smtClean="0"/>
              <a:t> consequence</a:t>
            </a:r>
          </a:p>
          <a:p>
            <a:r>
              <a:rPr lang="en-US" altLang="zh-CHT" baseline="0" dirty="0" smtClean="0"/>
              <a:t>Very simple to proof!!!</a:t>
            </a:r>
            <a:endParaRPr lang="en-US" altLang="zh-CHT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err="1" smtClean="0"/>
              <a:t>Intuitioin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6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Add </a:t>
            </a:r>
            <a:r>
              <a:rPr lang="en-US" altLang="zh-CHT" dirty="0" err="1" smtClean="0"/>
              <a:t>MExt</a:t>
            </a:r>
            <a:r>
              <a:rPr lang="en-US" altLang="zh-CHT" dirty="0" smtClean="0"/>
              <a:t>,</a:t>
            </a:r>
            <a:r>
              <a:rPr lang="en-US" altLang="zh-CHT" baseline="0" dirty="0" smtClean="0"/>
              <a:t> marginal security, can lift its security by using a quantum-proof seeded extractor, with an independent seed.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873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 points </a:t>
            </a:r>
            <a:r>
              <a:rPr lang="en-US" altLang="zh-CHT" dirty="0" err="1" smtClean="0"/>
              <a:t>xiaodi</a:t>
            </a:r>
            <a:r>
              <a:rPr lang="en-US" altLang="zh-CHT" dirty="0" smtClean="0"/>
              <a:t> </a:t>
            </a:r>
            <a:r>
              <a:rPr lang="en-US" altLang="zh-CHT" dirty="0" err="1" smtClean="0"/>
              <a:t>wanna</a:t>
            </a:r>
            <a:r>
              <a:rPr lang="en-US" altLang="zh-CHT" dirty="0" smtClean="0"/>
              <a:t> make?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63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256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Emphasize</a:t>
            </a:r>
            <a:r>
              <a:rPr lang="en-US" altLang="zh-CHT" baseline="0" dirty="0" smtClean="0"/>
              <a:t> importance of perfect randomness in crypto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975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Change a lot from here!!!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488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High</a:t>
            </a:r>
            <a:r>
              <a:rPr lang="en-US" altLang="zh-CHT" baseline="0" dirty="0" smtClean="0"/>
              <a:t> light two adversaries. + Considerate + first state the case where they don’t collaborate, list results, say not so interesting to the audience, though a complicated undertaking, make use of a lot classical tools.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729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Parameters of</a:t>
            </a:r>
            <a:r>
              <a:rPr lang="en-US" altLang="zh-CHT" baseline="0" dirty="0" smtClean="0"/>
              <a:t> KLRZ???</a:t>
            </a:r>
          </a:p>
          <a:p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90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429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zh-CHT" dirty="0" smtClean="0"/>
              <a:t>Explain</a:t>
            </a:r>
            <a:r>
              <a:rPr lang="en-US" altLang="zh-CHT" baseline="0" dirty="0" smtClean="0"/>
              <a:t> what is quantum rushing! Have the power to do both! </a:t>
            </a:r>
          </a:p>
          <a:p>
            <a:pPr marL="228600" indent="-228600">
              <a:buAutoNum type="arabicParenR"/>
            </a:pPr>
            <a:r>
              <a:rPr lang="en-US" altLang="zh-CHT" baseline="0" dirty="0" smtClean="0"/>
              <a:t>Explain the potential threat!</a:t>
            </a:r>
            <a:endParaRPr lang="en-US" altLang="zh-CHT" dirty="0" smtClean="0"/>
          </a:p>
          <a:p>
            <a:endParaRPr lang="en-US" altLang="zh-CHT" dirty="0" smtClean="0"/>
          </a:p>
          <a:p>
            <a:r>
              <a:rPr lang="en-US" altLang="zh-CHT" dirty="0" smtClean="0"/>
              <a:t>Say reason is general but consider known protocol for concreteness</a:t>
            </a:r>
          </a:p>
          <a:p>
            <a:r>
              <a:rPr lang="en-US" altLang="zh-CHT" dirty="0" smtClean="0"/>
              <a:t>Say that we need</a:t>
            </a:r>
            <a:r>
              <a:rPr lang="en-US" altLang="zh-CHT" baseline="0" dirty="0" smtClean="0"/>
              <a:t> to carefully design protocol to restrict “rushing length”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059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zh-CHT" dirty="0" smtClean="0"/>
              <a:t>Explain</a:t>
            </a:r>
            <a:r>
              <a:rPr lang="en-US" altLang="zh-CHT" baseline="0" dirty="0" smtClean="0"/>
              <a:t> what is quantum rushing!</a:t>
            </a:r>
          </a:p>
          <a:p>
            <a:pPr marL="228600" indent="-228600">
              <a:buAutoNum type="arabicParenR"/>
            </a:pPr>
            <a:r>
              <a:rPr lang="en-US" altLang="zh-CHT" baseline="0" dirty="0" smtClean="0"/>
              <a:t>Explain the potential threat!</a:t>
            </a:r>
            <a:endParaRPr lang="en-US" altLang="zh-CHT" dirty="0" smtClean="0"/>
          </a:p>
          <a:p>
            <a:endParaRPr lang="en-US" altLang="zh-CHT" dirty="0" smtClean="0"/>
          </a:p>
          <a:p>
            <a:r>
              <a:rPr lang="en-US" altLang="zh-CHT" dirty="0" smtClean="0"/>
              <a:t>Say reason is general but consider known protocol for concreteness</a:t>
            </a:r>
          </a:p>
          <a:p>
            <a:r>
              <a:rPr lang="en-US" altLang="zh-CHT" dirty="0" smtClean="0"/>
              <a:t>Say that we need</a:t>
            </a:r>
            <a:r>
              <a:rPr lang="en-US" altLang="zh-CHT" baseline="0" dirty="0" smtClean="0"/>
              <a:t> to carefully design protocol to restrict “rushing length”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08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415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Defer to the seeded extractor section!!!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064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</a:t>
            </a:r>
            <a:r>
              <a:rPr lang="en-US" altLang="zh-CHT" baseline="0" dirty="0" smtClean="0"/>
              <a:t> is the status of classical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359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</a:t>
            </a:r>
            <a:r>
              <a:rPr lang="en-US" altLang="zh-CHT" baseline="0" dirty="0" smtClean="0"/>
              <a:t> is the status of classical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28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</a:t>
            </a:r>
            <a:r>
              <a:rPr lang="en-US" altLang="zh-CHT" baseline="0" dirty="0" smtClean="0"/>
              <a:t> is the status of classical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26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need two steps: because sampling cannot improve the entropy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14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Either you can continue</a:t>
            </a:r>
            <a:r>
              <a:rPr lang="en-US" baseline="0" dirty="0" smtClean="0"/>
              <a:t> sampling, or the part already sampled has large entropy ( a condenser, or increase the entropy rate).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don’t know what happens.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329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6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Say that side info models any info</a:t>
            </a:r>
            <a:r>
              <a:rPr lang="en-US" altLang="zh-CHT" baseline="0" dirty="0" smtClean="0"/>
              <a:t> correlated with the sources, for example, in the generation of the source, or after-the-fact leakage,</a:t>
            </a:r>
          </a:p>
          <a:p>
            <a:r>
              <a:rPr lang="en-US" altLang="zh-CHT" baseline="0" dirty="0" smtClean="0"/>
              <a:t>Think of it as held in an adversary</a:t>
            </a:r>
            <a:endParaRPr lang="en-US" altLang="zh-CHT" dirty="0" smtClean="0"/>
          </a:p>
          <a:p>
            <a:r>
              <a:rPr lang="en-US" altLang="zh-CHT" dirty="0" smtClean="0"/>
              <a:t>Say that original formulation does</a:t>
            </a:r>
            <a:r>
              <a:rPr lang="en-US" altLang="zh-CHT" baseline="0" dirty="0" smtClean="0"/>
              <a:t> not model side info; for good reason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488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New models of multi-source side info</a:t>
            </a:r>
          </a:p>
          <a:p>
            <a:pPr lvl="1"/>
            <a:r>
              <a:rPr lang="en-US" altLang="zh-CHT" dirty="0" smtClean="0"/>
              <a:t>Subsume and unify previous models</a:t>
            </a:r>
          </a:p>
          <a:p>
            <a:endParaRPr lang="en-US" altLang="zh-CHT" sz="1100" dirty="0" smtClean="0"/>
          </a:p>
          <a:p>
            <a:r>
              <a:rPr lang="en-US" altLang="zh-CHT" dirty="0" smtClean="0"/>
              <a:t>New techniques to deal with it</a:t>
            </a:r>
          </a:p>
          <a:p>
            <a:endParaRPr lang="en-US" altLang="zh-CHT" sz="1100" dirty="0" smtClean="0"/>
          </a:p>
          <a:p>
            <a:r>
              <a:rPr lang="en-US" altLang="zh-CHT" dirty="0" smtClean="0"/>
              <a:t>New multi-source/network extractors against classical/quantum side info</a:t>
            </a:r>
          </a:p>
          <a:p>
            <a:pPr lvl="1"/>
            <a:r>
              <a:rPr lang="en-US" altLang="zh-CHT" dirty="0" smtClean="0"/>
              <a:t>same parameters as </a:t>
            </a:r>
            <a:r>
              <a:rPr lang="en-US" altLang="zh-CHT" i="1" dirty="0" smtClean="0"/>
              <a:t>best-known</a:t>
            </a:r>
            <a:r>
              <a:rPr lang="en-US" altLang="zh-CHT" dirty="0" smtClean="0"/>
              <a:t> constructions*</a:t>
            </a:r>
          </a:p>
          <a:p>
            <a:pPr lvl="1"/>
            <a:r>
              <a:rPr lang="en-US" altLang="zh-CHT" dirty="0" smtClean="0"/>
              <a:t>handle multi-source side info for </a:t>
            </a:r>
            <a:r>
              <a:rPr lang="en-US" altLang="zh-CHT" i="1" dirty="0" smtClean="0"/>
              <a:t>free</a:t>
            </a:r>
            <a:r>
              <a:rPr lang="en-US" altLang="zh-CHT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633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sz="1200" dirty="0" smtClean="0"/>
              <a:t>Growing attention on post-quantum crypto focus on adversary with quantum </a:t>
            </a:r>
            <a:r>
              <a:rPr lang="en-US" altLang="zh-CHT" sz="1200" i="1" dirty="0" smtClean="0"/>
              <a:t>computation</a:t>
            </a:r>
            <a:r>
              <a:rPr lang="en-US" altLang="zh-CHT" sz="1200" dirty="0" smtClean="0"/>
              <a:t> power</a:t>
            </a:r>
          </a:p>
          <a:p>
            <a:r>
              <a:rPr lang="en-US" altLang="zh-CHT" sz="1200" dirty="0" smtClean="0"/>
              <a:t>We do first step</a:t>
            </a:r>
          </a:p>
          <a:p>
            <a:r>
              <a:rPr lang="en-US" altLang="zh-CHT" sz="1200" dirty="0" smtClean="0"/>
              <a:t>Many more direction</a:t>
            </a:r>
          </a:p>
          <a:p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740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Shrink</a:t>
            </a:r>
            <a:r>
              <a:rPr lang="en-US" altLang="zh-CHT" baseline="0" dirty="0" smtClean="0"/>
              <a:t> it!!!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049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HT" sz="1200" dirty="0" smtClean="0"/>
                  <a:t>Goal: 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1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1200" dirty="0"/>
                  <a:t> </a:t>
                </a:r>
                <a14:m>
                  <m:oMath xmlns:m="http://schemas.openxmlformats.org/officeDocument/2006/math">
                    <m:r>
                      <a:rPr lang="en-US" altLang="zh-CHT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HT" sz="1200" dirty="0" smtClean="0"/>
                  <a:t> </a:t>
                </a:r>
                <a:r>
                  <a:rPr lang="en-US" altLang="zh-CHT" sz="1200" dirty="0"/>
                  <a:t>U</a:t>
                </a:r>
                <a:r>
                  <a:rPr lang="en-US" altLang="zh-CHT" sz="1200" baseline="-25000" dirty="0"/>
                  <a:t>m</a:t>
                </a:r>
                <a14:m>
                  <m:oMath xmlns:m="http://schemas.openxmlformats.org/officeDocument/2006/math">
                    <m:r>
                      <a:rPr lang="en-US" altLang="zh-CH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1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1200" dirty="0" smtClean="0"/>
                  <a:t>|</a:t>
                </a:r>
                <a:r>
                  <a:rPr lang="en-US" altLang="zh-CHT" sz="1200" baseline="-25000" dirty="0" err="1" smtClean="0"/>
                  <a:t>tr</a:t>
                </a:r>
                <a:r>
                  <a:rPr lang="en-US" altLang="zh-CHT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HT" sz="1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1200" dirty="0" smtClean="0"/>
                  <a:t> 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1200" dirty="0" smtClean="0"/>
                  <a:t>Goal:  |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𝜌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_(Z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𝑋_𝑆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Adv)</a:t>
                </a:r>
                <a:r>
                  <a:rPr lang="en-US" altLang="zh-TW" sz="1200" dirty="0"/>
                  <a:t> </a:t>
                </a:r>
                <a:r>
                  <a:rPr lang="en-US" altLang="zh-TW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dirty="0"/>
                  <a:t>U</a:t>
                </a:r>
                <a:r>
                  <a:rPr lang="en-US" altLang="zh-TW" sz="1200" baseline="-25000" dirty="0"/>
                  <a:t>m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⨂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𝜌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_(𝑋_𝑆 Adv)</a:t>
                </a:r>
                <a:r>
                  <a:rPr lang="en-US" altLang="zh-TW" sz="1200" dirty="0" smtClean="0"/>
                  <a:t>|</a:t>
                </a:r>
                <a:r>
                  <a:rPr lang="en-US" altLang="zh-TW" sz="1200" baseline="-25000" dirty="0" err="1" smtClean="0"/>
                  <a:t>tr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altLang="zh-TW" sz="1200" dirty="0" smtClean="0"/>
                  <a:t> </a:t>
                </a:r>
                <a:r>
                  <a:rPr lang="zh-TW" altLang="en-US" sz="1200" i="0">
                    <a:solidFill>
                      <a:srgbClr val="3333CC"/>
                    </a:solidFill>
                    <a:latin typeface="Cambria Math" panose="02040503050406030204" pitchFamily="18" charset="0"/>
                  </a:rPr>
                  <a:t>ε</a:t>
                </a:r>
                <a:r>
                  <a:rPr lang="en-US" altLang="zh-TW" sz="1200" dirty="0" smtClean="0"/>
                  <a:t> 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195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HT" sz="1200" dirty="0" smtClean="0"/>
                  <a:t>Goal: 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12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1200" dirty="0"/>
                  <a:t> </a:t>
                </a:r>
                <a14:m>
                  <m:oMath xmlns:m="http://schemas.openxmlformats.org/officeDocument/2006/math">
                    <m:r>
                      <a:rPr lang="en-US" altLang="zh-CHT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HT" sz="1200" dirty="0" smtClean="0"/>
                  <a:t> </a:t>
                </a:r>
                <a:r>
                  <a:rPr lang="en-US" altLang="zh-CHT" sz="1200" dirty="0"/>
                  <a:t>U</a:t>
                </a:r>
                <a:r>
                  <a:rPr lang="en-US" altLang="zh-CHT" sz="1200" baseline="-25000" dirty="0"/>
                  <a:t>m</a:t>
                </a:r>
                <a14:m>
                  <m:oMath xmlns:m="http://schemas.openxmlformats.org/officeDocument/2006/math">
                    <m:r>
                      <a:rPr lang="en-US" altLang="zh-CHT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1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1200"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1200" dirty="0" smtClean="0"/>
                  <a:t>|</a:t>
                </a:r>
                <a:r>
                  <a:rPr lang="en-US" altLang="zh-CHT" sz="1200" baseline="-25000" dirty="0" err="1" smtClean="0"/>
                  <a:t>tr</a:t>
                </a:r>
                <a:r>
                  <a:rPr lang="en-US" altLang="zh-CHT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HT" sz="1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1200" dirty="0" smtClean="0"/>
                  <a:t> 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1200" dirty="0" smtClean="0"/>
                  <a:t>Goal:  |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𝜌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_(Z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𝑋_𝑆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Adv)</a:t>
                </a:r>
                <a:r>
                  <a:rPr lang="en-US" altLang="zh-TW" sz="1200" dirty="0"/>
                  <a:t> </a:t>
                </a:r>
                <a:r>
                  <a:rPr lang="en-US" altLang="zh-TW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dirty="0"/>
                  <a:t>U</a:t>
                </a:r>
                <a:r>
                  <a:rPr lang="en-US" altLang="zh-TW" sz="1200" baseline="-25000" dirty="0"/>
                  <a:t>m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⨂</a:t>
                </a:r>
                <a:r>
                  <a:rPr lang="zh-TW" altLang="en-US" sz="1200" i="0">
                    <a:latin typeface="Cambria Math" panose="02040503050406030204" pitchFamily="18" charset="0"/>
                  </a:rPr>
                  <a:t>𝜌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_(𝑋_𝑆 Adv)</a:t>
                </a:r>
                <a:r>
                  <a:rPr lang="en-US" altLang="zh-TW" sz="1200" dirty="0" smtClean="0"/>
                  <a:t>|</a:t>
                </a:r>
                <a:r>
                  <a:rPr lang="en-US" altLang="zh-TW" sz="1200" baseline="-25000" dirty="0" err="1" smtClean="0"/>
                  <a:t>tr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altLang="zh-TW" sz="1200" dirty="0" smtClean="0"/>
                  <a:t> </a:t>
                </a:r>
                <a:r>
                  <a:rPr lang="zh-TW" altLang="en-US" sz="1200" i="0">
                    <a:solidFill>
                      <a:srgbClr val="3333CC"/>
                    </a:solidFill>
                    <a:latin typeface="Cambria Math" panose="02040503050406030204" pitchFamily="18" charset="0"/>
                  </a:rPr>
                  <a:t>ε</a:t>
                </a:r>
                <a:r>
                  <a:rPr lang="en-US" altLang="zh-TW" sz="1200" dirty="0" smtClean="0"/>
                  <a:t> 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97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 points </a:t>
            </a:r>
            <a:r>
              <a:rPr lang="en-US" altLang="zh-CHT" dirty="0" err="1" smtClean="0"/>
              <a:t>xiaodi</a:t>
            </a:r>
            <a:r>
              <a:rPr lang="en-US" altLang="zh-CHT" dirty="0" smtClean="0"/>
              <a:t> </a:t>
            </a:r>
            <a:r>
              <a:rPr lang="en-US" altLang="zh-CHT" dirty="0" err="1" smtClean="0"/>
              <a:t>wanna</a:t>
            </a:r>
            <a:r>
              <a:rPr lang="en-US" altLang="zh-CHT" smtClean="0"/>
              <a:t> make?</a:t>
            </a:r>
            <a:endParaRPr lang="zh-CHT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6679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 do we want</a:t>
            </a:r>
            <a:r>
              <a:rPr lang="en-US" altLang="zh-CHT" baseline="0" dirty="0" smtClean="0"/>
              <a:t> to say here?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9945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What points </a:t>
            </a:r>
            <a:r>
              <a:rPr lang="en-US" altLang="zh-CHT" dirty="0" err="1" smtClean="0"/>
              <a:t>xiaodi</a:t>
            </a:r>
            <a:r>
              <a:rPr lang="en-US" altLang="zh-CHT" dirty="0" smtClean="0"/>
              <a:t> </a:t>
            </a:r>
            <a:r>
              <a:rPr lang="en-US" altLang="zh-CHT" dirty="0" err="1" smtClean="0"/>
              <a:t>wanna</a:t>
            </a:r>
            <a:r>
              <a:rPr lang="en-US" altLang="zh-CHT" smtClean="0"/>
              <a:t> make?</a:t>
            </a:r>
            <a:endParaRPr lang="zh-CHT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7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65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If the extractor</a:t>
            </a:r>
            <a:r>
              <a:rPr lang="en-US" altLang="zh-CHT" baseline="0" dirty="0" smtClean="0"/>
              <a:t> is not a deterministic function. </a:t>
            </a:r>
            <a:r>
              <a:rPr lang="en-US" altLang="zh-CHT" dirty="0" smtClean="0"/>
              <a:t>Emphasize</a:t>
            </a:r>
            <a:r>
              <a:rPr lang="en-US" altLang="zh-CHT" baseline="0" dirty="0" smtClean="0"/>
              <a:t> importance of perfect randomness in crypto 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48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New models of multi-source side info</a:t>
            </a:r>
          </a:p>
          <a:p>
            <a:pPr lvl="1"/>
            <a:r>
              <a:rPr lang="en-US" altLang="zh-CHT" dirty="0" smtClean="0"/>
              <a:t>Subsume and unify previous models</a:t>
            </a:r>
          </a:p>
          <a:p>
            <a:endParaRPr lang="en-US" altLang="zh-CHT" sz="1100" dirty="0" smtClean="0"/>
          </a:p>
          <a:p>
            <a:r>
              <a:rPr lang="en-US" altLang="zh-CHT" dirty="0" smtClean="0"/>
              <a:t>New techniques to deal with it</a:t>
            </a:r>
          </a:p>
          <a:p>
            <a:endParaRPr lang="en-US" altLang="zh-CHT" sz="1100" dirty="0" smtClean="0"/>
          </a:p>
          <a:p>
            <a:r>
              <a:rPr lang="en-US" altLang="zh-CHT" dirty="0" smtClean="0"/>
              <a:t>New multi-source/network extractors against classical/quantum side info</a:t>
            </a:r>
          </a:p>
          <a:p>
            <a:pPr lvl="1"/>
            <a:r>
              <a:rPr lang="en-US" altLang="zh-CHT" dirty="0" smtClean="0"/>
              <a:t>same parameters as </a:t>
            </a:r>
            <a:r>
              <a:rPr lang="en-US" altLang="zh-CHT" i="1" dirty="0" smtClean="0"/>
              <a:t>best-known</a:t>
            </a:r>
            <a:r>
              <a:rPr lang="en-US" altLang="zh-CHT" dirty="0" smtClean="0"/>
              <a:t> constructions*</a:t>
            </a:r>
          </a:p>
          <a:p>
            <a:pPr lvl="1"/>
            <a:r>
              <a:rPr lang="en-US" altLang="zh-CHT" dirty="0" smtClean="0"/>
              <a:t>handle multi-source side info for </a:t>
            </a:r>
            <a:r>
              <a:rPr lang="en-US" altLang="zh-CHT" i="1" dirty="0" smtClean="0"/>
              <a:t>free</a:t>
            </a:r>
            <a:r>
              <a:rPr lang="en-US" altLang="zh-CHT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17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20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4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72E-C8BC-4FD1-B8C2-438A91C15B4C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65C-1E40-47BA-B824-6D90A6114493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EB7-4077-4FA1-9973-2CC739412E79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l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997-A344-49F9-B532-B065287133A1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8367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950"/>
            <a:ext cx="8229600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en-CA" dirty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3C73-7BCD-42F8-956A-419879E5384A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4CF1-9844-44CA-80AF-6F61E509F21C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311-2556-4B5A-88BA-A957DED1CD7D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BAFE-F7CE-46F6-8203-E3B732203680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559E-0999-4EDE-A5F2-3770DA31CB16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F9A-A2A9-4C9C-B548-C1AAA23FE079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567A-985D-459A-B3B5-01531F84003B}" type="datetime1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DF58-EC3F-46D8-AF26-3D8213D228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8" r:id="rId13"/>
    <p:sldLayoutId id="21474838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.jpe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5" Type="http://schemas.openxmlformats.org/officeDocument/2006/relationships/image" Target="../media/image120.png"/><Relationship Id="rId6" Type="http://schemas.openxmlformats.org/officeDocument/2006/relationships/image" Target="../media/image14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png"/><Relationship Id="rId7" Type="http://schemas.openxmlformats.org/officeDocument/2006/relationships/image" Target="../media/image21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.jpe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4.png"/><Relationship Id="rId5" Type="http://schemas.openxmlformats.org/officeDocument/2006/relationships/image" Target="../media/image350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4.png"/><Relationship Id="rId5" Type="http://schemas.openxmlformats.org/officeDocument/2006/relationships/image" Target="../media/image2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4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5" Type="http://schemas.openxmlformats.org/officeDocument/2006/relationships/image" Target="../media/image2.jpe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2.jpe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16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16.jpeg"/><Relationship Id="rId9" Type="http://schemas.openxmlformats.org/officeDocument/2006/relationships/image" Target="../media/image2.jpeg"/><Relationship Id="rId10" Type="http://schemas.openxmlformats.org/officeDocument/2006/relationships/image" Target="../media/image14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2.jpe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5" Type="http://schemas.openxmlformats.org/officeDocument/2006/relationships/image" Target="../media/image120.png"/><Relationship Id="rId6" Type="http://schemas.openxmlformats.org/officeDocument/2006/relationships/image" Target="../media/image14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14.png"/><Relationship Id="rId5" Type="http://schemas.openxmlformats.org/officeDocument/2006/relationships/image" Target="../media/image300.png"/><Relationship Id="rId6" Type="http://schemas.openxmlformats.org/officeDocument/2006/relationships/image" Target="../media/image310.png"/><Relationship Id="rId7" Type="http://schemas.openxmlformats.org/officeDocument/2006/relationships/image" Target="../media/image320.png"/><Relationship Id="rId8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5" Type="http://schemas.openxmlformats.org/officeDocument/2006/relationships/image" Target="../media/image47.png"/><Relationship Id="rId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4" Type="http://schemas.openxmlformats.org/officeDocument/2006/relationships/image" Target="../media/image58.png"/><Relationship Id="rId5" Type="http://schemas.openxmlformats.org/officeDocument/2006/relationships/image" Target="../media/image2.jpe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4" Type="http://schemas.openxmlformats.org/officeDocument/2006/relationships/image" Target="../media/image58.png"/><Relationship Id="rId5" Type="http://schemas.openxmlformats.org/officeDocument/2006/relationships/image" Target="../media/image2.jpe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673" y="1278078"/>
            <a:ext cx="8446883" cy="2246231"/>
          </a:xfrm>
        </p:spPr>
        <p:txBody>
          <a:bodyPr>
            <a:normAutofit/>
          </a:bodyPr>
          <a:lstStyle/>
          <a:p>
            <a:pPr algn="ctr"/>
            <a:r>
              <a:rPr lang="en-US" altLang="zh-CHT" dirty="0" smtClean="0"/>
              <a:t>Randomness Extraction </a:t>
            </a:r>
            <a:br>
              <a:rPr lang="en-US" altLang="zh-CHT" dirty="0" smtClean="0"/>
            </a:br>
            <a:r>
              <a:rPr lang="en-US" altLang="zh-CHT" dirty="0" smtClean="0"/>
              <a:t>in the Presence of </a:t>
            </a:r>
            <a:br>
              <a:rPr lang="en-US" altLang="zh-CHT" dirty="0" smtClean="0"/>
            </a:br>
            <a:r>
              <a:rPr lang="en-US" altLang="zh-CHT" dirty="0" smtClean="0"/>
              <a:t>Quantum Side Information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4727030"/>
            <a:ext cx="7467600" cy="181188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Xiaodi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Wu </a:t>
            </a:r>
            <a:r>
              <a:rPr lang="en-US" dirty="0" smtClean="0">
                <a:solidFill>
                  <a:schemeClr val="tx1"/>
                </a:solidFill>
              </a:rPr>
              <a:t>(MIT)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007406"/>
                </a:solidFill>
              </a:rPr>
              <a:t>Simons Reunion Workshop, May, 2015</a:t>
            </a:r>
            <a:endParaRPr lang="en-US" sz="2800" dirty="0">
              <a:solidFill>
                <a:srgbClr val="00740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46101"/>
              </p:ext>
            </p:extLst>
          </p:nvPr>
        </p:nvGraphicFramePr>
        <p:xfrm>
          <a:off x="383458" y="1087283"/>
          <a:ext cx="8377084" cy="505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 </a:t>
                      </a:r>
                      <a:r>
                        <a:rPr lang="en-US" sz="2200" baseline="0" dirty="0" err="1" smtClean="0"/>
                        <a:t>cond.min</a:t>
                      </a:r>
                      <a:r>
                        <a:rPr lang="en-US" sz="2200" baseline="0" dirty="0" smtClean="0"/>
                        <a:t>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algn="ctr"/>
                      <a:r>
                        <a:rPr lang="en-US" sz="2200" b="1" baseline="0" dirty="0" err="1" smtClean="0">
                          <a:solidFill>
                            <a:srgbClr val="3333CC"/>
                          </a:solidFill>
                        </a:rPr>
                        <a:t>q.c</a:t>
                      </a:r>
                      <a:r>
                        <a:rPr lang="en-US" sz="2200" b="1" baseline="0" dirty="0" smtClean="0">
                          <a:solidFill>
                            <a:srgbClr val="3333CC"/>
                          </a:solidFill>
                        </a:rPr>
                        <a:t>.</a:t>
                      </a:r>
                      <a:r>
                        <a:rPr lang="en-US" sz="2200" baseline="0" dirty="0" smtClean="0"/>
                        <a:t> min-entropy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</a:t>
                      </a:r>
                    </a:p>
                    <a:p>
                      <a:pPr algn="ctr"/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 smtClean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network protocol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 information &amp; faculty</a:t>
                      </a:r>
                      <a:r>
                        <a:rPr lang="en-US" sz="2200" baseline="0" dirty="0" smtClean="0"/>
                        <a:t> parties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even</a:t>
                      </a:r>
                      <a:r>
                        <a:rPr lang="en-US" sz="2200" b="0" baseline="0" dirty="0" smtClean="0"/>
                        <a:t> stronger </a:t>
                      </a:r>
                      <a:r>
                        <a:rPr lang="en-US" sz="2200" b="1" baseline="0" dirty="0" smtClean="0"/>
                        <a:t>quantum attack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Randomness Extraction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48" y="4201290"/>
            <a:ext cx="1499687" cy="9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76647"/>
              </p:ext>
            </p:extLst>
          </p:nvPr>
        </p:nvGraphicFramePr>
        <p:xfrm>
          <a:off x="383458" y="1087283"/>
          <a:ext cx="8377084" cy="514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 </a:t>
                      </a:r>
                      <a:r>
                        <a:rPr lang="en-US" sz="2200" baseline="0" dirty="0" err="1" smtClean="0"/>
                        <a:t>cond.min</a:t>
                      </a:r>
                      <a:r>
                        <a:rPr lang="en-US" sz="2200" baseline="0" dirty="0" smtClean="0"/>
                        <a:t>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algn="ctr"/>
                      <a:r>
                        <a:rPr lang="en-US" sz="2200" b="1" baseline="0" dirty="0" err="1" smtClean="0">
                          <a:solidFill>
                            <a:srgbClr val="3333CC"/>
                          </a:solidFill>
                        </a:rPr>
                        <a:t>q.c</a:t>
                      </a:r>
                      <a:r>
                        <a:rPr lang="en-US" sz="2200" b="1" baseline="0" dirty="0" smtClean="0">
                          <a:solidFill>
                            <a:srgbClr val="3333CC"/>
                          </a:solidFill>
                        </a:rPr>
                        <a:t>.</a:t>
                      </a:r>
                      <a:r>
                        <a:rPr lang="en-US" sz="2200" baseline="0" dirty="0" smtClean="0"/>
                        <a:t> min-entropy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</a:t>
                      </a:r>
                    </a:p>
                    <a:p>
                      <a:pPr algn="ctr"/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 smtClean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network protocol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 information &amp; faculty</a:t>
                      </a:r>
                      <a:r>
                        <a:rPr lang="en-US" sz="2200" baseline="0" dirty="0" smtClean="0"/>
                        <a:t> parties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even</a:t>
                      </a:r>
                      <a:r>
                        <a:rPr lang="en-US" sz="2200" b="0" baseline="0" dirty="0" smtClean="0"/>
                        <a:t> stronger </a:t>
                      </a:r>
                      <a:r>
                        <a:rPr lang="en-US" sz="2200" b="1" baseline="0" dirty="0" smtClean="0"/>
                        <a:t>quantum attack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DI</a:t>
                      </a:r>
                      <a:r>
                        <a:rPr lang="en-US" sz="2200" baseline="0" dirty="0" smtClean="0"/>
                        <a:t>- or physical randomness extractor</a:t>
                      </a:r>
                      <a:endParaRPr lang="en-US" sz="22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protocol</a:t>
                      </a:r>
                      <a:r>
                        <a:rPr lang="en-US" sz="2200" baseline="0" dirty="0" smtClean="0"/>
                        <a:t> w/ untrusted devices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cheating devices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Randomness Extraction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48" y="4201290"/>
            <a:ext cx="1499687" cy="9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3215"/>
              </p:ext>
            </p:extLst>
          </p:nvPr>
        </p:nvGraphicFramePr>
        <p:xfrm>
          <a:off x="383458" y="1087283"/>
          <a:ext cx="8377084" cy="514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Security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Security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 </a:t>
                      </a:r>
                      <a:r>
                        <a:rPr lang="en-US" sz="2200" baseline="0" dirty="0" err="1" smtClean="0"/>
                        <a:t>cond.min</a:t>
                      </a:r>
                      <a:r>
                        <a:rPr lang="en-US" sz="2200" baseline="0" dirty="0" smtClean="0"/>
                        <a:t>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Optimal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cons. for most apps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Proposal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for (q.) side info model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Cons. w/ matching parameters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network protocol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best-known</a:t>
                      </a:r>
                      <a:endParaRPr lang="en-US" sz="22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construction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First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 cons. w/ q. security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</a:t>
                      </a:r>
                      <a:r>
                        <a:rPr lang="en-US" sz="2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 or physical randomness extractor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protocol</a:t>
                      </a:r>
                      <a:r>
                        <a:rPr lang="en-US" sz="2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w/ untrusted devices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E616"/>
                          </a:solidFill>
                        </a:rPr>
                        <a:t>Chung,</a:t>
                      </a:r>
                      <a:r>
                        <a:rPr lang="en-US" sz="2200" baseline="0" dirty="0" smtClean="0">
                          <a:solidFill>
                            <a:srgbClr val="00E616"/>
                          </a:solidFill>
                        </a:rPr>
                        <a:t> Shi, </a:t>
                      </a:r>
                      <a:r>
                        <a:rPr lang="en-US" sz="2200" b="1" baseline="0" dirty="0" smtClean="0">
                          <a:solidFill>
                            <a:srgbClr val="00E616"/>
                          </a:solidFill>
                        </a:rPr>
                        <a:t>W</a:t>
                      </a:r>
                      <a:endParaRPr lang="en-US" sz="2200" b="1" dirty="0">
                        <a:solidFill>
                          <a:srgbClr val="00E61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Results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48" y="4201290"/>
            <a:ext cx="1499687" cy="9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52425"/>
            <a:ext cx="9144000" cy="6097588"/>
          </a:xfrm>
          <a:prstGeom prst="verticalScroll">
            <a:avLst>
              <a:gd name="adj" fmla="val 7662"/>
            </a:avLst>
          </a:prstGeom>
          <a:solidFill>
            <a:srgbClr val="FFFF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836613"/>
            <a:ext cx="7851775" cy="52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333399"/>
                </a:solidFill>
                <a:latin typeface="eufb10" charset="0"/>
                <a:ea typeface="ＭＳ Ｐゴシック" charset="0"/>
              </a:rPr>
              <a:t>Plan of Talk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Modelling of (Quantum) Side Information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Multi-source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-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based on joint work w/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Chung, Li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 based on joint work w/ Chung,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Single-source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- based on joint work w/ Chung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Summary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23480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HT" dirty="0" smtClean="0"/>
              <a:t>Measure of Entropy and Distance</a:t>
            </a:r>
            <a:br>
              <a:rPr lang="en-US" altLang="zh-CHT" dirty="0" smtClean="0"/>
            </a:br>
            <a:r>
              <a:rPr lang="en-US" altLang="zh-CHT" dirty="0" smtClean="0"/>
              <a:t>                        </a:t>
            </a:r>
            <a:r>
              <a:rPr lang="en-US" altLang="zh-CHT" i="1" dirty="0" smtClean="0">
                <a:solidFill>
                  <a:srgbClr val="FF0000"/>
                </a:solidFill>
              </a:rPr>
              <a:t>without side information</a:t>
            </a:r>
            <a:endParaRPr lang="zh-CHT" alt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20987" y="1627359"/>
                <a:ext cx="8397089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HT" sz="2800" dirty="0" smtClean="0"/>
                  <a:t>Source: a distribution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dirty="0" smtClean="0"/>
                  <a:t> over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{0,1}</a:t>
                </a:r>
                <a:r>
                  <a:rPr lang="en-US" altLang="zh-CHT" sz="2800" baseline="30000" dirty="0" smtClean="0">
                    <a:solidFill>
                      <a:srgbClr val="3333CC"/>
                    </a:solidFill>
                  </a:rPr>
                  <a:t>n</a:t>
                </a:r>
              </a:p>
              <a:p>
                <a:r>
                  <a:rPr lang="en-US" altLang="zh-CHT" sz="2800" dirty="0" smtClean="0"/>
                  <a:t>Entropy measure: min-entropy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endParaRPr lang="en-US" altLang="zh-CHT" sz="2800" baseline="30000" dirty="0" smtClean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(X)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log ( 1/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[guess X correctly] )</a:t>
                </a:r>
                <a:r>
                  <a:rPr lang="zh-CHT" altLang="en-US" sz="2400" dirty="0" smtClean="0">
                    <a:solidFill>
                      <a:srgbClr val="3333CC"/>
                    </a:solidFill>
                  </a:rPr>
                  <a:t> </a:t>
                </a:r>
                <a:endParaRPr lang="en-US" altLang="zh-CHT" sz="24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CHT" sz="2400" dirty="0" smtClean="0"/>
                  <a:t>                  =</a:t>
                </a:r>
                <a:r>
                  <a:rPr lang="zh-CHT" altLang="en-US" sz="2400" dirty="0" smtClean="0"/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log (1/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max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[X=x])</a:t>
                </a:r>
              </a:p>
              <a:p>
                <a:pPr lvl="1"/>
                <a:r>
                  <a:rPr lang="en-US" altLang="zh-CHT" sz="2400" dirty="0" err="1" smtClean="0"/>
                  <a:t>Def</a:t>
                </a:r>
                <a:r>
                  <a:rPr lang="en-US" altLang="zh-CHT" sz="2400" dirty="0" smtClean="0"/>
                  <a:t>: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 smtClean="0"/>
                  <a:t> is a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 smtClean="0"/>
                  <a:t>-source if </a:t>
                </a:r>
                <a:r>
                  <a:rPr lang="en-US" altLang="zh-CHT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 &gt; k</a:t>
                </a:r>
              </a:p>
              <a:p>
                <a:pPr lvl="1"/>
                <a:r>
                  <a:rPr lang="en-US" altLang="zh-CHT" sz="2400" dirty="0" smtClean="0"/>
                  <a:t>Characterize </a:t>
                </a:r>
                <a:r>
                  <a:rPr lang="en-US" altLang="zh-CHT" sz="2400" dirty="0"/>
                  <a:t>amount of extractable randomness </a:t>
                </a:r>
                <a:r>
                  <a:rPr lang="en-US" altLang="zh-CHT" sz="2000" dirty="0" smtClean="0"/>
                  <a:t> </a:t>
                </a:r>
                <a:r>
                  <a:rPr lang="en-US" altLang="zh-CHT" sz="2000" dirty="0" smtClean="0">
                    <a:solidFill>
                      <a:srgbClr val="0070C0"/>
                    </a:solidFill>
                  </a:rPr>
                  <a:t>[CG85]</a:t>
                </a:r>
                <a:endParaRPr lang="en-US" altLang="zh-CHT" sz="2000" dirty="0">
                  <a:solidFill>
                    <a:srgbClr val="0070C0"/>
                  </a:solidFill>
                </a:endParaRPr>
              </a:p>
              <a:p>
                <a:pPr lvl="2"/>
                <a:endParaRPr lang="en-US" altLang="zh-CHT" sz="1200" dirty="0" smtClean="0"/>
              </a:p>
              <a:p>
                <a:r>
                  <a:rPr lang="en-US" altLang="zh-CHT" sz="2800" dirty="0" smtClean="0"/>
                  <a:t>Distance measure: statistical distance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(X,Y)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(1/2)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|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[X=x] –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[Y=y]|</a:t>
                </a:r>
              </a:p>
              <a:p>
                <a:pPr lvl="1"/>
                <a:r>
                  <a:rPr lang="en-US" altLang="zh-CHT" sz="2400" dirty="0" err="1" smtClean="0"/>
                  <a:t>Def</a:t>
                </a:r>
                <a:r>
                  <a:rPr lang="en-US" altLang="zh-CHT" sz="2400" dirty="0" smtClean="0"/>
                  <a:t>: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 smtClean="0"/>
                  <a:t>,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Y</a:t>
                </a:r>
                <a:r>
                  <a:rPr lang="en-US" altLang="zh-CHT" sz="2400" dirty="0" smtClean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 smtClean="0"/>
                  <a:t>-close if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(X,Y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 &lt;</a:t>
                </a:r>
                <a14:m>
                  <m:oMath xmlns:m="http://schemas.openxmlformats.org/officeDocument/2006/math">
                    <m:r>
                      <a:rPr lang="zh-CHT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HT" sz="2400" dirty="0" smtClean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CHT" sz="2400" dirty="0" smtClean="0"/>
                  <a:t>Max advantage to distinguish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 smtClean="0"/>
                  <a:t> and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987" y="1627359"/>
                <a:ext cx="8397089" cy="4525963"/>
              </a:xfrm>
              <a:blipFill rotWithShape="0">
                <a:blip r:embed="rId3"/>
                <a:stretch>
                  <a:fillRect l="-1306" t="-2291" b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Seeded Extractors </a:t>
            </a:r>
            <a:r>
              <a:rPr lang="en-US" altLang="zh-CHT" sz="4000" dirty="0" smtClean="0">
                <a:solidFill>
                  <a:srgbClr val="0070C0"/>
                </a:solidFill>
              </a:rPr>
              <a:t>[NZ96,Z96]</a:t>
            </a:r>
            <a:endParaRPr lang="zh-CHT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(k,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/>
                  <a:t>,  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Z</a:t>
                </a:r>
                <a:r>
                  <a:rPr lang="en-US" altLang="zh-CHT" sz="2400" dirty="0"/>
                  <a:t> =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Ext(</a:t>
                </a:r>
                <a:r>
                  <a:rPr lang="en-US" altLang="zh-CHT" sz="2400" dirty="0" err="1">
                    <a:solidFill>
                      <a:srgbClr val="3333CC"/>
                    </a:solidFill>
                  </a:rPr>
                  <a:t>X,U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d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(k,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-</a:t>
                </a:r>
                <a:r>
                  <a:rPr lang="en-US" altLang="zh-CHT" sz="2400" b="1" i="1" dirty="0" smtClean="0"/>
                  <a:t>strong</a:t>
                </a:r>
                <a:r>
                  <a:rPr lang="en-US" altLang="zh-CHT" sz="2400" dirty="0" smtClean="0"/>
                  <a:t> extractor </a:t>
                </a:r>
                <a:r>
                  <a:rPr lang="en-US" altLang="zh-CHT" sz="2400" dirty="0"/>
                  <a:t>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/>
                  <a:t>,  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Z,U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d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,U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d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endParaRPr lang="en-US" altLang="zh-CHT" sz="2400" baseline="-250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  <a:blipFill rotWithShape="0">
                <a:blip r:embed="rId3"/>
                <a:stretch>
                  <a:fillRect l="-219" t="-2265" b="-22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2004843" y="3316427"/>
            <a:ext cx="4280749" cy="3238225"/>
            <a:chOff x="2213070" y="3435794"/>
            <a:chExt cx="4280749" cy="323822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16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33906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Seeded Randomness Extractor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5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Multi-source Extractors </a:t>
            </a:r>
            <a:r>
              <a:rPr lang="en-US" altLang="zh-CHT" sz="4000" dirty="0" smtClean="0">
                <a:solidFill>
                  <a:srgbClr val="0070C0"/>
                </a:solidFill>
              </a:rPr>
              <a:t>[BIW04]</a:t>
            </a:r>
            <a:endParaRPr lang="zh-CHT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/>
                  <a:t> </a:t>
                </a:r>
                <a:r>
                  <a:rPr lang="en-US" altLang="zh-CHT" sz="2400" i="1" dirty="0" err="1" smtClean="0"/>
                  <a:t>indep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 smtClean="0"/>
                  <a:t>-sources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,…,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400" dirty="0" smtClean="0"/>
                  <a:t>,  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CHT" sz="2400" dirty="0" smtClean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HT" sz="2400" dirty="0" smtClean="0"/>
                  <a:t>is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 smtClean="0"/>
                  <a:t>-strong if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(Z, 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 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baseline="-25000" dirty="0" smtClean="0"/>
                  <a:t> </a:t>
                </a:r>
                <a:endParaRPr lang="en-US" altLang="zh-CHT" sz="2400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  <a:blipFill rotWithShape="0">
                <a:blip r:embed="rId2"/>
                <a:stretch>
                  <a:fillRect l="-219" t="-2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1527008" y="2959189"/>
            <a:ext cx="5209285" cy="3186746"/>
            <a:chOff x="2213070" y="3487273"/>
            <a:chExt cx="5209285" cy="3186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H="1">
              <a:off x="5172112" y="4428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65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6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667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群組 69"/>
            <p:cNvGrpSpPr/>
            <p:nvPr/>
          </p:nvGrpSpPr>
          <p:grpSpPr>
            <a:xfrm>
              <a:off x="5108679" y="3707396"/>
              <a:ext cx="2313676" cy="681341"/>
              <a:chOff x="2213070" y="3717958"/>
              <a:chExt cx="2313676" cy="681341"/>
            </a:xfrm>
          </p:grpSpPr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211434" y="4022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134199" y="3967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HT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211434" y="3487273"/>
              <a:ext cx="24288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Multi-source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3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0998" cy="1143000"/>
          </a:xfrm>
        </p:spPr>
        <p:txBody>
          <a:bodyPr>
            <a:normAutofit/>
          </a:bodyPr>
          <a:lstStyle/>
          <a:p>
            <a:r>
              <a:rPr lang="en-US" altLang="zh-CHT" dirty="0" smtClean="0">
                <a:solidFill>
                  <a:srgbClr val="FF0000"/>
                </a:solidFill>
              </a:rPr>
              <a:t>In Presence of (Quantum) Side Info</a:t>
            </a:r>
            <a:endParaRPr lang="zh-CHT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HT" sz="2800" dirty="0" smtClean="0"/>
                  <a:t>Source: a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cq</a:t>
                </a:r>
                <a:r>
                  <a:rPr lang="en-US" altLang="zh-CHT" sz="2800" dirty="0" smtClean="0"/>
                  <a:t>-state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zh-CHT" altLang="en-US" sz="2800" dirty="0" smtClean="0"/>
                  <a:t> </a:t>
                </a:r>
                <a:endParaRPr lang="en-US" altLang="zh-CHT" sz="2800" dirty="0" smtClean="0"/>
              </a:p>
              <a:p>
                <a:endParaRPr lang="en-US" altLang="zh-CHT" sz="700" dirty="0" smtClean="0"/>
              </a:p>
              <a:p>
                <a:r>
                  <a:rPr lang="en-US" altLang="zh-CHT" sz="2800" dirty="0" smtClean="0"/>
                  <a:t>Entropy measure: cond. min-entropy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(X|E)</a:t>
                </a:r>
                <a14:m>
                  <m:oMath xmlns:m="http://schemas.openxmlformats.org/officeDocument/2006/math">
                    <m:r>
                      <a:rPr lang="zh-CHT" altLang="en-US" sz="2400" i="1" baseline="-250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=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log ( 1/</a:t>
                </a:r>
                <a:r>
                  <a:rPr lang="en-US" altLang="zh-CHT" sz="2400" dirty="0" err="1">
                    <a:solidFill>
                      <a:srgbClr val="3333CC"/>
                    </a:solidFill>
                  </a:rPr>
                  <a:t>Pr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[guess X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correctly given E]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:endParaRPr lang="en-US" altLang="zh-CHT" sz="2400" dirty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CHT" sz="2400" dirty="0" err="1" smtClean="0"/>
                  <a:t>Def</a:t>
                </a:r>
                <a:r>
                  <a:rPr lang="en-US" altLang="zh-CHT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zh-CHT" altLang="en-US" sz="2400" dirty="0"/>
                  <a:t> </a:t>
                </a:r>
                <a:r>
                  <a:rPr lang="en-US" altLang="zh-CHT" sz="2400" dirty="0" smtClean="0"/>
                  <a:t>is </a:t>
                </a:r>
                <a:r>
                  <a:rPr lang="en-US" altLang="zh-CHT" sz="2400" dirty="0"/>
                  <a:t>a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/>
                  <a:t>-source if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(X|E)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&gt; k</a:t>
                </a:r>
                <a:endParaRPr lang="en-US" altLang="zh-CHT" sz="2400" dirty="0"/>
              </a:p>
              <a:p>
                <a:pPr lvl="1"/>
                <a:r>
                  <a:rPr lang="en-US" altLang="zh-CHT" sz="2400" dirty="0"/>
                  <a:t>Characterize amount of extractable randomness 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[KMR05]</a:t>
                </a:r>
              </a:p>
              <a:p>
                <a:pPr lvl="1"/>
                <a:endParaRPr lang="en-US" altLang="zh-CHT" sz="1000" dirty="0"/>
              </a:p>
              <a:p>
                <a:r>
                  <a:rPr lang="en-US" altLang="zh-CHT" sz="2800" dirty="0"/>
                  <a:t>Distance measure: </a:t>
                </a:r>
                <a:r>
                  <a:rPr lang="en-US" altLang="zh-CHT" sz="2800" dirty="0" smtClean="0"/>
                  <a:t>trace </a:t>
                </a:r>
                <a:r>
                  <a:rPr lang="en-US" altLang="zh-CHT" sz="2800" dirty="0"/>
                  <a:t>distance 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HT" sz="24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tr</a:t>
                </a:r>
                <a:r>
                  <a:rPr lang="en-US" altLang="zh-CHT" sz="2400" dirty="0" smtClean="0"/>
                  <a:t>: max </a:t>
                </a:r>
                <a:r>
                  <a:rPr lang="en-US" altLang="zh-CHT" sz="2400" dirty="0"/>
                  <a:t>advantage to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HT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altLang="zh-CHT" sz="2400" dirty="0" smtClean="0"/>
              </a:p>
              <a:p>
                <a:pPr lvl="1"/>
                <a:r>
                  <a:rPr lang="en-US" altLang="zh-CHT" sz="2400" dirty="0"/>
                  <a:t>Def: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dirty="0"/>
                  <a:t>,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Y</a:t>
                </a:r>
                <a:r>
                  <a:rPr lang="en-US" altLang="zh-CHT" sz="2400" dirty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if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|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tr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 &lt;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HT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HT" sz="2400" dirty="0"/>
              </a:p>
              <a:p>
                <a:pPr lvl="1"/>
                <a:endParaRPr lang="en-US" altLang="zh-CHT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Seeded Extractors against Side Info </a:t>
            </a:r>
            <a:r>
              <a:rPr lang="en-US" altLang="zh-CHT" sz="4000" dirty="0" smtClean="0">
                <a:solidFill>
                  <a:srgbClr val="0070C0"/>
                </a:solidFill>
              </a:rPr>
              <a:t>[R05,KMR05,KT08,DV10,T11,DPVR11]</a:t>
            </a:r>
            <a:endParaRPr lang="zh-CHT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 smtClean="0"/>
                  <a:t>quantum-secure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CHT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HT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HT" sz="2400" dirty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HT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</m:oMath>
                </a14:m>
                <a:r>
                  <a:rPr lang="en-US" altLang="zh-CHT" sz="2400" dirty="0"/>
                  <a:t> </a:t>
                </a:r>
                <a:r>
                  <a:rPr lang="en-US" altLang="zh-CHT" sz="2400" dirty="0" smtClean="0"/>
                  <a:t>is </a:t>
                </a:r>
                <a:r>
                  <a:rPr lang="en-US" altLang="zh-CHT" sz="2400" dirty="0"/>
                  <a:t>quantum-secure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(k,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-strong extractor </a:t>
                </a:r>
                <a:r>
                  <a:rPr lang="en-US" altLang="zh-CHT" sz="2400" dirty="0"/>
                  <a:t>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CHT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HT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HT" sz="2400" b="0" i="1" baseline="-250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m:rPr>
                        <m:nor/>
                      </m:rPr>
                      <a:rPr lang="en-US" altLang="zh-CHT" sz="2400" dirty="0">
                        <a:solidFill>
                          <a:srgbClr val="3333CC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CHT" sz="2400" b="0" i="0" baseline="-25000" dirty="0" smtClean="0">
                        <a:solidFill>
                          <a:srgbClr val="3333CC"/>
                        </a:solidFill>
                      </a:rPr>
                      <m:t>d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HT" sz="2400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  <a:blipFill rotWithShape="0">
                <a:blip r:embed="rId2"/>
                <a:stretch>
                  <a:fillRect l="-210" t="-2265" b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2004843" y="3316427"/>
            <a:ext cx="4280749" cy="3238225"/>
            <a:chOff x="2213070" y="3435794"/>
            <a:chExt cx="4280749" cy="323822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16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33906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Seeded Randomness Extractor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 flipH="1">
            <a:off x="176751" y="4315120"/>
            <a:ext cx="1312272" cy="1380859"/>
            <a:chOff x="7582755" y="3763126"/>
            <a:chExt cx="1312272" cy="1380859"/>
          </a:xfrm>
        </p:grpSpPr>
        <p:grpSp>
          <p:nvGrpSpPr>
            <p:cNvPr id="31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34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32973" y="1441544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 smtClean="0"/>
              <a:t>classical-secure</a:t>
            </a:r>
            <a:endParaRPr lang="zh-CHT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1075863" y="2327283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 smtClean="0"/>
              <a:t>classical-secure</a:t>
            </a:r>
            <a:endParaRPr lang="zh-CHT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4393814" y="1476250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200" dirty="0" smtClean="0"/>
              <a:t>marginal-secure</a:t>
            </a:r>
            <a:endParaRPr lang="zh-CHT" altLang="en-US" sz="2200" dirty="0"/>
          </a:p>
        </p:txBody>
      </p:sp>
      <p:sp>
        <p:nvSpPr>
          <p:cNvPr id="39" name="矩形 38"/>
          <p:cNvSpPr/>
          <p:nvPr/>
        </p:nvSpPr>
        <p:spPr>
          <a:xfrm>
            <a:off x="1092458" y="2352918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200" dirty="0" smtClean="0"/>
              <a:t>marginal-secure</a:t>
            </a:r>
            <a:endParaRPr lang="zh-CHT" altLang="en-US" sz="2200" dirty="0"/>
          </a:p>
        </p:txBody>
      </p:sp>
      <p:sp>
        <p:nvSpPr>
          <p:cNvPr id="41" name="矩形 40"/>
          <p:cNvSpPr/>
          <p:nvPr/>
        </p:nvSpPr>
        <p:spPr>
          <a:xfrm>
            <a:off x="6370629" y="1909307"/>
            <a:ext cx="27658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/>
              <a:t>f</a:t>
            </a:r>
            <a:r>
              <a:rPr lang="en-US" altLang="zh-CHT" sz="2400" dirty="0" smtClean="0"/>
              <a:t>or classical side-info</a:t>
            </a:r>
            <a:endParaRPr lang="zh-CHT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6305748" y="1907801"/>
            <a:ext cx="27747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/>
              <a:t>f</a:t>
            </a:r>
            <a:r>
              <a:rPr lang="en-US" altLang="zh-CHT" sz="2400" dirty="0" smtClean="0"/>
              <a:t>or no side-info          </a:t>
            </a:r>
            <a:endParaRPr lang="zh-CH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86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 to multiple sources?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98" y="4397894"/>
            <a:ext cx="3906989" cy="23235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31" y="1097280"/>
            <a:ext cx="5551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Want</a:t>
            </a:r>
            <a:r>
              <a:rPr lang="en-US" sz="2400" dirty="0" smtClean="0"/>
              <a:t>:  a </a:t>
            </a:r>
            <a:r>
              <a:rPr lang="en-US" sz="2400" i="1" dirty="0" smtClean="0"/>
              <a:t>general</a:t>
            </a:r>
            <a:r>
              <a:rPr lang="en-US" sz="2400" dirty="0" smtClean="0"/>
              <a:t> definition of entropy 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i="1" dirty="0" smtClean="0">
                <a:solidFill>
                  <a:srgbClr val="FF0000"/>
                </a:solidFill>
              </a:rPr>
              <a:t>sufficient entropy =&gt; extractability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44" name="群組 27"/>
          <p:cNvGrpSpPr/>
          <p:nvPr/>
        </p:nvGrpSpPr>
        <p:grpSpPr>
          <a:xfrm flipH="1">
            <a:off x="3773978" y="4961344"/>
            <a:ext cx="1047404" cy="1196680"/>
            <a:chOff x="7582755" y="3763126"/>
            <a:chExt cx="1312272" cy="1380859"/>
          </a:xfrm>
        </p:grpSpPr>
        <p:grpSp>
          <p:nvGrpSpPr>
            <p:cNvPr id="45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48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31"/>
                <p:cNvSpPr/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8359" y="2094532"/>
                <a:ext cx="78716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Possible: </a:t>
                </a:r>
                <a:r>
                  <a:rPr lang="en-US" sz="2400" dirty="0" smtClean="0"/>
                  <a:t> side info E=</a:t>
                </a:r>
                <a:r>
                  <a:rPr lang="en-US" sz="2400" i="1" dirty="0" smtClean="0"/>
                  <a:t>any</a:t>
                </a:r>
                <a:r>
                  <a:rPr lang="en-US" sz="2400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?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then entropy = some conditional min-entropy on E?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9" y="2094532"/>
                <a:ext cx="787164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62" t="-5882" r="-23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24984" y="3144776"/>
                <a:ext cx="85016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No!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Consider E= the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bit of Ext</a:t>
                </a:r>
                <a14:m>
                  <m:oMath xmlns:m="http://schemas.openxmlformats.org/officeDocument/2006/math">
                    <m:r>
                      <a:rPr lang="en-US" sz="2400" b="0" i="0" baseline="-25000" smtClean="0">
                        <a:latin typeface="Cambria Math" charset="0"/>
                      </a:rPr>
                      <m:t>0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a </a:t>
                </a:r>
                <a:r>
                  <a:rPr lang="en-US" sz="2400" i="1" dirty="0" smtClean="0"/>
                  <a:t>reasonable</a:t>
                </a:r>
                <a:r>
                  <a:rPr lang="en-US" sz="2400" dirty="0" smtClean="0"/>
                  <a:t> entropy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should be large. Fail on the extractor </a:t>
                </a:r>
                <a:r>
                  <a:rPr lang="en-US" sz="2400" dirty="0"/>
                  <a:t>Ext</a:t>
                </a:r>
                <a14:m>
                  <m:oMath xmlns:m="http://schemas.openxmlformats.org/officeDocument/2006/math">
                    <m:r>
                      <a:rPr lang="en-US" sz="2400" baseline="-25000">
                        <a:latin typeface="Cambria Math" charset="0"/>
                      </a:rPr>
                      <m:t>0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4" y="3144776"/>
                <a:ext cx="8501686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14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68168" y="4959572"/>
            <a:ext cx="2080378" cy="769441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Restriction on E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s necessary!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589" y="743452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Randomness Extraction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45533" y="1979820"/>
            <a:ext cx="2152036" cy="1548374"/>
            <a:chOff x="4951773" y="2560076"/>
            <a:chExt cx="2152036" cy="15483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917" y="2560076"/>
              <a:ext cx="602226" cy="7262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9750" y="2564993"/>
              <a:ext cx="602226" cy="7262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1583" y="2571179"/>
              <a:ext cx="602226" cy="7262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1773" y="3371133"/>
              <a:ext cx="602226" cy="7262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3606" y="3376050"/>
              <a:ext cx="602226" cy="7262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5439" y="3382236"/>
              <a:ext cx="602226" cy="72621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359615" y="2015343"/>
            <a:ext cx="2525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01110100011000100001</a:t>
            </a:r>
          </a:p>
          <a:p>
            <a:r>
              <a:rPr lang="en-US" dirty="0" smtClean="0"/>
              <a:t>10010101100010001001</a:t>
            </a:r>
          </a:p>
          <a:p>
            <a:r>
              <a:rPr lang="en-US" dirty="0" smtClean="0"/>
              <a:t>10010001001001111000</a:t>
            </a:r>
          </a:p>
          <a:p>
            <a:r>
              <a:rPr lang="en-US" dirty="0" smtClean="0"/>
              <a:t>10010100100100010010</a:t>
            </a:r>
          </a:p>
          <a:p>
            <a:r>
              <a:rPr lang="en-US" dirty="0" smtClean="0"/>
              <a:t>10101010010101010….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290553" y="2520262"/>
            <a:ext cx="749092" cy="467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6157" y="3955919"/>
            <a:ext cx="329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Weak</a:t>
            </a:r>
            <a:r>
              <a:rPr lang="en-US" sz="2000" dirty="0" smtClean="0"/>
              <a:t> randomness (e.g., collected from physical signals, thermal fluctuations)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95705" y="3976369"/>
            <a:ext cx="329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406"/>
                </a:solidFill>
              </a:rPr>
              <a:t>Uniform</a:t>
            </a:r>
            <a:r>
              <a:rPr lang="en-US" sz="2000" dirty="0" smtClean="0"/>
              <a:t> random string (useful for algorithmic and cryptographic applications) 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539" y="5366104"/>
            <a:ext cx="786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ISSUE</a:t>
            </a:r>
            <a:r>
              <a:rPr lang="en-US" sz="2400" dirty="0" smtClean="0"/>
              <a:t>s: </a:t>
            </a:r>
            <a:r>
              <a:rPr lang="en-US" sz="2400" i="1" dirty="0" smtClean="0"/>
              <a:t>“weak” random source, the procedure,  assumptions,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efficiency,  (quantum) security</a:t>
            </a:r>
            <a:r>
              <a:rPr lang="en-US" sz="2400" dirty="0" smtClean="0"/>
              <a:t>, 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11678"/>
            <a:ext cx="8532891" cy="1325562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Two-source Extractors against Side Info </a:t>
            </a:r>
            <a:r>
              <a:rPr lang="en-US" altLang="zh-CHT" sz="4000" dirty="0" smtClean="0">
                <a:solidFill>
                  <a:srgbClr val="0070C0"/>
                </a:solidFill>
              </a:rPr>
              <a:t>[KK12]</a:t>
            </a:r>
            <a:endParaRPr lang="zh-CHT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6" y="1394230"/>
                <a:ext cx="8736593" cy="22902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</a:t>
                </a:r>
                <a:r>
                  <a:rPr lang="zh-CHT" altLang="en-US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/>
                  <a:t> </a:t>
                </a:r>
                <a:r>
                  <a:rPr lang="en-US" altLang="zh-CHT" sz="2400" dirty="0" smtClean="0">
                    <a:solidFill>
                      <a:srgbClr val="FF0000"/>
                    </a:solidFill>
                  </a:rPr>
                  <a:t>“(k</a:t>
                </a:r>
                <a:r>
                  <a:rPr lang="en-US" altLang="zh-CHT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FF0000"/>
                    </a:solidFill>
                  </a:rPr>
                  <a:t>,k</a:t>
                </a:r>
                <a:r>
                  <a:rPr lang="en-US" altLang="zh-CHT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FF0000"/>
                    </a:solidFill>
                  </a:rPr>
                  <a:t>)-source”</a:t>
                </a:r>
                <a:r>
                  <a:rPr lang="en-US" altLang="zh-CHT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HT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HT" sz="2400" dirty="0" smtClean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HT" sz="2400" baseline="-25000" dirty="0" smtClean="0"/>
              </a:p>
              <a:p>
                <a:pPr marL="0" indent="0">
                  <a:buNone/>
                </a:pPr>
                <a:endParaRPr lang="en-US" altLang="zh-CHT" sz="600" dirty="0" smtClean="0"/>
              </a:p>
              <a:p>
                <a:pPr marL="0" indent="0">
                  <a:buNone/>
                </a:pPr>
                <a:r>
                  <a:rPr lang="en-US" altLang="zh-CHT" sz="2400" dirty="0" smtClean="0"/>
                  <a:t>New phenomena: entanglement/correlation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HT" sz="2400" dirty="0" smtClean="0"/>
              </a:p>
              <a:p>
                <a:r>
                  <a:rPr lang="en-US" altLang="zh-CHT" sz="2400" dirty="0" smtClean="0"/>
                  <a:t>May break independence; non-trivial even for classical side info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6" y="1394230"/>
                <a:ext cx="8736593" cy="2290205"/>
              </a:xfrm>
              <a:blipFill rotWithShape="0">
                <a:blip r:embed="rId3"/>
                <a:stretch>
                  <a:fillRect l="-1117" t="-21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1799860" y="3387525"/>
            <a:ext cx="5209285" cy="3277482"/>
            <a:chOff x="1817975" y="2934872"/>
            <a:chExt cx="5209285" cy="3277482"/>
          </a:xfrm>
        </p:grpSpPr>
        <p:grpSp>
          <p:nvGrpSpPr>
            <p:cNvPr id="6" name="群組 5"/>
            <p:cNvGrpSpPr/>
            <p:nvPr/>
          </p:nvGrpSpPr>
          <p:grpSpPr>
            <a:xfrm>
              <a:off x="1817975" y="3245731"/>
              <a:ext cx="5209285" cy="2966623"/>
              <a:chOff x="2213070" y="3707396"/>
              <a:chExt cx="5209285" cy="29666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340725" y="4913646"/>
                    <a:ext cx="2610419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Ext</m:t>
                          </m:r>
                        </m:oMath>
                      </m:oMathPara>
                    </a14:m>
                    <a:endParaRPr lang="en-US" sz="4000" i="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0725" y="4913646"/>
                    <a:ext cx="2610419" cy="9017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Line 6"/>
              <p:cNvSpPr>
                <a:spLocks noChangeShapeType="1"/>
              </p:cNvSpPr>
              <p:nvPr/>
            </p:nvSpPr>
            <p:spPr bwMode="auto">
              <a:xfrm flipH="1">
                <a:off x="5172112" y="4428172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oup 17"/>
              <p:cNvGrpSpPr/>
              <p:nvPr/>
            </p:nvGrpSpPr>
            <p:grpSpPr>
              <a:xfrm>
                <a:off x="3410731" y="5844516"/>
                <a:ext cx="2528347" cy="779502"/>
                <a:chOff x="2740770" y="5181600"/>
                <a:chExt cx="2528347" cy="779502"/>
              </a:xfrm>
            </p:grpSpPr>
            <p:sp>
              <p:nvSpPr>
                <p:cNvPr id="6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740770" y="5591770"/>
                  <a:ext cx="2528347" cy="369332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1800" i="0" dirty="0">
                    <a:solidFill>
                      <a:srgbClr val="FFC0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6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037845" y="5181600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群組 63"/>
              <p:cNvGrpSpPr/>
              <p:nvPr/>
            </p:nvGrpSpPr>
            <p:grpSpPr>
              <a:xfrm>
                <a:off x="2213070" y="3717958"/>
                <a:ext cx="2313676" cy="1195688"/>
                <a:chOff x="2213070" y="3717958"/>
                <a:chExt cx="2313676" cy="1195688"/>
              </a:xfrm>
            </p:grpSpPr>
            <p:grpSp>
              <p:nvGrpSpPr>
                <p:cNvPr id="65" name="Group 11"/>
                <p:cNvGrpSpPr/>
                <p:nvPr/>
              </p:nvGrpSpPr>
              <p:grpSpPr>
                <a:xfrm>
                  <a:off x="2311665" y="4027566"/>
                  <a:ext cx="2215081" cy="886080"/>
                  <a:chOff x="2438400" y="3442732"/>
                  <a:chExt cx="2215081" cy="886080"/>
                </a:xfrm>
              </p:grpSpPr>
              <p:sp>
                <p:nvSpPr>
                  <p:cNvPr id="6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8400" y="3442732"/>
                    <a:ext cx="2215081" cy="37173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en-US" sz="2400" i="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5170" y="3843338"/>
                    <a:ext cx="425513" cy="48547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717958"/>
                  <a:ext cx="87716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0" dirty="0" smtClean="0">
                      <a:latin typeface="Helvetica" pitchFamily="34" charset="0"/>
                    </a:rPr>
                    <a:t>source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27186" y="5952656"/>
                    <a:ext cx="182934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en-US" i="0" dirty="0" smtClean="0">
                        <a:latin typeface="Helvetica" pitchFamily="34" charset="0"/>
                      </a:rPr>
                      <a:t>uniform output</a:t>
                    </a:r>
                    <a:endParaRPr lang="en-US" i="0" dirty="0">
                      <a:latin typeface="Helvetic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7186" y="5952656"/>
                    <a:ext cx="18293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8197" r="-2667" b="-2459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0" name="群組 69"/>
              <p:cNvGrpSpPr/>
              <p:nvPr/>
            </p:nvGrpSpPr>
            <p:grpSpPr>
              <a:xfrm>
                <a:off x="5108679" y="3707396"/>
                <a:ext cx="2313676" cy="681341"/>
                <a:chOff x="2213070" y="3717958"/>
                <a:chExt cx="2313676" cy="681341"/>
              </a:xfrm>
            </p:grpSpPr>
            <p:sp>
              <p:nvSpPr>
                <p:cNvPr id="7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11665" y="4027566"/>
                  <a:ext cx="2215081" cy="371733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717958"/>
                  <a:ext cx="87716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0" dirty="0" smtClean="0">
                      <a:latin typeface="Helvetica" pitchFamily="34" charset="0"/>
                    </a:rPr>
                    <a:t>source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p:grpSp>
          <p:sp>
            <p:nvSpPr>
              <p:cNvPr id="73" name="矩形 72"/>
              <p:cNvSpPr/>
              <p:nvPr/>
            </p:nvSpPr>
            <p:spPr>
              <a:xfrm>
                <a:off x="3211434" y="4022928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T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  <a:latin typeface="Helvetica" pitchFamily="34" charset="0"/>
                  </a:rPr>
                  <a:t>1</a:t>
                </a:r>
                <a:endParaRPr lang="zh-CHT" altLang="en-US" sz="2400" baseline="-25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134199" y="3967103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T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  <a:latin typeface="Helvetica" pitchFamily="34" charset="0"/>
                  </a:rPr>
                  <a:t>2</a:t>
                </a:r>
                <a:endParaRPr lang="zh-CHT" altLang="en-US" sz="2400" baseline="-25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468350" y="6212354"/>
                <a:ext cx="372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T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Z</a:t>
                </a:r>
                <a:endParaRPr lang="zh-CHT" altLang="en-US" sz="24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2949243" y="2934872"/>
              <a:ext cx="23648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Two-source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582755" y="4297277"/>
            <a:ext cx="1312272" cy="1380859"/>
            <a:chOff x="7582755" y="3763126"/>
            <a:chExt cx="1312272" cy="1380859"/>
          </a:xfrm>
        </p:grpSpPr>
        <p:grpSp>
          <p:nvGrpSpPr>
            <p:cNvPr id="26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7582755" y="4682320"/>
                  <a:ext cx="57201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HT" sz="24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57201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 flipH="1">
            <a:off x="220609" y="4294548"/>
            <a:ext cx="1419161" cy="1380859"/>
            <a:chOff x="7475866" y="3763126"/>
            <a:chExt cx="1419161" cy="1380859"/>
          </a:xfrm>
        </p:grpSpPr>
        <p:grpSp>
          <p:nvGrpSpPr>
            <p:cNvPr id="33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36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7475866" y="4682320"/>
                  <a:ext cx="5648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HT" sz="24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866" y="4682320"/>
                  <a:ext cx="564898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899468" y="4534669"/>
            <a:ext cx="676305" cy="570020"/>
            <a:chOff x="4968230" y="3204301"/>
            <a:chExt cx="676305" cy="570020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5067812" y="3204301"/>
              <a:ext cx="576723" cy="50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968230" y="3374211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7174126" y="4179165"/>
            <a:ext cx="591604" cy="661378"/>
            <a:chOff x="4141201" y="1928400"/>
            <a:chExt cx="591604" cy="661378"/>
          </a:xfrm>
        </p:grpSpPr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H="1" flipV="1">
              <a:off x="4141201" y="2125259"/>
              <a:ext cx="517483" cy="464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282041" y="1928400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 flipH="1">
            <a:off x="1330060" y="4560324"/>
            <a:ext cx="676305" cy="570020"/>
            <a:chOff x="4968230" y="3204301"/>
            <a:chExt cx="676305" cy="570020"/>
          </a:xfrm>
        </p:grpSpPr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H="1" flipV="1">
              <a:off x="5067812" y="3204301"/>
              <a:ext cx="576723" cy="50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68230" y="3374211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 flipH="1">
            <a:off x="1197318" y="4141444"/>
            <a:ext cx="591604" cy="661378"/>
            <a:chOff x="4141201" y="1928400"/>
            <a:chExt cx="591604" cy="661378"/>
          </a:xfrm>
        </p:grpSpPr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H="1" flipV="1">
              <a:off x="4141201" y="2125259"/>
              <a:ext cx="517483" cy="464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282041" y="1928400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387823" y="1916021"/>
            <a:ext cx="6368355" cy="30259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Remarks:</a:t>
            </a:r>
          </a:p>
          <a:p>
            <a:r>
              <a:rPr lang="en-US" sz="2400" b="1" dirty="0" smtClean="0"/>
              <a:t>1.</a:t>
            </a:r>
            <a:r>
              <a:rPr lang="en-US" sz="2400" dirty="0" smtClean="0"/>
              <a:t> Could refer to a practical scenario of generating side-info: when parties are far apart from each other &amp; leaking procedure is short!</a:t>
            </a:r>
          </a:p>
          <a:p>
            <a:r>
              <a:rPr lang="en-US" sz="2400" b="1" dirty="0" smtClean="0"/>
              <a:t>2.</a:t>
            </a:r>
            <a:r>
              <a:rPr lang="en-US" sz="2400" dirty="0" smtClean="0"/>
              <a:t> Unclear about extension to </a:t>
            </a:r>
            <a:r>
              <a:rPr lang="en-US" sz="2400" i="1" dirty="0" smtClean="0"/>
              <a:t>multiple</a:t>
            </a:r>
            <a:r>
              <a:rPr lang="en-US" sz="2400" dirty="0" smtClean="0"/>
              <a:t> rounds. Could fall into the previous counter-example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6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4888"/>
            <a:ext cx="8229600" cy="1143000"/>
          </a:xfrm>
        </p:spPr>
        <p:txBody>
          <a:bodyPr/>
          <a:lstStyle/>
          <a:p>
            <a:r>
              <a:rPr lang="en-US" altLang="zh-CHT" sz="4000" dirty="0" smtClean="0"/>
              <a:t>Entropy measure: </a:t>
            </a:r>
            <a:r>
              <a:rPr lang="en-US" altLang="zh-CHT" sz="4000" dirty="0" smtClean="0">
                <a:solidFill>
                  <a:srgbClr val="FF0000"/>
                </a:solidFill>
              </a:rPr>
              <a:t>problematic</a:t>
            </a:r>
            <a:r>
              <a:rPr lang="en-US" altLang="zh-CHT" sz="4000" dirty="0" smtClean="0"/>
              <a:t> </a:t>
            </a:r>
            <a:r>
              <a:rPr lang="en-US" altLang="zh-CHT" sz="4000" dirty="0" smtClean="0">
                <a:solidFill>
                  <a:srgbClr val="0070C0"/>
                </a:solidFill>
              </a:rPr>
              <a:t>[KK12]</a:t>
            </a:r>
            <a:endParaRPr lang="zh-CHT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7199"/>
                <a:ext cx="8229600" cy="24474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HT" sz="2800" dirty="0" smtClean="0"/>
                  <a:t>A natural </a:t>
                </a:r>
                <a:r>
                  <a:rPr lang="en-US" altLang="zh-CHT" sz="2800" dirty="0" err="1" smtClean="0"/>
                  <a:t>def</a:t>
                </a:r>
                <a:r>
                  <a:rPr lang="en-US" altLang="zh-CHT" sz="2800" dirty="0" smtClean="0"/>
                  <a:t>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,k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HT" sz="2800" dirty="0" smtClean="0"/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&gt; 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/>
                  <a:t>  and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/>
                  <a:t> </a:t>
                </a:r>
              </a:p>
              <a:p>
                <a:r>
                  <a:rPr lang="en-US" altLang="zh-CHT" sz="2800" dirty="0" smtClean="0"/>
                  <a:t>A classical </a:t>
                </a:r>
                <a:r>
                  <a:rPr lang="en-US" altLang="zh-CHT" sz="2800" b="1" dirty="0" smtClean="0"/>
                  <a:t>counter-example</a:t>
                </a:r>
                <a:r>
                  <a:rPr lang="en-US" altLang="zh-CHT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Ext</a:t>
                </a:r>
                <a:r>
                  <a:rPr lang="en-US" altLang="zh-CHT" sz="2800" dirty="0" smtClean="0"/>
                  <a:t>,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 err="1" smtClean="0"/>
                  <a:t>s.t.</a:t>
                </a:r>
                <a:endParaRPr lang="en-US" altLang="zh-CHT" sz="2800" dirty="0"/>
              </a:p>
              <a:p>
                <a:pPr marL="0" indent="0">
                  <a:buNone/>
                </a:pP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   -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is far from uniform given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E1, E2</a:t>
                </a:r>
              </a:p>
              <a:p>
                <a:pPr marL="0" lvl="1" indent="0">
                  <a:buNone/>
                </a:pPr>
                <a:r>
                  <a:rPr lang="en-US" altLang="zh-CHT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   -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n-4</a:t>
                </a:r>
                <a:r>
                  <a:rPr lang="en-US" altLang="zh-CHT" sz="2400" dirty="0" smtClean="0"/>
                  <a:t>  </a:t>
                </a:r>
                <a:r>
                  <a:rPr lang="en-US" altLang="zh-CHT" sz="2400" dirty="0"/>
                  <a:t>and </a:t>
                </a:r>
                <a:r>
                  <a:rPr lang="en-US" altLang="zh-CHT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n-4</a:t>
                </a:r>
                <a:r>
                  <a:rPr lang="en-US" altLang="zh-CHT" sz="2400" dirty="0" smtClean="0"/>
                  <a:t> </a:t>
                </a:r>
                <a:endParaRPr lang="en-US" altLang="zh-CHT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7199"/>
                <a:ext cx="8229600" cy="2447461"/>
              </a:xfrm>
              <a:blipFill rotWithShape="0">
                <a:blip r:embed="rId3"/>
                <a:stretch>
                  <a:fillRect l="-1333" t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" y="3645218"/>
            <a:ext cx="45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a result, [KK12] introduces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內容版面配置區 2"/>
              <p:cNvSpPr txBox="1">
                <a:spLocks/>
              </p:cNvSpPr>
              <p:nvPr/>
            </p:nvSpPr>
            <p:spPr>
              <a:xfrm>
                <a:off x="689957" y="4310147"/>
                <a:ext cx="7838901" cy="2207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HT" dirty="0" smtClean="0"/>
                  <a:t>Independent Adversary (</a:t>
                </a:r>
                <a:r>
                  <a:rPr lang="en-US" altLang="zh-CHT" dirty="0" smtClean="0">
                    <a:solidFill>
                      <a:srgbClr val="00B050"/>
                    </a:solidFill>
                  </a:rPr>
                  <a:t>IA</a:t>
                </a:r>
                <a:r>
                  <a:rPr lang="en-US" altLang="zh-CHT" dirty="0" smtClean="0"/>
                  <a:t>) model:</a:t>
                </a:r>
              </a:p>
              <a:p>
                <a:pPr lvl="1"/>
                <a:r>
                  <a:rPr lang="en-US" altLang="zh-CHT" dirty="0" smtClean="0"/>
                  <a:t>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HT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HT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HT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HT" altLang="en-US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HT" sz="2400" dirty="0"/>
              </a:p>
              <a:p>
                <a:r>
                  <a:rPr lang="en-US" altLang="zh-CHT" dirty="0" smtClean="0"/>
                  <a:t>Bounded Storage (</a:t>
                </a:r>
                <a:r>
                  <a:rPr lang="en-US" altLang="zh-CHT" dirty="0" smtClean="0">
                    <a:solidFill>
                      <a:srgbClr val="00B050"/>
                    </a:solidFill>
                  </a:rPr>
                  <a:t>BS</a:t>
                </a:r>
                <a:r>
                  <a:rPr lang="en-US" altLang="zh-CHT" dirty="0" smtClean="0"/>
                  <a:t>) model:</a:t>
                </a:r>
              </a:p>
              <a:p>
                <a:pPr lvl="1"/>
                <a:r>
                  <a:rPr lang="en-US" altLang="zh-CHT" dirty="0" smtClean="0"/>
                  <a:t>Restrict size of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, E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baseline="-25000" dirty="0" smtClean="0"/>
                  <a:t>  </a:t>
                </a:r>
                <a:r>
                  <a:rPr lang="en-US" altLang="zh-CHT" dirty="0" smtClean="0"/>
                  <a:t>to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&lt; 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), 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</a:t>
                </a:r>
              </a:p>
              <a:p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[KK12]</a:t>
                </a:r>
                <a:r>
                  <a:rPr lang="en-US" altLang="zh-CHT" sz="2800" dirty="0" smtClean="0"/>
                  <a:t>: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[DEOR04]</a:t>
                </a:r>
                <a:r>
                  <a:rPr lang="en-US" altLang="zh-CHT" sz="2800" dirty="0" smtClean="0"/>
                  <a:t> extractor works with comparable parameters in both models. </a:t>
                </a:r>
                <a:endParaRPr lang="zh-CHT" altLang="en-US" sz="2800" dirty="0"/>
              </a:p>
            </p:txBody>
          </p:sp>
        </mc:Choice>
        <mc:Fallback xmlns="">
          <p:sp>
            <p:nvSpPr>
              <p:cNvPr id="2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7" y="4310147"/>
                <a:ext cx="7838901" cy="2207191"/>
              </a:xfrm>
              <a:prstGeom prst="rect">
                <a:avLst/>
              </a:prstGeom>
              <a:blipFill rotWithShape="0">
                <a:blip r:embed="rId4"/>
                <a:stretch>
                  <a:fillRect l="-1089" t="-12431" b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HT" dirty="0" smtClean="0">
                <a:solidFill>
                  <a:srgbClr val="FF0000"/>
                </a:solidFill>
              </a:rPr>
              <a:t>Our Lesson from </a:t>
            </a:r>
            <a:r>
              <a:rPr lang="en-US" altLang="zh-CHT" sz="4000" dirty="0" smtClean="0">
                <a:solidFill>
                  <a:srgbClr val="FF0000"/>
                </a:solidFill>
              </a:rPr>
              <a:t>[KK12]</a:t>
            </a:r>
            <a:r>
              <a:rPr lang="en-US" altLang="zh-CHT" dirty="0" smtClean="0">
                <a:solidFill>
                  <a:srgbClr val="FF0000"/>
                </a:solidFill>
              </a:rPr>
              <a:t>’s Example</a:t>
            </a:r>
            <a:endParaRPr lang="zh-CHT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303700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The way to </a:t>
                </a:r>
                <a:r>
                  <a:rPr lang="en-US" altLang="zh-CHT" sz="2800" i="1" dirty="0" smtClean="0"/>
                  <a:t>measure</a:t>
                </a:r>
                <a:r>
                  <a:rPr lang="en-US" altLang="zh-CHT" sz="2800" dirty="0" smtClean="0"/>
                  <a:t> cond. min-entropy is problematic</a:t>
                </a:r>
              </a:p>
              <a:p>
                <a:pPr lvl="1"/>
                <a:r>
                  <a:rPr lang="en-US" altLang="zh-CHT" sz="2400" dirty="0" smtClean="0"/>
                  <a:t>Allow </a:t>
                </a:r>
                <a:r>
                  <a:rPr lang="en-US" altLang="zh-CHT" sz="2400" b="1" i="1" dirty="0" smtClean="0">
                    <a:solidFill>
                      <a:srgbClr val="FF0000"/>
                    </a:solidFill>
                  </a:rPr>
                  <a:t>interference</a:t>
                </a:r>
                <a:r>
                  <a:rPr lang="en-US" altLang="zh-CHT" sz="2400" dirty="0" smtClean="0"/>
                  <a:t> between sources:</a:t>
                </a:r>
              </a:p>
              <a:p>
                <a:pPr marL="457200" lvl="1" indent="0">
                  <a:buNone/>
                </a:pPr>
                <a:r>
                  <a:rPr lang="en-US" altLang="zh-CHT" sz="2400" dirty="0" smtClean="0"/>
                  <a:t>			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= 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</a:p>
              <a:p>
                <a:pPr lvl="1"/>
                <a:r>
                  <a:rPr lang="en-US" altLang="zh-CHT" sz="2400" dirty="0" smtClean="0"/>
                  <a:t>Allow </a:t>
                </a:r>
                <a:r>
                  <a:rPr lang="en-US" altLang="zh-CHT" sz="2400" b="1" i="1" dirty="0" smtClean="0">
                    <a:solidFill>
                      <a:srgbClr val="FF0000"/>
                    </a:solidFill>
                  </a:rPr>
                  <a:t>double counting</a:t>
                </a:r>
                <a:r>
                  <a:rPr lang="en-US" altLang="zh-CHT" sz="2400" dirty="0" smtClean="0"/>
                  <a:t> entropy:</a:t>
                </a:r>
              </a:p>
              <a:p>
                <a:pPr marL="457200" lvl="1" indent="0">
                  <a:buNone/>
                </a:pPr>
                <a:r>
                  <a:rPr lang="en-US" altLang="zh-CHT" sz="2400" dirty="0" smtClean="0"/>
                  <a:t>    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 = n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&lt;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 +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endParaRPr lang="en-US" altLang="zh-CHT" sz="900" dirty="0" smtClean="0"/>
              </a:p>
              <a:p>
                <a:r>
                  <a:rPr lang="en-US" altLang="zh-CHT" sz="2800" dirty="0" smtClean="0"/>
                  <a:t>Need a better way to measure min-entropy</a:t>
                </a:r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303700"/>
                <a:ext cx="8369929" cy="4822464"/>
              </a:xfrm>
              <a:blipFill rotWithShape="0">
                <a:blip r:embed="rId3"/>
                <a:stretch>
                  <a:fillRect l="-1311" t="-1264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826031" y="4824307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1640" y="4813745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5800" y="481966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48565" y="4763844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16964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304568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850663" y="5639051"/>
                <a:ext cx="1833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HT" sz="24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HT" sz="2400" dirty="0" smtClean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63" y="5639051"/>
                <a:ext cx="18331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00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791519" y="5637548"/>
                <a:ext cx="1847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HT" sz="24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HT" sz="24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CHT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HT" sz="2400" dirty="0" smtClean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19" y="5637548"/>
                <a:ext cx="184742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60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234565" y="5281334"/>
                <a:ext cx="15369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HT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HT" sz="2400" dirty="0" smtClean="0"/>
                  <a:t>: uniform</a:t>
                </a:r>
                <a:endParaRPr lang="zh-CHT" altLang="en-US" sz="24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65" y="5281334"/>
                <a:ext cx="153695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90" t="-10526" r="-396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Allow general entanglement; new way to measure entropy</a:t>
                </a:r>
              </a:p>
              <a:p>
                <a:r>
                  <a:rPr lang="en-US" altLang="zh-CHT" sz="2800" dirty="0" smtClean="0"/>
                  <a:t>Measure 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i="1" dirty="0" smtClean="0"/>
                  <a:t>right after</a:t>
                </a:r>
                <a:r>
                  <a:rPr lang="en-US" altLang="zh-CHT" sz="2800" dirty="0" smtClean="0"/>
                  <a:t> receiving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CHT" dirty="0" smtClean="0"/>
                  <a:t>			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smtClean="0"/>
                  <a:t> </a:t>
                </a:r>
                <a:r>
                  <a:rPr lang="en-US" altLang="zh-CHT" dirty="0"/>
                  <a:t>=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HT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800" dirty="0" smtClean="0"/>
                  <a:t>No interference: 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-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don’t go to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i</a:t>
                </a:r>
              </a:p>
              <a:p>
                <a:pPr marL="457200" lvl="1" indent="0">
                  <a:buNone/>
                </a:pPr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/>
          <p:cNvGrpSpPr/>
          <p:nvPr/>
        </p:nvGrpSpPr>
        <p:grpSpPr>
          <a:xfrm>
            <a:off x="4666001" y="4476141"/>
            <a:ext cx="2576771" cy="1000136"/>
            <a:chOff x="7091724" y="3429189"/>
            <a:chExt cx="2576771" cy="1000136"/>
          </a:xfrm>
        </p:grpSpPr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7091724" y="3429189"/>
              <a:ext cx="2576771" cy="1000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7757401" y="3591213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General Entangled (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) Model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89390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431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308170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8147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53862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38392" y="381397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8226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8203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/>
          <p:cNvGrpSpPr/>
          <p:nvPr/>
        </p:nvGrpSpPr>
        <p:grpSpPr>
          <a:xfrm>
            <a:off x="1282032" y="4512174"/>
            <a:ext cx="1973540" cy="1040401"/>
            <a:chOff x="4200920" y="3297803"/>
            <a:chExt cx="1973540" cy="1040401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 flipV="1">
              <a:off x="4200920" y="3297803"/>
              <a:ext cx="1973540" cy="1040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58479" y="3801086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096294" y="4521107"/>
            <a:ext cx="2554272" cy="1031468"/>
            <a:chOff x="7757401" y="3474155"/>
            <a:chExt cx="2554272" cy="1031468"/>
          </a:xfrm>
        </p:grpSpPr>
        <p:sp>
          <p:nvSpPr>
            <p:cNvPr id="56" name="Line 28"/>
            <p:cNvSpPr>
              <a:spLocks noChangeShapeType="1"/>
            </p:cNvSpPr>
            <p:nvPr/>
          </p:nvSpPr>
          <p:spPr bwMode="auto">
            <a:xfrm flipV="1">
              <a:off x="7757401" y="3474155"/>
              <a:ext cx="2554272" cy="1031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8812331" y="4002134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1785695" y="4497542"/>
            <a:ext cx="1808568" cy="978736"/>
            <a:chOff x="4211418" y="3450590"/>
            <a:chExt cx="1808568" cy="978736"/>
          </a:xfrm>
        </p:grpSpPr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 flipV="1">
              <a:off x="4211418" y="3450590"/>
              <a:ext cx="1808568" cy="978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4977355" y="3550872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637165" y="4344352"/>
            <a:ext cx="450764" cy="1041994"/>
            <a:chOff x="4764986" y="3068116"/>
            <a:chExt cx="450764" cy="1041994"/>
          </a:xfrm>
        </p:grpSpPr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764986" y="3364663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283843" y="4344351"/>
            <a:ext cx="458018" cy="1071215"/>
            <a:chOff x="4211416" y="3397281"/>
            <a:chExt cx="458018" cy="1071215"/>
          </a:xfrm>
        </p:grpSpPr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218670" y="3693829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502964" y="635635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CHT" sz="20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03120" y="632136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CHT" sz="2000" baseline="-25000" dirty="0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CHT" altLang="en-US" sz="1600" baseline="-25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Allow general entanglement</a:t>
                </a:r>
                <a:r>
                  <a:rPr lang="en-US" altLang="zh-CHT" sz="2800" dirty="0"/>
                  <a:t>; new way to measure entropy</a:t>
                </a:r>
                <a:endParaRPr lang="en-US" altLang="zh-CHT" sz="2800" dirty="0" smtClean="0"/>
              </a:p>
              <a:p>
                <a:r>
                  <a:rPr lang="en-US" altLang="zh-CHT" sz="2800" dirty="0" smtClean="0"/>
                  <a:t>Measure 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i="1" dirty="0" smtClean="0"/>
                  <a:t>right after</a:t>
                </a:r>
                <a:r>
                  <a:rPr lang="en-US" altLang="zh-CHT" sz="2800" dirty="0" smtClean="0"/>
                  <a:t> receiving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CHT" dirty="0" smtClean="0"/>
                  <a:t>			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smtClean="0"/>
                  <a:t> </a:t>
                </a:r>
                <a:r>
                  <a:rPr lang="en-US" altLang="zh-CHT" dirty="0"/>
                  <a:t>=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HT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800" b="1" dirty="0" smtClean="0"/>
                  <a:t>No interference</a:t>
                </a:r>
                <a:r>
                  <a:rPr lang="en-US" altLang="zh-CHT" sz="2800" dirty="0" smtClean="0"/>
                  <a:t>: 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-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don’t go to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i</a:t>
                </a:r>
              </a:p>
              <a:p>
                <a:r>
                  <a:rPr lang="en-US" altLang="zh-CHT" sz="2800" b="1" dirty="0" smtClean="0"/>
                  <a:t>No double counting </a:t>
                </a:r>
                <a:r>
                  <a:rPr lang="en-US" altLang="zh-CHT" sz="2800" dirty="0" smtClean="0"/>
                  <a:t>entropy: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		      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…X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…E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HT" sz="2800" i="1" dirty="0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HT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HT" sz="28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HT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HT" sz="28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[KK12]</a:t>
                </a:r>
                <a:r>
                  <a:rPr lang="en-US" altLang="zh-CHT" sz="2800" dirty="0" smtClean="0"/>
                  <a:t>’s example in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 Model: no entropy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		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/>
                  <a:t>= 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A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 = 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|W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R)</a:t>
                </a:r>
                <a:r>
                  <a:rPr lang="en-US" altLang="zh-CHT" sz="2800" dirty="0"/>
                  <a:t> =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0</a:t>
                </a:r>
              </a:p>
              <a:p>
                <a:pPr marL="0" indent="0">
                  <a:buNone/>
                </a:pPr>
                <a:endParaRPr lang="en-US" altLang="zh-CHT" sz="2800" dirty="0" smtClean="0"/>
              </a:p>
              <a:p>
                <a:pPr marL="0" indent="0">
                  <a:buNone/>
                </a:pPr>
                <a:endParaRPr lang="en-US" altLang="zh-CHT" sz="2800" dirty="0" smtClean="0"/>
              </a:p>
              <a:p>
                <a:pPr marL="457200" lvl="1" indent="0">
                  <a:buNone/>
                </a:pPr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General Entangled (GE) Model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Allow general entanglement</a:t>
                </a:r>
                <a:r>
                  <a:rPr lang="en-US" altLang="zh-CHT" sz="2800" dirty="0"/>
                  <a:t>; new way to measure entropy</a:t>
                </a:r>
                <a:endParaRPr lang="en-US" altLang="zh-CHT" sz="2800" dirty="0" smtClean="0"/>
              </a:p>
              <a:p>
                <a:r>
                  <a:rPr lang="en-US" altLang="zh-CHT" sz="2800" dirty="0" smtClean="0"/>
                  <a:t>Measure entropy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i="1" dirty="0" smtClean="0"/>
                  <a:t>right after</a:t>
                </a:r>
                <a:r>
                  <a:rPr lang="en-US" altLang="zh-CHT" sz="2800" dirty="0" smtClean="0"/>
                  <a:t> receiving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CHT" dirty="0" smtClean="0"/>
                  <a:t>			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smtClean="0"/>
                  <a:t> </a:t>
                </a:r>
                <a:r>
                  <a:rPr lang="en-US" altLang="zh-CHT" dirty="0"/>
                  <a:t>=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CHT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HT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endParaRPr lang="en-US" altLang="zh-CHT" sz="1200" dirty="0" smtClean="0"/>
              </a:p>
              <a:p>
                <a:r>
                  <a:rPr lang="en-US" altLang="zh-CHT" sz="2800" dirty="0" err="1" smtClean="0"/>
                  <a:t>Def</a:t>
                </a:r>
                <a:r>
                  <a:rPr lang="en-US" altLang="zh-CHT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altLang="zh-CHT" sz="28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 smtClean="0"/>
                  <a:t> is a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-source if 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	      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/>
                  <a:t>=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A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-i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800" dirty="0" smtClean="0"/>
                  <a:t>    for every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[t]</a:t>
                </a:r>
              </a:p>
              <a:p>
                <a:pPr marL="0" indent="0">
                  <a:buNone/>
                </a:pPr>
                <a:endParaRPr lang="en-US" altLang="zh-CHT" sz="2800" dirty="0" smtClean="0"/>
              </a:p>
              <a:p>
                <a:pPr marL="457200" lvl="1" indent="0">
                  <a:buNone/>
                </a:pPr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General Entangled (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) Model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vs. </a:t>
            </a:r>
            <a:r>
              <a:rPr lang="en-US" altLang="zh-CHT" dirty="0" smtClean="0">
                <a:solidFill>
                  <a:srgbClr val="00B050"/>
                </a:solidFill>
              </a:rPr>
              <a:t>IA</a:t>
            </a:r>
            <a:r>
              <a:rPr lang="en-US" altLang="zh-CHT" dirty="0" smtClean="0"/>
              <a:t> vs. </a:t>
            </a:r>
            <a:r>
              <a:rPr lang="en-US" altLang="zh-CHT" dirty="0" smtClean="0">
                <a:solidFill>
                  <a:srgbClr val="00B050"/>
                </a:solidFill>
              </a:rPr>
              <a:t>BS</a:t>
            </a:r>
            <a:endParaRPr lang="zh-CHT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HT" dirty="0" smtClean="0">
                <a:solidFill>
                  <a:srgbClr val="00B050"/>
                </a:solidFill>
              </a:rPr>
              <a:t>IA</a:t>
            </a:r>
            <a:r>
              <a:rPr lang="en-US" altLang="zh-CHT" dirty="0" smtClean="0"/>
              <a:t> &amp; </a:t>
            </a:r>
            <a:r>
              <a:rPr lang="en-US" altLang="zh-CHT" dirty="0" smtClean="0">
                <a:solidFill>
                  <a:srgbClr val="00B050"/>
                </a:solidFill>
              </a:rPr>
              <a:t>BS </a:t>
            </a:r>
            <a:r>
              <a:rPr lang="en-US" altLang="zh-CHT" dirty="0" smtClean="0"/>
              <a:t>are restriction of</a:t>
            </a:r>
            <a:r>
              <a:rPr lang="en-US" altLang="zh-CHT" dirty="0" smtClean="0">
                <a:solidFill>
                  <a:srgbClr val="00B050"/>
                </a:solidFill>
              </a:rPr>
              <a:t> GE</a:t>
            </a:r>
          </a:p>
          <a:p>
            <a:pPr lvl="1"/>
            <a:r>
              <a:rPr lang="en-US" altLang="zh-CHT" dirty="0" smtClean="0">
                <a:solidFill>
                  <a:srgbClr val="00B050"/>
                </a:solidFill>
              </a:rPr>
              <a:t>IA</a:t>
            </a:r>
            <a:r>
              <a:rPr lang="en-US" altLang="zh-CHT" dirty="0" smtClean="0"/>
              <a:t> = 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with independent </a:t>
            </a:r>
            <a:r>
              <a:rPr lang="en-US" altLang="zh-CHT" dirty="0" smtClean="0">
                <a:solidFill>
                  <a:srgbClr val="3333CC"/>
                </a:solidFill>
              </a:rPr>
              <a:t>A</a:t>
            </a:r>
            <a:r>
              <a:rPr lang="en-US" altLang="zh-CHT" baseline="-25000" dirty="0" smtClean="0">
                <a:solidFill>
                  <a:srgbClr val="3333CC"/>
                </a:solidFill>
              </a:rPr>
              <a:t>i</a:t>
            </a:r>
            <a:r>
              <a:rPr lang="en-US" altLang="zh-CHT" dirty="0" smtClean="0"/>
              <a:t>’s</a:t>
            </a:r>
          </a:p>
          <a:p>
            <a:pPr lvl="1"/>
            <a:r>
              <a:rPr lang="en-US" altLang="zh-CHT" dirty="0" smtClean="0">
                <a:solidFill>
                  <a:srgbClr val="00B050"/>
                </a:solidFill>
              </a:rPr>
              <a:t>BS</a:t>
            </a:r>
            <a:r>
              <a:rPr lang="en-US" altLang="zh-CHT" dirty="0" smtClean="0"/>
              <a:t> = 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with bounded size </a:t>
            </a:r>
            <a:r>
              <a:rPr lang="en-US" altLang="zh-CHT" dirty="0" err="1" smtClean="0">
                <a:solidFill>
                  <a:srgbClr val="3333CC"/>
                </a:solidFill>
              </a:rPr>
              <a:t>E</a:t>
            </a:r>
            <a:r>
              <a:rPr lang="en-US" altLang="zh-CHT" baseline="-25000" dirty="0" err="1" smtClean="0">
                <a:solidFill>
                  <a:srgbClr val="3333CC"/>
                </a:solidFill>
              </a:rPr>
              <a:t>i</a:t>
            </a:r>
            <a:r>
              <a:rPr lang="en-US" altLang="zh-CHT" dirty="0" err="1" smtClean="0"/>
              <a:t>’s</a:t>
            </a:r>
            <a:r>
              <a:rPr lang="en-US" altLang="zh-CHT" dirty="0" smtClean="0"/>
              <a:t> </a:t>
            </a:r>
          </a:p>
          <a:p>
            <a:pPr lvl="1"/>
            <a:r>
              <a:rPr lang="en-US" altLang="zh-CHT" dirty="0" smtClean="0"/>
              <a:t>Entropy in 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= entropy in </a:t>
            </a:r>
            <a:r>
              <a:rPr lang="en-US" altLang="zh-CHT" dirty="0" smtClean="0">
                <a:solidFill>
                  <a:srgbClr val="00B050"/>
                </a:solidFill>
              </a:rPr>
              <a:t>IA</a:t>
            </a:r>
          </a:p>
          <a:p>
            <a:pPr lvl="1"/>
            <a:endParaRPr lang="en-US" altLang="zh-CHT" sz="1200" dirty="0" smtClean="0"/>
          </a:p>
          <a:p>
            <a:r>
              <a:rPr lang="en-US" altLang="zh-CHT" dirty="0" smtClean="0"/>
              <a:t>We show 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-sources are extractable</a:t>
            </a:r>
          </a:p>
          <a:p>
            <a:pPr lvl="1"/>
            <a:r>
              <a:rPr lang="en-US" altLang="zh-CHT" dirty="0" smtClean="0"/>
              <a:t>even non-trivial for classical side info!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52425"/>
            <a:ext cx="9144000" cy="6097588"/>
          </a:xfrm>
          <a:prstGeom prst="verticalScroll">
            <a:avLst>
              <a:gd name="adj" fmla="val 7662"/>
            </a:avLst>
          </a:prstGeom>
          <a:solidFill>
            <a:srgbClr val="FFFF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836613"/>
            <a:ext cx="7851775" cy="52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333399"/>
                </a:solidFill>
                <a:latin typeface="eufb10" charset="0"/>
                <a:ea typeface="ＭＳ Ｐゴシック" charset="0"/>
              </a:rPr>
              <a:t>Plan of Talk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Modelling of (Quantum) Side Information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Multi-source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         - </a:t>
            </a:r>
            <a:r>
              <a:rPr lang="en-US" sz="2800" dirty="0">
                <a:solidFill>
                  <a:srgbClr val="007406"/>
                </a:solidFill>
                <a:latin typeface="Arial" charset="0"/>
                <a:ea typeface="ＭＳ Ｐゴシック" charset="0"/>
              </a:rPr>
              <a:t>based on joint work w/ </a:t>
            </a:r>
            <a:r>
              <a:rPr lang="en-US" sz="2800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Chung, Li</a:t>
            </a:r>
            <a:endParaRPr lang="en-US" sz="2800" b="1" dirty="0" smtClean="0">
              <a:solidFill>
                <a:srgbClr val="007406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 based on joint work w/ Chung,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Single-source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- based on joint work w/ Chung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Summary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1915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-secure Multi-source Extractors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400" dirty="0" smtClean="0"/>
                  <a:t>-secure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/>
                  <a:t> </a:t>
                </a:r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400" dirty="0" smtClean="0"/>
                  <a:t>-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XAdv</m:t>
                        </m:r>
                      </m:sub>
                    </m:sSub>
                  </m:oMath>
                </a14:m>
                <a:r>
                  <a:rPr lang="en-US" altLang="zh-CHT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HT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altLang="zh-CHT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400" dirty="0" smtClean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CHT" sz="2400" baseline="-250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HT" sz="2400" dirty="0" smtClean="0"/>
                  <a:t>is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 smtClean="0"/>
                  <a:t>-strong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 </a:t>
                </a:r>
                <a:endParaRPr lang="en-US" altLang="zh-CHT" sz="2400" baseline="-250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  <a:blipFill rotWithShape="0">
                <a:blip r:embed="rId2"/>
                <a:stretch>
                  <a:fillRect l="-219" t="-2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1527008" y="2959189"/>
            <a:ext cx="5209285" cy="3186746"/>
            <a:chOff x="2213070" y="3487273"/>
            <a:chExt cx="5209285" cy="3186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H="1">
              <a:off x="5172112" y="4428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65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6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667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群組 69"/>
            <p:cNvGrpSpPr/>
            <p:nvPr/>
          </p:nvGrpSpPr>
          <p:grpSpPr>
            <a:xfrm>
              <a:off x="5108679" y="3707396"/>
              <a:ext cx="2313676" cy="681341"/>
              <a:chOff x="2213070" y="3717958"/>
              <a:chExt cx="2313676" cy="681341"/>
            </a:xfrm>
          </p:grpSpPr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211434" y="4022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134199" y="3967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HT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211434" y="3487273"/>
              <a:ext cx="24288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Multi-source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410742" y="3781232"/>
            <a:ext cx="1484285" cy="1380859"/>
            <a:chOff x="7410742" y="3763126"/>
            <a:chExt cx="1484285" cy="1380859"/>
          </a:xfrm>
        </p:grpSpPr>
        <p:grpSp>
          <p:nvGrpSpPr>
            <p:cNvPr id="26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7410742" y="4682320"/>
                  <a:ext cx="8028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HT" sz="240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zh-CHT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dv</m:t>
                        </m:r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742" y="4682320"/>
                  <a:ext cx="80284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2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871" y="1285596"/>
            <a:ext cx="8369929" cy="4822464"/>
          </a:xfrm>
        </p:spPr>
        <p:txBody>
          <a:bodyPr>
            <a:normAutofit/>
          </a:bodyPr>
          <a:lstStyle/>
          <a:p>
            <a:r>
              <a:rPr lang="en-US" altLang="zh-CHT" sz="2800" dirty="0" smtClean="0"/>
              <a:t>Only get side info from a single source</a:t>
            </a:r>
          </a:p>
          <a:p>
            <a:pPr lvl="1"/>
            <a:r>
              <a:rPr lang="en-US" altLang="zh-CHT" sz="2400" dirty="0" smtClean="0"/>
              <a:t>at adversary’s choice (without seeing the sources)</a:t>
            </a:r>
          </a:p>
          <a:p>
            <a:r>
              <a:rPr lang="en-US" altLang="zh-CHT" sz="2800" dirty="0" smtClean="0"/>
              <a:t>Weaker than </a:t>
            </a:r>
            <a:r>
              <a:rPr lang="en-US" altLang="zh-CHT" sz="2800" dirty="0" smtClean="0">
                <a:solidFill>
                  <a:srgbClr val="00B050"/>
                </a:solidFill>
              </a:rPr>
              <a:t>IA</a:t>
            </a:r>
            <a:r>
              <a:rPr lang="en-US" altLang="zh-CHT" sz="2800" dirty="0" smtClean="0"/>
              <a:t> &amp; </a:t>
            </a:r>
            <a:r>
              <a:rPr lang="en-US" altLang="zh-CHT" sz="2800" dirty="0" smtClean="0">
                <a:solidFill>
                  <a:srgbClr val="00B050"/>
                </a:solidFill>
              </a:rPr>
              <a:t>GE</a:t>
            </a:r>
          </a:p>
          <a:p>
            <a:r>
              <a:rPr lang="en-US" altLang="zh-CHT" sz="2800" dirty="0" smtClean="0">
                <a:solidFill>
                  <a:srgbClr val="00B050"/>
                </a:solidFill>
              </a:rPr>
              <a:t>OA</a:t>
            </a:r>
            <a:r>
              <a:rPr lang="en-US" altLang="zh-CHT" sz="2800" dirty="0" smtClean="0"/>
              <a:t>-sources &amp; </a:t>
            </a:r>
            <a:r>
              <a:rPr lang="en-US" altLang="zh-CHT" sz="2800" dirty="0" smtClean="0">
                <a:solidFill>
                  <a:srgbClr val="00B050"/>
                </a:solidFill>
              </a:rPr>
              <a:t>OA</a:t>
            </a:r>
            <a:r>
              <a:rPr lang="en-US" altLang="zh-CHT" sz="2800" dirty="0" smtClean="0"/>
              <a:t>-secure extractors defined similarly</a:t>
            </a:r>
          </a:p>
          <a:p>
            <a:pPr marL="457200" lvl="1" indent="0">
              <a:buNone/>
            </a:pPr>
            <a:endParaRPr lang="zh-CHT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HT" dirty="0" smtClean="0"/>
              <a:t>One-sided Adversary (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) Model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89390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431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308170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81472" y="381397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i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53862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38392" y="381397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8226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8203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群組 63"/>
          <p:cNvGrpSpPr/>
          <p:nvPr/>
        </p:nvGrpSpPr>
        <p:grpSpPr>
          <a:xfrm>
            <a:off x="3637165" y="4344352"/>
            <a:ext cx="421120" cy="1041994"/>
            <a:chOff x="4764986" y="3068116"/>
            <a:chExt cx="421120" cy="1041994"/>
          </a:xfrm>
        </p:grpSpPr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764986" y="3364663"/>
              <a:ext cx="394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283843" y="4344351"/>
            <a:ext cx="401914" cy="1071215"/>
            <a:chOff x="4211416" y="3397281"/>
            <a:chExt cx="401914" cy="1071215"/>
          </a:xfrm>
        </p:grpSpPr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218670" y="3693829"/>
              <a:ext cx="394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err="1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477451" y="3450261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51" y="3450261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20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Randomness Extractor: </a:t>
            </a:r>
            <a:r>
              <a:rPr lang="en-US" altLang="zh-CHT" dirty="0" smtClean="0">
                <a:solidFill>
                  <a:srgbClr val="FF0000"/>
                </a:solidFill>
              </a:rPr>
              <a:t>Multi-source</a:t>
            </a:r>
            <a:br>
              <a:rPr lang="en-US" altLang="zh-CHT" dirty="0" smtClean="0">
                <a:solidFill>
                  <a:srgbClr val="FF0000"/>
                </a:solidFill>
              </a:rPr>
            </a:br>
            <a:r>
              <a:rPr lang="en-US" altLang="zh-CHT" sz="3100" dirty="0" smtClean="0">
                <a:solidFill>
                  <a:srgbClr val="0070C0"/>
                </a:solidFill>
              </a:rPr>
              <a:t>[CG85, BIK04, </a:t>
            </a:r>
            <a:r>
              <a:rPr lang="en-US" altLang="zh-CHT" sz="3100" dirty="0" err="1" smtClean="0">
                <a:solidFill>
                  <a:srgbClr val="0070C0"/>
                </a:solidFill>
              </a:rPr>
              <a:t>Raz</a:t>
            </a:r>
            <a:r>
              <a:rPr lang="en-US" altLang="zh-CHT" sz="3100" dirty="0" smtClean="0">
                <a:solidFill>
                  <a:srgbClr val="0070C0"/>
                </a:solidFill>
              </a:rPr>
              <a:t>, Rao, </a:t>
            </a:r>
            <a:r>
              <a:rPr lang="en-US" altLang="zh-CHT" sz="3100" dirty="0" err="1" smtClean="0">
                <a:solidFill>
                  <a:srgbClr val="0070C0"/>
                </a:solidFill>
              </a:rPr>
              <a:t>Bourgain</a:t>
            </a:r>
            <a:r>
              <a:rPr lang="en-US" altLang="zh-CHT" sz="3100" dirty="0" smtClean="0">
                <a:solidFill>
                  <a:srgbClr val="0070C0"/>
                </a:solidFill>
              </a:rPr>
              <a:t>, Li ……]</a:t>
            </a:r>
            <a:r>
              <a:rPr lang="en-US" altLang="zh-CHT" dirty="0" smtClean="0"/>
              <a:t> 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3868"/>
            <a:ext cx="8229600" cy="1012536"/>
          </a:xfrm>
        </p:spPr>
        <p:txBody>
          <a:bodyPr/>
          <a:lstStyle/>
          <a:p>
            <a:pPr marL="0" indent="0">
              <a:buNone/>
            </a:pPr>
            <a:r>
              <a:rPr lang="en-US" altLang="zh-CHT" sz="2800" dirty="0" smtClean="0"/>
              <a:t>A </a:t>
            </a:r>
            <a:r>
              <a:rPr lang="en-US" altLang="zh-CHT" sz="2800" dirty="0" smtClean="0">
                <a:solidFill>
                  <a:srgbClr val="007406"/>
                </a:solidFill>
              </a:rPr>
              <a:t>deterministic function</a:t>
            </a:r>
            <a:r>
              <a:rPr lang="en-US" altLang="zh-CHT" sz="2800" dirty="0" smtClean="0"/>
              <a:t> converts </a:t>
            </a:r>
            <a:r>
              <a:rPr lang="en-US" altLang="zh-CHT" sz="2800" b="1" i="1" dirty="0" err="1" smtClean="0"/>
              <a:t>indep</a:t>
            </a:r>
            <a:r>
              <a:rPr lang="en-US" altLang="zh-CHT" sz="2800" b="1" i="1" dirty="0" smtClean="0"/>
              <a:t>.</a:t>
            </a:r>
            <a:r>
              <a:rPr lang="en-US" altLang="zh-CHT" sz="2800" b="1" dirty="0" smtClean="0"/>
              <a:t> </a:t>
            </a:r>
            <a:r>
              <a:rPr lang="en-US" altLang="zh-CHT" sz="2800" dirty="0" smtClean="0"/>
              <a:t>weak </a:t>
            </a:r>
            <a:r>
              <a:rPr lang="en-US" altLang="zh-CHT" sz="2800" dirty="0"/>
              <a:t>random </a:t>
            </a:r>
            <a:r>
              <a:rPr lang="en-US" altLang="zh-CHT" sz="2800" dirty="0" smtClean="0"/>
              <a:t>sources with entropy to </a:t>
            </a:r>
            <a:r>
              <a:rPr lang="en-US" altLang="zh-CHT" sz="2800" i="1" dirty="0"/>
              <a:t>almost-uniform</a:t>
            </a:r>
            <a:r>
              <a:rPr lang="en-US" altLang="zh-CHT" sz="2800" dirty="0"/>
              <a:t> </a:t>
            </a:r>
            <a:r>
              <a:rPr lang="en-US" altLang="zh-CHT" sz="2800" dirty="0" smtClean="0"/>
              <a:t>randomness</a:t>
            </a:r>
          </a:p>
          <a:p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60399" y="2946890"/>
            <a:ext cx="5221887" cy="3048129"/>
            <a:chOff x="1760399" y="2946890"/>
            <a:chExt cx="5221887" cy="3048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25"/>
                <p:cNvSpPr>
                  <a:spLocks noChangeArrowheads="1"/>
                </p:cNvSpPr>
                <p:nvPr/>
              </p:nvSpPr>
              <p:spPr bwMode="auto">
                <a:xfrm>
                  <a:off x="2888054" y="4234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8054" y="4234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719441" y="3749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958060" y="5165516"/>
              <a:ext cx="2528347" cy="779502"/>
              <a:chOff x="2740770" y="5181600"/>
              <a:chExt cx="2528347" cy="779502"/>
            </a:xfrm>
          </p:grpSpPr>
          <p:sp>
            <p:nvSpPr>
              <p:cNvPr id="8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760399" y="3038958"/>
              <a:ext cx="2326278" cy="1195688"/>
              <a:chOff x="2213070" y="3717958"/>
              <a:chExt cx="2326278" cy="1195688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2326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Helvetica" pitchFamily="34" charset="0"/>
                  </a:rPr>
                  <a:t>weak random </a:t>
                </a:r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74515" y="5273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4515" y="5273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2333" b="-24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群組 15"/>
            <p:cNvGrpSpPr/>
            <p:nvPr/>
          </p:nvGrpSpPr>
          <p:grpSpPr>
            <a:xfrm>
              <a:off x="4656008" y="3028396"/>
              <a:ext cx="2326278" cy="681341"/>
              <a:chOff x="2213070" y="3717958"/>
              <a:chExt cx="2326278" cy="681341"/>
            </a:xfrm>
          </p:grpSpPr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2326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Helvetica" pitchFamily="34" charset="0"/>
                  </a:rPr>
                  <a:t>w</a:t>
                </a:r>
                <a:r>
                  <a:rPr lang="en-US" i="0" dirty="0" smtClean="0">
                    <a:latin typeface="Helvetica" pitchFamily="34" charset="0"/>
                  </a:rPr>
                  <a:t>eak random 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758763" y="3343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81528" y="3288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15679" y="5533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037590" y="2946890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HT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590" y="2946890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7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Strong 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-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Security Equivalence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err="1" smtClean="0"/>
                  <a:t>Thm</a:t>
                </a:r>
                <a:r>
                  <a:rPr lang="en-US" altLang="zh-CHT" sz="2800" dirty="0" smtClean="0"/>
                  <a:t>: For any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[t]</a:t>
                </a:r>
                <a:r>
                  <a:rPr lang="en-US" altLang="zh-CHT" sz="2800" dirty="0" smtClean="0"/>
                  <a:t> with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|S|=t-1</a:t>
                </a:r>
                <a:r>
                  <a:rPr lang="en-US" altLang="zh-CHT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if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is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smtClean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smtClean="0"/>
                  <a:t>extractor,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/>
                  <a:t>is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smtClean="0"/>
                  <a:t>extractor.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  <a:blipFill rotWithShape="0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04937" y="4155533"/>
            <a:ext cx="78765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4000" dirty="0" smtClean="0">
                <a:solidFill>
                  <a:srgbClr val="00B050"/>
                </a:solidFill>
              </a:rPr>
              <a:t>M</a:t>
            </a:r>
            <a:endParaRPr lang="zh-CHT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69681" y="4163080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4000" dirty="0" smtClean="0">
                <a:solidFill>
                  <a:srgbClr val="00B050"/>
                </a:solidFill>
              </a:rPr>
              <a:t>OA</a:t>
            </a:r>
            <a:endParaRPr lang="zh-CHT" altLang="en-US" sz="4000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3005" y="3319605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4000" dirty="0" smtClean="0">
                <a:solidFill>
                  <a:srgbClr val="00B050"/>
                </a:solidFill>
              </a:rPr>
              <a:t>IA</a:t>
            </a:r>
            <a:endParaRPr lang="zh-CHT" altLang="en-US" sz="4000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04515" y="5010869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4000" dirty="0" smtClean="0">
                <a:solidFill>
                  <a:srgbClr val="00B050"/>
                </a:solidFill>
              </a:rPr>
              <a:t>BS</a:t>
            </a:r>
            <a:endParaRPr lang="zh-CHT" altLang="en-US" sz="40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86126" y="4149515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4000" dirty="0" smtClean="0">
                <a:solidFill>
                  <a:srgbClr val="00B050"/>
                </a:solidFill>
              </a:rPr>
              <a:t>GE</a:t>
            </a:r>
            <a:endParaRPr lang="zh-CHT" altLang="en-US" sz="4000" dirty="0">
              <a:solidFill>
                <a:srgbClr val="00B05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10800000">
            <a:off x="1883121" y="4354076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/>
          </a:p>
        </p:txBody>
      </p:sp>
      <p:sp>
        <p:nvSpPr>
          <p:cNvPr id="11" name="向右箭號 10"/>
          <p:cNvSpPr/>
          <p:nvPr/>
        </p:nvSpPr>
        <p:spPr>
          <a:xfrm rot="8502011">
            <a:off x="3809999" y="3845575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/>
          </a:p>
        </p:txBody>
      </p:sp>
      <p:sp>
        <p:nvSpPr>
          <p:cNvPr id="12" name="向右箭號 11"/>
          <p:cNvSpPr/>
          <p:nvPr/>
        </p:nvSpPr>
        <p:spPr>
          <a:xfrm rot="8740736">
            <a:off x="5682561" y="4858051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/>
          </a:p>
        </p:txBody>
      </p:sp>
      <p:sp>
        <p:nvSpPr>
          <p:cNvPr id="14" name="向右箭號 13"/>
          <p:cNvSpPr/>
          <p:nvPr/>
        </p:nvSpPr>
        <p:spPr>
          <a:xfrm rot="12806113">
            <a:off x="5662945" y="3887833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/>
          </a:p>
        </p:txBody>
      </p:sp>
      <p:sp>
        <p:nvSpPr>
          <p:cNvPr id="23" name="弧形箭號 (上彎) 22"/>
          <p:cNvSpPr/>
          <p:nvPr/>
        </p:nvSpPr>
        <p:spPr>
          <a:xfrm>
            <a:off x="2942376" y="5291602"/>
            <a:ext cx="4173648" cy="101865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>
              <a:solidFill>
                <a:schemeClr val="tx1"/>
              </a:solidFill>
            </a:endParaRPr>
          </a:p>
        </p:txBody>
      </p:sp>
      <p:sp>
        <p:nvSpPr>
          <p:cNvPr id="24" name="左-右雙向箭號 23"/>
          <p:cNvSpPr/>
          <p:nvPr/>
        </p:nvSpPr>
        <p:spPr>
          <a:xfrm>
            <a:off x="1865016" y="4336602"/>
            <a:ext cx="660901" cy="325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T" altLang="en-US"/>
          </a:p>
        </p:txBody>
      </p:sp>
      <p:sp>
        <p:nvSpPr>
          <p:cNvPr id="25" name="矩形 24"/>
          <p:cNvSpPr/>
          <p:nvPr/>
        </p:nvSpPr>
        <p:spPr>
          <a:xfrm>
            <a:off x="1695703" y="3769426"/>
            <a:ext cx="101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HT" dirty="0" smtClean="0"/>
              <a:t>classical</a:t>
            </a:r>
          </a:p>
          <a:p>
            <a:pPr algn="ctr"/>
            <a:r>
              <a:rPr lang="en-US" altLang="zh-CHT" dirty="0" smtClean="0"/>
              <a:t>side-info</a:t>
            </a:r>
            <a:endParaRPr lang="zh-CHT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707386" y="4818117"/>
            <a:ext cx="131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HT" dirty="0" smtClean="0"/>
              <a:t>no side-info</a:t>
            </a:r>
            <a:endParaRPr lang="zh-CHT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425328" y="5939227"/>
            <a:ext cx="119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HT" dirty="0" smtClean="0"/>
              <a:t>strong ext.</a:t>
            </a:r>
            <a:endParaRPr lang="zh-CHT" altLang="en-US" dirty="0"/>
          </a:p>
        </p:txBody>
      </p:sp>
    </p:spTree>
    <p:extLst>
      <p:ext uri="{BB962C8B-B14F-4D97-AF65-F5344CB8AC3E}">
        <p14:creationId xmlns:p14="http://schemas.microsoft.com/office/powerpoint/2010/main" val="29761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/>
              <a:t>Strong 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-</a:t>
            </a:r>
            <a:r>
              <a:rPr lang="en-US" altLang="zh-CHT" dirty="0" smtClean="0">
                <a:solidFill>
                  <a:srgbClr val="00B050"/>
                </a:solidFill>
              </a:rPr>
              <a:t>GE</a:t>
            </a:r>
            <a:r>
              <a:rPr lang="en-US" altLang="zh-CHT" dirty="0" smtClean="0"/>
              <a:t> Security Equivalence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Thm: Let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zh-CHT" sz="28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[t-1]</a:t>
                </a:r>
                <a:r>
                  <a:rPr lang="en-US" altLang="zh-CHT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if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is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smtClean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smtClean="0"/>
                  <a:t>extractor,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/>
                  <a:t>is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smtClean="0"/>
                  <a:t>extractor.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:endParaRPr lang="en-US" altLang="zh-CHT" sz="28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  <a:blipFill rotWithShape="0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4666001" y="4331293"/>
            <a:ext cx="2576771" cy="1000136"/>
            <a:chOff x="7091724" y="3429189"/>
            <a:chExt cx="2576771" cy="1000136"/>
          </a:xfrm>
        </p:grpSpPr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7091724" y="3429189"/>
              <a:ext cx="2576771" cy="1000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757401" y="3591213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3959805" y="5644542"/>
            <a:ext cx="843315" cy="941059"/>
            <a:chOff x="6131542" y="4051300"/>
            <a:chExt cx="843315" cy="941059"/>
          </a:xfrm>
        </p:grpSpPr>
        <p:pic>
          <p:nvPicPr>
            <p:cNvPr id="22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594264" y="5286464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08170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81472" y="366912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53862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38392" y="3669127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8226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82032" y="366912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515290" y="3315078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315078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1282032" y="4367326"/>
            <a:ext cx="1973540" cy="1040401"/>
            <a:chOff x="4200920" y="3297803"/>
            <a:chExt cx="1973540" cy="1040401"/>
          </a:xfrm>
        </p:grpSpPr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 flipV="1">
              <a:off x="4200920" y="3297803"/>
              <a:ext cx="1973540" cy="1040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58479" y="3801086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096294" y="4376259"/>
            <a:ext cx="2554272" cy="1031468"/>
            <a:chOff x="7757401" y="3474155"/>
            <a:chExt cx="2554272" cy="1031468"/>
          </a:xfrm>
        </p:grpSpPr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7757401" y="3474155"/>
              <a:ext cx="2554272" cy="1031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812331" y="4002134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785695" y="4352694"/>
            <a:ext cx="1808568" cy="978736"/>
            <a:chOff x="4211418" y="3450590"/>
            <a:chExt cx="1808568" cy="978736"/>
          </a:xfrm>
        </p:grpSpPr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 flipV="1">
              <a:off x="4211418" y="3450590"/>
              <a:ext cx="1808568" cy="978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977355" y="3550872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637165" y="4199504"/>
            <a:ext cx="450764" cy="1041994"/>
            <a:chOff x="4764986" y="3068116"/>
            <a:chExt cx="450764" cy="1041994"/>
          </a:xfrm>
        </p:grpSpPr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764986" y="3364663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283843" y="4199503"/>
            <a:ext cx="458018" cy="1071215"/>
            <a:chOff x="4211416" y="3397281"/>
            <a:chExt cx="458018" cy="1071215"/>
          </a:xfrm>
        </p:grpSpPr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218670" y="3693829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CHT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368881" y="626520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CHT" sz="20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583481" y="599706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CHT" sz="20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116288" y="5558492"/>
            <a:ext cx="1860196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2800" dirty="0" smtClean="0"/>
              <a:t>Apply</a:t>
            </a:r>
            <a:r>
              <a:rPr lang="en-US" altLang="zh-CHT" sz="2800" dirty="0" smtClean="0">
                <a:solidFill>
                  <a:srgbClr val="3333CC"/>
                </a:solidFill>
              </a:rPr>
              <a:t> Ext </a:t>
            </a:r>
            <a:endParaRPr lang="zh-CHT" altLang="en-US" sz="2800" dirty="0">
              <a:solidFill>
                <a:srgbClr val="3333CC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2496393" y="1657448"/>
            <a:ext cx="467401" cy="3549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7624" y="281280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>
                <a:solidFill>
                  <a:srgbClr val="3333CC"/>
                </a:solidFill>
              </a:rPr>
              <a:t>S</a:t>
            </a:r>
            <a:endParaRPr lang="en-US" sz="2400" dirty="0"/>
          </a:p>
        </p:txBody>
      </p:sp>
      <p:sp>
        <p:nvSpPr>
          <p:cNvPr id="55" name="文字方塊 53"/>
          <p:cNvSpPr txBox="1"/>
          <p:nvPr/>
        </p:nvSpPr>
        <p:spPr>
          <a:xfrm>
            <a:off x="457200" y="5495767"/>
            <a:ext cx="2234929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2800" dirty="0" smtClean="0">
                <a:solidFill>
                  <a:srgbClr val="FF0000"/>
                </a:solidFill>
              </a:rPr>
              <a:t>Leaking </a:t>
            </a:r>
            <a:r>
              <a:rPr lang="en-US" altLang="zh-CHT" sz="2800" dirty="0" smtClean="0"/>
              <a:t>on X</a:t>
            </a:r>
            <a:r>
              <a:rPr lang="en-US" altLang="zh-CHT" sz="2800" baseline="-25000" dirty="0" smtClean="0"/>
              <a:t>S</a:t>
            </a:r>
            <a:r>
              <a:rPr lang="en-US" altLang="zh-CHT" sz="2800" dirty="0" smtClean="0"/>
              <a:t> </a:t>
            </a:r>
            <a:endParaRPr lang="zh-CHT" alt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021"/>
            <a:ext cx="8229600" cy="905769"/>
          </a:xfrm>
        </p:spPr>
        <p:txBody>
          <a:bodyPr/>
          <a:lstStyle/>
          <a:p>
            <a:r>
              <a:rPr lang="en-US" sz="3400" dirty="0" smtClean="0"/>
              <a:t>Proof:</a:t>
            </a:r>
            <a:r>
              <a:rPr lang="en-US" dirty="0" smtClean="0"/>
              <a:t> </a:t>
            </a:r>
            <a:r>
              <a:rPr lang="en-US" sz="3000" dirty="0" smtClean="0"/>
              <a:t>simulation b/c 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文字方塊 53"/>
          <p:cNvSpPr txBox="1"/>
          <p:nvPr/>
        </p:nvSpPr>
        <p:spPr>
          <a:xfrm>
            <a:off x="5950335" y="1218057"/>
            <a:ext cx="2274778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2800" dirty="0" smtClean="0"/>
              <a:t>Apply OA</a:t>
            </a:r>
            <a:r>
              <a:rPr lang="en-US" altLang="zh-CHT" sz="2800" dirty="0" smtClean="0">
                <a:solidFill>
                  <a:srgbClr val="3333CC"/>
                </a:solidFill>
              </a:rPr>
              <a:t> Ext </a:t>
            </a:r>
            <a:endParaRPr lang="zh-CHT" altLang="en-US" sz="2800" dirty="0">
              <a:solidFill>
                <a:srgbClr val="3333CC"/>
              </a:solidFill>
            </a:endParaRPr>
          </a:p>
        </p:txBody>
      </p:sp>
      <p:sp>
        <p:nvSpPr>
          <p:cNvPr id="7" name="文字方塊 53"/>
          <p:cNvSpPr txBox="1"/>
          <p:nvPr/>
        </p:nvSpPr>
        <p:spPr>
          <a:xfrm>
            <a:off x="5950335" y="413232"/>
            <a:ext cx="2234929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HT" sz="2800" dirty="0" smtClean="0">
                <a:solidFill>
                  <a:srgbClr val="FF0000"/>
                </a:solidFill>
              </a:rPr>
              <a:t>Leaking </a:t>
            </a:r>
            <a:r>
              <a:rPr lang="en-US" altLang="zh-CHT" sz="2800" dirty="0" smtClean="0"/>
              <a:t>on X</a:t>
            </a:r>
            <a:r>
              <a:rPr lang="en-US" altLang="zh-CHT" sz="2800" baseline="-25000" dirty="0" smtClean="0"/>
              <a:t>S</a:t>
            </a:r>
            <a:r>
              <a:rPr lang="en-US" altLang="zh-CHT" sz="2800" dirty="0" smtClean="0"/>
              <a:t> </a:t>
            </a:r>
            <a:endParaRPr lang="zh-CHT" altLang="en-US" sz="28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6749" y="720325"/>
            <a:ext cx="1596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406"/>
                </a:solidFill>
              </a:rPr>
              <a:t>COMMUTE</a:t>
            </a:r>
          </a:p>
          <a:p>
            <a:pPr algn="ctr"/>
            <a:r>
              <a:rPr lang="en-US" sz="2400" b="1" dirty="0">
                <a:solidFill>
                  <a:srgbClr val="007406"/>
                </a:solidFill>
              </a:rPr>
              <a:t> </a:t>
            </a:r>
            <a:r>
              <a:rPr lang="en-US" sz="2400" b="1" dirty="0" smtClean="0">
                <a:solidFill>
                  <a:srgbClr val="007406"/>
                </a:solidFill>
              </a:rPr>
              <a:t>(strong)</a:t>
            </a:r>
            <a:endParaRPr lang="en-US" sz="2400" b="1" dirty="0">
              <a:solidFill>
                <a:srgbClr val="00740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431081"/>
            <a:ext cx="8229600" cy="116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X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, Apply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Ext</a:t>
            </a:r>
            <a:r>
              <a:rPr lang="en-US" sz="2800" baseline="-250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506529"/>
            <a:ext cx="8229600" cy="116001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,  </a:t>
            </a:r>
            <a:r>
              <a:rPr lang="en-US" sz="2800" dirty="0"/>
              <a:t>Apply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Ext</a:t>
            </a:r>
            <a:r>
              <a:rPr lang="en-US" sz="2800" baseline="-25000" dirty="0"/>
              <a:t> 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X</a:t>
            </a:r>
            <a:r>
              <a:rPr lang="en-US" sz="2800" baseline="-25000" dirty="0" smtClean="0"/>
              <a:t>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4389899" y="37739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9354" y="5587749"/>
            <a:ext cx="2556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Apply </a:t>
            </a:r>
            <a:r>
              <a:rPr lang="en-US" sz="2000" b="1" dirty="0" smtClean="0"/>
              <a:t>OA security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w/ </a:t>
            </a:r>
            <a:r>
              <a:rPr lang="en-US" sz="2000" dirty="0" smtClean="0"/>
              <a:t>sufficient entropy</a:t>
            </a:r>
            <a:endParaRPr lang="en-US" sz="2000" b="1" dirty="0"/>
          </a:p>
        </p:txBody>
      </p:sp>
      <p:sp>
        <p:nvSpPr>
          <p:cNvPr id="13" name="Right Brace 12"/>
          <p:cNvSpPr/>
          <p:nvPr/>
        </p:nvSpPr>
        <p:spPr>
          <a:xfrm rot="16200000" flipV="1">
            <a:off x="3478903" y="4230520"/>
            <a:ext cx="639779" cy="247744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9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Obtain Strong 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-security (I): </a:t>
            </a:r>
            <a:br>
              <a:rPr lang="en-US" altLang="zh-CHT" dirty="0" smtClean="0"/>
            </a:br>
            <a:r>
              <a:rPr lang="en-US" altLang="zh-CHT" dirty="0" smtClean="0"/>
              <a:t>+1 source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0493"/>
                <a:ext cx="8514784" cy="19397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Thm: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t,k,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-multi-source extractor +</a:t>
                </a:r>
              </a:p>
              <a:p>
                <a:pPr marL="0" indent="0">
                  <a:buNone/>
                </a:pPr>
                <a:r>
                  <a:rPr lang="en-US" altLang="zh-CHT" sz="2800" dirty="0"/>
                  <a:t> </a:t>
                </a:r>
                <a:r>
                  <a:rPr lang="en-US" altLang="zh-CHT" sz="2800" dirty="0" smtClean="0"/>
                  <a:t>        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-strong seeded extractor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[t]</a:t>
                </a:r>
                <a:r>
                  <a:rPr lang="en-US" altLang="zh-CHT" sz="2800" dirty="0" smtClean="0"/>
                  <a:t>-strong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(t+1,k,2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-multi-source extractor</a:t>
                </a:r>
              </a:p>
              <a:p>
                <a:pPr marL="0" indent="0">
                  <a:buNone/>
                </a:pPr>
                <a:endParaRPr lang="en-US" altLang="zh-CHT" sz="1050" dirty="0" smtClean="0"/>
              </a:p>
              <a:p>
                <a:pPr lvl="1"/>
                <a:endParaRPr lang="en-US" altLang="zh-CHT" sz="800" dirty="0" smtClean="0"/>
              </a:p>
              <a:p>
                <a:endParaRPr lang="en-US" altLang="zh-CHT" sz="2800" dirty="0" smtClean="0"/>
              </a:p>
              <a:p>
                <a:pPr lvl="3"/>
                <a:endParaRPr lang="en-US" altLang="zh-CHT" sz="10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0493"/>
                <a:ext cx="8514784" cy="1939702"/>
              </a:xfrm>
              <a:blipFill rotWithShape="0">
                <a:blip r:embed="rId3"/>
                <a:stretch>
                  <a:fillRect l="-1432" t="-3145" r="-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5"/>
              <p:cNvSpPr>
                <a:spLocks noChangeArrowheads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928860" y="3501740"/>
            <a:ext cx="679450" cy="485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"/>
          <p:cNvGrpSpPr/>
          <p:nvPr/>
        </p:nvGrpSpPr>
        <p:grpSpPr>
          <a:xfrm>
            <a:off x="403389" y="3128293"/>
            <a:ext cx="1848376" cy="886080"/>
            <a:chOff x="2438401" y="3442732"/>
            <a:chExt cx="1848376" cy="886080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438401" y="3442732"/>
              <a:ext cx="1848376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 flipV="1">
              <a:off x="3259248" y="3843338"/>
              <a:ext cx="425513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075745" y="3096496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964023" y="3049070"/>
            <a:ext cx="1780000" cy="461665"/>
            <a:chOff x="3298998" y="3049070"/>
            <a:chExt cx="1780000" cy="461665"/>
          </a:xfrm>
        </p:grpSpPr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2828" y="3049070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3655584" y="4278073"/>
            <a:ext cx="1278555" cy="461665"/>
            <a:chOff x="3655584" y="4278073"/>
            <a:chExt cx="1278555" cy="461665"/>
          </a:xfrm>
        </p:grpSpPr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 flipV="1">
              <a:off x="3655584" y="4456905"/>
              <a:ext cx="352369" cy="10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4007954" y="4278073"/>
              <a:ext cx="926185" cy="461665"/>
              <a:chOff x="1916604" y="5267689"/>
              <a:chExt cx="1052933" cy="461665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1916604" y="5267689"/>
                <a:ext cx="1052933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276671" y="5267689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T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Y</a:t>
                </a:r>
                <a:endParaRPr lang="zh-CHT" altLang="en-US" sz="2400" dirty="0">
                  <a:solidFill>
                    <a:srgbClr val="3333CC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479374" y="3038508"/>
            <a:ext cx="1780000" cy="461665"/>
            <a:chOff x="3298998" y="3049070"/>
            <a:chExt cx="1780000" cy="46166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62828" y="3049070"/>
              <a:ext cx="681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t+1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948723" y="3491178"/>
            <a:ext cx="2393640" cy="1405279"/>
            <a:chOff x="4948723" y="3491178"/>
            <a:chExt cx="2393640" cy="1405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5"/>
                <p:cNvSpPr>
                  <a:spLocks noChangeArrowheads="1"/>
                </p:cNvSpPr>
                <p:nvPr/>
              </p:nvSpPr>
              <p:spPr bwMode="auto">
                <a:xfrm>
                  <a:off x="5404921" y="3994757"/>
                  <a:ext cx="1937442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4921" y="3994757"/>
                  <a:ext cx="1937442" cy="9017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4948723" y="4464449"/>
              <a:ext cx="456716" cy="10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6331900" y="3491178"/>
              <a:ext cx="0" cy="5067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7335091" y="4314923"/>
            <a:ext cx="1739222" cy="461665"/>
            <a:chOff x="5367744" y="5562148"/>
            <a:chExt cx="1739222" cy="461665"/>
          </a:xfrm>
        </p:grpSpPr>
        <p:grpSp>
          <p:nvGrpSpPr>
            <p:cNvPr id="33" name="群組 32"/>
            <p:cNvGrpSpPr/>
            <p:nvPr/>
          </p:nvGrpSpPr>
          <p:grpSpPr>
            <a:xfrm>
              <a:off x="5663221" y="5562148"/>
              <a:ext cx="1443745" cy="461665"/>
              <a:chOff x="2034295" y="5267689"/>
              <a:chExt cx="1443745" cy="461665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2034295" y="5267689"/>
                <a:ext cx="1443745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84487" y="5267689"/>
                <a:ext cx="372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T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Z</a:t>
                </a:r>
                <a:endParaRPr lang="zh-CHT" altLang="en-US" sz="24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5367744" y="5742362"/>
              <a:ext cx="352848" cy="8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23950" y="5314081"/>
            <a:ext cx="8229600" cy="1025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LIFT</a:t>
            </a:r>
            <a:r>
              <a:rPr lang="en-US" sz="2400" dirty="0" smtClean="0"/>
              <a:t>: marginal uniform + seeded quantum extractor</a:t>
            </a:r>
          </a:p>
          <a:p>
            <a:pPr algn="ctr"/>
            <a:r>
              <a:rPr lang="en-US" sz="2400" dirty="0" smtClean="0"/>
              <a:t> -&gt; quantum-proof uniform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7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5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HT" dirty="0" smtClean="0"/>
                  <a:t>Obtain Strong OA-security (II): </a:t>
                </a:r>
                <a:br>
                  <a:rPr lang="en-US" altLang="zh-CHT" dirty="0" smtClean="0"/>
                </a:br>
                <a:r>
                  <a:rPr lang="en-US" altLang="zh-CHT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CHT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HT" altLang="en-US" dirty="0" smtClean="0"/>
                  <a:t> </a:t>
                </a:r>
                <a:r>
                  <a:rPr lang="en-US" altLang="zh-CHT" dirty="0" smtClean="0">
                    <a:solidFill>
                      <a:srgbClr val="00B050"/>
                    </a:solidFill>
                  </a:rPr>
                  <a:t>OA</a:t>
                </a:r>
                <a:endParaRPr lang="zh-CHT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41" t="-16489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2425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Thm: Any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CHT" sz="2800" dirty="0" smtClean="0"/>
                  <a:t>-secure extractor outputs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800" dirty="0" smtClean="0"/>
                  <a:t>-bits with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zh-CHT" altLang="en-US" sz="2800" dirty="0" smtClean="0"/>
                  <a:t> </a:t>
                </a:r>
                <a:r>
                  <a:rPr lang="en-US" altLang="zh-CHT" sz="2800" dirty="0" smtClean="0"/>
                  <a:t>is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HT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HT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zh-CHT" altLang="en-US" sz="28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rad>
                  </m:oMath>
                </a14:m>
                <a:endParaRPr lang="en-US" altLang="zh-CHT" sz="2800" dirty="0" smtClean="0"/>
              </a:p>
              <a:p>
                <a:pPr marL="0" indent="0">
                  <a:buNone/>
                </a:pPr>
                <a:endParaRPr lang="en-US" altLang="zh-CHT" sz="1050" dirty="0" smtClean="0"/>
              </a:p>
              <a:p>
                <a:r>
                  <a:rPr lang="en-US" altLang="zh-CHT" sz="2800" dirty="0" smtClean="0"/>
                  <a:t>Generic: holds for seeded/two/multi-source extractors</a:t>
                </a:r>
              </a:p>
              <a:p>
                <a:pPr lvl="1"/>
                <a:r>
                  <a:rPr lang="en-US" altLang="zh-CHT" sz="2400" dirty="0"/>
                  <a:t>Based on techniques in </a:t>
                </a:r>
                <a:r>
                  <a:rPr lang="en-US" altLang="zh-CHT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KK12] </a:t>
                </a:r>
                <a:r>
                  <a:rPr lang="en-US" altLang="zh-CHT" sz="2400" dirty="0" smtClean="0"/>
                  <a:t>(in turn based on </a:t>
                </a:r>
                <a:r>
                  <a:rPr lang="en-US" altLang="zh-CHT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[KT08]</a:t>
                </a:r>
                <a:r>
                  <a:rPr lang="en-US" altLang="zh-CHT" sz="2400" dirty="0" smtClean="0"/>
                  <a:t>)</a:t>
                </a:r>
                <a:endParaRPr lang="en-US" altLang="zh-CHT" sz="2400" dirty="0"/>
              </a:p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two-source extractors with “same” </a:t>
                </a:r>
                <a:r>
                  <a:rPr lang="en-US" altLang="zh-CHT" sz="2800" dirty="0" err="1" smtClean="0"/>
                  <a:t>params</a:t>
                </a:r>
                <a:endParaRPr lang="en-US" altLang="zh-CHT" sz="2800" dirty="0" smtClean="0"/>
              </a:p>
              <a:p>
                <a:pPr lvl="1"/>
                <a:r>
                  <a:rPr lang="en-US" altLang="zh-CHT" sz="2400" dirty="0" smtClean="0"/>
                  <a:t>Extract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m=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(k)</a:t>
                </a:r>
                <a:r>
                  <a:rPr lang="en-US" altLang="zh-CHT" sz="2400" dirty="0" smtClean="0"/>
                  <a:t> bits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= 2</a:t>
                </a:r>
                <a:r>
                  <a:rPr lang="en-US" altLang="zh-CHT" sz="2400" baseline="30000" dirty="0" smtClean="0">
                    <a:solidFill>
                      <a:srgbClr val="3333CC"/>
                    </a:solidFill>
                  </a:rPr>
                  <a:t>-m</a:t>
                </a:r>
              </a:p>
              <a:p>
                <a:pPr lvl="1"/>
                <a:r>
                  <a:rPr lang="en-US" altLang="zh-CHT" sz="2400" dirty="0" err="1" smtClean="0"/>
                  <a:t>Raz</a:t>
                </a:r>
                <a:r>
                  <a:rPr lang="en-US" altLang="zh-CHT" sz="2400" dirty="0" smtClean="0"/>
                  <a:t>/</a:t>
                </a:r>
                <a:r>
                  <a:rPr lang="en-US" altLang="zh-CHT" sz="2400" dirty="0" err="1" smtClean="0"/>
                  <a:t>Bourgain</a:t>
                </a:r>
                <a:r>
                  <a:rPr lang="en-US" altLang="zh-CHT" sz="2400" dirty="0" smtClean="0"/>
                  <a:t>/DEOR extractors are GE-secure</a:t>
                </a:r>
              </a:p>
              <a:p>
                <a:pPr lvl="4"/>
                <a:endParaRPr lang="en-US" altLang="zh-CHT" sz="900" dirty="0" smtClean="0"/>
              </a:p>
              <a:p>
                <a:r>
                  <a:rPr lang="en-US" altLang="zh-CHT" sz="2800" dirty="0" smtClean="0"/>
                  <a:t>Do not yield better seeded extractors</a:t>
                </a:r>
              </a:p>
              <a:p>
                <a:pPr lvl="1"/>
                <a:endParaRPr lang="en-US" altLang="zh-CHT" sz="800" dirty="0" smtClean="0"/>
              </a:p>
              <a:p>
                <a:endParaRPr lang="en-US" altLang="zh-CHT" sz="2800" dirty="0" smtClean="0"/>
              </a:p>
              <a:p>
                <a:pPr lvl="3"/>
                <a:endParaRPr lang="en-US" altLang="zh-CHT" sz="10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24250" cy="4525963"/>
              </a:xfrm>
              <a:blipFill rotWithShape="0">
                <a:blip r:embed="rId4"/>
                <a:stretch>
                  <a:fillRect l="-1447" t="-1348" r="-10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Summary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7123"/>
                <a:ext cx="8229600" cy="4525963"/>
              </a:xfrm>
            </p:spPr>
            <p:txBody>
              <a:bodyPr/>
              <a:lstStyle/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 multi-source side info model</a:t>
                </a:r>
              </a:p>
              <a:p>
                <a:pPr lvl="1"/>
                <a:r>
                  <a:rPr lang="en-US" altLang="zh-CHT" sz="2400" dirty="0" smtClean="0"/>
                  <a:t>avoid interference in measuring entropy</a:t>
                </a:r>
              </a:p>
              <a:p>
                <a:r>
                  <a:rPr lang="en-US" altLang="zh-CHT" sz="2800" dirty="0" smtClean="0"/>
                  <a:t>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 security equivalence</a:t>
                </a:r>
              </a:p>
              <a:p>
                <a:r>
                  <a:rPr lang="en-US" altLang="zh-CHT" sz="2800" dirty="0" smtClean="0"/>
                  <a:t>Simple techniques to obtain 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-security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dirty="0" smtClean="0"/>
                  <a:t> Handle quantum side info </a:t>
                </a:r>
                <a:r>
                  <a:rPr lang="en-US" altLang="zh-CHT" i="1" dirty="0" smtClean="0"/>
                  <a:t>for free</a:t>
                </a:r>
                <a:r>
                  <a:rPr lang="en-US" altLang="zh-CHT" dirty="0" smtClean="0"/>
                  <a:t>!</a:t>
                </a:r>
                <a:endParaRPr lang="en-US" altLang="zh-CHT" sz="2400" dirty="0" smtClean="0"/>
              </a:p>
              <a:p>
                <a:pPr lvl="1"/>
                <a:endParaRPr lang="en-US" altLang="zh-CHT" dirty="0" smtClean="0"/>
              </a:p>
              <a:p>
                <a:endParaRPr lang="zh-CHT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7123"/>
                <a:ext cx="8229600" cy="4525963"/>
              </a:xfrm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004937" y="4137434"/>
            <a:ext cx="6174461" cy="2580236"/>
            <a:chOff x="1004937" y="3899024"/>
            <a:chExt cx="6495860" cy="2803750"/>
          </a:xfrm>
        </p:grpSpPr>
        <p:sp>
          <p:nvSpPr>
            <p:cNvPr id="5" name="文字方塊 4"/>
            <p:cNvSpPr txBox="1"/>
            <p:nvPr/>
          </p:nvSpPr>
          <p:spPr>
            <a:xfrm>
              <a:off x="1004937" y="4734952"/>
              <a:ext cx="78765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HT" sz="4000" dirty="0" smtClean="0">
                  <a:solidFill>
                    <a:srgbClr val="00B050"/>
                  </a:solidFill>
                </a:rPr>
                <a:t>M</a:t>
              </a:r>
              <a:endParaRPr lang="zh-CHT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569681" y="4742499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HT" sz="4000" dirty="0" smtClean="0">
                  <a:solidFill>
                    <a:srgbClr val="00B050"/>
                  </a:solidFill>
                </a:rPr>
                <a:t>OA</a:t>
              </a:r>
              <a:endParaRPr lang="zh-CHT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403005" y="3899024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HT" sz="4000" dirty="0" smtClean="0">
                  <a:solidFill>
                    <a:srgbClr val="00B050"/>
                  </a:solidFill>
                </a:rPr>
                <a:t>IA</a:t>
              </a:r>
              <a:endParaRPr lang="zh-CHT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404515" y="5590288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HT" sz="4000" dirty="0" smtClean="0">
                  <a:solidFill>
                    <a:srgbClr val="00B050"/>
                  </a:solidFill>
                </a:rPr>
                <a:t>BS</a:t>
              </a:r>
              <a:endParaRPr lang="zh-CHT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286126" y="4728934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HT" sz="4000" dirty="0" smtClean="0">
                  <a:solidFill>
                    <a:srgbClr val="00B050"/>
                  </a:solidFill>
                </a:rPr>
                <a:t>GE</a:t>
              </a:r>
              <a:endParaRPr lang="zh-CHT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 rot="10800000">
              <a:off x="1883121" y="4933495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T" altLang="en-US">
                <a:solidFill>
                  <a:srgbClr val="00B050"/>
                </a:solidFill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 rot="8502011">
              <a:off x="3809999" y="4424994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T" altLang="en-US">
                <a:solidFill>
                  <a:srgbClr val="00B050"/>
                </a:solidFill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 rot="8740736">
              <a:off x="5682561" y="5437470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T" altLang="en-US">
                <a:solidFill>
                  <a:srgbClr val="00B050"/>
                </a:solidFill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 rot="12806113">
              <a:off x="5662945" y="4467252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T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弧形箭號 (上彎) 13"/>
            <p:cNvSpPr/>
            <p:nvPr/>
          </p:nvSpPr>
          <p:spPr>
            <a:xfrm>
              <a:off x="2942376" y="5684115"/>
              <a:ext cx="4173648" cy="1018659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T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280478" y="6391901"/>
            <a:ext cx="119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HT" dirty="0" smtClean="0"/>
              <a:t>strong ext.</a:t>
            </a:r>
            <a:endParaRPr lang="zh-CHT" altLang="en-US" dirty="0"/>
          </a:p>
        </p:txBody>
      </p:sp>
    </p:spTree>
    <p:extLst>
      <p:ext uri="{BB962C8B-B14F-4D97-AF65-F5344CB8AC3E}">
        <p14:creationId xmlns:p14="http://schemas.microsoft.com/office/powerpoint/2010/main" val="11239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52425"/>
            <a:ext cx="9144000" cy="6097588"/>
          </a:xfrm>
          <a:prstGeom prst="verticalScroll">
            <a:avLst>
              <a:gd name="adj" fmla="val 7662"/>
            </a:avLst>
          </a:prstGeom>
          <a:solidFill>
            <a:srgbClr val="FFFF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836613"/>
            <a:ext cx="7851775" cy="52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333399"/>
                </a:solidFill>
                <a:latin typeface="eufb10" charset="0"/>
                <a:ea typeface="ＭＳ Ｐゴシック" charset="0"/>
              </a:rPr>
              <a:t>Plan of Talk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Modelling of (Quantum) Side Information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Multi-source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    - </a:t>
            </a:r>
            <a:r>
              <a:rPr lang="en-US" sz="2800" dirty="0">
                <a:latin typeface="Arial" charset="0"/>
                <a:ea typeface="ＭＳ Ｐゴシック" charset="0"/>
              </a:rPr>
              <a:t>based on joint work w/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Chung, Li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Network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         </a:t>
            </a:r>
            <a:r>
              <a:rPr lang="en-US" sz="2800" dirty="0">
                <a:solidFill>
                  <a:srgbClr val="007406"/>
                </a:solidFill>
                <a:latin typeface="Arial" charset="0"/>
                <a:ea typeface="ＭＳ Ｐゴシック" charset="0"/>
              </a:rPr>
              <a:t>- based on joint work w/ Chung, </a:t>
            </a:r>
            <a:r>
              <a:rPr lang="en-US" sz="2800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Li</a:t>
            </a:r>
            <a:endParaRPr lang="en-US" sz="2800" b="1" dirty="0" smtClean="0">
              <a:solidFill>
                <a:srgbClr val="007406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Single-source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- based on joint work w/ Chung</a:t>
            </a:r>
            <a:endParaRPr lang="en-US" sz="2800" b="1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Summary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47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HT" dirty="0" smtClean="0"/>
              <a:t>Network Extractors </a:t>
            </a:r>
            <a:r>
              <a:rPr lang="en-US" altLang="zh-CHT" sz="4000" dirty="0" smtClean="0">
                <a:solidFill>
                  <a:srgbClr val="0070C0"/>
                </a:solidFill>
              </a:rPr>
              <a:t>[KLRZ08]</a:t>
            </a:r>
            <a:r>
              <a:rPr lang="en-US" altLang="zh-CHT" dirty="0" smtClean="0"/>
              <a:t>—</a:t>
            </a:r>
            <a:br>
              <a:rPr lang="en-US" altLang="zh-CHT" dirty="0" smtClean="0"/>
            </a:br>
            <a:r>
              <a:rPr lang="en-US" altLang="zh-CHT" dirty="0" smtClean="0"/>
              <a:t>Crypto with Imperfect Randomness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016" y="1536819"/>
            <a:ext cx="8754701" cy="4525963"/>
          </a:xfrm>
        </p:spPr>
        <p:txBody>
          <a:bodyPr>
            <a:normAutofit/>
          </a:bodyPr>
          <a:lstStyle/>
          <a:p>
            <a:r>
              <a:rPr lang="en-US" altLang="zh-CHT" sz="2800" dirty="0"/>
              <a:t>M</a:t>
            </a:r>
            <a:r>
              <a:rPr lang="en-US" altLang="zh-CHT" sz="2800" dirty="0" smtClean="0"/>
              <a:t>ost crypto tasks impossible using weak source </a:t>
            </a:r>
            <a:r>
              <a:rPr lang="en-US" altLang="zh-CHT" sz="2000" dirty="0" smtClean="0">
                <a:solidFill>
                  <a:srgbClr val="0070C0"/>
                </a:solidFill>
              </a:rPr>
              <a:t>[DOPS04]</a:t>
            </a:r>
            <a:endParaRPr lang="en-US" altLang="zh-CHT" sz="2400" dirty="0" smtClean="0">
              <a:solidFill>
                <a:srgbClr val="0070C0"/>
              </a:solidFill>
            </a:endParaRPr>
          </a:p>
          <a:p>
            <a:r>
              <a:rPr lang="en-US" altLang="zh-CHT" sz="2800" dirty="0" smtClean="0"/>
              <a:t>Network extractor: rand. </a:t>
            </a:r>
            <a:r>
              <a:rPr lang="en-US" altLang="zh-CHT" sz="2800" dirty="0"/>
              <a:t>e</a:t>
            </a:r>
            <a:r>
              <a:rPr lang="en-US" altLang="zh-CHT" sz="2800" dirty="0" smtClean="0"/>
              <a:t>xtraction in distributed setting</a:t>
            </a:r>
          </a:p>
          <a:p>
            <a:pPr lvl="1"/>
            <a:r>
              <a:rPr lang="en-US" altLang="zh-CHT" sz="2400" dirty="0" smtClean="0"/>
              <a:t>Parties hold private (</a:t>
            </a:r>
            <a:r>
              <a:rPr lang="en-US" altLang="zh-CHT" sz="2400" dirty="0" err="1" smtClean="0"/>
              <a:t>indep</a:t>
            </a:r>
            <a:r>
              <a:rPr lang="en-US" altLang="zh-CHT" sz="2400" dirty="0" smtClean="0"/>
              <a:t>.) weak source; may be malicious</a:t>
            </a:r>
          </a:p>
          <a:p>
            <a:pPr lvl="1"/>
            <a:r>
              <a:rPr lang="en-US" altLang="zh-CHT" sz="2400" dirty="0" smtClean="0"/>
              <a:t>Goal: private uniform output for honest parties</a:t>
            </a:r>
            <a:endParaRPr lang="zh-CHT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3850907" y="3809535"/>
            <a:ext cx="4215723" cy="2855887"/>
            <a:chOff x="1970948" y="3064875"/>
            <a:chExt cx="5165280" cy="3698823"/>
          </a:xfrm>
        </p:grpSpPr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2846387" y="3064875"/>
              <a:ext cx="3451225" cy="3067616"/>
              <a:chOff x="5638800" y="3505200"/>
              <a:chExt cx="2940051" cy="2595563"/>
            </a:xfrm>
          </p:grpSpPr>
          <p:grpSp>
            <p:nvGrpSpPr>
              <p:cNvPr id="36" name="Group 43"/>
              <p:cNvGrpSpPr>
                <a:grpSpLocks/>
              </p:cNvGrpSpPr>
              <p:nvPr/>
            </p:nvGrpSpPr>
            <p:grpSpPr bwMode="auto">
              <a:xfrm>
                <a:off x="5638800" y="4038600"/>
                <a:ext cx="2493963" cy="2062163"/>
                <a:chOff x="2459037" y="4038600"/>
                <a:chExt cx="2493963" cy="2062163"/>
              </a:xfrm>
            </p:grpSpPr>
            <p:pic>
              <p:nvPicPr>
                <p:cNvPr id="39" name="Picture 8" descr="PE01733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6388" y="5334000"/>
                  <a:ext cx="430212" cy="67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9" descr="PE01732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037" y="4267200"/>
                  <a:ext cx="665163" cy="67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6" descr="j02307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5410200"/>
                  <a:ext cx="719137" cy="690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048000" y="4038600"/>
                  <a:ext cx="762000" cy="3810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9625" y="4267200"/>
                  <a:ext cx="765175" cy="131445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800601" y="5029200"/>
                  <a:ext cx="1524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352800" y="4800600"/>
                  <a:ext cx="1371601" cy="838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27"/>
                <p:cNvSpPr>
                  <a:spLocks noChangeShapeType="1"/>
                </p:cNvSpPr>
                <p:nvPr/>
              </p:nvSpPr>
              <p:spPr bwMode="auto">
                <a:xfrm>
                  <a:off x="4237038" y="4267200"/>
                  <a:ext cx="46038" cy="12954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pic>
            <p:nvPicPr>
              <p:cNvPr id="37" name="Picture 7" descr="PE01731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1" y="3505200"/>
                <a:ext cx="469900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051" y="43434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970948" y="4464233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85898" y="5712096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5237741" y="3131863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342271" y="4625686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5409767" y="6237195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2658250" y="6093706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5528206" y="3459152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5700220" y="6573539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5573617" y="3993994"/>
              <a:ext cx="795392" cy="382216"/>
              <a:chOff x="3643560" y="3873440"/>
              <a:chExt cx="397740" cy="191071"/>
            </a:xfrm>
          </p:grpSpPr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61" name="Group 32"/>
            <p:cNvGrpSpPr>
              <a:grpSpLocks/>
            </p:cNvGrpSpPr>
            <p:nvPr/>
          </p:nvGrpSpPr>
          <p:grpSpPr bwMode="auto">
            <a:xfrm>
              <a:off x="2803251" y="3831035"/>
              <a:ext cx="795392" cy="382216"/>
              <a:chOff x="3643560" y="3873440"/>
              <a:chExt cx="397740" cy="191071"/>
            </a:xfrm>
          </p:grpSpPr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HT" sz="3400" dirty="0" smtClean="0"/>
              <a:t>Network Extractors: </a:t>
            </a:r>
            <a:r>
              <a:rPr lang="en-US" altLang="zh-CHT" sz="3400" dirty="0" smtClean="0">
                <a:solidFill>
                  <a:srgbClr val="FF0000"/>
                </a:solidFill>
              </a:rPr>
              <a:t>settings &amp; adversaries</a:t>
            </a:r>
            <a:r>
              <a:rPr lang="en-US" altLang="zh-CHT" sz="3400" dirty="0" smtClean="0"/>
              <a:t> [KLRZ08]	</a:t>
            </a:r>
            <a:endParaRPr lang="zh-CHT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016" y="1337645"/>
            <a:ext cx="8754701" cy="4525963"/>
          </a:xfrm>
        </p:spPr>
        <p:txBody>
          <a:bodyPr>
            <a:normAutofit/>
          </a:bodyPr>
          <a:lstStyle/>
          <a:p>
            <a:r>
              <a:rPr lang="en-US" altLang="zh-CHT" sz="2800" dirty="0" smtClean="0">
                <a:solidFill>
                  <a:srgbClr val="3333CC"/>
                </a:solidFill>
              </a:rPr>
              <a:t>t</a:t>
            </a:r>
            <a:r>
              <a:rPr lang="en-US" altLang="zh-CHT" sz="2800" dirty="0" smtClean="0"/>
              <a:t> players, each </a:t>
            </a:r>
            <a:r>
              <a:rPr lang="en-US" altLang="zh-CHT" sz="2800" dirty="0" smtClean="0">
                <a:solidFill>
                  <a:srgbClr val="3333CC"/>
                </a:solidFill>
              </a:rPr>
              <a:t>P</a:t>
            </a:r>
            <a:r>
              <a:rPr lang="en-US" altLang="zh-CHT" sz="2800" baseline="-25000" dirty="0" smtClean="0">
                <a:solidFill>
                  <a:srgbClr val="3333CC"/>
                </a:solidFill>
              </a:rPr>
              <a:t>i</a:t>
            </a:r>
            <a:r>
              <a:rPr lang="en-US" altLang="zh-CHT" sz="2800" dirty="0" smtClean="0"/>
              <a:t> hold a private </a:t>
            </a:r>
            <a:r>
              <a:rPr lang="en-US" altLang="zh-CHT" sz="2800" dirty="0" err="1" smtClean="0"/>
              <a:t>indep</a:t>
            </a:r>
            <a:r>
              <a:rPr lang="en-US" altLang="zh-CHT" sz="2800" dirty="0" smtClean="0"/>
              <a:t>. </a:t>
            </a:r>
            <a:r>
              <a:rPr lang="en-US" altLang="zh-CHT" sz="2800" dirty="0" smtClean="0">
                <a:solidFill>
                  <a:srgbClr val="3333CC"/>
                </a:solidFill>
              </a:rPr>
              <a:t>k</a:t>
            </a:r>
            <a:r>
              <a:rPr lang="en-US" altLang="zh-CHT" sz="2800" dirty="0" smtClean="0"/>
              <a:t> source </a:t>
            </a:r>
            <a:r>
              <a:rPr lang="en-US" altLang="zh-CHT" sz="2800" dirty="0" smtClean="0">
                <a:solidFill>
                  <a:srgbClr val="3333CC"/>
                </a:solidFill>
              </a:rPr>
              <a:t>X</a:t>
            </a:r>
            <a:r>
              <a:rPr lang="en-US" altLang="zh-CHT" sz="2800" baseline="-25000" dirty="0" smtClean="0">
                <a:solidFill>
                  <a:srgbClr val="3333CC"/>
                </a:solidFill>
              </a:rPr>
              <a:t>i</a:t>
            </a:r>
          </a:p>
          <a:p>
            <a:pPr lvl="1"/>
            <a:r>
              <a:rPr lang="en-US" altLang="zh-CHT" sz="2400" dirty="0" smtClean="0"/>
              <a:t>Up to </a:t>
            </a:r>
            <a:r>
              <a:rPr lang="en-US" altLang="zh-CHT" sz="2400" dirty="0" smtClean="0">
                <a:solidFill>
                  <a:srgbClr val="3333CC"/>
                </a:solidFill>
              </a:rPr>
              <a:t>s</a:t>
            </a:r>
            <a:r>
              <a:rPr lang="en-US" altLang="zh-CHT" sz="2400" dirty="0" smtClean="0"/>
              <a:t> players are faulty, controlled by </a:t>
            </a:r>
            <a:r>
              <a:rPr lang="en-US" altLang="zh-CHT" sz="2400" dirty="0" err="1" smtClean="0">
                <a:solidFill>
                  <a:srgbClr val="3333CC"/>
                </a:solidFill>
              </a:rPr>
              <a:t>Adv</a:t>
            </a:r>
            <a:r>
              <a:rPr lang="en-US" altLang="zh-CHT" sz="2400" baseline="-25000" dirty="0" err="1" smtClean="0">
                <a:solidFill>
                  <a:srgbClr val="3333CC"/>
                </a:solidFill>
              </a:rPr>
              <a:t>Net</a:t>
            </a:r>
            <a:endParaRPr lang="en-US" altLang="zh-CHT" sz="2400" baseline="-25000" dirty="0" smtClean="0">
              <a:solidFill>
                <a:srgbClr val="3333CC"/>
              </a:solidFill>
            </a:endParaRPr>
          </a:p>
          <a:p>
            <a:r>
              <a:rPr lang="en-US" altLang="zh-CHT" sz="2800" dirty="0" smtClean="0"/>
              <a:t>Synchronized, full-info model</a:t>
            </a:r>
          </a:p>
          <a:p>
            <a:pPr lvl="1"/>
            <a:r>
              <a:rPr lang="en-US" altLang="zh-CHT" sz="2400" dirty="0" err="1" smtClean="0">
                <a:solidFill>
                  <a:srgbClr val="3333CC"/>
                </a:solidFill>
              </a:rPr>
              <a:t>Adv</a:t>
            </a:r>
            <a:r>
              <a:rPr lang="en-US" altLang="zh-CHT" sz="2400" baseline="-25000" dirty="0" err="1" smtClean="0">
                <a:solidFill>
                  <a:srgbClr val="3333CC"/>
                </a:solidFill>
              </a:rPr>
              <a:t>Net</a:t>
            </a:r>
            <a:r>
              <a:rPr lang="en-US" altLang="zh-CHT" sz="2400" baseline="-25000" dirty="0" smtClean="0"/>
              <a:t> </a:t>
            </a:r>
            <a:r>
              <a:rPr lang="en-US" altLang="zh-CHT" sz="2400" dirty="0" smtClean="0"/>
              <a:t>sees all communication</a:t>
            </a:r>
          </a:p>
          <a:p>
            <a:pPr lvl="1"/>
            <a:r>
              <a:rPr lang="en-US" altLang="zh-CHT" sz="2400" b="1" dirty="0" smtClean="0">
                <a:solidFill>
                  <a:srgbClr val="FF0000"/>
                </a:solidFill>
              </a:rPr>
              <a:t>Rushing</a:t>
            </a:r>
            <a:r>
              <a:rPr lang="en-US" altLang="zh-CHT" sz="2400" dirty="0" smtClean="0"/>
              <a:t>: honest players’ message published first at each round, then </a:t>
            </a:r>
            <a:r>
              <a:rPr lang="en-US" altLang="zh-CHT" sz="2400" dirty="0" err="1">
                <a:solidFill>
                  <a:srgbClr val="3333CC"/>
                </a:solidFill>
              </a:rPr>
              <a:t>Adv</a:t>
            </a:r>
            <a:r>
              <a:rPr lang="en-US" altLang="zh-CHT" sz="2400" baseline="-25000" dirty="0" err="1">
                <a:solidFill>
                  <a:srgbClr val="3333CC"/>
                </a:solidFill>
              </a:rPr>
              <a:t>Net</a:t>
            </a:r>
            <a:r>
              <a:rPr lang="en-US" altLang="zh-CHT" sz="2400" baseline="-25000" dirty="0"/>
              <a:t> </a:t>
            </a:r>
            <a:r>
              <a:rPr lang="en-US" altLang="zh-CHT" sz="2400" dirty="0" smtClean="0"/>
              <a:t>decides faculty players’ message</a:t>
            </a:r>
          </a:p>
          <a:p>
            <a:r>
              <a:rPr lang="en-US" altLang="zh-CHT" sz="2800" dirty="0"/>
              <a:t>Goal: private uniform </a:t>
            </a:r>
            <a:r>
              <a:rPr lang="en-US" altLang="zh-CHT" sz="2800" dirty="0" err="1">
                <a:solidFill>
                  <a:srgbClr val="3333CC"/>
                </a:solidFill>
              </a:rPr>
              <a:t>Z</a:t>
            </a:r>
            <a:r>
              <a:rPr lang="en-US" altLang="zh-CHT" sz="2800" baseline="-25000" dirty="0" err="1">
                <a:solidFill>
                  <a:srgbClr val="3333CC"/>
                </a:solidFill>
              </a:rPr>
              <a:t>i</a:t>
            </a:r>
            <a:r>
              <a:rPr lang="en-US" altLang="zh-CHT" sz="2800" dirty="0"/>
              <a:t> for (as many) honest </a:t>
            </a:r>
            <a:r>
              <a:rPr lang="en-US" altLang="zh-CHT" sz="2800" dirty="0">
                <a:solidFill>
                  <a:srgbClr val="3333CC"/>
                </a:solidFill>
              </a:rPr>
              <a:t>P</a:t>
            </a:r>
            <a:r>
              <a:rPr lang="en-US" altLang="zh-CHT" sz="2800" baseline="-25000" dirty="0">
                <a:solidFill>
                  <a:srgbClr val="3333CC"/>
                </a:solidFill>
              </a:rPr>
              <a:t>i</a:t>
            </a:r>
          </a:p>
          <a:p>
            <a:pPr lvl="1"/>
            <a:r>
              <a:rPr lang="en-US" altLang="zh-CHT" sz="2400" dirty="0" err="1" smtClean="0">
                <a:solidFill>
                  <a:srgbClr val="3333CC"/>
                </a:solidFill>
              </a:rPr>
              <a:t>Z</a:t>
            </a:r>
            <a:r>
              <a:rPr lang="en-US" altLang="zh-CHT" sz="2400" baseline="-25000" dirty="0" err="1" smtClean="0">
                <a:solidFill>
                  <a:srgbClr val="3333CC"/>
                </a:solidFill>
              </a:rPr>
              <a:t>i</a:t>
            </a:r>
            <a:r>
              <a:rPr lang="en-US" altLang="zh-CHT" sz="2400" dirty="0" smtClean="0"/>
              <a:t> close to uniform given transcript </a:t>
            </a:r>
            <a:r>
              <a:rPr lang="en-US" altLang="zh-CHT" sz="2400" dirty="0" smtClean="0">
                <a:solidFill>
                  <a:srgbClr val="3333CC"/>
                </a:solidFill>
              </a:rPr>
              <a:t>T </a:t>
            </a:r>
          </a:p>
          <a:p>
            <a:pPr marL="457200" lvl="1" indent="0">
              <a:buNone/>
            </a:pPr>
            <a:r>
              <a:rPr lang="en-US" altLang="zh-CHT" sz="2400" dirty="0"/>
              <a:t> </a:t>
            </a:r>
            <a:r>
              <a:rPr lang="en-US" altLang="zh-CHT" sz="2400" dirty="0" smtClean="0"/>
              <a:t>   and other players’ output </a:t>
            </a:r>
            <a:r>
              <a:rPr lang="en-US" altLang="zh-CHT" sz="2400" dirty="0" smtClean="0">
                <a:solidFill>
                  <a:srgbClr val="3333CC"/>
                </a:solidFill>
              </a:rPr>
              <a:t>Z</a:t>
            </a:r>
            <a:r>
              <a:rPr lang="en-US" altLang="zh-CHT" sz="2400" baseline="-25000" dirty="0" smtClean="0">
                <a:solidFill>
                  <a:srgbClr val="3333CC"/>
                </a:solidFill>
              </a:rPr>
              <a:t>-</a:t>
            </a:r>
            <a:r>
              <a:rPr lang="en-US" altLang="zh-CHT" sz="2400" baseline="-25000" dirty="0" err="1" smtClean="0">
                <a:solidFill>
                  <a:srgbClr val="3333CC"/>
                </a:solidFill>
              </a:rPr>
              <a:t>i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5471480" y="4643952"/>
            <a:ext cx="3103888" cy="2021470"/>
            <a:chOff x="1970948" y="3064875"/>
            <a:chExt cx="5165280" cy="3698823"/>
          </a:xfrm>
        </p:grpSpPr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2846387" y="3064875"/>
              <a:ext cx="3451225" cy="3067616"/>
              <a:chOff x="5638800" y="3505200"/>
              <a:chExt cx="2940051" cy="2595563"/>
            </a:xfrm>
          </p:grpSpPr>
          <p:grpSp>
            <p:nvGrpSpPr>
              <p:cNvPr id="36" name="Group 43"/>
              <p:cNvGrpSpPr>
                <a:grpSpLocks/>
              </p:cNvGrpSpPr>
              <p:nvPr/>
            </p:nvGrpSpPr>
            <p:grpSpPr bwMode="auto">
              <a:xfrm>
                <a:off x="5638800" y="4038600"/>
                <a:ext cx="2493963" cy="2062163"/>
                <a:chOff x="2459037" y="4038600"/>
                <a:chExt cx="2493963" cy="2062163"/>
              </a:xfrm>
            </p:grpSpPr>
            <p:pic>
              <p:nvPicPr>
                <p:cNvPr id="39" name="Picture 8" descr="PE01733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6388" y="5334000"/>
                  <a:ext cx="430212" cy="67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9" descr="PE01732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037" y="4267200"/>
                  <a:ext cx="665163" cy="67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6" descr="j02307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5410200"/>
                  <a:ext cx="719137" cy="690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048000" y="4038600"/>
                  <a:ext cx="762000" cy="3810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9625" y="4267200"/>
                  <a:ext cx="765175" cy="131445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800601" y="5029200"/>
                  <a:ext cx="1524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352800" y="4800600"/>
                  <a:ext cx="1371601" cy="838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27"/>
                <p:cNvSpPr>
                  <a:spLocks noChangeShapeType="1"/>
                </p:cNvSpPr>
                <p:nvPr/>
              </p:nvSpPr>
              <p:spPr bwMode="auto">
                <a:xfrm>
                  <a:off x="4237038" y="4267200"/>
                  <a:ext cx="46038" cy="12954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pic>
            <p:nvPicPr>
              <p:cNvPr id="37" name="Picture 7" descr="PE01731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1" y="3505200"/>
                <a:ext cx="469900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051" y="43434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970948" y="4464233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85898" y="5712096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5237741" y="3131863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342271" y="4625686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5409767" y="6237195"/>
              <a:ext cx="793957" cy="22244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2658250" y="6093706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5528206" y="3459152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5700220" y="6573539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5573617" y="3993994"/>
              <a:ext cx="795392" cy="382216"/>
              <a:chOff x="3643560" y="3873440"/>
              <a:chExt cx="397740" cy="191071"/>
            </a:xfrm>
          </p:grpSpPr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61" name="Group 32"/>
            <p:cNvGrpSpPr>
              <a:grpSpLocks/>
            </p:cNvGrpSpPr>
            <p:nvPr/>
          </p:nvGrpSpPr>
          <p:grpSpPr bwMode="auto">
            <a:xfrm>
              <a:off x="2803251" y="3831035"/>
              <a:ext cx="795392" cy="382216"/>
              <a:chOff x="3643560" y="3873440"/>
              <a:chExt cx="397740" cy="191071"/>
            </a:xfrm>
          </p:grpSpPr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4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HT" dirty="0" smtClean="0"/>
              <a:t>Network Extractors against </a:t>
            </a:r>
            <a:r>
              <a:rPr lang="en-US" altLang="zh-CHT" dirty="0">
                <a:solidFill>
                  <a:srgbClr val="FF0000"/>
                </a:solidFill>
              </a:rPr>
              <a:t>s</a:t>
            </a:r>
            <a:r>
              <a:rPr lang="en-US" altLang="zh-CHT" dirty="0" smtClean="0">
                <a:solidFill>
                  <a:srgbClr val="FF0000"/>
                </a:solidFill>
              </a:rPr>
              <a:t>ide </a:t>
            </a:r>
            <a:r>
              <a:rPr lang="en-US" altLang="zh-CHT" dirty="0">
                <a:solidFill>
                  <a:srgbClr val="FF0000"/>
                </a:solidFill>
              </a:rPr>
              <a:t>i</a:t>
            </a:r>
            <a:r>
              <a:rPr lang="en-US" altLang="zh-CHT" dirty="0" smtClean="0">
                <a:solidFill>
                  <a:srgbClr val="FF0000"/>
                </a:solidFill>
              </a:rPr>
              <a:t>nfo</a:t>
            </a:r>
            <a:endParaRPr lang="zh-CHT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2016" y="1337645"/>
                <a:ext cx="8754701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 side info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dirty="0" smtClean="0"/>
                  <a:t>=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,…,E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 collected by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SI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altLang="zh-CHT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smtClean="0"/>
                  <a:t>forms a GE-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sources</a:t>
                </a:r>
              </a:p>
              <a:p>
                <a:pPr lvl="1"/>
                <a:r>
                  <a:rPr lang="en-US" altLang="zh-CHT" sz="2400" dirty="0" smtClean="0"/>
                  <a:t>Require </a:t>
                </a:r>
                <a:r>
                  <a:rPr lang="en-US" altLang="zh-CHT" sz="2400" dirty="0" err="1">
                    <a:solidFill>
                      <a:srgbClr val="3333CC"/>
                    </a:solidFill>
                  </a:rPr>
                  <a:t>Z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400" dirty="0"/>
                  <a:t> close to uniform </a:t>
                </a:r>
                <a:r>
                  <a:rPr lang="en-US" altLang="zh-CHT" sz="2400" dirty="0" smtClean="0"/>
                  <a:t>given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T, Z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-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CHT" sz="2400" dirty="0" smtClean="0"/>
                  <a:t>, and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</a:p>
              <a:p>
                <a:r>
                  <a:rPr lang="en-US" altLang="zh-CHT" sz="2800" dirty="0" smtClean="0"/>
                  <a:t>Quantum rushing (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QR</a:t>
                </a:r>
                <a:r>
                  <a:rPr lang="en-US" altLang="zh-CHT" sz="2800" dirty="0" smtClean="0"/>
                  <a:t>): a new phenomena</a:t>
                </a:r>
              </a:p>
              <a:p>
                <a:pPr lvl="1"/>
                <a:r>
                  <a:rPr lang="en-US" altLang="zh-CHT" sz="2400" dirty="0" err="1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400" baseline="-25000" dirty="0" err="1">
                    <a:solidFill>
                      <a:srgbClr val="3333CC"/>
                    </a:solidFill>
                  </a:rPr>
                  <a:t>Net</a:t>
                </a:r>
                <a:r>
                  <a:rPr lang="en-US" altLang="zh-CHT" sz="2400" baseline="-25000" dirty="0"/>
                  <a:t> </a:t>
                </a:r>
                <a:r>
                  <a:rPr lang="en-US" altLang="zh-CHT" sz="2400" baseline="-25000" dirty="0" smtClean="0"/>
                  <a:t> </a:t>
                </a:r>
                <a:r>
                  <a:rPr lang="en-US" altLang="zh-CHT" sz="2400" dirty="0" smtClean="0"/>
                  <a:t>uses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 (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SI</a:t>
                </a:r>
                <a:r>
                  <a:rPr lang="en-US" altLang="zh-CHT" sz="2400" dirty="0" smtClean="0"/>
                  <a:t>) in rushing attack</a:t>
                </a:r>
              </a:p>
              <a:p>
                <a:pPr lvl="1"/>
                <a:r>
                  <a:rPr lang="en-US" altLang="zh-CHT" sz="2400" dirty="0" smtClean="0"/>
                  <a:t>Challenging to deal with</a:t>
                </a:r>
              </a:p>
              <a:p>
                <a:r>
                  <a:rPr lang="en-US" altLang="zh-CHT" sz="2800" dirty="0" smtClean="0"/>
                  <a:t>Classical rushing (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CR</a:t>
                </a:r>
                <a:r>
                  <a:rPr lang="en-US" altLang="zh-CHT" sz="2800" dirty="0" smtClean="0"/>
                  <a:t>):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Net</a:t>
                </a:r>
                <a:r>
                  <a:rPr lang="en-US" altLang="zh-CHT" sz="2400" baseline="-25000" dirty="0" smtClean="0"/>
                  <a:t>  </a:t>
                </a:r>
                <a:r>
                  <a:rPr lang="en-US" altLang="zh-CHT" sz="2400" dirty="0" smtClean="0"/>
                  <a:t>not use 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016" y="1337645"/>
                <a:ext cx="8754701" cy="4525963"/>
              </a:xfrm>
              <a:blipFill rotWithShape="0">
                <a:blip r:embed="rId3"/>
                <a:stretch>
                  <a:fillRect l="-125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5471480" y="4643952"/>
            <a:ext cx="3103888" cy="2021470"/>
            <a:chOff x="1970948" y="3064875"/>
            <a:chExt cx="5165280" cy="3698823"/>
          </a:xfrm>
        </p:grpSpPr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2846387" y="3064875"/>
              <a:ext cx="3451225" cy="3067616"/>
              <a:chOff x="5638800" y="3505200"/>
              <a:chExt cx="2940051" cy="2595563"/>
            </a:xfrm>
          </p:grpSpPr>
          <p:grpSp>
            <p:nvGrpSpPr>
              <p:cNvPr id="36" name="Group 43"/>
              <p:cNvGrpSpPr>
                <a:grpSpLocks/>
              </p:cNvGrpSpPr>
              <p:nvPr/>
            </p:nvGrpSpPr>
            <p:grpSpPr bwMode="auto">
              <a:xfrm>
                <a:off x="5638800" y="4038600"/>
                <a:ext cx="2493963" cy="2062163"/>
                <a:chOff x="2459037" y="4038600"/>
                <a:chExt cx="2493963" cy="2062163"/>
              </a:xfrm>
            </p:grpSpPr>
            <p:pic>
              <p:nvPicPr>
                <p:cNvPr id="39" name="Picture 8" descr="PE01733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6388" y="5334000"/>
                  <a:ext cx="430212" cy="67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9" descr="PE01732_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037" y="4267200"/>
                  <a:ext cx="665163" cy="67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6" descr="j023073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5410200"/>
                  <a:ext cx="719137" cy="690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048000" y="4038600"/>
                  <a:ext cx="762000" cy="3810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9625" y="4267200"/>
                  <a:ext cx="765175" cy="131445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800601" y="5029200"/>
                  <a:ext cx="1524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352800" y="4800600"/>
                  <a:ext cx="1371601" cy="838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27"/>
                <p:cNvSpPr>
                  <a:spLocks noChangeShapeType="1"/>
                </p:cNvSpPr>
                <p:nvPr/>
              </p:nvSpPr>
              <p:spPr bwMode="auto">
                <a:xfrm>
                  <a:off x="4237038" y="4267200"/>
                  <a:ext cx="46038" cy="12954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pic>
            <p:nvPicPr>
              <p:cNvPr id="37" name="Picture 7" descr="PE01731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1" y="3505200"/>
                <a:ext cx="469900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051" y="43434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970948" y="4464233"/>
              <a:ext cx="793957" cy="22244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85898" y="5712096"/>
              <a:ext cx="793957" cy="22244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5237741" y="3131863"/>
              <a:ext cx="793957" cy="22244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6342271" y="4625686"/>
              <a:ext cx="793957" cy="22244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5409767" y="6237195"/>
              <a:ext cx="793957" cy="222441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2658250" y="6093706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5528206" y="3459152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5700220" y="6573539"/>
              <a:ext cx="512549" cy="19015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5573617" y="3993994"/>
              <a:ext cx="795392" cy="382216"/>
              <a:chOff x="3643560" y="3873440"/>
              <a:chExt cx="397740" cy="191071"/>
            </a:xfrm>
          </p:grpSpPr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61" name="Group 32"/>
            <p:cNvGrpSpPr>
              <a:grpSpLocks/>
            </p:cNvGrpSpPr>
            <p:nvPr/>
          </p:nvGrpSpPr>
          <p:grpSpPr bwMode="auto">
            <a:xfrm>
              <a:off x="2803251" y="3831035"/>
              <a:ext cx="795392" cy="382216"/>
              <a:chOff x="3643560" y="3873440"/>
              <a:chExt cx="397740" cy="191071"/>
            </a:xfrm>
          </p:grpSpPr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  <p:grpSp>
        <p:nvGrpSpPr>
          <p:cNvPr id="34" name="群組 33"/>
          <p:cNvGrpSpPr/>
          <p:nvPr/>
        </p:nvGrpSpPr>
        <p:grpSpPr>
          <a:xfrm>
            <a:off x="7992311" y="3645437"/>
            <a:ext cx="902716" cy="1109754"/>
            <a:chOff x="7509704" y="3572726"/>
            <a:chExt cx="1385323" cy="1667130"/>
          </a:xfrm>
        </p:grpSpPr>
        <p:grpSp>
          <p:nvGrpSpPr>
            <p:cNvPr id="52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66" name="Picture 2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7509704" y="4546319"/>
              <a:ext cx="514631" cy="693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</a:rPr>
                <a:t>E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7686171" y="3572726"/>
              <a:ext cx="1117330" cy="55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HT" i="0" dirty="0" err="1" smtClean="0">
                  <a:latin typeface="Helvetica" pitchFamily="34" charset="0"/>
                </a:rPr>
                <a:t>Adv</a:t>
              </a:r>
              <a:r>
                <a:rPr lang="en-US" altLang="zh-CHT" i="0" baseline="-25000" dirty="0" err="1" smtClean="0">
                  <a:latin typeface="Helvetica" pitchFamily="34" charset="0"/>
                </a:rPr>
                <a:t>SI</a:t>
              </a:r>
              <a:endParaRPr lang="en-US" i="0" baseline="-25000" dirty="0">
                <a:latin typeface="Helvetic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9130" y="2168814"/>
                <a:ext cx="5605741" cy="25203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HT" sz="2800" b="1" dirty="0" smtClean="0"/>
                  <a:t> Desiderata</a:t>
                </a:r>
                <a:endParaRPr lang="en-US" altLang="zh-CHT" sz="2800" b="1" dirty="0"/>
              </a:p>
              <a:p>
                <a:pPr lvl="1"/>
                <a:r>
                  <a:rPr lang="en-US" altLang="zh-CHT" sz="2400" dirty="0"/>
                  <a:t>Tolerate more faulty players (large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/>
                  <a:t>)</a:t>
                </a:r>
              </a:p>
              <a:p>
                <a:pPr lvl="1"/>
                <a:r>
                  <a:rPr lang="en-US" altLang="zh-CHT" sz="2400" dirty="0"/>
                  <a:t>Scarify fewer honest players (large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g</a:t>
                </a:r>
                <a:r>
                  <a:rPr lang="en-US" altLang="zh-CHT" sz="2400" dirty="0"/>
                  <a:t>)</a:t>
                </a:r>
              </a:p>
              <a:p>
                <a:pPr lvl="1"/>
                <a:r>
                  <a:rPr lang="en-US" altLang="zh-CHT" sz="2400" dirty="0"/>
                  <a:t>Handle lower entropy (small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/>
                  <a:t>)</a:t>
                </a:r>
              </a:p>
              <a:p>
                <a:pPr lvl="1"/>
                <a:r>
                  <a:rPr lang="en-US" altLang="zh-CHT" sz="2400" dirty="0"/>
                  <a:t>Extract all entropy (large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30" y="2168814"/>
                <a:ext cx="5605741" cy="2520372"/>
              </a:xfrm>
              <a:prstGeom prst="rect">
                <a:avLst/>
              </a:prstGeom>
              <a:blipFill rotWithShape="0">
                <a:blip r:embed="rId11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4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79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Randomness Extractor: </a:t>
            </a:r>
            <a:r>
              <a:rPr lang="en-US" altLang="zh-CHT" dirty="0" smtClean="0">
                <a:solidFill>
                  <a:srgbClr val="FF0000"/>
                </a:solidFill>
              </a:rPr>
              <a:t>Seeded</a:t>
            </a:r>
            <a:br>
              <a:rPr lang="en-US" altLang="zh-CHT" dirty="0" smtClean="0">
                <a:solidFill>
                  <a:srgbClr val="FF0000"/>
                </a:solidFill>
              </a:rPr>
            </a:br>
            <a:r>
              <a:rPr lang="en-US" altLang="zh-CHT" sz="3100" dirty="0">
                <a:solidFill>
                  <a:srgbClr val="0070C0"/>
                </a:solidFill>
              </a:rPr>
              <a:t>[SV84,Vaz85,VV85,CG85,Vaz87,CW89,Zuc90,Zuc91,…]</a:t>
            </a:r>
            <a:r>
              <a:rPr lang="en-US" altLang="zh-CHT" dirty="0" smtClean="0"/>
              <a:t> 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3868"/>
            <a:ext cx="8229600" cy="1012536"/>
          </a:xfrm>
        </p:spPr>
        <p:txBody>
          <a:bodyPr/>
          <a:lstStyle/>
          <a:p>
            <a:pPr marL="0" indent="0">
              <a:buNone/>
            </a:pPr>
            <a:r>
              <a:rPr lang="en-US" altLang="zh-CHT" sz="2800" dirty="0" smtClean="0"/>
              <a:t>A </a:t>
            </a:r>
            <a:r>
              <a:rPr lang="en-US" altLang="zh-CHT" sz="2800" dirty="0" smtClean="0">
                <a:solidFill>
                  <a:srgbClr val="007406"/>
                </a:solidFill>
              </a:rPr>
              <a:t>deterministic function</a:t>
            </a:r>
            <a:r>
              <a:rPr lang="en-US" altLang="zh-CHT" sz="2800" dirty="0" smtClean="0"/>
              <a:t> converts </a:t>
            </a:r>
            <a:r>
              <a:rPr lang="en-US" altLang="zh-CHT" sz="2800" b="1" i="1" dirty="0" err="1" smtClean="0"/>
              <a:t>indep</a:t>
            </a:r>
            <a:r>
              <a:rPr lang="en-US" altLang="zh-CHT" sz="2800" b="1" i="1" dirty="0" smtClean="0"/>
              <a:t>.</a:t>
            </a:r>
            <a:r>
              <a:rPr lang="en-US" altLang="zh-CHT" sz="2800" b="1" dirty="0" smtClean="0"/>
              <a:t> </a:t>
            </a:r>
            <a:r>
              <a:rPr lang="en-US" altLang="zh-CHT" sz="2800" dirty="0" smtClean="0"/>
              <a:t>weak </a:t>
            </a:r>
            <a:r>
              <a:rPr lang="en-US" altLang="zh-CHT" sz="2800" dirty="0"/>
              <a:t>random </a:t>
            </a:r>
            <a:r>
              <a:rPr lang="en-US" altLang="zh-CHT" sz="2800" dirty="0" smtClean="0"/>
              <a:t>sources with entropy to </a:t>
            </a:r>
            <a:r>
              <a:rPr lang="en-US" altLang="zh-CHT" sz="2800" i="1" dirty="0"/>
              <a:t>almost-uniform</a:t>
            </a:r>
            <a:r>
              <a:rPr lang="en-US" altLang="zh-CHT" sz="2800" dirty="0"/>
              <a:t> </a:t>
            </a:r>
            <a:r>
              <a:rPr lang="en-US" altLang="zh-CHT" sz="2800" dirty="0" smtClean="0"/>
              <a:t>randomness</a:t>
            </a:r>
          </a:p>
          <a:p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群組 5"/>
          <p:cNvGrpSpPr/>
          <p:nvPr/>
        </p:nvGrpSpPr>
        <p:grpSpPr>
          <a:xfrm>
            <a:off x="2195658" y="2708020"/>
            <a:ext cx="4280749" cy="3238225"/>
            <a:chOff x="2213070" y="3435794"/>
            <a:chExt cx="4280749" cy="3238225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34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3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32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6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Our Results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68"/>
                <a:ext cx="8229600" cy="5236707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Improved network extractors (no side info)</a:t>
                </a:r>
              </a:p>
              <a:p>
                <a:pPr lvl="1"/>
                <a:r>
                  <a:rPr lang="en-US" altLang="zh-CHT" sz="2400" dirty="0" smtClean="0"/>
                  <a:t>Tolerate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HT" alt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(t/3)</a:t>
                </a:r>
                <a:r>
                  <a:rPr lang="en-US" altLang="zh-CHT" sz="2400" dirty="0" smtClean="0"/>
                  <a:t> faulty players</a:t>
                </a:r>
              </a:p>
              <a:p>
                <a:pPr lvl="1"/>
                <a:r>
                  <a:rPr lang="en-US" altLang="zh-CHT" sz="2400" dirty="0" smtClean="0"/>
                  <a:t>Scarify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HT" alt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400" dirty="0" smtClean="0"/>
                  <a:t> honest players</a:t>
                </a:r>
              </a:p>
              <a:p>
                <a:pPr lvl="1"/>
                <a:r>
                  <a:rPr lang="en-US" altLang="zh-CHT" sz="2400" dirty="0" smtClean="0"/>
                  <a:t>Handle low entropy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polylog(n)</a:t>
                </a:r>
              </a:p>
              <a:p>
                <a:pPr lvl="1"/>
                <a:r>
                  <a:rPr lang="en-US" altLang="zh-CHT" sz="2400" dirty="0" smtClean="0"/>
                  <a:t>Extract all entropy: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m = k – o(k)</a:t>
                </a:r>
              </a:p>
              <a:p>
                <a:pPr lvl="4"/>
                <a:endParaRPr lang="en-US" altLang="zh-CHT" sz="100" dirty="0"/>
              </a:p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b="1" dirty="0" smtClean="0">
                    <a:solidFill>
                      <a:srgbClr val="FF0000"/>
                    </a:solidFill>
                  </a:rPr>
                  <a:t>CR</a:t>
                </a:r>
                <a:r>
                  <a:rPr lang="en-US" altLang="zh-CHT" sz="2800" dirty="0" smtClean="0"/>
                  <a:t>-secure network extractors with same </a:t>
                </a:r>
                <a:r>
                  <a:rPr lang="en-US" altLang="zh-CHT" sz="2800" dirty="0" err="1" smtClean="0"/>
                  <a:t>params</a:t>
                </a:r>
                <a:endParaRPr lang="en-US" altLang="zh-CHT" sz="2800" dirty="0" smtClean="0"/>
              </a:p>
              <a:p>
                <a:pPr lvl="1"/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400" dirty="0" smtClean="0"/>
                  <a:t>-</a:t>
                </a:r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400" dirty="0" smtClean="0"/>
                  <a:t> security equivalence &amp;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+1</a:t>
                </a:r>
                <a:r>
                  <a:rPr lang="en-US" altLang="zh-CHT" sz="2400" dirty="0" smtClean="0"/>
                  <a:t> source technique</a:t>
                </a:r>
              </a:p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b="1" dirty="0" smtClean="0">
                    <a:solidFill>
                      <a:srgbClr val="FF0000"/>
                    </a:solidFill>
                  </a:rPr>
                  <a:t>QR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/>
                  <a:t>network </a:t>
                </a:r>
                <a:r>
                  <a:rPr lang="en-US" altLang="zh-CHT" sz="2800" dirty="0" smtClean="0"/>
                  <a:t>extractors</a:t>
                </a:r>
              </a:p>
              <a:p>
                <a:pPr lvl="1"/>
                <a:r>
                  <a:rPr lang="en-US" altLang="zh-CHT" sz="2400" dirty="0" smtClean="0"/>
                  <a:t>Tolerate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(t)</a:t>
                </a:r>
                <a:r>
                  <a:rPr lang="en-US" altLang="zh-CHT" sz="2400" dirty="0" smtClean="0"/>
                  <a:t> faulty players</a:t>
                </a:r>
              </a:p>
              <a:p>
                <a:pPr lvl="1"/>
                <a:r>
                  <a:rPr lang="en-US" altLang="zh-CHT" sz="2400" dirty="0" smtClean="0"/>
                  <a:t>Scarify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O(s)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honest </a:t>
                </a:r>
                <a:r>
                  <a:rPr lang="en-US" altLang="zh-CHT" sz="2400" dirty="0" smtClean="0"/>
                  <a:t>players</a:t>
                </a:r>
              </a:p>
              <a:p>
                <a:r>
                  <a:rPr lang="en-US" altLang="zh-CHT" sz="2800" dirty="0" smtClean="0"/>
                  <a:t>Technique: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 CR</a:t>
                </a:r>
                <a:r>
                  <a:rPr lang="en-US" altLang="zh-CHT" sz="2800" dirty="0" smtClean="0"/>
                  <a:t>-to-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QR</a:t>
                </a:r>
                <a:r>
                  <a:rPr lang="en-US" altLang="zh-CHT" sz="2800" dirty="0" smtClean="0"/>
                  <a:t> security lifting technique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68"/>
                <a:ext cx="8229600" cy="5236707"/>
              </a:xfrm>
              <a:blipFill rotWithShape="0">
                <a:blip r:embed="rId3"/>
                <a:stretch>
                  <a:fillRect l="-1333" t="-1164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692"/>
          </a:xfrm>
        </p:spPr>
        <p:txBody>
          <a:bodyPr>
            <a:normAutofit/>
          </a:bodyPr>
          <a:lstStyle/>
          <a:p>
            <a:r>
              <a:rPr lang="en-US" altLang="zh-CHT" sz="4000" dirty="0" smtClean="0"/>
              <a:t>Quantum Rushing: </a:t>
            </a:r>
            <a:r>
              <a:rPr lang="en-US" altLang="zh-CHT" sz="4000" dirty="0" smtClean="0">
                <a:solidFill>
                  <a:srgbClr val="FF0000"/>
                </a:solidFill>
              </a:rPr>
              <a:t>a toy example</a:t>
            </a:r>
            <a:endParaRPr lang="zh-CHT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963597"/>
            <a:ext cx="8229600" cy="2392753"/>
          </a:xfrm>
        </p:spPr>
        <p:txBody>
          <a:bodyPr>
            <a:normAutofit/>
          </a:bodyPr>
          <a:lstStyle/>
          <a:p>
            <a:r>
              <a:rPr lang="en-US" altLang="zh-CHT" sz="2800" dirty="0" smtClean="0">
                <a:solidFill>
                  <a:srgbClr val="00B050"/>
                </a:solidFill>
              </a:rPr>
              <a:t>OA</a:t>
            </a:r>
            <a:r>
              <a:rPr lang="en-US" altLang="zh-CHT" sz="2800" dirty="0" smtClean="0"/>
              <a:t>-</a:t>
            </a:r>
            <a:r>
              <a:rPr lang="en-US" altLang="zh-CHT" sz="2800" dirty="0" smtClean="0">
                <a:solidFill>
                  <a:srgbClr val="00B050"/>
                </a:solidFill>
              </a:rPr>
              <a:t>GE</a:t>
            </a:r>
            <a:r>
              <a:rPr lang="en-US" altLang="zh-CHT" sz="2800" dirty="0" smtClean="0"/>
              <a:t> security equivalence break down</a:t>
            </a:r>
          </a:p>
          <a:p>
            <a:pPr lvl="1"/>
            <a:r>
              <a:rPr lang="en-US" altLang="zh-CHT" sz="2400" dirty="0" smtClean="0"/>
              <a:t>Don’t commute. Cannot defer the collection of side info</a:t>
            </a:r>
          </a:p>
          <a:p>
            <a:pPr lvl="1"/>
            <a:endParaRPr lang="en-US" altLang="zh-CHT" sz="200" dirty="0" smtClean="0"/>
          </a:p>
          <a:p>
            <a:r>
              <a:rPr lang="en-US" altLang="zh-CHT" sz="2800" dirty="0" smtClean="0"/>
              <a:t>Create correlation from quantum rushing</a:t>
            </a:r>
          </a:p>
          <a:p>
            <a:pPr lvl="1"/>
            <a:r>
              <a:rPr lang="en-US" altLang="zh-CHT" sz="2400" dirty="0" smtClean="0"/>
              <a:t>Known </a:t>
            </a:r>
            <a:r>
              <a:rPr lang="en-US" altLang="zh-CHT" sz="2400" dirty="0" err="1" smtClean="0"/>
              <a:t>sol’n</a:t>
            </a:r>
            <a:r>
              <a:rPr lang="en-US" altLang="zh-CHT" sz="2400" dirty="0" smtClean="0"/>
              <a:t>: create public “seed” </a:t>
            </a:r>
            <a:r>
              <a:rPr lang="en-US" altLang="zh-CHT" sz="2400" dirty="0" smtClean="0">
                <a:solidFill>
                  <a:srgbClr val="3333CC"/>
                </a:solidFill>
              </a:rPr>
              <a:t>Y</a:t>
            </a:r>
            <a:r>
              <a:rPr lang="en-US" altLang="zh-CHT" sz="2400" dirty="0" smtClean="0"/>
              <a:t> to extract private </a:t>
            </a:r>
            <a:r>
              <a:rPr lang="en-US" altLang="zh-CHT" sz="2400" dirty="0" smtClean="0">
                <a:solidFill>
                  <a:srgbClr val="3333CC"/>
                </a:solidFill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</a:rPr>
              <a:t>i</a:t>
            </a:r>
          </a:p>
          <a:p>
            <a:pPr lvl="1"/>
            <a:r>
              <a:rPr lang="en-US" altLang="zh-CHT" sz="2400" dirty="0" smtClean="0">
                <a:solidFill>
                  <a:srgbClr val="00B050"/>
                </a:solidFill>
              </a:rPr>
              <a:t>QR</a:t>
            </a:r>
            <a:r>
              <a:rPr lang="en-US" altLang="zh-CHT" sz="2400" dirty="0" smtClean="0"/>
              <a:t> creates correlation between </a:t>
            </a:r>
            <a:r>
              <a:rPr lang="en-US" altLang="zh-CHT" sz="2400" dirty="0" smtClean="0">
                <a:solidFill>
                  <a:srgbClr val="3333CC"/>
                </a:solidFill>
              </a:rPr>
              <a:t>Y</a:t>
            </a:r>
            <a:r>
              <a:rPr lang="zh-CHT" altLang="en-US" sz="2400" dirty="0"/>
              <a:t> </a:t>
            </a:r>
            <a:r>
              <a:rPr lang="en-US" altLang="zh-CHT" sz="2400" dirty="0" smtClean="0"/>
              <a:t>&amp; </a:t>
            </a:r>
            <a:r>
              <a:rPr lang="en-US" altLang="zh-CHT" sz="2400" dirty="0" smtClean="0">
                <a:solidFill>
                  <a:srgbClr val="3333CC"/>
                </a:solidFill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</a:rPr>
              <a:t>i</a:t>
            </a:r>
          </a:p>
          <a:p>
            <a:pPr marL="0" indent="0">
              <a:buNone/>
            </a:pPr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163782"/>
            <a:ext cx="618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Inspired by </a:t>
            </a:r>
            <a:r>
              <a:rPr lang="en-US" sz="2400" b="1" dirty="0" smtClean="0"/>
              <a:t>Hidden Matching Problem </a:t>
            </a:r>
            <a:r>
              <a:rPr lang="en-US" sz="2400" dirty="0" smtClean="0"/>
              <a:t>[GKKRW]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" y="1727794"/>
                <a:ext cx="2816156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000" b="0" i="1" baseline="-2500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𝑥𝑖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27794"/>
                <a:ext cx="2816156" cy="840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84527" y="1967378"/>
                <a:ext cx="25869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baseline="-25000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baseline="-25000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baseline="-2500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b="0" i="1" baseline="-25000" smtClean="0">
                              <a:latin typeface="Cambria Math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,…}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27" y="1967378"/>
                <a:ext cx="258692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647" t="-4000" r="-282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659561" y="2455617"/>
            <a:ext cx="4914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Can generate 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, j), x</a:t>
            </a:r>
            <a:r>
              <a:rPr lang="en-US" sz="2200" b="1" baseline="-25000" dirty="0" smtClean="0"/>
              <a:t>i</a:t>
            </a:r>
            <a:r>
              <a:rPr lang="en-US" sz="2200" b="1" dirty="0" smtClean="0"/>
              <a:t> XOR </a:t>
            </a:r>
            <a:r>
              <a:rPr lang="en-US" sz="2200" b="1" dirty="0" err="1" smtClean="0"/>
              <a:t>x</a:t>
            </a:r>
            <a:r>
              <a:rPr lang="en-US" sz="2200" b="1" baseline="-25000" dirty="0" err="1" smtClean="0"/>
              <a:t>j</a:t>
            </a:r>
            <a:r>
              <a:rPr lang="en-US" sz="2200" b="1" dirty="0" smtClean="0"/>
              <a:t> </a:t>
            </a:r>
            <a:r>
              <a:rPr lang="en-US" sz="2200" dirty="0" smtClean="0"/>
              <a:t>correlation! 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2659561" y="3100621"/>
            <a:ext cx="4944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3333CC"/>
                </a:solidFill>
              </a:rPr>
              <a:t>Adv</a:t>
            </a:r>
            <a:r>
              <a:rPr lang="en-US" sz="2200" baseline="-25000" dirty="0" err="1" smtClean="0">
                <a:solidFill>
                  <a:srgbClr val="3333CC"/>
                </a:solidFill>
              </a:rPr>
              <a:t>Net</a:t>
            </a:r>
            <a:r>
              <a:rPr lang="en-US" sz="2200" dirty="0" smtClean="0"/>
              <a:t> secretly steers the protocol to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, j)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818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2" grpId="0"/>
      <p:bldP spid="43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357"/>
          </a:xfrm>
        </p:spPr>
        <p:txBody>
          <a:bodyPr>
            <a:normAutofit fontScale="90000"/>
          </a:bodyPr>
          <a:lstStyle/>
          <a:p>
            <a:r>
              <a:rPr lang="en-US" altLang="zh-CHT" sz="4000" dirty="0" smtClean="0"/>
              <a:t>Quantum Rushing : a solution</a:t>
            </a:r>
            <a:endParaRPr lang="zh-CHT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232"/>
                <a:ext cx="8229600" cy="5238117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CR</a:t>
                </a:r>
                <a:r>
                  <a:rPr lang="en-US" altLang="zh-CHT" sz="2800" dirty="0" smtClean="0"/>
                  <a:t>-to-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QR</a:t>
                </a:r>
                <a:r>
                  <a:rPr lang="en-US" altLang="zh-CHT" sz="2800" dirty="0" smtClean="0"/>
                  <a:t> security lifting lemma: </a:t>
                </a:r>
              </a:p>
              <a:p>
                <a:pPr marL="0" indent="0">
                  <a:buNone/>
                </a:pPr>
                <a:r>
                  <a:rPr lang="en-US" altLang="zh-CHT" sz="2400" dirty="0" smtClean="0"/>
                  <a:t>     If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Net</a:t>
                </a:r>
                <a:r>
                  <a:rPr lang="en-US" altLang="zh-CHT" sz="2400" baseline="-25000" dirty="0" smtClean="0"/>
                  <a:t> </a:t>
                </a:r>
                <a:r>
                  <a:rPr lang="en-US" altLang="zh-CHT" sz="2400" dirty="0" smtClean="0"/>
                  <a:t>is </a:t>
                </a:r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CR</a:t>
                </a:r>
                <a:r>
                  <a:rPr lang="en-US" altLang="zh-CHT" sz="2400" dirty="0" smtClean="0"/>
                  <a:t>-secure with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CHT" sz="2400" dirty="0" smtClean="0"/>
                  <a:t>     and “</a:t>
                </a:r>
                <a:r>
                  <a:rPr lang="en-US" altLang="zh-CHT" sz="2400" dirty="0" smtClean="0">
                    <a:solidFill>
                      <a:srgbClr val="C00000"/>
                    </a:solidFill>
                  </a:rPr>
                  <a:t>rushing length</a:t>
                </a:r>
                <a:r>
                  <a:rPr lang="en-US" altLang="zh-CHT" sz="2400" dirty="0" smtClean="0"/>
                  <a:t>” is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r</a:t>
                </a:r>
                <a:r>
                  <a:rPr lang="en-US" altLang="zh-CHT" sz="2400" dirty="0" smtClean="0"/>
                  <a:t>, then </a:t>
                </a:r>
              </a:p>
              <a:p>
                <a:pPr marL="0" indent="0">
                  <a:buNone/>
                </a:pP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   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Net</a:t>
                </a:r>
                <a:r>
                  <a:rPr lang="en-US" altLang="zh-CHT" sz="2400" baseline="-25000" dirty="0" smtClean="0"/>
                  <a:t> </a:t>
                </a:r>
                <a:r>
                  <a:rPr lang="en-US" altLang="zh-CHT" sz="2400" dirty="0"/>
                  <a:t>is </a:t>
                </a:r>
                <a:r>
                  <a:rPr lang="en-US" altLang="zh-CHT" sz="2400" dirty="0" smtClean="0">
                    <a:solidFill>
                      <a:srgbClr val="00B050"/>
                    </a:solidFill>
                  </a:rPr>
                  <a:t>QR</a:t>
                </a:r>
                <a:r>
                  <a:rPr lang="en-US" altLang="zh-CHT" sz="2400" dirty="0" smtClean="0"/>
                  <a:t>-secure </a:t>
                </a:r>
                <a:r>
                  <a:rPr lang="en-US" altLang="zh-CHT" sz="2400" dirty="0"/>
                  <a:t>with error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baseline="30000" dirty="0" smtClean="0">
                    <a:solidFill>
                      <a:srgbClr val="3333CC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endParaRPr lang="en-US" altLang="zh-CHT" sz="2400" dirty="0" smtClean="0"/>
              </a:p>
              <a:p>
                <a:pPr>
                  <a:buFont typeface="Arial" charset="0"/>
                  <a:buChar char="•"/>
                </a:pPr>
                <a:r>
                  <a:rPr lang="en-US" altLang="zh-CHT" sz="2800" dirty="0" smtClean="0"/>
                  <a:t>Redesign the protocol to minimize </a:t>
                </a:r>
                <a:r>
                  <a:rPr lang="en-US" altLang="zh-CHT" sz="2800" i="1" dirty="0" smtClean="0"/>
                  <a:t>effective</a:t>
                </a:r>
                <a:r>
                  <a:rPr lang="en-US" altLang="zh-CHT" sz="2800" dirty="0" smtClean="0"/>
                  <a:t> rushing length</a:t>
                </a:r>
              </a:p>
              <a:p>
                <a:pPr>
                  <a:buFont typeface="Arial" charset="0"/>
                  <a:buChar char="•"/>
                </a:pPr>
                <a:endParaRPr lang="en-US" altLang="zh-CHT" sz="2400" dirty="0"/>
              </a:p>
              <a:p>
                <a:pPr>
                  <a:buFont typeface="Arial" charset="0"/>
                  <a:buChar char="•"/>
                </a:pPr>
                <a:endParaRPr lang="en-US" altLang="zh-CHT" sz="2400" dirty="0" smtClean="0"/>
              </a:p>
              <a:p>
                <a:pPr>
                  <a:buFont typeface="Arial" charset="0"/>
                  <a:buChar char="•"/>
                </a:pPr>
                <a:endParaRPr lang="en-US" altLang="zh-CHT" sz="2400" dirty="0"/>
              </a:p>
              <a:p>
                <a:pPr>
                  <a:buFont typeface="Arial" charset="0"/>
                  <a:buChar char="•"/>
                </a:pPr>
                <a:endParaRPr lang="en-US" altLang="zh-CHT" sz="2400" dirty="0" smtClean="0"/>
              </a:p>
              <a:p>
                <a:pPr>
                  <a:buFont typeface="Arial" charset="0"/>
                  <a:buChar char="•"/>
                </a:pPr>
                <a:r>
                  <a:rPr lang="en-US" altLang="zh-CHT" sz="2800" dirty="0" smtClean="0"/>
                  <a:t>Quantum rushing could be general!</a:t>
                </a:r>
                <a:endParaRPr lang="en-US" altLang="zh-CHT" sz="2800" dirty="0"/>
              </a:p>
              <a:p>
                <a:pPr marL="0" indent="0">
                  <a:buNone/>
                </a:pPr>
                <a:endParaRPr lang="en-US" altLang="zh-CHT" sz="24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232"/>
                <a:ext cx="8229600" cy="5238117"/>
              </a:xfrm>
              <a:blipFill rotWithShape="0">
                <a:blip r:embed="rId3"/>
                <a:stretch>
                  <a:fillRect l="-1333"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85658" y="1280160"/>
            <a:ext cx="3042458" cy="1712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Don’t let 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Net</a:t>
            </a:r>
            <a:r>
              <a:rPr lang="en-US" dirty="0"/>
              <a:t> </a:t>
            </a:r>
            <a:r>
              <a:rPr lang="en-US" dirty="0" smtClean="0"/>
              <a:t>touch q. side info.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3333CC"/>
                </a:solidFill>
              </a:rPr>
              <a:t>Post-select </a:t>
            </a:r>
            <a:r>
              <a:rPr lang="en-US" dirty="0" smtClean="0"/>
              <a:t>as if 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Net</a:t>
            </a:r>
            <a:r>
              <a:rPr lang="en-US" dirty="0" smtClean="0"/>
              <a:t> rushes depending on q. side info </a:t>
            </a:r>
          </a:p>
          <a:p>
            <a:pPr marL="342900" indent="-342900">
              <a:buAutoNum type="arabicPeriod"/>
            </a:pPr>
            <a:endParaRPr lang="en-US" baseline="-25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030778" y="3888970"/>
            <a:ext cx="2177934" cy="1583516"/>
            <a:chOff x="1030778" y="3888970"/>
            <a:chExt cx="2177934" cy="1583516"/>
          </a:xfrm>
        </p:grpSpPr>
        <p:sp>
          <p:nvSpPr>
            <p:cNvPr id="15" name="Rectangle 14"/>
            <p:cNvSpPr/>
            <p:nvPr/>
          </p:nvSpPr>
          <p:spPr>
            <a:xfrm>
              <a:off x="1047404" y="4372495"/>
              <a:ext cx="1230283" cy="2161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rushing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030778" y="3906982"/>
              <a:ext cx="365760" cy="4156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831568" y="3888970"/>
              <a:ext cx="446119" cy="4516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662545" y="4610764"/>
              <a:ext cx="392082" cy="5652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463338" y="4378007"/>
              <a:ext cx="612371" cy="210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81691" y="5198168"/>
              <a:ext cx="1102823" cy="27431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2762593" y="3888970"/>
              <a:ext cx="446119" cy="4516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333103" y="4626003"/>
              <a:ext cx="429490" cy="5610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871554" y="3891740"/>
            <a:ext cx="2177934" cy="1557195"/>
            <a:chOff x="5871554" y="3891740"/>
            <a:chExt cx="2177934" cy="1557195"/>
          </a:xfrm>
        </p:grpSpPr>
        <p:sp>
          <p:nvSpPr>
            <p:cNvPr id="53" name="Rectangle 52"/>
            <p:cNvSpPr/>
            <p:nvPr/>
          </p:nvSpPr>
          <p:spPr>
            <a:xfrm>
              <a:off x="6111240" y="4389146"/>
              <a:ext cx="705197" cy="2216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rush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871554" y="3909752"/>
              <a:ext cx="365760" cy="4156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72344" y="3891740"/>
              <a:ext cx="446119" cy="4516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503321" y="4613534"/>
              <a:ext cx="392082" cy="5652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909262" y="4372495"/>
              <a:ext cx="1007223" cy="218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22467" y="5242557"/>
              <a:ext cx="980902" cy="20637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7603369" y="3891740"/>
              <a:ext cx="446119" cy="4516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7173879" y="4628773"/>
              <a:ext cx="429490" cy="5610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458096" y="4272768"/>
            <a:ext cx="2432397" cy="1082693"/>
            <a:chOff x="3458096" y="4272768"/>
            <a:chExt cx="2432397" cy="1082693"/>
          </a:xfrm>
        </p:grpSpPr>
        <p:sp>
          <p:nvSpPr>
            <p:cNvPr id="61" name="Right Arrow 60"/>
            <p:cNvSpPr/>
            <p:nvPr/>
          </p:nvSpPr>
          <p:spPr>
            <a:xfrm>
              <a:off x="4146391" y="4272768"/>
              <a:ext cx="978408" cy="33098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58096" y="4709130"/>
              <a:ext cx="2432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At the cost of scarifying </a:t>
              </a:r>
            </a:p>
            <a:p>
              <a:pPr algn="ctr"/>
              <a:r>
                <a:rPr lang="en-US" dirty="0" smtClean="0"/>
                <a:t>more honest players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6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52425"/>
            <a:ext cx="9144000" cy="6097588"/>
          </a:xfrm>
          <a:prstGeom prst="verticalScroll">
            <a:avLst>
              <a:gd name="adj" fmla="val 7662"/>
            </a:avLst>
          </a:prstGeom>
          <a:solidFill>
            <a:srgbClr val="FFFF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836613"/>
            <a:ext cx="7851775" cy="52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333399"/>
                </a:solidFill>
                <a:latin typeface="eufb10" charset="0"/>
                <a:ea typeface="ＭＳ Ｐゴシック" charset="0"/>
              </a:rPr>
              <a:t>Plan of Talk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Modelling of (Quantum) Side Information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Multi-source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    - </a:t>
            </a:r>
            <a:r>
              <a:rPr lang="en-US" sz="2800" dirty="0">
                <a:latin typeface="Arial" charset="0"/>
                <a:ea typeface="ＭＳ Ｐゴシック" charset="0"/>
              </a:rPr>
              <a:t>based on joint work w/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Chung, Li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Network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    </a:t>
            </a:r>
            <a:r>
              <a:rPr lang="en-US" sz="2800" dirty="0">
                <a:latin typeface="Arial" charset="0"/>
                <a:ea typeface="ＭＳ Ｐゴシック" charset="0"/>
              </a:rPr>
              <a:t>- based on joint work w/ Chung,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Li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Single-source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	- based on joint work w/ Chung</a:t>
            </a:r>
            <a:endParaRPr lang="en-US" sz="2800" b="1" dirty="0" smtClean="0">
              <a:solidFill>
                <a:srgbClr val="007406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Summary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5810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Seeded Extractors against Side Info </a:t>
            </a:r>
            <a:r>
              <a:rPr lang="en-US" altLang="zh-CHT" sz="4000" dirty="0" smtClean="0">
                <a:solidFill>
                  <a:srgbClr val="0070C0"/>
                </a:solidFill>
              </a:rPr>
              <a:t>[R05,KMR05,KT08,DV10,T11,DPVR11]</a:t>
            </a:r>
            <a:endParaRPr lang="zh-CHT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HT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HT" sz="2400" dirty="0"/>
                  <a:t> is </a:t>
                </a:r>
                <a:r>
                  <a:rPr lang="en-US" altLang="zh-CHT" sz="2400" dirty="0" smtClean="0"/>
                  <a:t>quantum-secure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CHT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HT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HT" sz="2400" dirty="0"/>
                  <a:t> 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HT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</m:oMath>
                </a14:m>
                <a:r>
                  <a:rPr lang="en-US" altLang="zh-CHT" sz="2400" dirty="0"/>
                  <a:t> </a:t>
                </a:r>
                <a:r>
                  <a:rPr lang="en-US" altLang="zh-CHT" sz="2400" dirty="0" smtClean="0"/>
                  <a:t>is </a:t>
                </a:r>
                <a:r>
                  <a:rPr lang="en-US" altLang="zh-CHT" sz="2400" dirty="0"/>
                  <a:t>quantum-secure</a:t>
                </a:r>
                <a:r>
                  <a:rPr lang="en-US" altLang="zh-CHT" sz="2400" dirty="0" smtClean="0"/>
                  <a:t>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(k,</a:t>
                </a:r>
                <a:r>
                  <a:rPr lang="zh-CHT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-strong extractor </a:t>
                </a:r>
                <a:r>
                  <a:rPr lang="en-US" altLang="zh-CHT" sz="2400" dirty="0"/>
                  <a:t>if  </a:t>
                </a:r>
              </a:p>
              <a:p>
                <a:pPr marL="0" indent="0">
                  <a:buNone/>
                </a:pPr>
                <a:r>
                  <a:rPr lang="en-US" altLang="zh-CHT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CHT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CHT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HT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HT" sz="2400" b="0" i="1" baseline="-250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HT" sz="2400" dirty="0" smtClean="0"/>
                  <a:t> </a:t>
                </a:r>
                <a:r>
                  <a:rPr lang="en-US" altLang="zh-CHT" sz="2400" dirty="0"/>
                  <a:t>is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400" dirty="0"/>
                  <a:t>-close to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m:rPr>
                        <m:nor/>
                      </m:rPr>
                      <a:rPr lang="en-US" altLang="zh-CHT" sz="2400" dirty="0">
                        <a:solidFill>
                          <a:srgbClr val="3333CC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CHT" sz="2400" b="0" i="0" baseline="-25000" dirty="0" smtClean="0">
                        <a:solidFill>
                          <a:srgbClr val="3333CC"/>
                        </a:solidFill>
                      </a:rPr>
                      <m:t>d</m:t>
                    </m:r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HT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CHT" sz="2400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  <a:blipFill rotWithShape="0">
                <a:blip r:embed="rId2"/>
                <a:stretch>
                  <a:fillRect l="-210" t="-2265" b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2004843" y="3316427"/>
            <a:ext cx="4280749" cy="3238225"/>
            <a:chOff x="2213070" y="3435794"/>
            <a:chExt cx="4280749" cy="323822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16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33906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Seeded Randomness Extractor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 flipH="1">
            <a:off x="176751" y="4315120"/>
            <a:ext cx="1312272" cy="1380859"/>
            <a:chOff x="7582755" y="3763126"/>
            <a:chExt cx="1312272" cy="1380859"/>
          </a:xfrm>
        </p:grpSpPr>
        <p:grpSp>
          <p:nvGrpSpPr>
            <p:cNvPr id="31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34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HT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zh-CHT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32973" y="1441544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 smtClean="0"/>
              <a:t>classical-secure</a:t>
            </a:r>
            <a:endParaRPr lang="zh-CHT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1075863" y="2327283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 smtClean="0"/>
              <a:t>classical-secure</a:t>
            </a:r>
            <a:endParaRPr lang="zh-CHT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4393814" y="1476250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200" dirty="0" smtClean="0"/>
              <a:t>marginal-secure</a:t>
            </a:r>
            <a:endParaRPr lang="zh-CHT" altLang="en-US" sz="2200" dirty="0"/>
          </a:p>
        </p:txBody>
      </p:sp>
      <p:sp>
        <p:nvSpPr>
          <p:cNvPr id="39" name="矩形 38"/>
          <p:cNvSpPr/>
          <p:nvPr/>
        </p:nvSpPr>
        <p:spPr>
          <a:xfrm>
            <a:off x="1092458" y="2352918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200" dirty="0" smtClean="0"/>
              <a:t>marginal-secure</a:t>
            </a:r>
            <a:endParaRPr lang="zh-CHT" altLang="en-US" sz="2200" dirty="0"/>
          </a:p>
        </p:txBody>
      </p:sp>
      <p:sp>
        <p:nvSpPr>
          <p:cNvPr id="41" name="矩形 40"/>
          <p:cNvSpPr/>
          <p:nvPr/>
        </p:nvSpPr>
        <p:spPr>
          <a:xfrm>
            <a:off x="6370629" y="1909307"/>
            <a:ext cx="27658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/>
              <a:t>f</a:t>
            </a:r>
            <a:r>
              <a:rPr lang="en-US" altLang="zh-CHT" sz="2400" dirty="0" smtClean="0"/>
              <a:t>or classical side-info</a:t>
            </a:r>
            <a:endParaRPr lang="zh-CHT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6305748" y="1907801"/>
            <a:ext cx="27747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HT" sz="2400" dirty="0"/>
              <a:t>f</a:t>
            </a:r>
            <a:r>
              <a:rPr lang="en-US" altLang="zh-CHT" sz="2400" dirty="0" smtClean="0"/>
              <a:t>or no side-info          </a:t>
            </a:r>
            <a:endParaRPr lang="zh-CHT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16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What do we want?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7659"/>
                <a:ext cx="8550998" cy="50450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Independence is crucial</a:t>
                </a:r>
              </a:p>
              <a:p>
                <a:pPr lvl="2"/>
                <a:endParaRPr lang="en-US" altLang="zh-CHT" sz="400" dirty="0" smtClean="0"/>
              </a:p>
              <a:p>
                <a:r>
                  <a:rPr lang="en-US" altLang="zh-CHT" sz="2800" dirty="0" smtClean="0"/>
                  <a:t>Extraction from low min-entropy sources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polylog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(n)</a:t>
                </a:r>
                <a:r>
                  <a:rPr lang="en-US" altLang="zh-CHT" sz="24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HT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HT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zh-CHT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CHT" altLang="en-US" sz="2400" dirty="0" smtClean="0"/>
                  <a:t> </a:t>
                </a:r>
                <a:r>
                  <a:rPr lang="en-US" altLang="zh-CHT" sz="2400" dirty="0" smtClean="0"/>
                  <a:t>for </a:t>
                </a:r>
                <a14:m>
                  <m:oMath xmlns:m="http://schemas.openxmlformats.org/officeDocument/2006/math"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HT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(0,1)</a:t>
                </a:r>
                <a:endParaRPr lang="en-US" altLang="zh-CHT" sz="2400" dirty="0" smtClean="0"/>
              </a:p>
              <a:p>
                <a:pPr lvl="2"/>
                <a:endParaRPr lang="en-US" altLang="zh-CHT" sz="300" dirty="0" smtClean="0"/>
              </a:p>
              <a:p>
                <a:r>
                  <a:rPr lang="en-US" altLang="zh-CHT" sz="2800" dirty="0" smtClean="0"/>
                  <a:t>Minimize seed length (for seeded </a:t>
                </a:r>
                <a:r>
                  <a:rPr lang="en-US" altLang="zh-CHT" sz="2800" dirty="0" err="1" smtClean="0"/>
                  <a:t>ext</a:t>
                </a:r>
                <a:r>
                  <a:rPr lang="en-US" altLang="zh-CHT" sz="2800" dirty="0" smtClean="0"/>
                  <a:t>)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d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O(log n)</a:t>
                </a:r>
              </a:p>
              <a:p>
                <a:pPr lvl="2"/>
                <a:endParaRPr lang="en-US" altLang="zh-CHT" sz="100" dirty="0" smtClean="0"/>
              </a:p>
              <a:p>
                <a:r>
                  <a:rPr lang="en-US" altLang="zh-CHT" sz="2800" dirty="0" smtClean="0"/>
                  <a:t>Maximize output length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HT" altLang="en-US" sz="2400" dirty="0" smtClean="0"/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</a:p>
              <a:p>
                <a:r>
                  <a:rPr lang="en-US" altLang="zh-CHT" sz="2800" dirty="0" smtClean="0"/>
                  <a:t>Efficient construction: poly-time</a:t>
                </a:r>
              </a:p>
              <a:p>
                <a:endParaRPr lang="en-US" altLang="zh-CHT" sz="700" dirty="0" smtClean="0"/>
              </a:p>
              <a:p>
                <a:endParaRPr lang="en-US" altLang="zh-CHT" sz="700" dirty="0" smtClean="0"/>
              </a:p>
              <a:p>
                <a:pPr marL="0" indent="0">
                  <a:buNone/>
                </a:pPr>
                <a:r>
                  <a:rPr lang="en-US" altLang="zh-CHT" sz="2400" dirty="0" smtClean="0"/>
                  <a:t>Seeded Ext: </a:t>
                </a:r>
                <a:r>
                  <a:rPr lang="en-US" altLang="zh-CHT" sz="2400" dirty="0"/>
                  <a:t>extract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0.99k</a:t>
                </a:r>
                <a:r>
                  <a:rPr lang="en-US" altLang="zh-CHT" sz="2400" dirty="0"/>
                  <a:t> bits use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O(log n)</a:t>
                </a:r>
                <a:r>
                  <a:rPr lang="en-US" altLang="zh-CHT" sz="2400" dirty="0"/>
                  <a:t> seed for all 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dirty="0"/>
                  <a:t> </a:t>
                </a:r>
                <a:r>
                  <a:rPr lang="en-US" altLang="zh-CHT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LRVW,GUV]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7659"/>
                <a:ext cx="8550998" cy="5045038"/>
              </a:xfrm>
              <a:blipFill rotWithShape="0">
                <a:blip r:embed="rId3"/>
                <a:stretch>
                  <a:fillRect l="-1283" t="-1087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HT" dirty="0" smtClean="0"/>
              <a:t>No vs. Classical vs. Quantum Side Info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4882081"/>
              </a:xfrm>
            </p:spPr>
            <p:txBody>
              <a:bodyPr/>
              <a:lstStyle/>
              <a:p>
                <a:r>
                  <a:rPr lang="en-US" altLang="zh-CHT" sz="2800" dirty="0" smtClean="0"/>
                  <a:t>Classical security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HT" sz="2800" dirty="0" smtClean="0"/>
                  <a:t> marginal security (no side info)</a:t>
                </a:r>
              </a:p>
              <a:p>
                <a:endParaRPr lang="en-US" altLang="zh-CHT" sz="800" dirty="0" smtClean="0"/>
              </a:p>
              <a:p>
                <a:r>
                  <a:rPr lang="en-US" altLang="zh-CHT" sz="2800" dirty="0" smtClean="0"/>
                  <a:t>Quantum security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HT" sz="2800" dirty="0" smtClean="0"/>
                  <a:t> marginal security </a:t>
                </a:r>
                <a:r>
                  <a:rPr lang="en-US" altLang="zh-CHT" sz="2800" dirty="0" smtClean="0">
                    <a:solidFill>
                      <a:srgbClr val="0070C0"/>
                    </a:solidFill>
                  </a:rPr>
                  <a:t>[GKK+08]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H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HT" sz="2400" dirty="0" smtClean="0"/>
                  <a:t> marginally-secure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400" dirty="0" smtClean="0"/>
                  <a:t> but not quantum-secure</a:t>
                </a:r>
              </a:p>
              <a:p>
                <a:pPr lvl="0"/>
                <a:endParaRPr lang="en-US" altLang="zh-CHT" sz="800" dirty="0">
                  <a:solidFill>
                    <a:prstClr val="black"/>
                  </a:solidFill>
                </a:endParaRPr>
              </a:p>
              <a:p>
                <a:r>
                  <a:rPr lang="en-US" altLang="zh-CHT" sz="2800" i="1" dirty="0" smtClean="0"/>
                  <a:t>Some</a:t>
                </a:r>
                <a:r>
                  <a:rPr lang="en-US" altLang="zh-CHT" sz="2800" dirty="0" smtClean="0"/>
                  <a:t> extractors are quantum secure </a:t>
                </a:r>
                <a:endParaRPr lang="en-US" altLang="zh-CHT" sz="2400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zh-CHT" sz="2400" dirty="0" smtClean="0"/>
                  <a:t>pairwise hashing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[KMR05]</a:t>
                </a:r>
                <a:r>
                  <a:rPr lang="en-US" altLang="zh-CHT" sz="2400" dirty="0" smtClean="0"/>
                  <a:t>, bit-extractors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[KT08], </a:t>
                </a:r>
                <a:r>
                  <a:rPr lang="en-US" altLang="zh-CHT" sz="2400" dirty="0" err="1" smtClean="0"/>
                  <a:t>Trevisan’s</a:t>
                </a:r>
                <a:r>
                  <a:rPr lang="en-US" altLang="zh-CHT" sz="2400" dirty="0" smtClean="0"/>
                  <a:t> extractors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[DVPR11]</a:t>
                </a:r>
              </a:p>
              <a:p>
                <a:pPr lvl="1"/>
                <a:r>
                  <a:rPr lang="en-US" altLang="zh-CHT" sz="2400" dirty="0" smtClean="0"/>
                  <a:t>unclear for best-known extractors </a:t>
                </a:r>
                <a:r>
                  <a:rPr lang="en-US" altLang="zh-CHT" sz="2400" dirty="0" smtClean="0">
                    <a:solidFill>
                      <a:srgbClr val="0070C0"/>
                    </a:solidFill>
                  </a:rPr>
                  <a:t>[GUV09]</a:t>
                </a:r>
              </a:p>
              <a:p>
                <a:pPr lvl="0"/>
                <a:endParaRPr lang="en-US" altLang="zh-CHT" sz="800" dirty="0">
                  <a:solidFill>
                    <a:prstClr val="black"/>
                  </a:solidFill>
                </a:endParaRPr>
              </a:p>
              <a:p>
                <a:r>
                  <a:rPr lang="en-US" altLang="zh-CHT" sz="2800" dirty="0" smtClean="0"/>
                  <a:t>Even non-constructive quantum-secure extractors remains open!</a:t>
                </a:r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4882081"/>
              </a:xfrm>
              <a:blipFill rotWithShape="0">
                <a:blip r:embed="rId3"/>
                <a:stretch>
                  <a:fillRect l="-1333" t="-1124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140"/>
          </a:xfrm>
        </p:spPr>
        <p:txBody>
          <a:bodyPr>
            <a:normAutofit/>
          </a:bodyPr>
          <a:lstStyle/>
          <a:p>
            <a:r>
              <a:rPr lang="en-US" altLang="zh-CHT" sz="3600" dirty="0" smtClean="0"/>
              <a:t>Difficulties w/ Q Side Info</a:t>
            </a:r>
            <a:endParaRPr lang="zh-CHT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84812"/>
            <a:ext cx="8229600" cy="4202083"/>
          </a:xfrm>
        </p:spPr>
        <p:txBody>
          <a:bodyPr/>
          <a:lstStyle/>
          <a:p>
            <a:r>
              <a:rPr lang="en-US" altLang="zh-CHT" sz="2800" dirty="0" smtClean="0"/>
              <a:t>No “conditioning”; carry q side info in analysis</a:t>
            </a:r>
          </a:p>
          <a:p>
            <a:endParaRPr lang="en-US" altLang="zh-CHT" sz="800" dirty="0" smtClean="0"/>
          </a:p>
          <a:p>
            <a:r>
              <a:rPr lang="en-US" altLang="zh-CHT" sz="2800" b="1" dirty="0" smtClean="0"/>
              <a:t>Probabilistic arg. </a:t>
            </a:r>
            <a:r>
              <a:rPr lang="en-US" altLang="zh-CHT" sz="2800" dirty="0" smtClean="0"/>
              <a:t>fails b/c large dim of q. side info</a:t>
            </a:r>
            <a:endParaRPr lang="en-US" altLang="zh-CHT" sz="2400" dirty="0" smtClean="0"/>
          </a:p>
          <a:p>
            <a:pPr lvl="0"/>
            <a:endParaRPr lang="en-US" altLang="zh-CHT" sz="800" dirty="0">
              <a:solidFill>
                <a:prstClr val="black"/>
              </a:solidFill>
            </a:endParaRPr>
          </a:p>
          <a:p>
            <a:r>
              <a:rPr lang="en-US" altLang="zh-CHT" sz="2800" b="1" dirty="0" smtClean="0"/>
              <a:t>Existing Techs</a:t>
            </a:r>
            <a:r>
              <a:rPr lang="en-US" altLang="zh-CHT" sz="2800" dirty="0" smtClean="0"/>
              <a:t>:</a:t>
            </a:r>
            <a:endParaRPr lang="en-US" altLang="zh-CHT" sz="24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HT" sz="2400" dirty="0"/>
              <a:t>1</a:t>
            </a:r>
            <a:r>
              <a:rPr lang="en-US" altLang="zh-CHT" sz="2400" dirty="0" smtClean="0"/>
              <a:t> </a:t>
            </a:r>
            <a:r>
              <a:rPr lang="en-US" altLang="zh-CHT" sz="2400" dirty="0"/>
              <a:t>bit-extractors </a:t>
            </a:r>
            <a:r>
              <a:rPr lang="en-US" altLang="zh-CHT" sz="2400" dirty="0" smtClean="0"/>
              <a:t>(</a:t>
            </a:r>
            <a:r>
              <a:rPr lang="en-US" altLang="zh-CHT" sz="2400" b="1" i="1" dirty="0" smtClean="0">
                <a:solidFill>
                  <a:srgbClr val="00B050"/>
                </a:solidFill>
              </a:rPr>
              <a:t>P</a:t>
            </a:r>
            <a:r>
              <a:rPr lang="en-US" altLang="zh-CHT" sz="2400" i="1" dirty="0" smtClean="0">
                <a:solidFill>
                  <a:srgbClr val="00B050"/>
                </a:solidFill>
              </a:rPr>
              <a:t>retty </a:t>
            </a:r>
            <a:r>
              <a:rPr lang="en-US" altLang="zh-CHT" sz="2400" b="1" i="1" dirty="0" smtClean="0">
                <a:solidFill>
                  <a:srgbClr val="00B050"/>
                </a:solidFill>
              </a:rPr>
              <a:t>G</a:t>
            </a:r>
            <a:r>
              <a:rPr lang="en-US" altLang="zh-CHT" sz="2400" i="1" dirty="0" smtClean="0">
                <a:solidFill>
                  <a:srgbClr val="00B050"/>
                </a:solidFill>
              </a:rPr>
              <a:t>ood </a:t>
            </a:r>
            <a:r>
              <a:rPr lang="en-US" altLang="zh-CHT" sz="2400" b="1" i="1" dirty="0" smtClean="0">
                <a:solidFill>
                  <a:srgbClr val="00B050"/>
                </a:solidFill>
              </a:rPr>
              <a:t>M</a:t>
            </a:r>
            <a:r>
              <a:rPr lang="en-US" altLang="zh-CHT" sz="2400" i="1" dirty="0" smtClean="0">
                <a:solidFill>
                  <a:srgbClr val="00B050"/>
                </a:solidFill>
              </a:rPr>
              <a:t>easurement</a:t>
            </a:r>
            <a:r>
              <a:rPr lang="en-US" altLang="zh-CHT" sz="2400" dirty="0"/>
              <a:t>) </a:t>
            </a:r>
            <a:r>
              <a:rPr lang="en-US" altLang="zh-CHT" sz="2400" dirty="0" smtClean="0">
                <a:solidFill>
                  <a:srgbClr val="0070C0"/>
                </a:solidFill>
              </a:rPr>
              <a:t>[KT08] </a:t>
            </a:r>
            <a:r>
              <a:rPr lang="en-US" altLang="zh-CHT" sz="2400" dirty="0" err="1" smtClean="0"/>
              <a:t>Trevisan’s</a:t>
            </a:r>
            <a:r>
              <a:rPr lang="en-US" altLang="zh-CHT" sz="2400" dirty="0" smtClean="0"/>
              <a:t> extractor (</a:t>
            </a:r>
            <a:r>
              <a:rPr lang="en-US" altLang="zh-CHT" sz="2400" i="1" dirty="0" smtClean="0">
                <a:solidFill>
                  <a:srgbClr val="00B050"/>
                </a:solidFill>
              </a:rPr>
              <a:t>reduction to 1-bit</a:t>
            </a:r>
            <a:r>
              <a:rPr lang="en-US" altLang="zh-CHT" sz="2400" dirty="0" smtClean="0"/>
              <a:t>)  </a:t>
            </a:r>
            <a:r>
              <a:rPr lang="en-US" altLang="zh-CHT" sz="2400" dirty="0" smtClean="0">
                <a:solidFill>
                  <a:srgbClr val="0070C0"/>
                </a:solidFill>
              </a:rPr>
              <a:t>[DVPR11]</a:t>
            </a:r>
          </a:p>
          <a:p>
            <a:pPr lvl="1"/>
            <a:r>
              <a:rPr lang="en-US" altLang="zh-CHT" sz="2400" dirty="0"/>
              <a:t>pairwise hashing </a:t>
            </a:r>
            <a:r>
              <a:rPr lang="en-US" altLang="zh-CHT" sz="2400" dirty="0" smtClean="0"/>
              <a:t>(</a:t>
            </a:r>
            <a:r>
              <a:rPr lang="en-US" altLang="zh-CHT" sz="2400" i="1" dirty="0" smtClean="0">
                <a:solidFill>
                  <a:srgbClr val="00B050"/>
                </a:solidFill>
              </a:rPr>
              <a:t>dis-to-uniform, lose dim</a:t>
            </a:r>
            <a:r>
              <a:rPr lang="en-US" altLang="zh-CHT" sz="2400" dirty="0" smtClean="0"/>
              <a:t>) </a:t>
            </a:r>
            <a:r>
              <a:rPr lang="en-US" altLang="zh-CHT" sz="2400" dirty="0" smtClean="0">
                <a:solidFill>
                  <a:srgbClr val="0070C0"/>
                </a:solidFill>
              </a:rPr>
              <a:t>[KMR05]</a:t>
            </a:r>
            <a:endParaRPr lang="en-US" altLang="zh-CHT" sz="800" dirty="0">
              <a:solidFill>
                <a:prstClr val="black"/>
              </a:solidFill>
            </a:endParaRPr>
          </a:p>
          <a:p>
            <a:r>
              <a:rPr lang="en-US" altLang="zh-CHT" sz="2800" b="1" dirty="0" smtClean="0"/>
              <a:t>GUV requires</a:t>
            </a:r>
            <a:r>
              <a:rPr lang="en-US" altLang="zh-CHT" sz="2800" dirty="0" smtClean="0"/>
              <a:t>: condenser w/ high min-entropy output. Extend to q. (smooth) min-entropy?</a:t>
            </a:r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0450" y="5303520"/>
            <a:ext cx="8104909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How to bound q. (smooth) min-entropy generated by classical operations?   </a:t>
            </a:r>
            <a:r>
              <a:rPr lang="en-US" sz="2400" dirty="0" smtClean="0">
                <a:solidFill>
                  <a:schemeClr val="tx1"/>
                </a:solidFill>
              </a:rPr>
              <a:t>e.g. [VV12], need more!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391"/>
          </a:xfrm>
        </p:spPr>
        <p:txBody>
          <a:bodyPr>
            <a:normAutofit/>
          </a:bodyPr>
          <a:lstStyle/>
          <a:p>
            <a:r>
              <a:rPr lang="en-US" altLang="zh-CHT" sz="3600" dirty="0" smtClean="0"/>
              <a:t>Our strategy &amp; results</a:t>
            </a:r>
            <a:endParaRPr lang="zh-CHT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7817"/>
            <a:ext cx="8229600" cy="2007522"/>
          </a:xfrm>
        </p:spPr>
        <p:txBody>
          <a:bodyPr/>
          <a:lstStyle/>
          <a:p>
            <a:r>
              <a:rPr lang="en-US" altLang="zh-CHT" sz="2800" dirty="0" smtClean="0"/>
              <a:t>Resort to extractors </a:t>
            </a:r>
            <a:r>
              <a:rPr lang="en-US" altLang="zh-CHT" sz="2400" dirty="0" smtClean="0">
                <a:solidFill>
                  <a:schemeClr val="accent1">
                    <a:lumMod val="75000"/>
                  </a:schemeClr>
                </a:solidFill>
              </a:rPr>
              <a:t>[NZ,SZ, </a:t>
            </a:r>
            <a:r>
              <a:rPr lang="en-US" altLang="zh-CHT" sz="2400" dirty="0" err="1" smtClean="0">
                <a:solidFill>
                  <a:schemeClr val="accent1">
                    <a:lumMod val="75000"/>
                  </a:schemeClr>
                </a:solidFill>
              </a:rPr>
              <a:t>Zuc</a:t>
            </a:r>
            <a:r>
              <a:rPr lang="en-US" altLang="zh-CHT" sz="24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altLang="zh-CH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HT" sz="2800" dirty="0" smtClean="0"/>
              <a:t>before </a:t>
            </a:r>
            <a:r>
              <a:rPr lang="en-US" altLang="zh-CHT" sz="2800" dirty="0" err="1" smtClean="0"/>
              <a:t>Trevisian</a:t>
            </a:r>
            <a:r>
              <a:rPr lang="en-US" altLang="zh-CHT" sz="2800" dirty="0" smtClean="0"/>
              <a:t>, based on </a:t>
            </a:r>
            <a:r>
              <a:rPr lang="en-US" altLang="zh-CHT" sz="2800" i="1" dirty="0" smtClean="0">
                <a:solidFill>
                  <a:srgbClr val="007406"/>
                </a:solidFill>
              </a:rPr>
              <a:t>sampling</a:t>
            </a:r>
            <a:r>
              <a:rPr lang="en-US" altLang="zh-CHT" sz="2800" dirty="0" smtClean="0"/>
              <a:t> &amp; </a:t>
            </a:r>
            <a:r>
              <a:rPr lang="en-US" altLang="zh-CHT" sz="2800" i="1" dirty="0" smtClean="0">
                <a:solidFill>
                  <a:srgbClr val="007406"/>
                </a:solidFill>
              </a:rPr>
              <a:t>block-extraction</a:t>
            </a:r>
            <a:r>
              <a:rPr lang="en-US" altLang="zh-CHT" sz="2800" dirty="0" smtClean="0"/>
              <a:t>. </a:t>
            </a:r>
          </a:p>
          <a:p>
            <a:r>
              <a:rPr lang="en-US" altLang="zh-CHT" sz="2800" dirty="0" smtClean="0"/>
              <a:t>What’s better: </a:t>
            </a:r>
            <a:r>
              <a:rPr lang="en-US" altLang="zh-CHT" sz="2800" b="1" i="1" dirty="0" smtClean="0"/>
              <a:t>improve</a:t>
            </a:r>
            <a:r>
              <a:rPr lang="en-US" altLang="zh-CHT" sz="2800" dirty="0" smtClean="0"/>
              <a:t> these extractors &amp; </a:t>
            </a:r>
            <a:r>
              <a:rPr lang="en-US" altLang="zh-CHT" sz="2800" b="1" i="1" dirty="0" smtClean="0"/>
              <a:t>extend</a:t>
            </a:r>
            <a:r>
              <a:rPr lang="en-US" altLang="zh-CHT" sz="2800" dirty="0" smtClean="0"/>
              <a:t> the improved ones to the </a:t>
            </a:r>
            <a:r>
              <a:rPr lang="en-US" altLang="zh-CHT" sz="2800" i="1" dirty="0" smtClean="0"/>
              <a:t>quantum</a:t>
            </a:r>
            <a:r>
              <a:rPr lang="en-US" altLang="zh-CHT" sz="2800" dirty="0" smtClean="0"/>
              <a:t> setting. </a:t>
            </a:r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450" y="3158839"/>
            <a:ext cx="135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Results: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1767" y="3757357"/>
            <a:ext cx="8205106" cy="1832474"/>
            <a:chOff x="631767" y="3923607"/>
            <a:chExt cx="8205106" cy="1832474"/>
          </a:xfrm>
        </p:grpSpPr>
        <p:sp>
          <p:nvSpPr>
            <p:cNvPr id="6" name="Rectangle 5"/>
            <p:cNvSpPr/>
            <p:nvPr/>
          </p:nvSpPr>
          <p:spPr>
            <a:xfrm>
              <a:off x="631767" y="3923607"/>
              <a:ext cx="7880466" cy="18324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6306" y="4062040"/>
              <a:ext cx="81605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Main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Thm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 there exists an efficient quantum-secure extractor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Ext : {0,1}</a:t>
              </a:r>
              <a:r>
                <a:rPr lang="en-US" sz="2400" baseline="30000" dirty="0" smtClean="0">
                  <a:solidFill>
                    <a:schemeClr val="bg1"/>
                  </a:solidFill>
                </a:rPr>
                <a:t>n</a:t>
              </a:r>
              <a:r>
                <a:rPr lang="en-US" sz="2400" dirty="0" smtClean="0">
                  <a:solidFill>
                    <a:schemeClr val="bg1"/>
                  </a:solidFill>
                </a:rPr>
                <a:t> x {0,1}</a:t>
              </a:r>
              <a:r>
                <a:rPr lang="en-US" sz="2400" baseline="30000" dirty="0" smtClean="0">
                  <a:solidFill>
                    <a:schemeClr val="bg1"/>
                  </a:solidFill>
                </a:rPr>
                <a:t>d</a:t>
              </a:r>
              <a:r>
                <a:rPr lang="en-US" sz="2400" dirty="0" smtClean="0">
                  <a:solidFill>
                    <a:schemeClr val="bg1"/>
                  </a:solidFill>
                </a:rPr>
                <a:t> -&gt; {0,1}</a:t>
              </a:r>
              <a:r>
                <a:rPr lang="en-US" sz="2400" baseline="30000" dirty="0" smtClean="0">
                  <a:solidFill>
                    <a:schemeClr val="bg1"/>
                  </a:solidFill>
                </a:rPr>
                <a:t>m</a:t>
              </a:r>
              <a:r>
                <a:rPr lang="en-US" sz="2400" dirty="0" smtClean="0">
                  <a:solidFill>
                    <a:schemeClr val="bg1"/>
                  </a:solidFill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s.t.</a:t>
              </a:r>
              <a:r>
                <a:rPr lang="en-US" sz="2400" dirty="0" smtClean="0">
                  <a:solidFill>
                    <a:schemeClr val="bg1"/>
                  </a:solidFill>
                </a:rPr>
                <a:t>, for any (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n,k</a:t>
              </a:r>
              <a:r>
                <a:rPr lang="en-US" sz="2400" dirty="0" smtClean="0">
                  <a:solidFill>
                    <a:schemeClr val="bg1"/>
                  </a:solidFill>
                </a:rPr>
                <a:t>) source, k=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n</a:t>
              </a:r>
              <a:r>
                <a:rPr lang="en-US" sz="2400" baseline="30000" dirty="0" err="1" smtClean="0">
                  <a:solidFill>
                    <a:schemeClr val="bg1"/>
                  </a:solidFill>
                </a:rPr>
                <a:t>a</a:t>
              </a:r>
              <a:r>
                <a:rPr lang="en-US" sz="2400" dirty="0" smtClean="0">
                  <a:solidFill>
                    <a:schemeClr val="bg1"/>
                  </a:solidFill>
                </a:rPr>
                <a:t> for </a:t>
              </a:r>
            </a:p>
            <a:p>
              <a:r>
                <a:rPr lang="en-US" sz="2400" dirty="0" err="1" smtClean="0">
                  <a:solidFill>
                    <a:schemeClr val="bg1"/>
                  </a:solidFill>
                </a:rPr>
                <a:t>const</a:t>
              </a:r>
              <a:r>
                <a:rPr lang="en-US" sz="2400" dirty="0" smtClean="0">
                  <a:solidFill>
                    <a:schemeClr val="bg1"/>
                  </a:solidFill>
                </a:rPr>
                <a:t> 0&lt;a&lt;1, with seed length O(log(n/eps)), output length m=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k</a:t>
              </a:r>
              <a:r>
                <a:rPr lang="en-US" sz="2400" baseline="30000" dirty="0" smtClean="0">
                  <a:solidFill>
                    <a:schemeClr val="bg1"/>
                  </a:solidFill>
                </a:rPr>
                <a:t>0.99</a:t>
              </a:r>
              <a:r>
                <a:rPr lang="en-US" sz="2400" dirty="0" smtClean="0">
                  <a:solidFill>
                    <a:schemeClr val="bg1"/>
                  </a:solidFill>
                </a:rPr>
                <a:t> , error eps</a:t>
              </a:r>
              <a:r>
                <a:rPr lang="en-US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                                              optimal up to </a:t>
              </a:r>
              <a:r>
                <a:rPr lang="en-US" sz="24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const</a:t>
              </a:r>
              <a:endPara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5891016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Remark</a:t>
            </a:r>
            <a:r>
              <a:rPr lang="en-US" sz="2400" dirty="0" smtClean="0"/>
              <a:t>: </a:t>
            </a:r>
            <a:r>
              <a:rPr lang="en-US" sz="2400" i="1" dirty="0" smtClean="0"/>
              <a:t>inverse-poly</a:t>
            </a:r>
            <a:r>
              <a:rPr lang="en-US" sz="2400" dirty="0" smtClean="0"/>
              <a:t> rate sources are good for </a:t>
            </a:r>
            <a:r>
              <a:rPr lang="en-US" sz="2400" b="1" dirty="0" smtClean="0"/>
              <a:t>most</a:t>
            </a:r>
            <a:r>
              <a:rPr lang="en-US" sz="2400" dirty="0" smtClean="0"/>
              <a:t> applications!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5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Sampling &amp; Block-extraction 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200" b="0" dirty="0" err="1" smtClean="0">
                <a:solidFill>
                  <a:schemeClr val="accent1">
                    <a:lumMod val="75000"/>
                  </a:schemeClr>
                </a:solidFill>
              </a:rPr>
              <a:t>NZ,SZ,Zuc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23773" y="1364505"/>
            <a:ext cx="7788707" cy="331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73" y="1951576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Sampling: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773" y="2620322"/>
            <a:ext cx="4097856" cy="3323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1629" y="2649845"/>
            <a:ext cx="1357008" cy="3095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8167" y="2635769"/>
            <a:ext cx="166256" cy="3427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57964" y="2427316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</a:t>
            </a:r>
            <a:r>
              <a:rPr lang="en-US" sz="2000" dirty="0" smtClean="0"/>
              <a:t>istribute entropy</a:t>
            </a:r>
          </a:p>
          <a:p>
            <a:pPr algn="ctr"/>
            <a:r>
              <a:rPr lang="en-US" sz="2000" dirty="0" smtClean="0"/>
              <a:t>Keep entropy rate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919" y="3234506"/>
            <a:ext cx="240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Block-extraction: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544" y="5208241"/>
            <a:ext cx="8489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406"/>
                </a:solidFill>
              </a:rPr>
              <a:t>Tune Parameters:  1) able to sample</a:t>
            </a:r>
          </a:p>
          <a:p>
            <a:r>
              <a:rPr lang="en-US" sz="2400" b="1" dirty="0">
                <a:solidFill>
                  <a:srgbClr val="007406"/>
                </a:solidFill>
              </a:rPr>
              <a:t> </a:t>
            </a:r>
            <a:r>
              <a:rPr lang="en-US" sz="2400" b="1" dirty="0" smtClean="0">
                <a:solidFill>
                  <a:srgbClr val="007406"/>
                </a:solidFill>
              </a:rPr>
              <a:t>                                 2) able to extract                </a:t>
            </a:r>
          </a:p>
          <a:p>
            <a:r>
              <a:rPr lang="en-US" sz="2400" b="1" dirty="0" smtClean="0">
                <a:solidFill>
                  <a:srgbClr val="007406"/>
                </a:solidFill>
                <a:sym typeface="Wingdings"/>
              </a:rPr>
              <a:t>                                =&gt;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optimal paras for </a:t>
            </a:r>
            <a:r>
              <a:rPr lang="en-US" sz="2400" b="1" dirty="0" err="1" smtClean="0">
                <a:solidFill>
                  <a:srgbClr val="FF0000"/>
                </a:solidFill>
                <a:sym typeface="Wingdings"/>
              </a:rPr>
              <a:t>const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 entropy-rate sources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919" y="3801063"/>
            <a:ext cx="4097856" cy="3323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07775" y="3830586"/>
            <a:ext cx="1357008" cy="3095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04313" y="3816510"/>
            <a:ext cx="166256" cy="3427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6588" y="3819285"/>
            <a:ext cx="166256" cy="3427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37811" y="3807751"/>
            <a:ext cx="435033" cy="3187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38508" y="4308769"/>
            <a:ext cx="1850967" cy="2904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83185" y="3622986"/>
            <a:ext cx="162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Recursively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Apply!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/>
      <p:bldP spid="12" grpId="0"/>
      <p:bldP spid="2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67935"/>
              </p:ext>
            </p:extLst>
          </p:nvPr>
        </p:nvGraphicFramePr>
        <p:xfrm>
          <a:off x="383458" y="1087283"/>
          <a:ext cx="8377084" cy="505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Randomness Extraction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79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Contribution: </a:t>
            </a:r>
            <a:r>
              <a:rPr lang="en-US" sz="3200" dirty="0" smtClean="0"/>
              <a:t>a win-win argument (</a:t>
            </a:r>
            <a:r>
              <a:rPr lang="en-US" sz="3200" dirty="0" smtClean="0">
                <a:solidFill>
                  <a:srgbClr val="C00000"/>
                </a:solidFill>
              </a:rPr>
              <a:t>key step</a:t>
            </a:r>
            <a:r>
              <a:rPr lang="en-US" sz="3200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23773" y="1364505"/>
            <a:ext cx="778870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(</a:t>
            </a:r>
            <a:r>
              <a:rPr lang="en-US" sz="2400" i="0" dirty="0" err="1" smtClean="0">
                <a:solidFill>
                  <a:schemeClr val="tx2"/>
                </a:solidFill>
              </a:rPr>
              <a:t>n,k</a:t>
            </a:r>
            <a:r>
              <a:rPr lang="en-US" sz="2400" i="0" dirty="0" smtClean="0">
                <a:solidFill>
                  <a:schemeClr val="tx2"/>
                </a:solidFill>
              </a:rPr>
              <a:t>)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773" y="2327564"/>
            <a:ext cx="4762874" cy="33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38798" y="2327563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3773" y="1695577"/>
            <a:ext cx="0" cy="6319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86648" y="1828385"/>
            <a:ext cx="3025832" cy="4991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3773" y="3241961"/>
            <a:ext cx="3299834" cy="38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3773" y="2658635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86443" y="2663065"/>
            <a:ext cx="1463042" cy="5629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3807" y="1809601"/>
            <a:ext cx="570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( </a:t>
            </a:r>
            <a:r>
              <a:rPr lang="en-US" b="1" dirty="0" smtClean="0"/>
              <a:t>if success -&gt; extraction, otherwise condensing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55969" y="2310938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Right Arrow 24"/>
          <p:cNvSpPr/>
          <p:nvPr/>
        </p:nvSpPr>
        <p:spPr>
          <a:xfrm>
            <a:off x="4079669" y="3311676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6840" y="3295051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6699" y="2743739"/>
            <a:ext cx="317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again on a shorter input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3773" y="4190498"/>
            <a:ext cx="2036300" cy="37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660073" y="3647950"/>
            <a:ext cx="1263534" cy="5629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6545" y="3625681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1587" y="374475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23773" y="4570116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28553" y="4580310"/>
            <a:ext cx="731520" cy="5731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927704" y="4227406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44875" y="4210781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623773" y="5221270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length k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47609" y="47117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0775" y="4275847"/>
            <a:ext cx="3654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/>
              <a:t>c</a:t>
            </a:r>
            <a:r>
              <a:rPr lang="en-US" sz="2000" b="1" dirty="0" err="1" smtClean="0"/>
              <a:t>onst</a:t>
            </a:r>
            <a:r>
              <a:rPr lang="en-US" sz="2000" dirty="0" smtClean="0"/>
              <a:t> Rounds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(C0, E1,E2,…) -&gt; </a:t>
            </a:r>
            <a:r>
              <a:rPr lang="en-US" sz="2000" b="1" dirty="0" err="1" smtClean="0"/>
              <a:t>const</a:t>
            </a:r>
            <a:r>
              <a:rPr lang="en-US" sz="2000" dirty="0" smtClean="0"/>
              <a:t> rate source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37663" y="5742360"/>
            <a:ext cx="7827510" cy="6843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Quantum: 1) sampling [KR] 2) remaining analysis &amp; comp.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32" grpId="0"/>
      <p:bldP spid="36" grpId="0" animBg="1"/>
      <p:bldP spid="37" grpId="0" animBg="1"/>
      <p:bldP spid="38" grpId="0" animBg="1"/>
      <p:bldP spid="39" grpId="0"/>
      <p:bldP spid="41" grpId="0"/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52425"/>
            <a:ext cx="9144000" cy="6097588"/>
          </a:xfrm>
          <a:prstGeom prst="verticalScroll">
            <a:avLst>
              <a:gd name="adj" fmla="val 7662"/>
            </a:avLst>
          </a:prstGeom>
          <a:solidFill>
            <a:srgbClr val="FFFF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388" y="836613"/>
            <a:ext cx="7851775" cy="52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4600" b="1" dirty="0" smtClean="0">
                <a:solidFill>
                  <a:srgbClr val="333399"/>
                </a:solidFill>
                <a:latin typeface="eufb10" charset="0"/>
                <a:ea typeface="ＭＳ Ｐゴシック" charset="0"/>
              </a:rPr>
              <a:t>Plan of Talk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Modelling of (Quantum) Side Information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Multi-source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    - </a:t>
            </a:r>
            <a:r>
              <a:rPr lang="en-US" sz="2800" dirty="0">
                <a:latin typeface="Arial" charset="0"/>
                <a:ea typeface="ＭＳ Ｐゴシック" charset="0"/>
              </a:rPr>
              <a:t>based on joint work w/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Chung, Li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Network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    </a:t>
            </a:r>
            <a:r>
              <a:rPr lang="en-US" sz="2800" dirty="0">
                <a:latin typeface="Arial" charset="0"/>
                <a:ea typeface="ＭＳ Ｐゴシック" charset="0"/>
              </a:rPr>
              <a:t>- based on joint work w/ Chung,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Li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ea typeface="ＭＳ Ｐゴシック" charset="0"/>
              </a:rPr>
              <a:t>Single-source Extractors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700" dirty="0" smtClean="0">
                <a:latin typeface="Arial" charset="0"/>
                <a:ea typeface="ＭＳ Ｐゴシック" charset="0"/>
              </a:rPr>
              <a:t>	- based on joint work w/ Chung</a:t>
            </a:r>
            <a:endParaRPr lang="en-US" sz="2800" b="1" dirty="0" smtClean="0">
              <a:latin typeface="Arial" charset="0"/>
              <a:ea typeface="ＭＳ Ｐゴシック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406"/>
                </a:solidFill>
                <a:latin typeface="Arial" charset="0"/>
                <a:ea typeface="ＭＳ Ｐゴシック" charset="0"/>
              </a:rPr>
              <a:t>Summary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2925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16153"/>
              </p:ext>
            </p:extLst>
          </p:nvPr>
        </p:nvGraphicFramePr>
        <p:xfrm>
          <a:off x="383458" y="1087283"/>
          <a:ext cx="8377084" cy="514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Security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Security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 </a:t>
                      </a:r>
                      <a:r>
                        <a:rPr lang="en-US" sz="2200" baseline="0" dirty="0" err="1" smtClean="0"/>
                        <a:t>cond.min</a:t>
                      </a:r>
                      <a:r>
                        <a:rPr lang="en-US" sz="2200" baseline="0" dirty="0" smtClean="0"/>
                        <a:t>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70C0"/>
                          </a:solidFill>
                        </a:rPr>
                        <a:t>Optimal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</a:rPr>
                        <a:t> cons. for most apps</a:t>
                      </a:r>
                      <a:endParaRPr lang="en-US" sz="2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Proposal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for (q.) side info model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Cons. w/ matching parameters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network protocol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best-known</a:t>
                      </a:r>
                      <a:endParaRPr lang="en-US" sz="2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construction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First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cons. w/ q. security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</a:t>
                      </a:r>
                      <a:r>
                        <a:rPr lang="en-US" sz="2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 or physical randomness extractor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protocol</a:t>
                      </a:r>
                      <a:r>
                        <a:rPr lang="en-US" sz="2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w/ untrusted devices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en-US" sz="2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E616"/>
                          </a:solidFill>
                        </a:rPr>
                        <a:t>Chung,</a:t>
                      </a:r>
                      <a:r>
                        <a:rPr lang="en-US" sz="2200" baseline="0" dirty="0" smtClean="0">
                          <a:solidFill>
                            <a:srgbClr val="00E616"/>
                          </a:solidFill>
                        </a:rPr>
                        <a:t> Shi, </a:t>
                      </a:r>
                      <a:r>
                        <a:rPr lang="en-US" sz="2200" b="1" baseline="0" dirty="0" smtClean="0">
                          <a:solidFill>
                            <a:srgbClr val="00E616"/>
                          </a:solidFill>
                        </a:rPr>
                        <a:t>W</a:t>
                      </a:r>
                      <a:endParaRPr lang="en-US" sz="2200" b="1" dirty="0">
                        <a:solidFill>
                          <a:srgbClr val="00E61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Results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48" y="4201290"/>
            <a:ext cx="1499687" cy="9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Crypto against </a:t>
            </a:r>
            <a:r>
              <a:rPr lang="en-US" altLang="zh-CHT" dirty="0"/>
              <a:t>Q</a:t>
            </a:r>
            <a:r>
              <a:rPr lang="en-US" altLang="zh-CHT" dirty="0" smtClean="0"/>
              <a:t>uantum Side Info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HT" sz="2800" dirty="0" smtClean="0"/>
              <a:t>Post-quantum </a:t>
            </a:r>
            <a:r>
              <a:rPr lang="en-US" altLang="zh-CHT" sz="2800" dirty="0"/>
              <a:t>crypto focus on adversary with quantum </a:t>
            </a:r>
            <a:r>
              <a:rPr lang="en-US" altLang="zh-CHT" sz="2800" i="1" dirty="0">
                <a:solidFill>
                  <a:srgbClr val="C00000"/>
                </a:solidFill>
              </a:rPr>
              <a:t>computation</a:t>
            </a:r>
            <a:r>
              <a:rPr lang="en-US" altLang="zh-CHT" sz="2800" dirty="0">
                <a:solidFill>
                  <a:srgbClr val="C00000"/>
                </a:solidFill>
              </a:rPr>
              <a:t> </a:t>
            </a:r>
            <a:r>
              <a:rPr lang="en-US" altLang="zh-CHT" sz="2800" dirty="0"/>
              <a:t>power</a:t>
            </a:r>
          </a:p>
          <a:p>
            <a:r>
              <a:rPr lang="en-US" altLang="zh-CHT" sz="2800" dirty="0" smtClean="0"/>
              <a:t>Power of quantum </a:t>
            </a:r>
            <a:r>
              <a:rPr lang="en-US" altLang="zh-CHT" sz="2800" i="1" dirty="0" smtClean="0">
                <a:solidFill>
                  <a:srgbClr val="C00000"/>
                </a:solidFill>
              </a:rPr>
              <a:t>side info</a:t>
            </a:r>
            <a:r>
              <a:rPr lang="en-US" altLang="zh-CHT" sz="2800" dirty="0" smtClean="0"/>
              <a:t> receives little attention</a:t>
            </a:r>
          </a:p>
          <a:p>
            <a:r>
              <a:rPr lang="en-US" altLang="zh-CHT" sz="2800" dirty="0" smtClean="0"/>
              <a:t>Widely open directions</a:t>
            </a:r>
          </a:p>
          <a:p>
            <a:pPr lvl="1"/>
            <a:r>
              <a:rPr lang="en-US" altLang="zh-CHT" sz="2400" dirty="0" smtClean="0"/>
              <a:t>Privacy amplification with </a:t>
            </a:r>
            <a:r>
              <a:rPr lang="en-US" altLang="zh-CHT" sz="2400" i="1" dirty="0" smtClean="0"/>
              <a:t>active</a:t>
            </a:r>
            <a:r>
              <a:rPr lang="en-US" altLang="zh-CHT" sz="2400" dirty="0" smtClean="0"/>
              <a:t> adversary</a:t>
            </a:r>
          </a:p>
          <a:p>
            <a:pPr lvl="1"/>
            <a:r>
              <a:rPr lang="en-US" altLang="zh-CHT" sz="2400" dirty="0" smtClean="0"/>
              <a:t>Leakage-resilient crypto with quantum side info</a:t>
            </a:r>
          </a:p>
          <a:p>
            <a:pPr lvl="1"/>
            <a:r>
              <a:rPr lang="en-US" altLang="zh-CHT" sz="2400" dirty="0" smtClean="0"/>
              <a:t>…</a:t>
            </a:r>
          </a:p>
          <a:p>
            <a:endParaRPr lang="zh-CHT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 smtClean="0"/>
              <a:t>Thanks!</a:t>
            </a:r>
            <a:br>
              <a:rPr lang="en-US" altLang="zh-CHT" dirty="0" smtClean="0"/>
            </a:br>
            <a:r>
              <a:rPr lang="en-US" altLang="zh-CHT" dirty="0" smtClean="0"/>
              <a:t>Questions?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04" y="1602048"/>
            <a:ext cx="234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sz="4000" dirty="0" smtClean="0"/>
              <a:t>Entropy measure: </a:t>
            </a:r>
            <a:r>
              <a:rPr lang="en-US" altLang="zh-CHT" sz="4000" dirty="0" smtClean="0">
                <a:solidFill>
                  <a:srgbClr val="FF0000"/>
                </a:solidFill>
              </a:rPr>
              <a:t>problematic</a:t>
            </a:r>
            <a:r>
              <a:rPr lang="en-US" altLang="zh-CHT" sz="4000" dirty="0" smtClean="0"/>
              <a:t> </a:t>
            </a:r>
            <a:r>
              <a:rPr lang="en-US" altLang="zh-CHT" sz="4000" dirty="0" smtClean="0">
                <a:solidFill>
                  <a:srgbClr val="0070C0"/>
                </a:solidFill>
              </a:rPr>
              <a:t>[KK12]</a:t>
            </a:r>
            <a:endParaRPr lang="zh-CHT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3700"/>
                <a:ext cx="8229600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HT" sz="2800" dirty="0" smtClean="0"/>
                  <a:t>A natural </a:t>
                </a:r>
                <a:r>
                  <a:rPr lang="en-US" altLang="zh-CHT" sz="2800" dirty="0" err="1" smtClean="0"/>
                  <a:t>def</a:t>
                </a:r>
                <a:r>
                  <a:rPr lang="en-US" altLang="zh-CHT" sz="2800" dirty="0" smtClean="0"/>
                  <a:t> of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,k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HT" sz="2800" dirty="0" smtClean="0"/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&gt; 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/>
                  <a:t>  and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/>
                  <a:t> </a:t>
                </a:r>
              </a:p>
              <a:p>
                <a:r>
                  <a:rPr lang="en-US" altLang="zh-CHT" sz="2800" dirty="0" smtClean="0"/>
                  <a:t>A classical counter example: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Ext</a:t>
                </a:r>
                <a:r>
                  <a:rPr lang="en-US" altLang="zh-CHT" sz="2800" dirty="0" smtClean="0"/>
                  <a:t>,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 err="1" smtClean="0"/>
                  <a:t>s.t.</a:t>
                </a:r>
                <a:endParaRPr lang="en-US" altLang="zh-CHT" sz="2800" dirty="0" smtClean="0"/>
              </a:p>
              <a:p>
                <a:pPr marL="457200" lvl="1" indent="0">
                  <a:buNone/>
                </a:pPr>
                <a:r>
                  <a:rPr lang="en-US" altLang="zh-CHT" sz="2400" dirty="0" smtClean="0"/>
                  <a:t>    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CHT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dirty="0" smtClean="0"/>
                  <a:t> is far from uniform given </a:t>
                </a:r>
                <a:r>
                  <a:rPr lang="en-US" altLang="zh-CHT" dirty="0" smtClean="0">
                    <a:solidFill>
                      <a:srgbClr val="3333CC"/>
                    </a:solidFill>
                  </a:rPr>
                  <a:t>E1, E2</a:t>
                </a:r>
                <a:endParaRPr lang="en-US" altLang="zh-CHT" sz="2400" dirty="0" smtClean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/>
                  <a:t>  --- inner product extractor </a:t>
                </a:r>
                <a:r>
                  <a:rPr lang="en-US" altLang="zh-CHT" sz="2000" dirty="0" smtClean="0">
                    <a:solidFill>
                      <a:srgbClr val="0070C0"/>
                    </a:solidFill>
                  </a:rPr>
                  <a:t>[CG88]</a:t>
                </a:r>
              </a:p>
              <a:p>
                <a:pPr lvl="1"/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n </a:t>
                </a:r>
                <a:r>
                  <a:rPr lang="en-US" altLang="zh-CHT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HT" altLang="en-US" sz="2400" dirty="0" smtClean="0"/>
                  <a:t> 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) &gt; n-4</a:t>
                </a:r>
              </a:p>
              <a:p>
                <a:pPr lvl="1"/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HT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baseline="-25000" dirty="0" smtClean="0"/>
                  <a:t> </a:t>
                </a:r>
                <a:r>
                  <a:rPr lang="en-US" altLang="zh-CHT" sz="2400" dirty="0" smtClean="0"/>
                  <a:t>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(1/2) (B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+ B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 - |W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>
                    <a:solidFill>
                      <a:srgbClr val="33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| mod 4) </a:t>
                </a:r>
                <a:endParaRPr lang="zh-CHT" altLang="en-US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3700"/>
                <a:ext cx="8229600" cy="4822464"/>
              </a:xfrm>
              <a:blipFill rotWithShape="0">
                <a:blip r:embed="rId3"/>
                <a:stretch>
                  <a:fillRect l="-1333" t="-1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826031" y="4824307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1640" y="4813745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5800" y="481966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48565" y="4763844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16964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304568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850663" y="5639051"/>
                <a:ext cx="19960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HT" sz="22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HT" sz="22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B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 = |X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| mod 4</a:t>
                </a:r>
              </a:p>
              <a:p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 = (W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,B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)</a:t>
                </a:r>
                <a:endParaRPr lang="zh-CHT" altLang="en-US" sz="22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63" y="5639051"/>
                <a:ext cx="1996059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3976" r="-3058" b="-104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791519" y="5637548"/>
                <a:ext cx="19960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HT" sz="22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HT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CHT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HT" sz="22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B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 = |X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| mod 4</a:t>
                </a:r>
              </a:p>
              <a:p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 = (W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,B</a:t>
                </a:r>
                <a:r>
                  <a:rPr lang="en-US" altLang="zh-CHT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CHT" sz="2200" dirty="0" smtClean="0">
                    <a:solidFill>
                      <a:srgbClr val="3333CC"/>
                    </a:solidFill>
                  </a:rPr>
                  <a:t>)</a:t>
                </a:r>
                <a:endParaRPr lang="zh-CHT" altLang="en-US" sz="22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19" y="5637548"/>
                <a:ext cx="1996059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3976" r="-3058" b="-98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189300" y="5281334"/>
                <a:ext cx="15369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HT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HT" sz="2400" dirty="0" smtClean="0"/>
                  <a:t>: uniform</a:t>
                </a:r>
                <a:endParaRPr lang="zh-CHT" altLang="en-US" sz="24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00" y="5281334"/>
                <a:ext cx="153695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94" t="-10526" r="-436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88313" y="5769276"/>
                <a:ext cx="24193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HT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HT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CHT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HT" sz="2000" dirty="0" smtClean="0"/>
                  <a:t>: Hamming weight</a:t>
                </a:r>
                <a:endParaRPr lang="zh-CHT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769276"/>
                <a:ext cx="2419317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263" t="-7576" r="-2273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4" grpId="0"/>
      <p:bldP spid="15" grpId="0"/>
      <p:bldP spid="28" grpId="0"/>
      <p:bldP spid="35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7989"/>
                <a:ext cx="8229600" cy="12969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Thm: Let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H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[t-1]</a:t>
                </a:r>
                <a:r>
                  <a:rPr lang="en-US" altLang="zh-CHT" sz="2800" dirty="0" smtClean="0"/>
                  <a:t>.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is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smtClean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err="1" smtClean="0"/>
                  <a:t>ext</a:t>
                </a:r>
                <a:r>
                  <a:rPr lang="en-US" altLang="zh-CHT" sz="28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/>
                  <a:t>is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/>
                  <a:t>-strong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</a:t>
                </a:r>
                <a:r>
                  <a:rPr lang="en-US" altLang="zh-CHT" sz="2800" dirty="0" smtClean="0"/>
                  <a:t>extractor.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7989"/>
                <a:ext cx="8229600" cy="1296903"/>
              </a:xfrm>
              <a:blipFill rotWithShape="0">
                <a:blip r:embed="rId3"/>
                <a:stretch>
                  <a:fillRect l="-1481" t="-4225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內容版面配置區 2"/>
              <p:cNvSpPr txBox="1">
                <a:spLocks/>
              </p:cNvSpPr>
              <p:nvPr/>
            </p:nvSpPr>
            <p:spPr>
              <a:xfrm>
                <a:off x="356105" y="1571533"/>
                <a:ext cx="8425758" cy="5149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HT" sz="2800" b="1" dirty="0" smtClean="0"/>
                  <a:t>Proof</a:t>
                </a:r>
                <a:r>
                  <a:rPr lang="en-US" altLang="zh-CHT" sz="2800" dirty="0" smtClean="0"/>
                  <a:t>. Given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 smtClean="0"/>
                  <a:t>, let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CHT" sz="2800" dirty="0" smtClean="0"/>
                  <a:t> =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Ext(X)</a:t>
                </a:r>
                <a:r>
                  <a:rPr lang="en-US" altLang="zh-CHT" sz="2800" dirty="0" smtClean="0"/>
                  <a:t>, WTS: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	     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8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tr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HT" sz="2800" dirty="0" smtClean="0"/>
                  <a:t>Simulation argument: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HT" sz="2800" dirty="0" smtClean="0"/>
                  <a:t>Define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altLang="zh-CHT" sz="28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 b="0" i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err="1" smtClean="0"/>
                  <a:t>s.t.</a:t>
                </a:r>
                <a:r>
                  <a:rPr lang="en-US" altLang="zh-CHT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p>
                        <m: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HT" sz="2800" dirty="0" smtClean="0"/>
                  <a:t>can simulate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8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Adv</m:t>
                    </m:r>
                  </m:oMath>
                </a14:m>
                <a:r>
                  <a:rPr lang="en-US" altLang="zh-CHT" sz="2800" dirty="0" smtClean="0"/>
                  <a:t> given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CHT" sz="28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HT" sz="2800" dirty="0"/>
                  <a:t> </a:t>
                </a:r>
                <a:r>
                  <a:rPr lang="en-US" altLang="zh-CHT" sz="2800" dirty="0" err="1"/>
                  <a:t>s.t.</a:t>
                </a:r>
                <a:r>
                  <a:rPr lang="en-US" altLang="zh-CHT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CHT" sz="2800" dirty="0" smtClean="0">
                  <a:solidFill>
                    <a:srgbClr val="3333CC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 smtClean="0"/>
                  <a:t> works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HT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HT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Ext</a:t>
                </a:r>
                <a:r>
                  <a:rPr lang="en-US" altLang="zh-CHT" sz="2800" dirty="0"/>
                  <a:t> works </a:t>
                </a:r>
                <a:r>
                  <a:rPr lang="en-US" altLang="zh-CHT" sz="28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XAdv</m:t>
                        </m:r>
                      </m:sub>
                    </m:sSub>
                  </m:oMath>
                </a14:m>
                <a:endParaRPr lang="en-US" altLang="zh-CHT" sz="28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HT" sz="2800" dirty="0"/>
                  <a:t>	 </a:t>
                </a:r>
                <a:r>
                  <a:rPr lang="en-US" altLang="zh-CHT" sz="2800" dirty="0" smtClean="0"/>
                  <a:t>     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U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|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tr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HT" sz="2800" dirty="0"/>
                  <a:t>	</a:t>
                </a:r>
                <a:r>
                  <a:rPr lang="en-US" altLang="zh-CH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U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|</a:t>
                </a:r>
                <a:r>
                  <a:rPr lang="en-US" altLang="zh-CHT" sz="2800" baseline="-25000" dirty="0" err="1">
                    <a:solidFill>
                      <a:srgbClr val="3333CC"/>
                    </a:solidFill>
                  </a:rPr>
                  <a:t>tr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altLang="zh-CHT" sz="2800" dirty="0" smtClean="0"/>
              </a:p>
            </p:txBody>
          </p:sp>
        </mc:Choice>
        <mc:Fallback xmlns="">
          <p:sp>
            <p:nvSpPr>
              <p:cNvPr id="5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5" y="1571533"/>
                <a:ext cx="8425758" cy="5149941"/>
              </a:xfrm>
              <a:prstGeom prst="rect">
                <a:avLst/>
              </a:prstGeom>
              <a:blipFill rotWithShape="0">
                <a:blip r:embed="rId4"/>
                <a:stretch>
                  <a:fillRect l="-1518" t="-11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553080" y="4476141"/>
            <a:ext cx="2689692" cy="1000136"/>
            <a:chOff x="6978803" y="3429189"/>
            <a:chExt cx="2689692" cy="1000136"/>
          </a:xfrm>
        </p:grpSpPr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V="1">
              <a:off x="7091724" y="3429189"/>
              <a:ext cx="2576771" cy="1000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978803" y="3591213"/>
              <a:ext cx="15376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err="1" smtClean="0">
                  <a:solidFill>
                    <a:srgbClr val="3333CC"/>
                  </a:solidFill>
                  <a:latin typeface="Helvetica" pitchFamily="34" charset="0"/>
                </a:rPr>
                <a:t>E’</a:t>
              </a:r>
              <a:r>
                <a:rPr lang="en-US" altLang="zh-CHT" sz="20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 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= (A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S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, E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)</a:t>
              </a:r>
              <a:endParaRPr lang="zh-CHT" altLang="en-US" sz="16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3959805" y="5789390"/>
            <a:ext cx="843315" cy="941059"/>
            <a:chOff x="6131542" y="4051300"/>
            <a:chExt cx="843315" cy="941059"/>
          </a:xfrm>
        </p:grpSpPr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3594264" y="5431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08170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8147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53862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38392" y="381397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8226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8203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5096294" y="4521107"/>
            <a:ext cx="2818746" cy="1031468"/>
            <a:chOff x="7757401" y="3474155"/>
            <a:chExt cx="2818746" cy="1031468"/>
          </a:xfrm>
        </p:grpSpPr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V="1">
              <a:off x="7757401" y="3474155"/>
              <a:ext cx="2554272" cy="1031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8812331" y="4029293"/>
              <a:ext cx="17638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000" dirty="0" err="1" smtClean="0">
                  <a:solidFill>
                    <a:srgbClr val="3333CC"/>
                  </a:solidFill>
                  <a:latin typeface="Helvetica" pitchFamily="34" charset="0"/>
                </a:rPr>
                <a:t>A’</a:t>
              </a:r>
              <a:r>
                <a:rPr lang="en-US" altLang="zh-CHT" sz="20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 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= (A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,…,A</a:t>
              </a:r>
              <a:r>
                <a:rPr lang="en-US" altLang="zh-CHT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r>
                <a:rPr lang="en-US" altLang="zh-CHT" sz="2000" dirty="0" smtClean="0">
                  <a:solidFill>
                    <a:srgbClr val="3333CC"/>
                  </a:solidFill>
                  <a:latin typeface="Helvetica" pitchFamily="34" charset="0"/>
                </a:rPr>
                <a:t>)</a:t>
              </a:r>
              <a:endParaRPr lang="zh-CHT" altLang="en-US" sz="16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內容版面配置區 2"/>
              <p:cNvSpPr txBox="1">
                <a:spLocks/>
              </p:cNvSpPr>
              <p:nvPr/>
            </p:nvSpPr>
            <p:spPr>
              <a:xfrm>
                <a:off x="392317" y="485108"/>
                <a:ext cx="8229600" cy="278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HT" sz="2800" dirty="0"/>
                  <a:t>Simulation argument: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HT" sz="2800" dirty="0"/>
                  <a:t>Define </a:t>
                </a:r>
                <a:r>
                  <a:rPr lang="en-US" altLang="zh-CHT" sz="2800" dirty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/>
                  <a:t>-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HT" sz="2800" dirty="0"/>
                  <a:t> </a:t>
                </a:r>
                <a:r>
                  <a:rPr lang="en-US" altLang="zh-CHT" sz="2800" dirty="0" err="1"/>
                  <a:t>s.t.</a:t>
                </a:r>
                <a:r>
                  <a:rPr lang="en-US" altLang="zh-CH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p>
                        <m: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HT" sz="2800" dirty="0"/>
                  <a:t> can </a:t>
                </a:r>
                <a:r>
                  <a:rPr lang="en-US" altLang="zh-CHT" sz="2800" dirty="0" smtClean="0"/>
                  <a:t>simulate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HT" sz="28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Adv</m:t>
                    </m:r>
                  </m:oMath>
                </a14:m>
                <a:r>
                  <a:rPr lang="en-US" altLang="zh-CHT" sz="2800" dirty="0"/>
                  <a:t> given 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/>
                  <a:t>: 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HT" sz="2800" dirty="0"/>
                  <a:t> </a:t>
                </a:r>
                <a:r>
                  <a:rPr lang="en-US" altLang="zh-CHT" sz="2800" dirty="0" err="1"/>
                  <a:t>s.t.</a:t>
                </a:r>
                <a:r>
                  <a:rPr lang="en-US" altLang="zh-CHT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HT" sz="28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Adv</m:t>
                            </m:r>
                          </m:e>
                          <m:sup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HT" sz="2800" dirty="0">
                    <a:solidFill>
                      <a:srgbClr val="3333CC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CHT" sz="2800" dirty="0">
                  <a:solidFill>
                    <a:srgbClr val="3333CC"/>
                  </a:solidFill>
                </a:endParaRPr>
              </a:p>
              <a:p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|E’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800" dirty="0" smtClean="0"/>
                  <a:t> =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|A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CHT" sz="28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CHT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HT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 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HT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HT" sz="2800" dirty="0" smtClean="0"/>
                  <a:t>: leakage operator to collect side info from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5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7" y="485108"/>
                <a:ext cx="8229600" cy="2789599"/>
              </a:xfrm>
              <a:prstGeom prst="rect">
                <a:avLst/>
              </a:prstGeom>
              <a:blipFill rotWithShape="0">
                <a:blip r:embed="rId6"/>
                <a:stretch>
                  <a:fillRect l="-1556" t="-2188" r="-20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Obtain Strong 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-security (II): </a:t>
            </a:r>
            <a:br>
              <a:rPr lang="en-US" altLang="zh-CHT" dirty="0" smtClean="0"/>
            </a:br>
            <a:r>
              <a:rPr lang="en-US" altLang="zh-CHT" dirty="0" smtClean="0"/>
              <a:t>+1 source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4281"/>
                <a:ext cx="8514784" cy="19397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Case 1: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800" dirty="0" smtClean="0"/>
                  <a:t> =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t+1</a:t>
                </a:r>
              </a:p>
              <a:p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Y</a:t>
                </a:r>
                <a:r>
                  <a:rPr lang="en-US" altLang="zh-CHT" sz="2800" dirty="0" smtClean="0"/>
                  <a:t> </a:t>
                </a:r>
                <a:r>
                  <a:rPr lang="en-US" altLang="zh-CHT" sz="2800" dirty="0" err="1" smtClean="0"/>
                  <a:t>indep</a:t>
                </a:r>
                <a:r>
                  <a:rPr lang="en-US" altLang="zh-CHT" sz="2800" dirty="0" smtClean="0"/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HT" sz="28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HT" sz="2800" dirty="0" smtClean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/>
                  <a:t>-close to uniform</a:t>
                </a:r>
              </a:p>
              <a:p>
                <a:pPr marL="0" indent="0">
                  <a:buNone/>
                </a:pPr>
                <a:r>
                  <a:rPr lang="en-US" altLang="zh-CHT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HT" sz="28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zh-CHT" altLang="en-US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800" dirty="0">
                    <a:solidFill>
                      <a:prstClr val="black"/>
                    </a:solidFill>
                  </a:rPr>
                  <a:t>-close to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CHT" sz="2800" dirty="0" smtClean="0"/>
              </a:p>
              <a:p>
                <a:pPr lvl="1"/>
                <a:endParaRPr lang="en-US" altLang="zh-CHT" sz="800" dirty="0" smtClean="0"/>
              </a:p>
              <a:p>
                <a:endParaRPr lang="en-US" altLang="zh-CHT" sz="2800" dirty="0" smtClean="0"/>
              </a:p>
              <a:p>
                <a:pPr lvl="3"/>
                <a:endParaRPr lang="en-US" altLang="zh-CHT" sz="10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4281"/>
                <a:ext cx="8514784" cy="1939702"/>
              </a:xfrm>
              <a:blipFill rotWithShape="0">
                <a:blip r:embed="rId3"/>
                <a:stretch>
                  <a:fillRect l="-1432" t="-2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5"/>
              <p:cNvSpPr>
                <a:spLocks noChangeArrowheads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928860" y="3501740"/>
            <a:ext cx="679450" cy="485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 flipV="1">
            <a:off x="3655584" y="4456905"/>
            <a:ext cx="352369" cy="102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"/>
          <p:cNvGrpSpPr/>
          <p:nvPr/>
        </p:nvGrpSpPr>
        <p:grpSpPr>
          <a:xfrm>
            <a:off x="403389" y="3128293"/>
            <a:ext cx="1848376" cy="886080"/>
            <a:chOff x="2438401" y="3442732"/>
            <a:chExt cx="1848376" cy="886080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438401" y="3442732"/>
              <a:ext cx="1848376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 flipV="1">
              <a:off x="3259248" y="3843338"/>
              <a:ext cx="425513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075745" y="3096496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964023" y="3049070"/>
            <a:ext cx="1780000" cy="461665"/>
            <a:chOff x="3298998" y="3049070"/>
            <a:chExt cx="1780000" cy="461665"/>
          </a:xfrm>
        </p:grpSpPr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2828" y="3049070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007954" y="4278073"/>
            <a:ext cx="926185" cy="461665"/>
            <a:chOff x="1916604" y="5267689"/>
            <a:chExt cx="1052933" cy="461665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916604" y="5267689"/>
              <a:ext cx="1052933" cy="36933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76671" y="5267689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479374" y="3038508"/>
            <a:ext cx="1780000" cy="461665"/>
            <a:chOff x="3298998" y="3049070"/>
            <a:chExt cx="1780000" cy="46166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62828" y="3049070"/>
              <a:ext cx="681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t+1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404921" y="3994757"/>
                <a:ext cx="1937442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4921" y="3994757"/>
                <a:ext cx="1937442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4948723" y="4464449"/>
            <a:ext cx="456716" cy="102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331900" y="3491178"/>
            <a:ext cx="0" cy="5067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5663221" y="5562148"/>
            <a:ext cx="1443745" cy="461665"/>
            <a:chOff x="2034295" y="5267689"/>
            <a:chExt cx="1443745" cy="461665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034295" y="5267689"/>
              <a:ext cx="1443745" cy="36933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84487" y="5267689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6" name="Line 6"/>
          <p:cNvSpPr>
            <a:spLocks noChangeShapeType="1"/>
          </p:cNvSpPr>
          <p:nvPr/>
        </p:nvSpPr>
        <p:spPr bwMode="auto">
          <a:xfrm flipH="1">
            <a:off x="6366606" y="4929173"/>
            <a:ext cx="0" cy="63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7" name="群組 36"/>
          <p:cNvGrpSpPr/>
          <p:nvPr/>
        </p:nvGrpSpPr>
        <p:grpSpPr>
          <a:xfrm>
            <a:off x="7537490" y="3781232"/>
            <a:ext cx="1357537" cy="1380859"/>
            <a:chOff x="7537490" y="3763126"/>
            <a:chExt cx="1357537" cy="1380859"/>
          </a:xfrm>
        </p:grpSpPr>
        <p:grpSp>
          <p:nvGrpSpPr>
            <p:cNvPr id="38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41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7537490" y="4682320"/>
              <a:ext cx="6074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</a:rPr>
                <a:t>E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</a:rPr>
                <a:t>t+1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Obtain Strong </a:t>
            </a:r>
            <a:r>
              <a:rPr lang="en-US" altLang="zh-CHT" dirty="0" smtClean="0">
                <a:solidFill>
                  <a:srgbClr val="00B050"/>
                </a:solidFill>
              </a:rPr>
              <a:t>OA</a:t>
            </a:r>
            <a:r>
              <a:rPr lang="en-US" altLang="zh-CHT" dirty="0" smtClean="0"/>
              <a:t>-security (II): </a:t>
            </a:r>
            <a:br>
              <a:rPr lang="en-US" altLang="zh-CHT" dirty="0" smtClean="0"/>
            </a:br>
            <a:r>
              <a:rPr lang="en-US" altLang="zh-CHT" dirty="0" smtClean="0"/>
              <a:t>+1 source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4281"/>
                <a:ext cx="8514784" cy="19397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Case 2: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Adv</a:t>
                </a:r>
                <a:r>
                  <a:rPr lang="en-US" altLang="zh-CHT" sz="2800" dirty="0" smtClean="0"/>
                  <a:t> = 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CHT" sz="2800" baseline="-25000" dirty="0" err="1" smtClean="0">
                    <a:solidFill>
                      <a:srgbClr val="3333CC"/>
                    </a:solidFill>
                  </a:rPr>
                  <a:t>j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CHT" sz="2800" dirty="0" smtClean="0"/>
                  <a:t>Side info </a:t>
                </a:r>
                <a:r>
                  <a:rPr lang="en-US" altLang="zh-CHT" sz="2800" dirty="0" err="1" smtClean="0"/>
                  <a:t>indep</a:t>
                </a:r>
                <a:r>
                  <a:rPr lang="en-US" altLang="zh-CHT" sz="2800" dirty="0" smtClean="0"/>
                  <a:t>. </a:t>
                </a:r>
                <a:r>
                  <a:rPr lang="en-US" altLang="zh-CHT" sz="2800" dirty="0"/>
                  <a:t>o</a:t>
                </a:r>
                <a:r>
                  <a:rPr lang="en-US" altLang="zh-CHT" sz="2800" dirty="0" smtClean="0"/>
                  <a:t>f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t+1 </a:t>
                </a:r>
                <a:r>
                  <a:rPr lang="en-US" altLang="zh-CHT" sz="2800" dirty="0" smtClean="0"/>
                  <a:t>but only depends on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Y</a:t>
                </a:r>
                <a:endParaRPr lang="en-US" altLang="zh-CHT" sz="2800" baseline="-250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HT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zh-CHT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CHT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HT" sz="28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zh-CHT" altLang="en-US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HT" sz="2800" dirty="0">
                    <a:solidFill>
                      <a:prstClr val="black"/>
                    </a:solidFill>
                  </a:rPr>
                  <a:t>-close to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CHT" sz="28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HT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HT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HT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HT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HT" sz="28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HT" sz="28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CHT" sz="2800" dirty="0" smtClean="0">
                  <a:solidFill>
                    <a:srgbClr val="3333CC"/>
                  </a:solidFill>
                </a:endParaRPr>
              </a:p>
              <a:p>
                <a:pPr lvl="1"/>
                <a:endParaRPr lang="en-US" altLang="zh-CHT" sz="800" dirty="0" smtClean="0"/>
              </a:p>
              <a:p>
                <a:endParaRPr lang="en-US" altLang="zh-CHT" sz="2800" dirty="0" smtClean="0"/>
              </a:p>
              <a:p>
                <a:pPr lvl="3"/>
                <a:endParaRPr lang="en-US" altLang="zh-CHT" sz="10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4281"/>
                <a:ext cx="8514784" cy="1939702"/>
              </a:xfrm>
              <a:blipFill rotWithShape="0">
                <a:blip r:embed="rId3"/>
                <a:stretch>
                  <a:fillRect l="-1432" t="-2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5"/>
              <p:cNvSpPr>
                <a:spLocks noChangeArrowheads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928860" y="3501740"/>
            <a:ext cx="679450" cy="485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 flipV="1">
            <a:off x="3655584" y="4456905"/>
            <a:ext cx="352369" cy="102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"/>
          <p:cNvGrpSpPr/>
          <p:nvPr/>
        </p:nvGrpSpPr>
        <p:grpSpPr>
          <a:xfrm>
            <a:off x="403389" y="3128293"/>
            <a:ext cx="1848376" cy="886080"/>
            <a:chOff x="2438401" y="3442732"/>
            <a:chExt cx="1848376" cy="886080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438401" y="3442732"/>
              <a:ext cx="1848376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 flipV="1">
              <a:off x="3259248" y="3843338"/>
              <a:ext cx="425513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075745" y="3096496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T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CHT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CHT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964023" y="3049070"/>
            <a:ext cx="1780000" cy="461665"/>
            <a:chOff x="3298998" y="3049070"/>
            <a:chExt cx="1780000" cy="461665"/>
          </a:xfrm>
        </p:grpSpPr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2828" y="3049070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007954" y="4278073"/>
            <a:ext cx="926185" cy="461665"/>
            <a:chOff x="1916604" y="5267689"/>
            <a:chExt cx="1052933" cy="461665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1916604" y="5267689"/>
              <a:ext cx="1052933" cy="36933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76671" y="5267689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HT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HT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479374" y="3038508"/>
            <a:ext cx="1780000" cy="461665"/>
            <a:chOff x="3298998" y="3049070"/>
            <a:chExt cx="1780000" cy="46166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62828" y="3049070"/>
              <a:ext cx="681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CHT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t+1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404921" y="3994757"/>
                <a:ext cx="1937442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4921" y="3994757"/>
                <a:ext cx="1937442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4948723" y="4464449"/>
            <a:ext cx="456716" cy="102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331900" y="3491178"/>
            <a:ext cx="0" cy="5067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5663221" y="5562148"/>
            <a:ext cx="1443745" cy="461665"/>
            <a:chOff x="2034295" y="5267689"/>
            <a:chExt cx="1443745" cy="461665"/>
          </a:xfrm>
        </p:grpSpPr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034295" y="5267689"/>
              <a:ext cx="1443745" cy="36933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1800" i="0" dirty="0">
                <a:solidFill>
                  <a:srgbClr val="FFC000"/>
                </a:solidFill>
                <a:sym typeface="Symbol" pitchFamily="18" charset="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84487" y="5267689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CHT" altLang="en-US" sz="24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6" name="Line 6"/>
          <p:cNvSpPr>
            <a:spLocks noChangeShapeType="1"/>
          </p:cNvSpPr>
          <p:nvPr/>
        </p:nvSpPr>
        <p:spPr bwMode="auto">
          <a:xfrm flipH="1">
            <a:off x="6366606" y="4929173"/>
            <a:ext cx="0" cy="63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4" name="群組 43"/>
          <p:cNvGrpSpPr/>
          <p:nvPr/>
        </p:nvGrpSpPr>
        <p:grpSpPr>
          <a:xfrm flipH="1">
            <a:off x="754917" y="5237329"/>
            <a:ext cx="1208856" cy="1380859"/>
            <a:chOff x="7686171" y="3763126"/>
            <a:chExt cx="1208856" cy="1380859"/>
          </a:xfrm>
        </p:grpSpPr>
        <p:grpSp>
          <p:nvGrpSpPr>
            <p:cNvPr id="45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48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759922" y="4682320"/>
              <a:ext cx="385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T" sz="2400" dirty="0" err="1" smtClean="0">
                  <a:solidFill>
                    <a:srgbClr val="3333CC"/>
                  </a:solidFill>
                </a:rPr>
                <a:t>E</a:t>
              </a:r>
              <a:r>
                <a:rPr lang="en-US" altLang="zh-CHT" sz="2400" baseline="-25000" dirty="0" err="1" smtClean="0">
                  <a:solidFill>
                    <a:srgbClr val="3333CC"/>
                  </a:solidFill>
                </a:rPr>
                <a:t>j</a:t>
              </a:r>
              <a:endParaRPr lang="zh-CHT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8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T" dirty="0"/>
              <a:t>The Role of Side </a:t>
            </a:r>
            <a:r>
              <a:rPr lang="en-US" altLang="zh-CHT" dirty="0" smtClean="0"/>
              <a:t>Info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3682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HT" sz="2800" dirty="0" smtClean="0"/>
              <a:t>Info correlated with the source(s)</a:t>
            </a:r>
          </a:p>
          <a:p>
            <a:pPr lvl="1"/>
            <a:r>
              <a:rPr lang="en-US" altLang="zh-CHT" sz="2400" dirty="0" smtClean="0"/>
              <a:t>Goal: output close to uniform given side info.</a:t>
            </a:r>
          </a:p>
          <a:p>
            <a:pPr lvl="1"/>
            <a:r>
              <a:rPr lang="en-US" altLang="zh-CHT" sz="2400" dirty="0" smtClean="0"/>
              <a:t>Important for crypto applications</a:t>
            </a:r>
          </a:p>
          <a:p>
            <a:pPr lvl="3"/>
            <a:endParaRPr lang="en-US" altLang="zh-CHT" sz="300" dirty="0" smtClean="0"/>
          </a:p>
          <a:p>
            <a:r>
              <a:rPr lang="en-US" altLang="zh-CHT" sz="2800" dirty="0" smtClean="0"/>
              <a:t>Single source &amp; side info</a:t>
            </a:r>
          </a:p>
          <a:p>
            <a:pPr lvl="1"/>
            <a:r>
              <a:rPr lang="en-US" altLang="zh-CHT" sz="2400" dirty="0" smtClean="0"/>
              <a:t>classical side info </a:t>
            </a:r>
            <a:r>
              <a:rPr lang="en-US" altLang="zh-CHT" sz="2400" dirty="0" smtClean="0">
                <a:sym typeface="Wingdings" panose="05000000000000000000" pitchFamily="2" charset="2"/>
              </a:rPr>
              <a:t> no side info by conditioning</a:t>
            </a:r>
          </a:p>
          <a:p>
            <a:pPr lvl="1"/>
            <a:r>
              <a:rPr lang="en-US" altLang="zh-CHT" sz="2400" dirty="0">
                <a:sym typeface="Wingdings" panose="05000000000000000000" pitchFamily="2" charset="2"/>
              </a:rPr>
              <a:t>n</a:t>
            </a:r>
            <a:r>
              <a:rPr lang="en-US" altLang="zh-CHT" sz="2400" dirty="0" smtClean="0">
                <a:sym typeface="Wingdings" panose="05000000000000000000" pitchFamily="2" charset="2"/>
              </a:rPr>
              <a:t>on-trivial for </a:t>
            </a:r>
            <a:r>
              <a:rPr lang="en-US" altLang="zh-CH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quantum</a:t>
            </a:r>
            <a:r>
              <a:rPr lang="en-US" altLang="zh-CHT" sz="2400" dirty="0" smtClean="0">
                <a:sym typeface="Wingdings" panose="05000000000000000000" pitchFamily="2" charset="2"/>
              </a:rPr>
              <a:t> side info</a:t>
            </a:r>
            <a:endParaRPr lang="en-US" altLang="zh-CHT" sz="2400" dirty="0" smtClean="0"/>
          </a:p>
          <a:p>
            <a:pPr lvl="2"/>
            <a:endParaRPr lang="en-US" altLang="zh-CHT" sz="1050" dirty="0" smtClean="0"/>
          </a:p>
          <a:p>
            <a:r>
              <a:rPr lang="en-US" altLang="zh-CHT" sz="2800" dirty="0" smtClean="0"/>
              <a:t>Multiple sources &amp; side info</a:t>
            </a:r>
          </a:p>
          <a:p>
            <a:pPr lvl="1"/>
            <a:r>
              <a:rPr lang="en-US" altLang="zh-CHT" sz="2400" dirty="0"/>
              <a:t>n</a:t>
            </a:r>
            <a:r>
              <a:rPr lang="en-US" altLang="zh-CHT" sz="2400" dirty="0" smtClean="0"/>
              <a:t>on-trivial even for classical side info</a:t>
            </a:r>
          </a:p>
          <a:p>
            <a:pPr lvl="1"/>
            <a:r>
              <a:rPr lang="en-US" altLang="zh-CHT" sz="2400" dirty="0" smtClean="0"/>
              <a:t>new </a:t>
            </a:r>
            <a:r>
              <a:rPr lang="en-US" altLang="zh-CHT" sz="2400" dirty="0"/>
              <a:t>phenomena</a:t>
            </a:r>
            <a:r>
              <a:rPr lang="en-US" altLang="zh-CHT" sz="2400" dirty="0" smtClean="0"/>
              <a:t>: </a:t>
            </a:r>
            <a:r>
              <a:rPr lang="en-US" altLang="zh-CHT" sz="2400" dirty="0" smtClean="0">
                <a:solidFill>
                  <a:srgbClr val="FF0000"/>
                </a:solidFill>
              </a:rPr>
              <a:t>entanglement</a:t>
            </a:r>
            <a:r>
              <a:rPr lang="en-US" altLang="zh-CHT" sz="2400" dirty="0" smtClean="0"/>
              <a:t>; </a:t>
            </a:r>
            <a:r>
              <a:rPr lang="en-US" altLang="zh-CHT" sz="2400" dirty="0" smtClean="0">
                <a:solidFill>
                  <a:srgbClr val="FF0000"/>
                </a:solidFill>
              </a:rPr>
              <a:t>quantum rushing</a:t>
            </a:r>
          </a:p>
          <a:p>
            <a:pPr lvl="1"/>
            <a:endParaRPr lang="en-US" altLang="zh-CHT" sz="2400" dirty="0" smtClean="0"/>
          </a:p>
          <a:p>
            <a:pPr lvl="1"/>
            <a:endParaRPr lang="zh-CHT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HT" dirty="0" smtClean="0"/>
              <a:t>Obtain Strong OA-security (II): </a:t>
            </a:r>
            <a:br>
              <a:rPr lang="en-US" altLang="zh-CHT" dirty="0" smtClean="0"/>
            </a:br>
            <a:r>
              <a:rPr lang="en-US" altLang="zh-CHT" dirty="0" smtClean="0"/>
              <a:t>+1 source</a:t>
            </a:r>
            <a:endParaRPr lang="zh-CH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0492"/>
                <a:ext cx="8514784" cy="50458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HT" sz="2800" dirty="0" smtClean="0"/>
                  <a:t>Thm: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CHT" sz="2800" dirty="0" err="1" smtClean="0">
                    <a:solidFill>
                      <a:srgbClr val="3333CC"/>
                    </a:solidFill>
                  </a:rPr>
                  <a:t>t,k,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-multi-source extractor +</a:t>
                </a:r>
              </a:p>
              <a:p>
                <a:pPr marL="0" indent="0">
                  <a:buNone/>
                </a:pPr>
                <a:r>
                  <a:rPr lang="en-US" altLang="zh-CHT" sz="2800" dirty="0"/>
                  <a:t> </a:t>
                </a:r>
                <a:r>
                  <a:rPr lang="en-US" altLang="zh-CHT" sz="2800" dirty="0" smtClean="0"/>
                  <a:t>        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-strong seeded extractor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H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HT" sz="2800" dirty="0" smtClean="0"/>
                  <a:t>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CHT" sz="2800" dirty="0" smtClean="0"/>
                  <a:t>-secure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800" baseline="-25000" dirty="0" smtClean="0">
                    <a:solidFill>
                      <a:srgbClr val="3333CC"/>
                    </a:solidFill>
                  </a:rPr>
                  <a:t>[t]</a:t>
                </a:r>
                <a:r>
                  <a:rPr lang="en-US" altLang="zh-CHT" sz="2800" dirty="0" smtClean="0"/>
                  <a:t>-strong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(t+1,k,2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HT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CHT" sz="2800" dirty="0" smtClean="0"/>
                  <a:t>-multi-source extractor</a:t>
                </a:r>
              </a:p>
              <a:p>
                <a:pPr marL="0" indent="0">
                  <a:buNone/>
                </a:pPr>
                <a:endParaRPr lang="en-US" altLang="zh-CHT" sz="1050" dirty="0" smtClean="0"/>
              </a:p>
              <a:p>
                <a:pPr lvl="1"/>
                <a:endParaRPr lang="en-US" altLang="zh-CHT" sz="800" dirty="0" smtClean="0"/>
              </a:p>
              <a:p>
                <a:r>
                  <a:rPr lang="en-US" altLang="zh-CHT" sz="2800" dirty="0" smtClean="0"/>
                  <a:t>Convert any extractor to </a:t>
                </a:r>
                <a:r>
                  <a:rPr lang="en-US" altLang="zh-CHT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CHT" sz="2800" dirty="0" smtClean="0"/>
                  <a:t>-secure use </a:t>
                </a:r>
                <a:r>
                  <a:rPr lang="en-US" altLang="zh-CHT" sz="2800" dirty="0" smtClean="0">
                    <a:solidFill>
                      <a:srgbClr val="3333CC"/>
                    </a:solidFill>
                  </a:rPr>
                  <a:t>+1</a:t>
                </a:r>
                <a:r>
                  <a:rPr lang="en-US" altLang="zh-CHT" sz="2800" dirty="0" smtClean="0"/>
                  <a:t> source, with extra properties:</a:t>
                </a:r>
              </a:p>
              <a:p>
                <a:pPr lvl="1"/>
                <a:r>
                  <a:rPr lang="en-US" altLang="zh-CHT" sz="2400" dirty="0" smtClean="0"/>
                  <a:t>Become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[t</a:t>
                </a:r>
                <a:r>
                  <a:rPr lang="en-US" altLang="zh-CHT" sz="2400" baseline="-25000" dirty="0"/>
                  <a:t>]</a:t>
                </a:r>
                <a:r>
                  <a:rPr lang="en-US" altLang="zh-CHT" sz="2400" dirty="0"/>
                  <a:t>-</a:t>
                </a:r>
                <a:r>
                  <a:rPr lang="en-US" altLang="zh-CHT" sz="2400" dirty="0" smtClean="0"/>
                  <a:t>strong.</a:t>
                </a:r>
              </a:p>
              <a:p>
                <a:pPr lvl="1"/>
                <a:r>
                  <a:rPr lang="en-US" altLang="zh-CHT" sz="2400" dirty="0" smtClean="0"/>
                  <a:t>Extract all entropy from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t+1</a:t>
                </a:r>
                <a:r>
                  <a:rPr lang="en-US" altLang="zh-CHT" sz="2400" dirty="0" smtClean="0"/>
                  <a:t>, i.e.,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k – o(k)</a:t>
                </a:r>
              </a:p>
              <a:p>
                <a:pPr lvl="1"/>
                <a:r>
                  <a:rPr lang="en-US" altLang="zh-CHT" sz="2400" dirty="0" smtClean="0"/>
                  <a:t>Can extract all entropy from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…X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t+1</a:t>
                </a:r>
                <a:r>
                  <a:rPr lang="en-US" altLang="zh-CHT" sz="2400" dirty="0" smtClean="0"/>
                  <a:t>, i.e.,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CHT" sz="2400" dirty="0" smtClean="0"/>
                  <a:t> =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(t+1)k – o(k)</a:t>
                </a:r>
                <a:r>
                  <a:rPr lang="en-US" altLang="zh-CHT" sz="2400" dirty="0" smtClean="0"/>
                  <a:t>:</a:t>
                </a:r>
                <a:r>
                  <a:rPr lang="en-US" altLang="zh-CHT" sz="2400" baseline="-25000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altLang="zh-CHT" sz="2400" dirty="0" smtClean="0"/>
                  <a:t>    use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CHT" sz="2400" dirty="0" smtClean="0"/>
                  <a:t> as seed to extract 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CHT" sz="2400" dirty="0" smtClean="0">
                    <a:solidFill>
                      <a:srgbClr val="3333CC"/>
                    </a:solidFill>
                  </a:rPr>
                  <a:t>…</a:t>
                </a:r>
                <a:r>
                  <a:rPr lang="en-US" altLang="zh-CHT" sz="24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CHT" sz="2400" baseline="-25000" dirty="0" err="1" smtClean="0">
                    <a:solidFill>
                      <a:srgbClr val="3333CC"/>
                    </a:solidFill>
                  </a:rPr>
                  <a:t>t</a:t>
                </a:r>
                <a:endParaRPr lang="en-US" altLang="zh-CHT" sz="2400" baseline="-25000" dirty="0" smtClean="0">
                  <a:solidFill>
                    <a:srgbClr val="3333CC"/>
                  </a:solidFill>
                </a:endParaRPr>
              </a:p>
              <a:p>
                <a:pPr lvl="3"/>
                <a:endParaRPr lang="en-US" altLang="zh-CHT" sz="1000" dirty="0" smtClean="0"/>
              </a:p>
              <a:p>
                <a:endParaRPr lang="zh-CHT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0492"/>
                <a:ext cx="8514784" cy="5045857"/>
              </a:xfrm>
              <a:blipFill rotWithShape="0">
                <a:blip r:embed="rId3"/>
                <a:stretch>
                  <a:fillRect l="-1432" t="-1208" r="-1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74882"/>
              </p:ext>
            </p:extLst>
          </p:nvPr>
        </p:nvGraphicFramePr>
        <p:xfrm>
          <a:off x="383458" y="1087283"/>
          <a:ext cx="8377084" cy="505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284"/>
                <a:gridCol w="2020529"/>
                <a:gridCol w="2286000"/>
                <a:gridCol w="2094271"/>
              </a:tblGrid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Extractor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Classical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Quantum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7406"/>
                          </a:solidFill>
                        </a:rPr>
                        <a:t>Adversary</a:t>
                      </a:r>
                      <a:endParaRPr lang="en-US" sz="2400" dirty="0">
                        <a:solidFill>
                          <a:srgbClr val="00740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  <a:r>
                        <a:rPr lang="en-US" sz="2200" baseline="0" dirty="0" smtClean="0"/>
                        <a:t> function 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 </a:t>
                      </a:r>
                      <a:r>
                        <a:rPr lang="en-US" sz="2200" baseline="0" dirty="0" err="1" smtClean="0"/>
                        <a:t>cond.min</a:t>
                      </a:r>
                      <a:r>
                        <a:rPr lang="en-US" sz="2200" baseline="0" dirty="0" smtClean="0"/>
                        <a:t>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algn="ctr"/>
                      <a:r>
                        <a:rPr lang="en-US" sz="2200" b="1" baseline="0" dirty="0" err="1" smtClean="0">
                          <a:solidFill>
                            <a:srgbClr val="3333CC"/>
                          </a:solidFill>
                        </a:rPr>
                        <a:t>q.c</a:t>
                      </a:r>
                      <a:r>
                        <a:rPr lang="en-US" sz="2200" b="1" baseline="0" dirty="0" smtClean="0">
                          <a:solidFill>
                            <a:srgbClr val="3333CC"/>
                          </a:solidFill>
                        </a:rPr>
                        <a:t>.</a:t>
                      </a:r>
                      <a:r>
                        <a:rPr lang="en-US" sz="2200" baseline="0" dirty="0" smtClean="0"/>
                        <a:t> min-entropy</a:t>
                      </a:r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deterministic</a:t>
                      </a:r>
                    </a:p>
                    <a:p>
                      <a:pPr algn="ctr"/>
                      <a:r>
                        <a:rPr lang="en-US" sz="2200" dirty="0" smtClean="0"/>
                        <a:t>function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side</a:t>
                      </a:r>
                      <a:r>
                        <a:rPr lang="en-US" sz="2200" baseline="0" dirty="0" smtClean="0"/>
                        <a:t> information</a:t>
                      </a:r>
                    </a:p>
                    <a:p>
                      <a:pPr algn="ctr"/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3333CC"/>
                          </a:solidFill>
                        </a:rPr>
                        <a:t>q.</a:t>
                      </a:r>
                      <a:r>
                        <a:rPr lang="en-US" sz="2200" baseline="0" dirty="0" smtClean="0"/>
                        <a:t> side info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a proposal here</a:t>
                      </a:r>
                      <a:endParaRPr lang="en-US" sz="2200" b="1" dirty="0" smtClean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8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531" y="183014"/>
            <a:ext cx="5377019" cy="6545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Randomness Extraction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8" y="3109861"/>
            <a:ext cx="1659577" cy="9965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7" y="2070834"/>
            <a:ext cx="1339798" cy="10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HT" sz="4000" dirty="0" smtClean="0"/>
              <a:t>Applications beyond randomness</a:t>
            </a:r>
            <a:endParaRPr lang="zh-CHT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HT" dirty="0" smtClean="0"/>
              <a:t>Classical TCS</a:t>
            </a:r>
          </a:p>
          <a:p>
            <a:pPr lvl="1"/>
            <a:r>
              <a:rPr lang="en-US" altLang="zh-CHT" dirty="0" smtClean="0"/>
              <a:t>Cryptography, </a:t>
            </a:r>
            <a:r>
              <a:rPr lang="en-US" altLang="zh-CHT" dirty="0" err="1" smtClean="0"/>
              <a:t>Derandomization</a:t>
            </a:r>
            <a:r>
              <a:rPr lang="en-US" altLang="zh-CHT" dirty="0" smtClean="0"/>
              <a:t> </a:t>
            </a:r>
            <a:r>
              <a:rPr lang="en-US" altLang="zh-CHT" sz="2400" dirty="0" smtClean="0">
                <a:solidFill>
                  <a:srgbClr val="0070C0"/>
                </a:solidFill>
              </a:rPr>
              <a:t>[Sis88, NZ93,…]</a:t>
            </a:r>
            <a:r>
              <a:rPr lang="en-US" altLang="zh-CHT" dirty="0" smtClean="0"/>
              <a:t>, Distributed algorithms </a:t>
            </a:r>
            <a:r>
              <a:rPr lang="en-US" altLang="zh-CHT" sz="2400" dirty="0" smtClean="0">
                <a:solidFill>
                  <a:srgbClr val="0070C0"/>
                </a:solidFill>
              </a:rPr>
              <a:t>[WZ95]</a:t>
            </a:r>
            <a:r>
              <a:rPr lang="en-US" altLang="zh-CHT" dirty="0" smtClean="0"/>
              <a:t>, Data structures </a:t>
            </a:r>
            <a:r>
              <a:rPr lang="en-US" altLang="zh-CHT" sz="2400" dirty="0" smtClean="0">
                <a:solidFill>
                  <a:srgbClr val="0070C0"/>
                </a:solidFill>
              </a:rPr>
              <a:t>[Ta02]</a:t>
            </a:r>
            <a:r>
              <a:rPr lang="en-US" altLang="zh-CHT" dirty="0" smtClean="0"/>
              <a:t>,  Hardness of Approximation </a:t>
            </a:r>
            <a:r>
              <a:rPr lang="en-US" altLang="zh-CHT" sz="2400" dirty="0" smtClean="0">
                <a:solidFill>
                  <a:srgbClr val="0070C0"/>
                </a:solidFill>
              </a:rPr>
              <a:t>[Zuc93,…]</a:t>
            </a:r>
            <a:endParaRPr lang="en-US" altLang="zh-CHT" dirty="0" smtClean="0">
              <a:solidFill>
                <a:srgbClr val="0070C0"/>
              </a:solidFill>
            </a:endParaRPr>
          </a:p>
          <a:p>
            <a:r>
              <a:rPr lang="en-US" altLang="zh-CHT" dirty="0" smtClean="0"/>
              <a:t>Quantum Information</a:t>
            </a:r>
          </a:p>
          <a:p>
            <a:pPr lvl="1"/>
            <a:r>
              <a:rPr lang="en-US" altLang="zh-CHT" dirty="0" smtClean="0"/>
              <a:t>Privacy amplification (QKD) </a:t>
            </a:r>
            <a:r>
              <a:rPr lang="en-US" altLang="zh-CHT" sz="2400" dirty="0" smtClean="0">
                <a:solidFill>
                  <a:srgbClr val="0070C0"/>
                </a:solidFill>
              </a:rPr>
              <a:t>[BB84,…]</a:t>
            </a:r>
            <a:r>
              <a:rPr lang="en-US" altLang="zh-CHT" dirty="0"/>
              <a:t>, device-independent </a:t>
            </a:r>
            <a:r>
              <a:rPr lang="en-US" altLang="zh-CHT" dirty="0" smtClean="0"/>
              <a:t>crypto </a:t>
            </a:r>
            <a:r>
              <a:rPr lang="en-US" altLang="zh-CHT" sz="3200" dirty="0">
                <a:solidFill>
                  <a:prstClr val="black"/>
                </a:solidFill>
              </a:rPr>
              <a:t> </a:t>
            </a:r>
            <a:r>
              <a:rPr lang="en-US" altLang="zh-CHT" sz="2400" dirty="0" smtClean="0">
                <a:solidFill>
                  <a:srgbClr val="0070C0"/>
                </a:solidFill>
              </a:rPr>
              <a:t>[VV12, MS14, CSW14, B+, …]</a:t>
            </a:r>
            <a:endParaRPr lang="en-US" altLang="zh-CHT" dirty="0" smtClean="0"/>
          </a:p>
          <a:p>
            <a:pPr lvl="1"/>
            <a:r>
              <a:rPr lang="en-US" altLang="zh-CHT" dirty="0" smtClean="0"/>
              <a:t>Bounded-storage </a:t>
            </a:r>
            <a:r>
              <a:rPr lang="en-US" altLang="zh-CHT" dirty="0"/>
              <a:t>model </a:t>
            </a:r>
            <a:r>
              <a:rPr lang="en-US" altLang="zh-CHT" sz="3200" dirty="0">
                <a:solidFill>
                  <a:prstClr val="black"/>
                </a:solidFill>
              </a:rPr>
              <a:t> </a:t>
            </a:r>
            <a:r>
              <a:rPr lang="en-US" altLang="zh-CHT" sz="2400" dirty="0" smtClean="0">
                <a:solidFill>
                  <a:srgbClr val="0070C0"/>
                </a:solidFill>
              </a:rPr>
              <a:t>[DFSS08,…]</a:t>
            </a:r>
            <a:endParaRPr lang="zh-CHT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HT" dirty="0" smtClean="0"/>
              <a:t>Network Extractors </a:t>
            </a:r>
            <a:r>
              <a:rPr lang="en-US" altLang="zh-CHT" sz="4000" dirty="0" smtClean="0">
                <a:solidFill>
                  <a:srgbClr val="0070C0"/>
                </a:solidFill>
              </a:rPr>
              <a:t>[KLRZ08]</a:t>
            </a:r>
            <a:r>
              <a:rPr lang="en-US" altLang="zh-CHT" dirty="0" smtClean="0"/>
              <a:t>—</a:t>
            </a:r>
            <a:br>
              <a:rPr lang="en-US" altLang="zh-CHT" dirty="0" smtClean="0"/>
            </a:br>
            <a:r>
              <a:rPr lang="en-US" altLang="zh-CHT" dirty="0" smtClean="0"/>
              <a:t>Crypto with Imperfect Randomness</a:t>
            </a:r>
            <a:endParaRPr lang="zh-CHT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016" y="1536819"/>
            <a:ext cx="8754701" cy="4525963"/>
          </a:xfrm>
        </p:spPr>
        <p:txBody>
          <a:bodyPr>
            <a:normAutofit/>
          </a:bodyPr>
          <a:lstStyle/>
          <a:p>
            <a:r>
              <a:rPr lang="en-US" altLang="zh-CHT" sz="2800" dirty="0"/>
              <a:t>M</a:t>
            </a:r>
            <a:r>
              <a:rPr lang="en-US" altLang="zh-CHT" sz="2800" dirty="0" smtClean="0"/>
              <a:t>ost crypto tasks impossible using weak source </a:t>
            </a:r>
            <a:r>
              <a:rPr lang="en-US" altLang="zh-CHT" sz="2400" dirty="0" smtClean="0">
                <a:solidFill>
                  <a:srgbClr val="0070C0"/>
                </a:solidFill>
              </a:rPr>
              <a:t>[DOPS04]</a:t>
            </a:r>
            <a:endParaRPr lang="en-US" altLang="zh-CHT" sz="2800" dirty="0" smtClean="0">
              <a:solidFill>
                <a:srgbClr val="0070C0"/>
              </a:solidFill>
            </a:endParaRPr>
          </a:p>
          <a:p>
            <a:r>
              <a:rPr lang="en-US" altLang="zh-CHT" sz="2800" dirty="0" smtClean="0"/>
              <a:t>Network extractor: rand. </a:t>
            </a:r>
            <a:r>
              <a:rPr lang="en-US" altLang="zh-CHT" sz="2800" dirty="0"/>
              <a:t>e</a:t>
            </a:r>
            <a:r>
              <a:rPr lang="en-US" altLang="zh-CHT" sz="2800" dirty="0" smtClean="0"/>
              <a:t>xtraction in distributed setting</a:t>
            </a:r>
          </a:p>
          <a:p>
            <a:pPr lvl="1"/>
            <a:r>
              <a:rPr lang="en-US" altLang="zh-CHT" sz="2400" dirty="0" smtClean="0"/>
              <a:t>Parties hold private (</a:t>
            </a:r>
            <a:r>
              <a:rPr lang="en-US" altLang="zh-CHT" sz="2400" dirty="0" err="1" smtClean="0"/>
              <a:t>indep</a:t>
            </a:r>
            <a:r>
              <a:rPr lang="en-US" altLang="zh-CHT" sz="2400" dirty="0" smtClean="0"/>
              <a:t>.) weak source; may be malicious</a:t>
            </a:r>
          </a:p>
          <a:p>
            <a:pPr lvl="1"/>
            <a:r>
              <a:rPr lang="en-US" altLang="zh-CHT" sz="2400" dirty="0" smtClean="0"/>
              <a:t>Goal: private uniform output for honest parties</a:t>
            </a:r>
            <a:endParaRPr lang="zh-CHT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4411859" y="6148117"/>
            <a:ext cx="418325" cy="14682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 i="0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6754218" y="4113959"/>
            <a:ext cx="418325" cy="14682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 i="0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6894610" y="6518599"/>
            <a:ext cx="418325" cy="14682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1800" i="0" dirty="0">
              <a:solidFill>
                <a:srgbClr val="FFC000"/>
              </a:solidFill>
              <a:sym typeface="Symbol" pitchFamily="18" charset="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850907" y="3809535"/>
            <a:ext cx="4215723" cy="2621118"/>
            <a:chOff x="3850907" y="3809535"/>
            <a:chExt cx="4215723" cy="2621118"/>
          </a:xfrm>
        </p:grpSpPr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4565410" y="3809535"/>
              <a:ext cx="2816771" cy="2368528"/>
              <a:chOff x="5638800" y="3505200"/>
              <a:chExt cx="2940051" cy="2595563"/>
            </a:xfrm>
          </p:grpSpPr>
          <p:grpSp>
            <p:nvGrpSpPr>
              <p:cNvPr id="36" name="Group 43"/>
              <p:cNvGrpSpPr>
                <a:grpSpLocks/>
              </p:cNvGrpSpPr>
              <p:nvPr/>
            </p:nvGrpSpPr>
            <p:grpSpPr bwMode="auto">
              <a:xfrm>
                <a:off x="5638800" y="4038600"/>
                <a:ext cx="2493963" cy="2062163"/>
                <a:chOff x="2459037" y="4038600"/>
                <a:chExt cx="2493963" cy="2062163"/>
              </a:xfrm>
            </p:grpSpPr>
            <p:pic>
              <p:nvPicPr>
                <p:cNvPr id="39" name="Picture 8" descr="PE01733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6388" y="5334000"/>
                  <a:ext cx="430212" cy="67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9" descr="PE01732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037" y="4267200"/>
                  <a:ext cx="665163" cy="67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6" descr="j02307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5410200"/>
                  <a:ext cx="719137" cy="690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048000" y="4038600"/>
                  <a:ext cx="762000" cy="3810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9625" y="4267200"/>
                  <a:ext cx="765175" cy="131445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800601" y="5029200"/>
                  <a:ext cx="152400" cy="6858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352800" y="4800600"/>
                  <a:ext cx="1371601" cy="8382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27"/>
                <p:cNvSpPr>
                  <a:spLocks noChangeShapeType="1"/>
                </p:cNvSpPr>
                <p:nvPr/>
              </p:nvSpPr>
              <p:spPr bwMode="auto">
                <a:xfrm>
                  <a:off x="4237038" y="4267200"/>
                  <a:ext cx="46038" cy="129540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triangle" w="med" len="med"/>
                  <a:tailEnd type="triangle" w="med" len="med"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pic>
            <p:nvPicPr>
              <p:cNvPr id="37" name="Picture 7" descr="PE01731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1" y="3505200"/>
                <a:ext cx="469900" cy="68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051" y="43434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3850907" y="4889989"/>
              <a:ext cx="648000" cy="17174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189575" y="5853473"/>
              <a:ext cx="648000" cy="17174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6517151" y="3861257"/>
              <a:ext cx="648000" cy="17174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7418630" y="5014648"/>
              <a:ext cx="648000" cy="17174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6657552" y="6258905"/>
              <a:ext cx="648000" cy="17174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grpSp>
          <p:nvGrpSpPr>
            <p:cNvPr id="58" name="Group 32"/>
            <p:cNvGrpSpPr>
              <a:grpSpLocks/>
            </p:cNvGrpSpPr>
            <p:nvPr/>
          </p:nvGrpSpPr>
          <p:grpSpPr bwMode="auto">
            <a:xfrm>
              <a:off x="6791281" y="4526914"/>
              <a:ext cx="649172" cy="295112"/>
              <a:chOff x="3643560" y="3873440"/>
              <a:chExt cx="397740" cy="191071"/>
            </a:xfrm>
          </p:grpSpPr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61" name="Group 32"/>
            <p:cNvGrpSpPr>
              <a:grpSpLocks/>
            </p:cNvGrpSpPr>
            <p:nvPr/>
          </p:nvGrpSpPr>
          <p:grpSpPr bwMode="auto">
            <a:xfrm>
              <a:off x="4530204" y="4401092"/>
              <a:ext cx="649172" cy="295112"/>
              <a:chOff x="3643560" y="3873440"/>
              <a:chExt cx="397740" cy="191071"/>
            </a:xfrm>
          </p:grpSpPr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3954824" y="3873440"/>
                <a:ext cx="86528" cy="19125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3643640" y="3902803"/>
                <a:ext cx="90498" cy="147609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asyPreci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0000"/>
      </a:accent2>
      <a:accent3>
        <a:srgbClr val="07A916"/>
      </a:accent3>
      <a:accent4>
        <a:srgbClr val="7030A0"/>
      </a:accent4>
      <a:accent5>
        <a:srgbClr val="4BACC6"/>
      </a:accent5>
      <a:accent6>
        <a:srgbClr val="F581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2AAD0B4B672CD14E849ABCDF65E9B8C3" ma:contentTypeVersion="" ma:contentTypeDescription="" ma:contentTypeScope="" ma:versionID="d48406587f746d3dc3f27f4b6def2ad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 xsi:nil="true"/>
    <_SourceUrl xmlns="http://schemas.microsoft.com/sharepoint/v3" xsi:nil="true"/>
    <AutoVersionDisabled xmlns="http://schemas.microsoft.com/sharepoint/v3" xsi:nil="true"/>
    <ItemType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2EA27F-464E-42C8-8883-12CCA4509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15D47FC-4BAF-4FD8-8055-E02D7BB930D5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36582</TotalTime>
  <Words>3504</Words>
  <Application>Microsoft Macintosh PowerPoint</Application>
  <PresentationFormat>On-screen Show (4:3)</PresentationFormat>
  <Paragraphs>934</Paragraphs>
  <Slides>60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Calibri</vt:lpstr>
      <vt:lpstr>Cambria Math</vt:lpstr>
      <vt:lpstr>eufb10</vt:lpstr>
      <vt:lpstr>Helvetica</vt:lpstr>
      <vt:lpstr>ＭＳ Ｐゴシック</vt:lpstr>
      <vt:lpstr>Symbol</vt:lpstr>
      <vt:lpstr>Times New Roman</vt:lpstr>
      <vt:lpstr>Wingdings</vt:lpstr>
      <vt:lpstr>新細明體</vt:lpstr>
      <vt:lpstr>Arial</vt:lpstr>
      <vt:lpstr>Office Theme</vt:lpstr>
      <vt:lpstr>Randomness Extraction  in the Presence of  Quantum Side Information</vt:lpstr>
      <vt:lpstr>Randomness Extraction</vt:lpstr>
      <vt:lpstr>Randomness Extractor: Multi-source [CG85, BIK04, Raz, Rao, Bourgain, Li ……] </vt:lpstr>
      <vt:lpstr>Randomness Extractor: Seeded [SV84,Vaz85,VV85,CG85,Vaz87,CW89,Zuc90,Zuc91,…] </vt:lpstr>
      <vt:lpstr>Randomness Extraction</vt:lpstr>
      <vt:lpstr>The Role of Side Info</vt:lpstr>
      <vt:lpstr>Randomness Extraction</vt:lpstr>
      <vt:lpstr>Applications beyond randomness</vt:lpstr>
      <vt:lpstr>Network Extractors [KLRZ08]— Crypto with Imperfect Randomness</vt:lpstr>
      <vt:lpstr>Randomness Extraction</vt:lpstr>
      <vt:lpstr>Randomness Extraction</vt:lpstr>
      <vt:lpstr>Results</vt:lpstr>
      <vt:lpstr>PowerPoint Presentation</vt:lpstr>
      <vt:lpstr>Measure of Entropy and Distance                         without side information</vt:lpstr>
      <vt:lpstr>Seeded Extractors [NZ96,Z96]</vt:lpstr>
      <vt:lpstr>Multi-source Extractors [BIW04]</vt:lpstr>
      <vt:lpstr>In Presence of (Quantum) Side Info</vt:lpstr>
      <vt:lpstr>Seeded Extractors against Side Info [R05,KMR05,KT08,DV10,T11,DPVR11]</vt:lpstr>
      <vt:lpstr>Extension to multiple sources?</vt:lpstr>
      <vt:lpstr>Two-source Extractors against Side Info [KK12]</vt:lpstr>
      <vt:lpstr>Entropy measure: problematic [KK12]</vt:lpstr>
      <vt:lpstr>Our Lesson from [KK12]’s Example</vt:lpstr>
      <vt:lpstr>General Entangled (GE) Model</vt:lpstr>
      <vt:lpstr>General Entangled (GE) Model</vt:lpstr>
      <vt:lpstr>General Entangled (GE) Model</vt:lpstr>
      <vt:lpstr>GE vs. IA vs. BS</vt:lpstr>
      <vt:lpstr>PowerPoint Presentation</vt:lpstr>
      <vt:lpstr>GE-secure Multi-source Extractors</vt:lpstr>
      <vt:lpstr>One-sided Adversary (OA) Model</vt:lpstr>
      <vt:lpstr>Strong OA-GE Security Equivalence</vt:lpstr>
      <vt:lpstr>Strong OA-GE Security Equivalence</vt:lpstr>
      <vt:lpstr>Proof: simulation b/c  </vt:lpstr>
      <vt:lpstr>Obtain Strong OA-security (I):  +1 source</vt:lpstr>
      <vt:lpstr>Obtain Strong OA-security (II):  M ⟹ OA</vt:lpstr>
      <vt:lpstr>Summary</vt:lpstr>
      <vt:lpstr>PowerPoint Presentation</vt:lpstr>
      <vt:lpstr>Network Extractors [KLRZ08]— Crypto with Imperfect Randomness</vt:lpstr>
      <vt:lpstr>Network Extractors: settings &amp; adversaries [KLRZ08] </vt:lpstr>
      <vt:lpstr>Network Extractors against side info</vt:lpstr>
      <vt:lpstr>Our Results</vt:lpstr>
      <vt:lpstr>Quantum Rushing: a toy example</vt:lpstr>
      <vt:lpstr>Quantum Rushing : a solution</vt:lpstr>
      <vt:lpstr>PowerPoint Presentation</vt:lpstr>
      <vt:lpstr>Seeded Extractors against Side Info [R05,KMR05,KT08,DV10,T11,DPVR11]</vt:lpstr>
      <vt:lpstr>What do we want?</vt:lpstr>
      <vt:lpstr>No vs. Classical vs. Quantum Side Info</vt:lpstr>
      <vt:lpstr>Difficulties w/ Q Side Info</vt:lpstr>
      <vt:lpstr>Our strategy &amp; results</vt:lpstr>
      <vt:lpstr>Sampling &amp; Block-extraction [NZ,SZ,Zuc]</vt:lpstr>
      <vt:lpstr>Contribution: a win-win argument (key step)</vt:lpstr>
      <vt:lpstr>PowerPoint Presentation</vt:lpstr>
      <vt:lpstr>Results</vt:lpstr>
      <vt:lpstr>Crypto against Quantum Side Info</vt:lpstr>
      <vt:lpstr>Thanks! Questions?</vt:lpstr>
      <vt:lpstr>Entropy measure: problematic [KK12]</vt:lpstr>
      <vt:lpstr>PowerPoint Presentation</vt:lpstr>
      <vt:lpstr>PowerPoint Presentation</vt:lpstr>
      <vt:lpstr>Obtain Strong OA-security (II):  +1 source</vt:lpstr>
      <vt:lpstr>Obtain Strong OA-security (II):  +1 source</vt:lpstr>
      <vt:lpstr>Obtain Strong OA-security (II):  +1 source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Concurrent Zero Knowledge</dc:title>
  <dc:subject>Zero Knowledge</dc:subject>
  <dc:creator>Dustin Tseng</dc:creator>
  <cp:keywords>Eurocrypt 2008</cp:keywords>
  <dc:description>Presentation for EUROCRYPT 2008</dc:description>
  <cp:lastModifiedBy>伍骁迪</cp:lastModifiedBy>
  <cp:revision>2154</cp:revision>
  <dcterms:created xsi:type="dcterms:W3CDTF">2009-10-01T20:06:34Z</dcterms:created>
  <dcterms:modified xsi:type="dcterms:W3CDTF">2015-05-06T07:39:15Z</dcterms:modified>
  <cp:category>Cryptography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ObjectUpdateEventProcessedVersion">
    <vt:lpwstr>32.0</vt:lpwstr>
  </property>
</Properties>
</file>