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4" r:id="rId13"/>
    <p:sldId id="276" r:id="rId14"/>
    <p:sldId id="279" r:id="rId15"/>
    <p:sldId id="270" r:id="rId16"/>
    <p:sldId id="261" r:id="rId17"/>
    <p:sldId id="271" r:id="rId18"/>
    <p:sldId id="278" r:id="rId19"/>
    <p:sldId id="280" r:id="rId20"/>
    <p:sldId id="281" r:id="rId21"/>
    <p:sldId id="282" r:id="rId22"/>
    <p:sldId id="283" r:id="rId23"/>
    <p:sldId id="284" r:id="rId24"/>
    <p:sldId id="272" r:id="rId25"/>
    <p:sldId id="273" r:id="rId26"/>
    <p:sldId id="25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88"/>
    <a:srgbClr val="E6B91E"/>
    <a:srgbClr val="0D6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73FD3-6216-4354-AD91-EE1F5CB0F020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0EBD7-8662-4A7D-89C6-B7ED02939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0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let us just take one step back; instead</a:t>
            </a:r>
            <a:r>
              <a:rPr lang="en-US" baseline="0" dirty="0" smtClean="0"/>
              <a:t> of asking how to generate random bits, let us consider the following two more fundamental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0EBD7-8662-4A7D-89C6-B7ED029399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trust them? Even yes,  how can they be sure of their</a:t>
            </a:r>
            <a:r>
              <a:rPr lang="en-US" baseline="0" dirty="0" smtClean="0"/>
              <a:t> solutions.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0EBD7-8662-4A7D-89C6-B7ED029399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7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</a:t>
            </a:r>
            <a:r>
              <a:rPr lang="en-US" baseline="0" dirty="0" smtClean="0"/>
              <a:t> share entanglement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0EBD7-8662-4A7D-89C6-B7ED029399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0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</a:t>
            </a:r>
            <a:r>
              <a:rPr lang="en-US" baseline="0" dirty="0" smtClean="0"/>
              <a:t> share entanglement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0EBD7-8662-4A7D-89C6-B7ED029399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6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</a:t>
            </a:r>
            <a:r>
              <a:rPr lang="en-US" baseline="0" dirty="0" smtClean="0"/>
              <a:t> share entanglement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0EBD7-8662-4A7D-89C6-B7ED029399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6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classical</a:t>
            </a:r>
            <a:r>
              <a:rPr lang="en-US" baseline="0" dirty="0" smtClean="0"/>
              <a:t> objects for constructing classical randomness extractors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0EBD7-8662-4A7D-89C6-B7ED029399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5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414" y="97973"/>
            <a:ext cx="9110980" cy="1152144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smtClean="0">
                <a:ln/>
                <a:solidFill>
                  <a:schemeClr val="accent4"/>
                </a:solidFill>
              </a:rPr>
              <a:t>Physical Randomness Extractor</a:t>
            </a:r>
            <a:endParaRPr lang="en-US" sz="4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167" y="5384333"/>
            <a:ext cx="7766936" cy="864067"/>
          </a:xfrm>
        </p:spPr>
        <p:txBody>
          <a:bodyPr/>
          <a:lstStyle/>
          <a:p>
            <a:r>
              <a:rPr lang="en-US" dirty="0" smtClean="0"/>
              <a:t>Feb 18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</a:p>
          <a:p>
            <a:r>
              <a:rPr lang="en-US" dirty="0" smtClean="0"/>
              <a:t>IQI Seminar, Caltech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46" y="3100957"/>
            <a:ext cx="782955" cy="904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1092" y="4152900"/>
            <a:ext cx="1845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Kai-Min Chung</a:t>
            </a:r>
          </a:p>
          <a:p>
            <a:pPr algn="ctr"/>
            <a:r>
              <a:rPr lang="en-US" sz="1600" dirty="0"/>
              <a:t> </a:t>
            </a:r>
            <a:r>
              <a:rPr lang="en-US" sz="1600" dirty="0" smtClean="0"/>
              <a:t>IIS, </a:t>
            </a:r>
            <a:r>
              <a:rPr lang="en-US" sz="1600" dirty="0" err="1" smtClean="0"/>
              <a:t>Sinica,Taiwan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499" t="5916" r="6554" b="21540"/>
          <a:stretch/>
        </p:blipFill>
        <p:spPr>
          <a:xfrm>
            <a:off x="6855779" y="3105362"/>
            <a:ext cx="785447" cy="895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3140" y="4165600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Yaoyun</a:t>
            </a:r>
            <a:r>
              <a:rPr lang="en-US" sz="1400" dirty="0" smtClean="0"/>
              <a:t> Shi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smtClean="0"/>
              <a:t>University of Michigan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3420" t="34906" r="36102" b="29354"/>
          <a:stretch/>
        </p:blipFill>
        <p:spPr>
          <a:xfrm>
            <a:off x="8624166" y="3100957"/>
            <a:ext cx="793034" cy="929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4637" y="4152900"/>
            <a:ext cx="1588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Xiaodi Wu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smtClean="0"/>
              <a:t>MIT/UC Berkeley</a:t>
            </a:r>
            <a:endParaRPr lang="en-US" sz="1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647937" y="1439280"/>
            <a:ext cx="3532174" cy="3907995"/>
            <a:chOff x="96397" y="829680"/>
            <a:chExt cx="5649877" cy="5198657"/>
          </a:xfrm>
        </p:grpSpPr>
        <p:sp>
          <p:nvSpPr>
            <p:cNvPr id="12" name="Rectangle 11"/>
            <p:cNvSpPr/>
            <p:nvPr/>
          </p:nvSpPr>
          <p:spPr>
            <a:xfrm>
              <a:off x="2093852" y="1244165"/>
              <a:ext cx="2301654" cy="292608"/>
            </a:xfrm>
            <a:prstGeom prst="rect">
              <a:avLst/>
            </a:prstGeom>
            <a:solidFill>
              <a:srgbClr val="51C3F9"/>
            </a:solidFill>
            <a:ln w="15875" cap="flat" cmpd="sng" algn="ctr">
              <a:solidFill>
                <a:srgbClr val="51C3F9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5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1900" y="2146373"/>
              <a:ext cx="930054" cy="298704"/>
            </a:xfrm>
            <a:prstGeom prst="rect">
              <a:avLst/>
            </a:prstGeom>
            <a:solidFill>
              <a:srgbClr val="63A537"/>
            </a:solidFill>
            <a:ln w="15875" cap="flat" cmpd="sng" algn="ctr">
              <a:solidFill>
                <a:srgbClr val="63A537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5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35369" y="2158230"/>
              <a:ext cx="930054" cy="298704"/>
            </a:xfrm>
            <a:prstGeom prst="rect">
              <a:avLst/>
            </a:prstGeom>
            <a:solidFill>
              <a:srgbClr val="63A537"/>
            </a:solidFill>
            <a:ln w="15875" cap="flat" cmpd="sng" algn="ctr">
              <a:solidFill>
                <a:srgbClr val="63A537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5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16220" y="2143849"/>
              <a:ext cx="930054" cy="298704"/>
            </a:xfrm>
            <a:prstGeom prst="rect">
              <a:avLst/>
            </a:prstGeom>
            <a:solidFill>
              <a:srgbClr val="63A537"/>
            </a:solidFill>
            <a:ln w="15875" cap="flat" cmpd="sng" algn="ctr">
              <a:solidFill>
                <a:srgbClr val="63A537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5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99592" y="1238069"/>
              <a:ext cx="853665" cy="278749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>
              <a:normAutofit fontScale="47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device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19362" y="2067649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…….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05547" y="1796597"/>
              <a:ext cx="914738" cy="369332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libri" panose="020F0502020204030204"/>
                </a:rPr>
                <a:t>Ext(</a:t>
              </a:r>
              <a:r>
                <a:rPr lang="en-US" i="1" dirty="0" err="1" smtClean="0">
                  <a:solidFill>
                    <a:prstClr val="black"/>
                  </a:solidFill>
                  <a:latin typeface="Calibri" panose="020F0502020204030204"/>
                </a:rPr>
                <a:t>x,s</a:t>
              </a:r>
              <a:r>
                <a:rPr lang="en-US" i="1" baseline="-25000" dirty="0" err="1">
                  <a:solidFill>
                    <a:prstClr val="black"/>
                  </a:solidFill>
                  <a:latin typeface="Calibri" panose="020F0502020204030204"/>
                </a:rPr>
                <a:t>i</a:t>
              </a:r>
              <a:r>
                <a:rPr lang="en-US" i="1" dirty="0" smtClean="0">
                  <a:solidFill>
                    <a:prstClr val="black"/>
                  </a:solidFill>
                  <a:latin typeface="Calibri" panose="020F0502020204030204"/>
                </a:rPr>
                <a:t>)</a:t>
              </a:r>
              <a:endParaRPr lang="en-US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0671" y="1792805"/>
              <a:ext cx="889090" cy="369332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libri" panose="020F0502020204030204"/>
                </a:rPr>
                <a:t>Ext(x,0)</a:t>
              </a:r>
              <a:endParaRPr lang="en-US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1308147" y="1558633"/>
              <a:ext cx="1472378" cy="50901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1" name="Straight Arrow Connector 20"/>
            <p:cNvCxnSpPr>
              <a:stCxn id="12" idx="2"/>
            </p:cNvCxnSpPr>
            <p:nvPr/>
          </p:nvCxnSpPr>
          <p:spPr>
            <a:xfrm flipH="1">
              <a:off x="3005547" y="1536773"/>
              <a:ext cx="239132" cy="63324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>
            <a:xfrm>
              <a:off x="3726954" y="1548227"/>
              <a:ext cx="1105026" cy="591532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96397" y="2884571"/>
              <a:ext cx="1139180" cy="477902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rgbClr val="FFC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rmAutofit fontScale="5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chemeClr val="bg1"/>
                  </a:solidFill>
                  <a:latin typeface="Calibri" panose="020F0502020204030204"/>
                </a:rPr>
                <a:t>Decouple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25458" y="287841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…….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513671" y="2581603"/>
              <a:ext cx="286512" cy="256032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2938879" y="2548021"/>
              <a:ext cx="286512" cy="256032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5137991" y="2588261"/>
              <a:ext cx="286512" cy="256032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507575" y="3441139"/>
              <a:ext cx="286512" cy="256032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2918312" y="3435043"/>
              <a:ext cx="286512" cy="256032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5131895" y="3447797"/>
              <a:ext cx="286512" cy="256032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7296" y="3793251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en-US" sz="20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47566" y="3798389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000" dirty="0" err="1" smtClean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000" baseline="-25000" dirty="0" err="1" smtClean="0">
                  <a:solidFill>
                    <a:prstClr val="black"/>
                  </a:solidFill>
                  <a:latin typeface="Calibri" panose="020F0502020204030204"/>
                </a:rPr>
                <a:t>i</a:t>
              </a:r>
              <a:endParaRPr lang="en-US" sz="20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91616" y="3801550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i+1</a:t>
              </a:r>
              <a:endParaRPr lang="en-US" sz="20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416173" y="4793944"/>
                  <a:ext cx="1414683" cy="769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⨁"/>
                            <m:supHide m:val="on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173" y="4793944"/>
                  <a:ext cx="1414683" cy="7697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483" t="-89474" r="-75862" b="-10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/>
            <p:cNvCxnSpPr>
              <a:stCxn id="31" idx="2"/>
            </p:cNvCxnSpPr>
            <p:nvPr/>
          </p:nvCxnSpPr>
          <p:spPr>
            <a:xfrm>
              <a:off x="663023" y="4193361"/>
              <a:ext cx="1616108" cy="764102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endCxn id="34" idx="0"/>
            </p:cNvCxnSpPr>
            <p:nvPr/>
          </p:nvCxnSpPr>
          <p:spPr>
            <a:xfrm flipH="1">
              <a:off x="3123515" y="4209299"/>
              <a:ext cx="36945" cy="584645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33" idx="2"/>
              <a:endCxn id="34" idx="3"/>
            </p:cNvCxnSpPr>
            <p:nvPr/>
          </p:nvCxnSpPr>
          <p:spPr>
            <a:xfrm flipH="1">
              <a:off x="3830856" y="4201660"/>
              <a:ext cx="1518203" cy="97716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134950" y="4648138"/>
              <a:ext cx="508857" cy="369332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Calibri" panose="020F0502020204030204"/>
                </a:rPr>
                <a:t>Eve</a:t>
              </a:r>
              <a:endParaRPr lang="en-US" i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27542" y="2877314"/>
              <a:ext cx="1139180" cy="477902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rgbClr val="FFC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rmAutofit fontScale="5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chemeClr val="bg1"/>
                  </a:solidFill>
                  <a:latin typeface="Calibri" panose="020F0502020204030204"/>
                </a:rPr>
                <a:t>Decouple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19879" y="2074906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…….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11458" y="2885674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…….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83486" y="82968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i="1" dirty="0" smtClean="0"/>
                <a:t>x</a:t>
              </a:r>
              <a:endParaRPr lang="en-US" i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296227" y="4968907"/>
                  <a:ext cx="4828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fontScale="62500" lnSpcReduction="20000"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227" y="4968907"/>
                  <a:ext cx="48282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/>
            <p:cNvSpPr txBox="1"/>
            <p:nvPr/>
          </p:nvSpPr>
          <p:spPr>
            <a:xfrm>
              <a:off x="2430949" y="5659005"/>
              <a:ext cx="1673856" cy="369332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uniform</a:t>
              </a:r>
              <a:r>
                <a:rPr lang="en-US" i="1" dirty="0" smtClean="0">
                  <a:solidFill>
                    <a:srgbClr val="00B050"/>
                  </a:solidFill>
                </a:rPr>
                <a:t>-to-all</a:t>
              </a:r>
              <a:endParaRPr lang="en-US" i="1" dirty="0">
                <a:solidFill>
                  <a:srgbClr val="00B05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6150" y="2458603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uniform</a:t>
              </a:r>
              <a:r>
                <a:rPr lang="en-US" i="1" dirty="0" smtClean="0">
                  <a:solidFill>
                    <a:srgbClr val="00B050"/>
                  </a:solidFill>
                </a:rPr>
                <a:t>-to-device</a:t>
              </a:r>
              <a:endParaRPr lang="en-US" i="1" dirty="0">
                <a:solidFill>
                  <a:srgbClr val="00B05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458722" y="1766308"/>
              <a:ext cx="1430985" cy="2354211"/>
            </a:xfrm>
            <a:prstGeom prst="roundRect">
              <a:avLst/>
            </a:prstGeom>
            <a:noFill/>
            <a:ln w="15875" cap="flat" cmpd="sng" algn="ctr">
              <a:solidFill>
                <a:srgbClr val="51C3F9"/>
              </a:solidFill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0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>
            <a:spLocks/>
          </p:cNvSpPr>
          <p:nvPr/>
        </p:nvSpPr>
        <p:spPr bwMode="auto">
          <a:xfrm>
            <a:off x="4414388" y="1435101"/>
            <a:ext cx="1209133" cy="1209133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8215" y="241299"/>
            <a:ext cx="3721100" cy="64062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05800" y="342900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Assumptions: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4100" y="838200"/>
            <a:ext cx="270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Non-deterministic World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12200" y="1193800"/>
            <a:ext cx="2678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(conditional) </a:t>
            </a:r>
            <a:r>
              <a:rPr lang="en-US" sz="1600" b="1" dirty="0" smtClean="0">
                <a:solidFill>
                  <a:srgbClr val="0070C0"/>
                </a:solidFill>
              </a:rPr>
              <a:t>min-entropy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432800" y="1675638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Independence Between Sources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13800" y="2006600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hard to </a:t>
            </a:r>
            <a:r>
              <a:rPr lang="en-US" sz="1600" b="1" dirty="0" smtClean="0">
                <a:solidFill>
                  <a:srgbClr val="FF0000"/>
                </a:solidFill>
              </a:rPr>
              <a:t>enforce</a:t>
            </a:r>
            <a:r>
              <a:rPr lang="en-US" sz="1600" dirty="0" smtClean="0"/>
              <a:t> / </a:t>
            </a:r>
            <a:r>
              <a:rPr lang="en-US" sz="1600" b="1" dirty="0" smtClean="0">
                <a:solidFill>
                  <a:srgbClr val="FF0000"/>
                </a:solidFill>
              </a:rPr>
              <a:t>verify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962574" y="2539240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Mechanics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06546" y="2841170"/>
            <a:ext cx="2651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principle of the nature</a:t>
            </a:r>
            <a:endParaRPr lang="en-US" sz="1600" dirty="0"/>
          </a:p>
        </p:txBody>
      </p:sp>
      <p:sp>
        <p:nvSpPr>
          <p:cNvPr id="11" name="Multiply 10"/>
          <p:cNvSpPr/>
          <p:nvPr/>
        </p:nvSpPr>
        <p:spPr>
          <a:xfrm>
            <a:off x="8032602" y="1563132"/>
            <a:ext cx="3991430" cy="838204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40804" y="3330266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IDQ/ Swiss </a:t>
            </a:r>
            <a:r>
              <a:rPr lang="en-US" dirty="0" err="1" smtClean="0"/>
              <a:t>Goverment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68660" y="3661226"/>
            <a:ext cx="3145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Trust-based solutions are </a:t>
            </a:r>
            <a:r>
              <a:rPr lang="en-US" sz="1600" b="1" dirty="0" smtClean="0">
                <a:solidFill>
                  <a:srgbClr val="FF0000"/>
                </a:solidFill>
              </a:rPr>
              <a:t>simple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8083404" y="3268563"/>
            <a:ext cx="3991430" cy="838204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3"/>
          <p:cNvSpPr>
            <a:spLocks/>
          </p:cNvSpPr>
          <p:nvPr/>
        </p:nvSpPr>
        <p:spPr bwMode="auto">
          <a:xfrm>
            <a:off x="967242" y="1413327"/>
            <a:ext cx="1209133" cy="1209133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pic>
        <p:nvPicPr>
          <p:cNvPr id="18" name="Picture 5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05" y="1432460"/>
            <a:ext cx="1321973" cy="122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AutoShape 6" descr="craft_texture.jpeg"/>
          <p:cNvSpPr>
            <a:spLocks/>
          </p:cNvSpPr>
          <p:nvPr/>
        </p:nvSpPr>
        <p:spPr bwMode="auto">
          <a:xfrm>
            <a:off x="3885660" y="743010"/>
            <a:ext cx="2163209" cy="796200"/>
          </a:xfrm>
          <a:prstGeom prst="wedgeEllipseCallout">
            <a:avLst>
              <a:gd name="adj1" fmla="val -49620"/>
              <a:gd name="adj2" fmla="val 6610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Communication impossible</a:t>
            </a:r>
            <a:endParaRPr lang="en-US" dirty="0"/>
          </a:p>
        </p:txBody>
      </p:sp>
      <p:sp>
        <p:nvSpPr>
          <p:cNvPr id="20" name="AutoShape 7"/>
          <p:cNvSpPr>
            <a:spLocks/>
          </p:cNvSpPr>
          <p:nvPr/>
        </p:nvSpPr>
        <p:spPr bwMode="auto">
          <a:xfrm>
            <a:off x="1448482" y="1638982"/>
            <a:ext cx="585787" cy="927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</a:pPr>
            <a:r>
              <a:rPr lang="en-US" sz="6000" i="1" dirty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</a:t>
            </a:r>
            <a:endParaRPr lang="en-US" dirty="0"/>
          </a:p>
        </p:txBody>
      </p:sp>
      <p:sp>
        <p:nvSpPr>
          <p:cNvPr id="21" name="AutoShape 8"/>
          <p:cNvSpPr>
            <a:spLocks/>
          </p:cNvSpPr>
          <p:nvPr/>
        </p:nvSpPr>
        <p:spPr bwMode="auto">
          <a:xfrm>
            <a:off x="4864190" y="1638982"/>
            <a:ext cx="487362" cy="927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</a:pPr>
            <a:r>
              <a:rPr lang="en-US" sz="6000" i="1" dirty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B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6789470" y="1362652"/>
            <a:ext cx="1269120" cy="12391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0538" y="299502"/>
            <a:ext cx="8596668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QUANTUM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Solution: How?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602" y="2949254"/>
            <a:ext cx="7068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Similar to </a:t>
            </a:r>
            <a:r>
              <a:rPr lang="en-US" sz="2200" dirty="0" smtClean="0">
                <a:solidFill>
                  <a:srgbClr val="0070C0"/>
                </a:solidFill>
              </a:rPr>
              <a:t>Bell-Test</a:t>
            </a:r>
            <a:r>
              <a:rPr lang="en-US" sz="2200" dirty="0" smtClean="0"/>
              <a:t>: separate </a:t>
            </a:r>
            <a:r>
              <a:rPr lang="en-US" sz="2200" dirty="0" smtClean="0">
                <a:solidFill>
                  <a:srgbClr val="C00000"/>
                </a:solidFill>
              </a:rPr>
              <a:t>quantum</a:t>
            </a:r>
            <a:r>
              <a:rPr lang="en-US" sz="2200" dirty="0" smtClean="0"/>
              <a:t> from </a:t>
            </a:r>
            <a:r>
              <a:rPr lang="en-US" sz="2200" dirty="0" smtClean="0">
                <a:solidFill>
                  <a:srgbClr val="00B050"/>
                </a:solidFill>
              </a:rPr>
              <a:t>classical</a:t>
            </a:r>
            <a:r>
              <a:rPr lang="en-US" sz="2200" dirty="0" smtClean="0"/>
              <a:t>! 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83030" y="3450001"/>
            <a:ext cx="79975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1) </a:t>
            </a:r>
            <a:r>
              <a:rPr lang="en-US" sz="2200" dirty="0" smtClean="0">
                <a:solidFill>
                  <a:srgbClr val="FF0000"/>
                </a:solidFill>
              </a:rPr>
              <a:t>Non-locality</a:t>
            </a:r>
            <a:r>
              <a:rPr lang="en-US" sz="2200" dirty="0" smtClean="0"/>
              <a:t> +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Statistical Test</a:t>
            </a:r>
            <a:r>
              <a:rPr lang="en-US" sz="2200" dirty="0" smtClean="0"/>
              <a:t>:  enforce quantum behavior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290289" y="3921719"/>
            <a:ext cx="7635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2</a:t>
            </a:r>
            <a:r>
              <a:rPr lang="en-US" sz="2200" dirty="0" smtClean="0"/>
              <a:t>) </a:t>
            </a:r>
            <a:r>
              <a:rPr lang="en-US" sz="2200" dirty="0" smtClean="0">
                <a:solidFill>
                  <a:srgbClr val="0070C0"/>
                </a:solidFill>
              </a:rPr>
              <a:t>Entanglement Monogamy</a:t>
            </a:r>
            <a:r>
              <a:rPr lang="en-US" sz="2200" dirty="0" smtClean="0"/>
              <a:t>:  against quantum adversaries 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8859" y="4509545"/>
            <a:ext cx="498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Successful Examples: (incomplete list)</a:t>
            </a:r>
            <a:endParaRPr lang="en-US" sz="2200" dirty="0"/>
          </a:p>
        </p:txBody>
      </p:sp>
      <p:pic>
        <p:nvPicPr>
          <p:cNvPr id="2050" name="Picture 2" descr="https://i.duckduckgo.com/i/952588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786408"/>
            <a:ext cx="454025" cy="5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30634" y="5080003"/>
            <a:ext cx="8107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QKD</a:t>
            </a:r>
            <a:r>
              <a:rPr lang="en-US" dirty="0" smtClean="0"/>
              <a:t>  [</a:t>
            </a:r>
            <a:r>
              <a:rPr lang="en-US" dirty="0"/>
              <a:t>BHK05, MRC+06, MPA, VV13, BCK13, </a:t>
            </a:r>
            <a:r>
              <a:rPr lang="en-US" dirty="0" smtClean="0"/>
              <a:t>RUV13, MS13]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Randomness Expansion </a:t>
            </a:r>
            <a:r>
              <a:rPr lang="en-US" dirty="0" smtClean="0"/>
              <a:t>[</a:t>
            </a:r>
            <a:r>
              <a:rPr lang="en-US" dirty="0"/>
              <a:t>PAM+10, PM11, FGS11, VV12, CVY13, MS13, </a:t>
            </a:r>
            <a:r>
              <a:rPr lang="en-US" dirty="0" smtClean="0"/>
              <a:t>CY13]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Free-randomness (SV) Amplification </a:t>
            </a:r>
            <a:r>
              <a:rPr lang="en-US" dirty="0" smtClean="0"/>
              <a:t>[CR12,</a:t>
            </a:r>
            <a:r>
              <a:rPr lang="en-US" dirty="0"/>
              <a:t> GMdlT+12, MP13</a:t>
            </a:r>
            <a:r>
              <a:rPr lang="en-US" dirty="0" smtClean="0"/>
              <a:t>,…]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Quantum Bit Commitment &amp; Coin Flipping </a:t>
            </a:r>
            <a:r>
              <a:rPr lang="en-US" dirty="0" smtClean="0"/>
              <a:t>[SCA+11]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Quantum Computation Delegation </a:t>
            </a:r>
            <a:r>
              <a:rPr lang="en-US" dirty="0" smtClean="0"/>
              <a:t>[RUV13, MacK13]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42404" y="4302724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Spatial Separation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741236" y="4604654"/>
            <a:ext cx="2925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dirty="0" smtClean="0"/>
              <a:t>ot an assumption; </a:t>
            </a:r>
            <a:r>
              <a:rPr lang="en-US" sz="1600" b="1" dirty="0" smtClean="0">
                <a:solidFill>
                  <a:srgbClr val="0070C0"/>
                </a:solidFill>
              </a:rPr>
              <a:t>verifiable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13376" y="5101007"/>
            <a:ext cx="216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Special Relativity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8659473" y="5872842"/>
            <a:ext cx="2961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MINIMUM ASSUMPTIONS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4" name="Picture 2" descr="https://i.duckduckgo.com/i/952588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33" y="2535383"/>
            <a:ext cx="454025" cy="5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i.duckduckgo.com/i/952588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90" y="5024585"/>
            <a:ext cx="454025" cy="5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Down Arrow 2047"/>
          <p:cNvSpPr/>
          <p:nvPr/>
        </p:nvSpPr>
        <p:spPr>
          <a:xfrm>
            <a:off x="9797669" y="4969888"/>
            <a:ext cx="508000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610601" y="5417459"/>
            <a:ext cx="3062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another principle of the nature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625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1" grpId="0"/>
      <p:bldP spid="32" grpId="0"/>
      <p:bldP spid="29" grpId="0"/>
      <p:bldP spid="2048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8891" y="241299"/>
            <a:ext cx="2530424" cy="64062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81456" y="342900"/>
            <a:ext cx="1705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Parameters: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0538" y="299502"/>
            <a:ext cx="8596668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Physical Randomness Extractors: Model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AutoShape 9"/>
          <p:cNvSpPr>
            <a:spLocks/>
          </p:cNvSpPr>
          <p:nvPr/>
        </p:nvSpPr>
        <p:spPr bwMode="auto">
          <a:xfrm>
            <a:off x="923443" y="1216246"/>
            <a:ext cx="3467161" cy="1741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045" y="2482"/>
                </a:moveTo>
                <a:lnTo>
                  <a:pt x="7536" y="5874"/>
                </a:lnTo>
                <a:lnTo>
                  <a:pt x="11623" y="0"/>
                </a:lnTo>
                <a:lnTo>
                  <a:pt x="13183" y="7513"/>
                </a:lnTo>
                <a:lnTo>
                  <a:pt x="21599" y="4985"/>
                </a:lnTo>
                <a:lnTo>
                  <a:pt x="17749" y="14017"/>
                </a:lnTo>
                <a:lnTo>
                  <a:pt x="18412" y="21600"/>
                </a:lnTo>
                <a:lnTo>
                  <a:pt x="13453" y="15777"/>
                </a:lnTo>
                <a:lnTo>
                  <a:pt x="7008" y="21114"/>
                </a:lnTo>
                <a:lnTo>
                  <a:pt x="6353" y="16265"/>
                </a:lnTo>
                <a:lnTo>
                  <a:pt x="1850" y="21523"/>
                </a:lnTo>
                <a:lnTo>
                  <a:pt x="5091" y="12604"/>
                </a:lnTo>
                <a:lnTo>
                  <a:pt x="0" y="9501"/>
                </a:lnTo>
                <a:lnTo>
                  <a:pt x="6274" y="9331"/>
                </a:lnTo>
                <a:lnTo>
                  <a:pt x="4045" y="2482"/>
                </a:lnTo>
                <a:close/>
              </a:path>
            </a:pathLst>
          </a:custGeom>
          <a:solidFill>
            <a:srgbClr val="000000"/>
          </a:solidFill>
          <a:ln w="50800" cap="flat" cmpd="sng">
            <a:solidFill>
              <a:srgbClr val="C2463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477C43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47" name="AutoShape 10"/>
          <p:cNvSpPr>
            <a:spLocks/>
          </p:cNvSpPr>
          <p:nvPr/>
        </p:nvSpPr>
        <p:spPr bwMode="auto">
          <a:xfrm>
            <a:off x="1974817" y="1780327"/>
            <a:ext cx="2395009" cy="561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5842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Adversary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8" name="AutoShape 11"/>
          <p:cNvSpPr>
            <a:spLocks/>
          </p:cNvSpPr>
          <p:nvPr/>
        </p:nvSpPr>
        <p:spPr bwMode="auto">
          <a:xfrm>
            <a:off x="236216" y="2837168"/>
            <a:ext cx="5104783" cy="1809132"/>
          </a:xfrm>
          <a:prstGeom prst="roundRect">
            <a:avLst>
              <a:gd name="adj" fmla="val 9389"/>
            </a:avLst>
          </a:prstGeom>
          <a:noFill/>
          <a:ln w="50800" cap="flat" cmpd="sng">
            <a:solidFill>
              <a:srgbClr val="000000"/>
            </a:solidFill>
            <a:prstDash val="dash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pic>
        <p:nvPicPr>
          <p:cNvPr id="49" name="Picture 13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14" y="3016215"/>
            <a:ext cx="1664888" cy="14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" name="AutoShape 15" descr="craft_texture.jpeg"/>
          <p:cNvSpPr>
            <a:spLocks/>
          </p:cNvSpPr>
          <p:nvPr/>
        </p:nvSpPr>
        <p:spPr bwMode="auto">
          <a:xfrm>
            <a:off x="1634040" y="4972455"/>
            <a:ext cx="2575637" cy="728684"/>
          </a:xfrm>
          <a:prstGeom prst="roundRect">
            <a:avLst>
              <a:gd name="adj" fmla="val 2026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eterministic</a:t>
            </a:r>
          </a:p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sym typeface="Marker Felt" charset="0"/>
              </a:rPr>
              <a:t>&amp; classical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51" name="AutoShape 16" descr="craft_texture.jpeg"/>
          <p:cNvSpPr>
            <a:spLocks/>
          </p:cNvSpPr>
          <p:nvPr/>
        </p:nvSpPr>
        <p:spPr bwMode="auto">
          <a:xfrm rot="12300000">
            <a:off x="1586824" y="4516764"/>
            <a:ext cx="1395001" cy="346605"/>
          </a:xfrm>
          <a:prstGeom prst="leftRightArrow">
            <a:avLst>
              <a:gd name="adj1" fmla="val 32000"/>
              <a:gd name="adj2" fmla="val 14969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52" name="AutoShape 17"/>
          <p:cNvSpPr>
            <a:spLocks/>
          </p:cNvSpPr>
          <p:nvPr/>
        </p:nvSpPr>
        <p:spPr bwMode="auto">
          <a:xfrm>
            <a:off x="302123" y="5065815"/>
            <a:ext cx="1366357" cy="541966"/>
          </a:xfrm>
          <a:prstGeom prst="rightArrow">
            <a:avLst>
              <a:gd name="adj1" fmla="val 32204"/>
              <a:gd name="adj2" fmla="val 107118"/>
            </a:avLst>
          </a:prstGeom>
          <a:solidFill>
            <a:srgbClr val="C246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53" name="AutoShape 18"/>
          <p:cNvSpPr>
            <a:spLocks/>
          </p:cNvSpPr>
          <p:nvPr/>
        </p:nvSpPr>
        <p:spPr bwMode="auto">
          <a:xfrm>
            <a:off x="152857" y="5701140"/>
            <a:ext cx="1664888" cy="7286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ts val="4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min-entropy</a:t>
            </a:r>
            <a:b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source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54" name="AutoShape 19" descr="craft_texture.jpeg"/>
          <p:cNvSpPr>
            <a:spLocks/>
          </p:cNvSpPr>
          <p:nvPr/>
        </p:nvSpPr>
        <p:spPr bwMode="auto">
          <a:xfrm>
            <a:off x="4086292" y="5083842"/>
            <a:ext cx="1270092" cy="541967"/>
          </a:xfrm>
          <a:prstGeom prst="rightArrow">
            <a:avLst>
              <a:gd name="adj1" fmla="val 32204"/>
              <a:gd name="adj2" fmla="val 10712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55" name="AutoShape 20"/>
          <p:cNvSpPr>
            <a:spLocks/>
          </p:cNvSpPr>
          <p:nvPr/>
        </p:nvSpPr>
        <p:spPr bwMode="auto">
          <a:xfrm>
            <a:off x="3557529" y="5730168"/>
            <a:ext cx="1914360" cy="7286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ts val="4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almost </a:t>
            </a: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perfect</a:t>
            </a:r>
            <a:b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randomness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56" name="AutoShape 21" descr="craft_texture.jpeg"/>
          <p:cNvSpPr>
            <a:spLocks/>
          </p:cNvSpPr>
          <p:nvPr/>
        </p:nvSpPr>
        <p:spPr bwMode="auto">
          <a:xfrm rot="20100000">
            <a:off x="2861890" y="4516764"/>
            <a:ext cx="1395001" cy="346605"/>
          </a:xfrm>
          <a:prstGeom prst="leftRightArrow">
            <a:avLst>
              <a:gd name="adj1" fmla="val 32000"/>
              <a:gd name="adj2" fmla="val 14969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57" name="AutoShape 23"/>
          <p:cNvSpPr>
            <a:spLocks/>
          </p:cNvSpPr>
          <p:nvPr/>
        </p:nvSpPr>
        <p:spPr bwMode="auto">
          <a:xfrm rot="16200000">
            <a:off x="2687909" y="2373522"/>
            <a:ext cx="149503" cy="30701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5C5D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58" name="AutoShape 25"/>
          <p:cNvSpPr>
            <a:spLocks/>
          </p:cNvSpPr>
          <p:nvPr/>
        </p:nvSpPr>
        <p:spPr bwMode="auto">
          <a:xfrm rot="18900000">
            <a:off x="3440418" y="2024533"/>
            <a:ext cx="155154" cy="22815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599"/>
                </a:lnTo>
                <a:lnTo>
                  <a:pt x="21599" y="21599"/>
                </a:lnTo>
                <a:close/>
              </a:path>
            </a:pathLst>
          </a:custGeom>
          <a:solidFill>
            <a:srgbClr val="5C5D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59" name="AutoShape 26"/>
          <p:cNvSpPr>
            <a:spLocks/>
          </p:cNvSpPr>
          <p:nvPr/>
        </p:nvSpPr>
        <p:spPr bwMode="auto">
          <a:xfrm rot="13500000">
            <a:off x="1964627" y="2068978"/>
            <a:ext cx="150957" cy="2237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5C5D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61" name="AutoShape 30"/>
          <p:cNvSpPr>
            <a:spLocks/>
          </p:cNvSpPr>
          <p:nvPr/>
        </p:nvSpPr>
        <p:spPr bwMode="auto">
          <a:xfrm>
            <a:off x="3794042" y="3029143"/>
            <a:ext cx="1326684" cy="1443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 defTabSz="5842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Devices</a:t>
            </a:r>
            <a: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/>
            </a:r>
            <a:b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/>
            </a:r>
            <a:b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endParaRPr lang="en-US" sz="36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63" name="AutoShape 30"/>
          <p:cNvSpPr>
            <a:spLocks/>
          </p:cNvSpPr>
          <p:nvPr/>
        </p:nvSpPr>
        <p:spPr bwMode="auto">
          <a:xfrm>
            <a:off x="317870" y="3036400"/>
            <a:ext cx="1326684" cy="1443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 defTabSz="5842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Devices</a:t>
            </a:r>
            <a: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/>
            </a:r>
            <a:b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/>
            </a:r>
            <a:b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endParaRPr lang="en-US" sz="36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65" name="AutoShape 3"/>
          <p:cNvSpPr>
            <a:spLocks/>
          </p:cNvSpPr>
          <p:nvPr/>
        </p:nvSpPr>
        <p:spPr bwMode="auto">
          <a:xfrm>
            <a:off x="493324" y="3324830"/>
            <a:ext cx="445156" cy="503250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66" name="AutoShape 3"/>
          <p:cNvSpPr>
            <a:spLocks/>
          </p:cNvSpPr>
          <p:nvPr/>
        </p:nvSpPr>
        <p:spPr bwMode="auto">
          <a:xfrm>
            <a:off x="4527529" y="3268388"/>
            <a:ext cx="445156" cy="503250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67" name="AutoShape 3"/>
          <p:cNvSpPr>
            <a:spLocks/>
          </p:cNvSpPr>
          <p:nvPr/>
        </p:nvSpPr>
        <p:spPr bwMode="auto">
          <a:xfrm>
            <a:off x="497355" y="3951276"/>
            <a:ext cx="445156" cy="503250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68" name="AutoShape 3"/>
          <p:cNvSpPr>
            <a:spLocks/>
          </p:cNvSpPr>
          <p:nvPr/>
        </p:nvSpPr>
        <p:spPr bwMode="auto">
          <a:xfrm>
            <a:off x="4534286" y="3925706"/>
            <a:ext cx="445156" cy="503250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70" name="AutoShape 6"/>
          <p:cNvSpPr>
            <a:spLocks/>
          </p:cNvSpPr>
          <p:nvPr/>
        </p:nvSpPr>
        <p:spPr bwMode="auto">
          <a:xfrm>
            <a:off x="5431531" y="1439734"/>
            <a:ext cx="4087890" cy="52078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57200" indent="-457200"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marL="914400" indent="-457200"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13716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Adversary: </a:t>
            </a:r>
            <a:r>
              <a:rPr lang="en-US" sz="2000" i="1" dirty="0" smtClean="0">
                <a:solidFill>
                  <a:srgbClr val="C0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all powerful quantum</a:t>
            </a:r>
            <a:endParaRPr lang="en-US" sz="2000" i="1" dirty="0">
              <a:solidFill>
                <a:srgbClr val="C00000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pPr lvl="1"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Prepares devices</a:t>
            </a:r>
          </a:p>
          <a:p>
            <a:pPr lvl="1"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No communication</a:t>
            </a:r>
            <a:endParaRPr lang="en-US" sz="2000" i="1" dirty="0"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pPr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Devices: </a:t>
            </a:r>
            <a:r>
              <a:rPr lang="en-US" sz="2000" i="1" dirty="0" smtClean="0">
                <a:solidFill>
                  <a:srgbClr val="C0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spatially separated</a:t>
            </a:r>
            <a:endParaRPr lang="en-US" sz="2000" i="1" dirty="0">
              <a:solidFill>
                <a:srgbClr val="C00000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pPr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User: </a:t>
            </a:r>
            <a:r>
              <a:rPr lang="en-US" sz="2000" i="1" dirty="0" smtClean="0">
                <a:solidFill>
                  <a:srgbClr val="C0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classical/deterministic</a:t>
            </a:r>
            <a:endParaRPr lang="en-US" sz="2000" i="1" dirty="0">
              <a:solidFill>
                <a:srgbClr val="C00000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pPr lvl="1"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can </a:t>
            </a: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restrict communication among device components</a:t>
            </a:r>
          </a:p>
          <a:p>
            <a:pPr lvl="1"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only classical operations</a:t>
            </a:r>
            <a:endParaRPr lang="en-US" sz="2000" i="1" dirty="0"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pPr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Min-entropy </a:t>
            </a: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source</a:t>
            </a:r>
          </a:p>
          <a:p>
            <a:pPr lvl="1"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quality varies</a:t>
            </a:r>
          </a:p>
          <a:p>
            <a:pPr marL="342900" indent="-342900">
              <a:lnSpc>
                <a:spcPct val="120000"/>
              </a:lnSpc>
              <a:buSzPct val="135000"/>
              <a:buFont typeface="Arial" panose="020B0604020202020204" pitchFamily="34" charset="0"/>
              <a:buChar char="•"/>
            </a:pPr>
            <a:r>
              <a:rPr lang="en-US" sz="2000" i="1" dirty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 </a:t>
            </a:r>
            <a:r>
              <a:rPr lang="en-US" sz="2000" i="1" dirty="0" smtClean="0">
                <a:solidFill>
                  <a:srgbClr val="C0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Accept/Reject</a:t>
            </a: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options</a:t>
            </a:r>
          </a:p>
          <a:p>
            <a:pPr marL="800100" lvl="1" indent="-342900">
              <a:lnSpc>
                <a:spcPct val="120000"/>
              </a:lnSpc>
              <a:buSzPct val="135000"/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Acc</a:t>
            </a: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: output uniform bits</a:t>
            </a:r>
          </a:p>
          <a:p>
            <a:pPr marL="800100" lvl="1" indent="-342900">
              <a:lnSpc>
                <a:spcPct val="120000"/>
              </a:lnSpc>
              <a:buSzPct val="135000"/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Rej</a:t>
            </a: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: catch cheating devices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alphaModFix/>
            <a:grayscl/>
          </a:blip>
          <a:srcRect/>
          <a:stretch>
            <a:fillRect/>
          </a:stretch>
        </p:blipFill>
        <p:spPr>
          <a:xfrm>
            <a:off x="3284592" y="1004925"/>
            <a:ext cx="996233" cy="97271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TextBox 71"/>
          <p:cNvSpPr txBox="1"/>
          <p:nvPr/>
        </p:nvSpPr>
        <p:spPr>
          <a:xfrm>
            <a:off x="9481456" y="83873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9495970" y="42777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Efficiency: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9488715" y="175950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Errors: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9783256" y="1168545"/>
                <a:ext cx="1913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conditional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256" y="1168545"/>
                <a:ext cx="191321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866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9536071" y="2142816"/>
                <a:ext cx="24677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70C0"/>
                    </a:solidFill>
                  </a:rPr>
                  <a:t>completeness</a:t>
                </a:r>
                <a:r>
                  <a:rPr lang="en-US" i="1" dirty="0" smtClean="0"/>
                  <a:t>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algn="ctr"/>
                <a:r>
                  <a:rPr lang="en-US" i="1" dirty="0" smtClean="0"/>
                  <a:t>(honest devices)</a:t>
                </a:r>
                <a:endParaRPr lang="en-US" i="1" dirty="0"/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071" y="2142816"/>
                <a:ext cx="2467791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975"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9673955" y="2759673"/>
                <a:ext cx="21659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0070C0"/>
                    </a:solidFill>
                  </a:rPr>
                  <a:t>soundness</a:t>
                </a:r>
                <a:r>
                  <a:rPr lang="en-US" i="1" dirty="0" smtClean="0"/>
                  <a:t>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algn="ctr"/>
                <a:r>
                  <a:rPr lang="en-US" i="1" dirty="0" smtClean="0"/>
                  <a:t>(cheating devices)</a:t>
                </a:r>
                <a:endParaRPr lang="en-US" i="1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955" y="2759673"/>
                <a:ext cx="2165914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563"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9638896" y="3376532"/>
                <a:ext cx="2221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/>
                  <a:t>output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quality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algn="ctr"/>
                <a:r>
                  <a:rPr lang="en-US" i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i="1" dirty="0" err="1" smtClean="0"/>
                  <a:t>dist</a:t>
                </a:r>
                <a:r>
                  <a:rPr lang="en-US" i="1" dirty="0" smtClean="0"/>
                  <a:t> to uniform)</a:t>
                </a:r>
                <a:endParaRPr lang="en-US" i="1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896" y="3376532"/>
                <a:ext cx="2221507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2192" t="-6604" r="-191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9805030" y="4731804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running time  T</a:t>
            </a:r>
            <a:endParaRPr lang="en-US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9813358" y="514063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dirty="0" smtClean="0"/>
              <a:t>utput length  N</a:t>
            </a:r>
            <a:endParaRPr lang="en-US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9965758" y="5539771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# devices      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239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8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1" grpId="0"/>
      <p:bldP spid="63" grpId="0"/>
      <p:bldP spid="65" grpId="0" animBg="1"/>
      <p:bldP spid="66" grpId="0" animBg="1"/>
      <p:bldP spid="67" grpId="0" animBg="1"/>
      <p:bldP spid="68" grpId="0" animBg="1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8891" y="241299"/>
            <a:ext cx="2530424" cy="64062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81456" y="342900"/>
            <a:ext cx="1705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Parameters: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0538" y="299502"/>
            <a:ext cx="8596668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Physical Randomness Extractors: Goals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50538" y="1168545"/>
            <a:ext cx="1820765" cy="1859619"/>
            <a:chOff x="152857" y="1004925"/>
            <a:chExt cx="5319032" cy="5453927"/>
          </a:xfrm>
        </p:grpSpPr>
        <p:grpSp>
          <p:nvGrpSpPr>
            <p:cNvPr id="4" name="Group 3"/>
            <p:cNvGrpSpPr/>
            <p:nvPr/>
          </p:nvGrpSpPr>
          <p:grpSpPr>
            <a:xfrm>
              <a:off x="152857" y="1216246"/>
              <a:ext cx="5319032" cy="5242606"/>
              <a:chOff x="152857" y="1216246"/>
              <a:chExt cx="5319032" cy="5242606"/>
            </a:xfrm>
          </p:grpSpPr>
          <p:sp>
            <p:nvSpPr>
              <p:cNvPr id="46" name="AutoShape 9"/>
              <p:cNvSpPr>
                <a:spLocks/>
              </p:cNvSpPr>
              <p:nvPr/>
            </p:nvSpPr>
            <p:spPr bwMode="auto">
              <a:xfrm>
                <a:off x="923443" y="1216246"/>
                <a:ext cx="3467161" cy="17417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045" y="2482"/>
                    </a:moveTo>
                    <a:lnTo>
                      <a:pt x="7536" y="5874"/>
                    </a:lnTo>
                    <a:lnTo>
                      <a:pt x="11623" y="0"/>
                    </a:lnTo>
                    <a:lnTo>
                      <a:pt x="13183" y="7513"/>
                    </a:lnTo>
                    <a:lnTo>
                      <a:pt x="21599" y="4985"/>
                    </a:lnTo>
                    <a:lnTo>
                      <a:pt x="17749" y="14017"/>
                    </a:lnTo>
                    <a:lnTo>
                      <a:pt x="18412" y="21600"/>
                    </a:lnTo>
                    <a:lnTo>
                      <a:pt x="13453" y="15777"/>
                    </a:lnTo>
                    <a:lnTo>
                      <a:pt x="7008" y="21114"/>
                    </a:lnTo>
                    <a:lnTo>
                      <a:pt x="6353" y="16265"/>
                    </a:lnTo>
                    <a:lnTo>
                      <a:pt x="1850" y="21523"/>
                    </a:lnTo>
                    <a:lnTo>
                      <a:pt x="5091" y="12604"/>
                    </a:lnTo>
                    <a:lnTo>
                      <a:pt x="0" y="9501"/>
                    </a:lnTo>
                    <a:lnTo>
                      <a:pt x="6274" y="9331"/>
                    </a:lnTo>
                    <a:lnTo>
                      <a:pt x="4045" y="2482"/>
                    </a:lnTo>
                    <a:close/>
                  </a:path>
                </a:pathLst>
              </a:custGeom>
              <a:solidFill>
                <a:srgbClr val="000000"/>
              </a:solidFill>
              <a:ln w="50800" cap="flat" cmpd="sng">
                <a:solidFill>
                  <a:srgbClr val="C2463A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477C43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47" name="AutoShape 10"/>
              <p:cNvSpPr>
                <a:spLocks/>
              </p:cNvSpPr>
              <p:nvPr/>
            </p:nvSpPr>
            <p:spPr bwMode="auto">
              <a:xfrm>
                <a:off x="1974817" y="1780327"/>
                <a:ext cx="2395009" cy="56184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defTabSz="58420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Adversary</a:t>
                </a:r>
                <a:endParaRPr lang="en-US" sz="2400" dirty="0" smtClean="0">
                  <a:solidFill>
                    <a:srgbClr val="006288"/>
                  </a:solidFill>
                  <a:latin typeface="Georgia" panose="02040502050405020303" pitchFamily="18" charset="0"/>
                  <a:sym typeface="Georgia" panose="02040502050405020303" pitchFamily="18" charset="0"/>
                </a:endParaRPr>
              </a:p>
            </p:txBody>
          </p:sp>
          <p:sp>
            <p:nvSpPr>
              <p:cNvPr id="48" name="AutoShape 11"/>
              <p:cNvSpPr>
                <a:spLocks/>
              </p:cNvSpPr>
              <p:nvPr/>
            </p:nvSpPr>
            <p:spPr bwMode="auto">
              <a:xfrm>
                <a:off x="236216" y="2837168"/>
                <a:ext cx="5104783" cy="1809132"/>
              </a:xfrm>
              <a:prstGeom prst="roundRect">
                <a:avLst>
                  <a:gd name="adj" fmla="val 9389"/>
                </a:avLst>
              </a:prstGeom>
              <a:noFill/>
              <a:ln w="50800" cap="flat" cmpd="sng">
                <a:solidFill>
                  <a:srgbClr val="000000"/>
                </a:solidFill>
                <a:prstDash val="dash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pic>
            <p:nvPicPr>
              <p:cNvPr id="49" name="Picture 13" descr="pasted-image.t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1614" y="3016215"/>
                <a:ext cx="1664888" cy="1477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AutoShape 15" descr="craft_texture.jpeg"/>
              <p:cNvSpPr>
                <a:spLocks/>
              </p:cNvSpPr>
              <p:nvPr/>
            </p:nvSpPr>
            <p:spPr bwMode="auto">
              <a:xfrm>
                <a:off x="1634040" y="4972455"/>
                <a:ext cx="2575637" cy="728684"/>
              </a:xfrm>
              <a:prstGeom prst="roundRect">
                <a:avLst>
                  <a:gd name="adj" fmla="val 20269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d</a:t>
                </a:r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eterministic</a:t>
                </a:r>
              </a:p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arker Felt" charset="0"/>
                    <a:sym typeface="Marker Felt" charset="0"/>
                  </a:rPr>
                  <a:t>&amp; classical</a:t>
                </a:r>
                <a:endParaRPr lang="en-US" sz="2400" dirty="0" smtClean="0">
                  <a:solidFill>
                    <a:srgbClr val="006288"/>
                  </a:solidFill>
                  <a:latin typeface="Georgia" panose="02040502050405020303" pitchFamily="18" charset="0"/>
                  <a:sym typeface="Georgia" panose="02040502050405020303" pitchFamily="18" charset="0"/>
                </a:endParaRPr>
              </a:p>
            </p:txBody>
          </p:sp>
          <p:sp>
            <p:nvSpPr>
              <p:cNvPr id="51" name="AutoShape 16" descr="craft_texture.jpeg"/>
              <p:cNvSpPr>
                <a:spLocks/>
              </p:cNvSpPr>
              <p:nvPr/>
            </p:nvSpPr>
            <p:spPr bwMode="auto">
              <a:xfrm rot="12300000">
                <a:off x="1586824" y="4516764"/>
                <a:ext cx="1395001" cy="346605"/>
              </a:xfrm>
              <a:prstGeom prst="leftRightArrow">
                <a:avLst>
                  <a:gd name="adj1" fmla="val 32000"/>
                  <a:gd name="adj2" fmla="val 149692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52" name="AutoShape 17"/>
              <p:cNvSpPr>
                <a:spLocks/>
              </p:cNvSpPr>
              <p:nvPr/>
            </p:nvSpPr>
            <p:spPr bwMode="auto">
              <a:xfrm>
                <a:off x="302123" y="5065815"/>
                <a:ext cx="1366357" cy="541966"/>
              </a:xfrm>
              <a:prstGeom prst="rightArrow">
                <a:avLst>
                  <a:gd name="adj1" fmla="val 32204"/>
                  <a:gd name="adj2" fmla="val 107118"/>
                </a:avLst>
              </a:prstGeom>
              <a:solidFill>
                <a:srgbClr val="C246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53" name="AutoShape 18"/>
              <p:cNvSpPr>
                <a:spLocks/>
              </p:cNvSpPr>
              <p:nvPr/>
            </p:nvSpPr>
            <p:spPr bwMode="auto">
              <a:xfrm>
                <a:off x="152857" y="5701140"/>
                <a:ext cx="1664888" cy="72868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ts val="400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min-entropy</a:t>
                </a:r>
                <a:b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</a:br>
                <a: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source</a:t>
                </a:r>
                <a:endParaRPr lang="en-US" sz="2400" dirty="0" smtClean="0">
                  <a:solidFill>
                    <a:srgbClr val="006288"/>
                  </a:solidFill>
                  <a:latin typeface="Georgia" panose="02040502050405020303" pitchFamily="18" charset="0"/>
                  <a:sym typeface="Georgia" panose="02040502050405020303" pitchFamily="18" charset="0"/>
                </a:endParaRPr>
              </a:p>
            </p:txBody>
          </p:sp>
          <p:sp>
            <p:nvSpPr>
              <p:cNvPr id="54" name="AutoShape 19" descr="craft_texture.jpeg"/>
              <p:cNvSpPr>
                <a:spLocks/>
              </p:cNvSpPr>
              <p:nvPr/>
            </p:nvSpPr>
            <p:spPr bwMode="auto">
              <a:xfrm>
                <a:off x="4086292" y="5083842"/>
                <a:ext cx="1270092" cy="541967"/>
              </a:xfrm>
              <a:prstGeom prst="rightArrow">
                <a:avLst>
                  <a:gd name="adj1" fmla="val 32204"/>
                  <a:gd name="adj2" fmla="val 107127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55" name="AutoShape 20"/>
              <p:cNvSpPr>
                <a:spLocks/>
              </p:cNvSpPr>
              <p:nvPr/>
            </p:nvSpPr>
            <p:spPr bwMode="auto">
              <a:xfrm>
                <a:off x="3557529" y="5730168"/>
                <a:ext cx="1914360" cy="72868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ts val="400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almost </a:t>
                </a:r>
                <a: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perfect</a:t>
                </a:r>
                <a:b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</a:br>
                <a: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randomness</a:t>
                </a:r>
                <a:endParaRPr lang="en-US" sz="2400" dirty="0" smtClean="0">
                  <a:solidFill>
                    <a:srgbClr val="006288"/>
                  </a:solidFill>
                  <a:latin typeface="Georgia" panose="02040502050405020303" pitchFamily="18" charset="0"/>
                  <a:sym typeface="Georgia" panose="02040502050405020303" pitchFamily="18" charset="0"/>
                </a:endParaRPr>
              </a:p>
            </p:txBody>
          </p:sp>
          <p:sp>
            <p:nvSpPr>
              <p:cNvPr id="56" name="AutoShape 21" descr="craft_texture.jpeg"/>
              <p:cNvSpPr>
                <a:spLocks/>
              </p:cNvSpPr>
              <p:nvPr/>
            </p:nvSpPr>
            <p:spPr bwMode="auto">
              <a:xfrm rot="20100000">
                <a:off x="2861890" y="4516764"/>
                <a:ext cx="1395001" cy="346605"/>
              </a:xfrm>
              <a:prstGeom prst="leftRightArrow">
                <a:avLst>
                  <a:gd name="adj1" fmla="val 32000"/>
                  <a:gd name="adj2" fmla="val 149692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57" name="AutoShape 23"/>
              <p:cNvSpPr>
                <a:spLocks/>
              </p:cNvSpPr>
              <p:nvPr/>
            </p:nvSpPr>
            <p:spPr bwMode="auto">
              <a:xfrm rot="16200000">
                <a:off x="2687909" y="2373522"/>
                <a:ext cx="149503" cy="30701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C5D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58" name="AutoShape 25"/>
              <p:cNvSpPr>
                <a:spLocks/>
              </p:cNvSpPr>
              <p:nvPr/>
            </p:nvSpPr>
            <p:spPr bwMode="auto">
              <a:xfrm rot="18900000">
                <a:off x="3440418" y="2024533"/>
                <a:ext cx="155154" cy="22815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0"/>
                    </a:moveTo>
                    <a:lnTo>
                      <a:pt x="0" y="0"/>
                    </a:lnTo>
                    <a:lnTo>
                      <a:pt x="0" y="21599"/>
                    </a:lnTo>
                    <a:lnTo>
                      <a:pt x="21599" y="21599"/>
                    </a:lnTo>
                    <a:close/>
                  </a:path>
                </a:pathLst>
              </a:custGeom>
              <a:solidFill>
                <a:srgbClr val="5C5D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59" name="AutoShape 26"/>
              <p:cNvSpPr>
                <a:spLocks/>
              </p:cNvSpPr>
              <p:nvPr/>
            </p:nvSpPr>
            <p:spPr bwMode="auto">
              <a:xfrm rot="13500000">
                <a:off x="1964627" y="2068978"/>
                <a:ext cx="150957" cy="22376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C5D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61" name="AutoShape 30"/>
              <p:cNvSpPr>
                <a:spLocks/>
              </p:cNvSpPr>
              <p:nvPr/>
            </p:nvSpPr>
            <p:spPr bwMode="auto">
              <a:xfrm>
                <a:off x="3794042" y="3029143"/>
                <a:ext cx="1326684" cy="14430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r" defTabSz="58420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Devices</a:t>
                </a:r>
                <a: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/>
                </a:r>
                <a:b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</a:br>
                <a: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/>
                </a:r>
                <a:b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</a:br>
                <a:endParaRPr lang="en-US" sz="3600" dirty="0" smtClean="0">
                  <a:solidFill>
                    <a:srgbClr val="006288"/>
                  </a:solidFill>
                  <a:latin typeface="Georgia" panose="02040502050405020303" pitchFamily="18" charset="0"/>
                  <a:sym typeface="Georgia" panose="02040502050405020303" pitchFamily="18" charset="0"/>
                </a:endParaRPr>
              </a:p>
            </p:txBody>
          </p:sp>
          <p:sp>
            <p:nvSpPr>
              <p:cNvPr id="63" name="AutoShape 30"/>
              <p:cNvSpPr>
                <a:spLocks/>
              </p:cNvSpPr>
              <p:nvPr/>
            </p:nvSpPr>
            <p:spPr bwMode="auto">
              <a:xfrm>
                <a:off x="317870" y="3036400"/>
                <a:ext cx="1326684" cy="14430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r" defTabSz="58420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Devices</a:t>
                </a:r>
                <a: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/>
                </a:r>
                <a:b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</a:br>
                <a: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/>
                </a:r>
                <a:b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</a:br>
                <a:endParaRPr lang="en-US" sz="3600" dirty="0" smtClean="0">
                  <a:solidFill>
                    <a:srgbClr val="006288"/>
                  </a:solidFill>
                  <a:latin typeface="Georgia" panose="02040502050405020303" pitchFamily="18" charset="0"/>
                  <a:sym typeface="Georgia" panose="02040502050405020303" pitchFamily="18" charset="0"/>
                </a:endParaRPr>
              </a:p>
            </p:txBody>
          </p:sp>
          <p:sp>
            <p:nvSpPr>
              <p:cNvPr id="65" name="AutoShape 3"/>
              <p:cNvSpPr>
                <a:spLocks/>
              </p:cNvSpPr>
              <p:nvPr/>
            </p:nvSpPr>
            <p:spPr bwMode="auto">
              <a:xfrm>
                <a:off x="493324" y="3324830"/>
                <a:ext cx="445156" cy="503250"/>
              </a:xfrm>
              <a:prstGeom prst="roundRect">
                <a:avLst>
                  <a:gd name="adj" fmla="val 1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CBCBCB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66" name="AutoShape 3"/>
              <p:cNvSpPr>
                <a:spLocks/>
              </p:cNvSpPr>
              <p:nvPr/>
            </p:nvSpPr>
            <p:spPr bwMode="auto">
              <a:xfrm>
                <a:off x="4527529" y="3268388"/>
                <a:ext cx="445156" cy="503250"/>
              </a:xfrm>
              <a:prstGeom prst="roundRect">
                <a:avLst>
                  <a:gd name="adj" fmla="val 1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CBCBCB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67" name="AutoShape 3"/>
              <p:cNvSpPr>
                <a:spLocks/>
              </p:cNvSpPr>
              <p:nvPr/>
            </p:nvSpPr>
            <p:spPr bwMode="auto">
              <a:xfrm>
                <a:off x="497355" y="3951276"/>
                <a:ext cx="445156" cy="503250"/>
              </a:xfrm>
              <a:prstGeom prst="roundRect">
                <a:avLst>
                  <a:gd name="adj" fmla="val 1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CBCBCB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68" name="AutoShape 3"/>
              <p:cNvSpPr>
                <a:spLocks/>
              </p:cNvSpPr>
              <p:nvPr/>
            </p:nvSpPr>
            <p:spPr bwMode="auto">
              <a:xfrm>
                <a:off x="4534286" y="3925706"/>
                <a:ext cx="445156" cy="503250"/>
              </a:xfrm>
              <a:prstGeom prst="roundRect">
                <a:avLst>
                  <a:gd name="adj" fmla="val 1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CBCBCB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</p:grp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>
              <a:alphaModFix/>
              <a:grayscl/>
            </a:blip>
            <a:srcRect/>
            <a:stretch>
              <a:fillRect/>
            </a:stretch>
          </p:blipFill>
          <p:spPr>
            <a:xfrm>
              <a:off x="3284592" y="1004925"/>
              <a:ext cx="996233" cy="9727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TextBox 71"/>
          <p:cNvSpPr txBox="1"/>
          <p:nvPr/>
        </p:nvSpPr>
        <p:spPr>
          <a:xfrm>
            <a:off x="9481456" y="83873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9495970" y="42777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Efficiency: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9488715" y="175950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Errors: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9783256" y="1168545"/>
                <a:ext cx="1913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conditional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256" y="1168545"/>
                <a:ext cx="191321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866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9536071" y="2142816"/>
                <a:ext cx="24677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70C0"/>
                    </a:solidFill>
                  </a:rPr>
                  <a:t>completeness</a:t>
                </a:r>
                <a:r>
                  <a:rPr lang="en-US" i="1" dirty="0" smtClean="0"/>
                  <a:t>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algn="ctr"/>
                <a:r>
                  <a:rPr lang="en-US" i="1" dirty="0" smtClean="0"/>
                  <a:t>(honest devices)</a:t>
                </a:r>
                <a:endParaRPr lang="en-US" i="1" dirty="0"/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071" y="2142816"/>
                <a:ext cx="2467791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975"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9673955" y="2759673"/>
                <a:ext cx="21659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0070C0"/>
                    </a:solidFill>
                  </a:rPr>
                  <a:t>soundness</a:t>
                </a:r>
                <a:r>
                  <a:rPr lang="en-US" i="1" dirty="0" smtClean="0"/>
                  <a:t>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algn="ctr"/>
                <a:r>
                  <a:rPr lang="en-US" i="1" dirty="0" smtClean="0"/>
                  <a:t>(cheating devices)</a:t>
                </a:r>
                <a:endParaRPr lang="en-US" i="1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955" y="2759673"/>
                <a:ext cx="2165914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563"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9638896" y="3376532"/>
                <a:ext cx="2221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/>
                  <a:t>output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quality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algn="ctr"/>
                <a:r>
                  <a:rPr lang="en-US" i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i="1" dirty="0" err="1" smtClean="0"/>
                  <a:t>dist</a:t>
                </a:r>
                <a:r>
                  <a:rPr lang="en-US" i="1" dirty="0" smtClean="0"/>
                  <a:t> to uniform)</a:t>
                </a:r>
                <a:endParaRPr lang="en-US" i="1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896" y="3376532"/>
                <a:ext cx="2221507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2192" t="-6604" r="-191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9805030" y="4731804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running time  T</a:t>
            </a:r>
            <a:endParaRPr lang="en-US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9813358" y="514063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dirty="0" smtClean="0"/>
              <a:t>utput length  N</a:t>
            </a:r>
            <a:endParaRPr lang="en-US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9965758" y="5539771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# devices      D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133600" y="1208068"/>
            <a:ext cx="6966857" cy="54394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42952" y="3397728"/>
            <a:ext cx="1557468" cy="53277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white"/>
                </a:solidFill>
                <a:latin typeface="Calibri" panose="020F0502020204030204"/>
              </a:rPr>
              <a:t>BASIC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AutoShape 6"/>
              <p:cNvSpPr>
                <a:spLocks/>
              </p:cNvSpPr>
              <p:nvPr/>
            </p:nvSpPr>
            <p:spPr bwMode="auto">
              <a:xfrm>
                <a:off x="2275387" y="1400252"/>
                <a:ext cx="6711445" cy="50815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696913" indent="-696913"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1pPr>
                <a:lvl2pPr marL="939800" indent="-482600"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2pPr>
                <a:lvl3pPr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3pPr>
                <a:lvl4pPr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4pPr>
                <a:lvl5pPr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5pPr>
                <a:lvl6pPr marL="13716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6pPr>
                <a:lvl7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7pPr>
                <a:lvl8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8pPr>
                <a:lvl9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9pPr>
              </a:lstStyle>
              <a:p>
                <a:pPr marL="514350" indent="-514350" algn="l">
                  <a:lnSpc>
                    <a:spcPct val="120000"/>
                  </a:lnSpc>
                  <a:buSzPct val="100000"/>
                  <a:buAutoNum type="arabicPeriod"/>
                </a:pP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Security</a:t>
                </a:r>
                <a:r>
                  <a:rPr lang="en-US" sz="2800" i="1" dirty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: </a:t>
                </a: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quantum</a:t>
                </a: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 smtClean="0">
                    <a:solidFill>
                      <a:srgbClr val="0070C0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2.</a:t>
                </a:r>
                <a:r>
                  <a:rPr lang="en-US" sz="2800" i="1" dirty="0" smtClean="0">
                    <a:solidFill>
                      <a:srgbClr val="C2463A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 Arbitrary</a:t>
                </a: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</a:t>
                </a:r>
                <a:r>
                  <a:rPr lang="en-US" sz="2800" i="1" dirty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min-entropy </a:t>
                </a: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source</a:t>
                </a:r>
                <a:endParaRPr lang="en-US" sz="2800" i="1" dirty="0"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3. Reasonable errors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𝜖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𝜖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800" i="1" dirty="0" smtClean="0"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</a:t>
                </a: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     </a:t>
                </a:r>
                <a:r>
                  <a:rPr lang="en-US" sz="20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e.g.,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~ 1−1/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𝑒𝑥𝑝</m:t>
                    </m:r>
                  </m:oMath>
                </a14:m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~ 0.000001</m:t>
                    </m:r>
                  </m:oMath>
                </a14:m>
                <a:endParaRPr lang="en-US" sz="2800" i="1" dirty="0" smtClean="0"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4. Reasonable quality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𝜖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,</a:t>
                </a:r>
                <a:r>
                  <a:rPr lang="en-US" sz="20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good for most uses</a:t>
                </a:r>
                <a:endParaRPr lang="en-US" sz="2800" i="1" dirty="0" smtClean="0">
                  <a:solidFill>
                    <a:srgbClr val="FF0000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</a:t>
                </a: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    </a:t>
                </a:r>
                <a:r>
                  <a:rPr lang="en-US" sz="20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e.g.,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~0.000000000001</m:t>
                    </m:r>
                  </m:oMath>
                </a14:m>
                <a:endParaRPr lang="en-US" sz="2800" i="1" dirty="0" smtClean="0"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5. Output length N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2800" i="1" dirty="0" smtClean="0"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6. Efficiency: running time polynomial in N</a:t>
                </a: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</a:t>
                </a: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  </a:t>
                </a:r>
                <a:r>
                  <a:rPr lang="en-US" sz="20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  e.g.,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1.1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)</m:t>
                    </m:r>
                  </m:oMath>
                </a14:m>
                <a:endParaRPr lang="en-US" sz="2400" i="1" dirty="0" smtClean="0"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endParaRPr lang="en-US" sz="3200" i="1" dirty="0" smtClean="0"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</mc:Choice>
        <mc:Fallback>
          <p:sp>
            <p:nvSpPr>
              <p:cNvPr id="41" name="AutoShap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5387" y="1400252"/>
                <a:ext cx="6711445" cy="50815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 l="-3179" t="-1441" r="-17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63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600" y="1208068"/>
            <a:ext cx="6966857" cy="54394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428891" y="241299"/>
            <a:ext cx="2530424" cy="64062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AutoShape 6"/>
              <p:cNvSpPr>
                <a:spLocks/>
              </p:cNvSpPr>
              <p:nvPr/>
            </p:nvSpPr>
            <p:spPr bwMode="auto">
              <a:xfrm>
                <a:off x="2275387" y="1400252"/>
                <a:ext cx="6711445" cy="50815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696913" indent="-696913"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1pPr>
                <a:lvl2pPr marL="939800" indent="-482600"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2pPr>
                <a:lvl3pPr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3pPr>
                <a:lvl4pPr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4pPr>
                <a:lvl5pPr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5pPr>
                <a:lvl6pPr marL="13716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6pPr>
                <a:lvl7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7pPr>
                <a:lvl8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8pPr>
                <a:lvl9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6288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  <a:sym typeface="Georgia" panose="02040502050405020303" pitchFamily="18" charset="0"/>
                  </a:defRPr>
                </a:lvl9pPr>
              </a:lstStyle>
              <a:p>
                <a:pPr marL="514350" indent="-514350" algn="l">
                  <a:lnSpc>
                    <a:spcPct val="120000"/>
                  </a:lnSpc>
                  <a:buSzPct val="100000"/>
                  <a:buAutoNum type="arabicPeriod"/>
                </a:pP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Cryptographic Security</a:t>
                </a: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</a:t>
                </a: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     </a:t>
                </a:r>
                <a:r>
                  <a:rPr lang="en-US" sz="20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i.e.,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~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𝑛𝑒𝑔𝑙𝑖𝑔𝑖𝑏𝑙𝑒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𝑁</m:t>
                    </m:r>
                  </m:oMath>
                </a14:m>
                <a:endParaRPr lang="en-US" sz="2800" i="1" dirty="0" smtClean="0"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  <a:p>
                <a:pPr marL="514350" indent="-514350" algn="l">
                  <a:lnSpc>
                    <a:spcPct val="120000"/>
                  </a:lnSpc>
                  <a:buSzPct val="100000"/>
                  <a:buAutoNum type="arabicPeriod" startAt="2"/>
                </a:pP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Optimal Running Time</a:t>
                </a: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</a:t>
                </a: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     </a:t>
                </a:r>
                <a:r>
                  <a:rPr lang="en-US" sz="2000" i="1" dirty="0" err="1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i.e</a:t>
                </a:r>
                <a:r>
                  <a:rPr lang="en-US" sz="20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rker Felt" charset="0"/>
                            <a:cs typeface="Marker Felt" charset="0"/>
                            <a:sym typeface="Marker Felt" charset="0"/>
                          </a:rPr>
                          <m:t>𝑁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, </m:t>
                    </m:r>
                  </m:oMath>
                </a14:m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</a:t>
                </a:r>
                <a:r>
                  <a:rPr lang="en-US" sz="20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Marker Felt" charset="0"/>
                        <a:cs typeface="Marker Felt" charset="0"/>
                        <a:sym typeface="Marker Felt" charset="0"/>
                      </a:rPr>
                      <m:t>)</m:t>
                    </m:r>
                  </m:oMath>
                </a14:m>
                <a:endParaRPr lang="en-US" sz="2800" i="1" dirty="0"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  <a:p>
                <a:pPr marL="514350" indent="-514350" algn="l">
                  <a:lnSpc>
                    <a:spcPct val="120000"/>
                  </a:lnSpc>
                  <a:buSzPct val="100000"/>
                  <a:buAutoNum type="arabicPeriod" startAt="3"/>
                </a:pP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Optimal Length N: 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exponential or unbounded?</a:t>
                </a: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000" i="1" dirty="0">
                    <a:solidFill>
                      <a:srgbClr val="FF0000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       </a:t>
                </a:r>
                <a:r>
                  <a:rPr lang="en-US" sz="2000" i="1" dirty="0" smtClean="0">
                    <a:solidFill>
                      <a:srgbClr val="0D6A8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note:  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conflict</a:t>
                </a:r>
                <a:r>
                  <a:rPr lang="en-US" sz="2000" i="1" dirty="0" smtClean="0">
                    <a:solidFill>
                      <a:srgbClr val="0D6A8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between 1 and 3</a:t>
                </a:r>
                <a:endParaRPr lang="en-US" sz="2800" i="1" dirty="0" smtClean="0"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4.  Robustness </a:t>
                </a:r>
                <a:r>
                  <a:rPr lang="en-US" sz="20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critical for realization</a:t>
                </a:r>
                <a:endParaRPr lang="en-US" sz="2800" i="1" dirty="0" smtClean="0">
                  <a:solidFill>
                    <a:srgbClr val="FF0000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</a:t>
                </a: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    </a:t>
                </a:r>
                <a:r>
                  <a:rPr lang="en-US" sz="20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allow constant noise (honest devices)</a:t>
                </a:r>
                <a:endParaRPr lang="en-US" sz="2800" i="1" dirty="0" smtClean="0"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  <a:p>
                <a:pPr marL="514350" indent="-514350" algn="l">
                  <a:lnSpc>
                    <a:spcPct val="120000"/>
                  </a:lnSpc>
                  <a:buSzPct val="100000"/>
                  <a:buAutoNum type="arabicPeriod" startAt="5"/>
                </a:pP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Resource Efficiency</a:t>
                </a:r>
              </a:p>
              <a:p>
                <a:pPr marL="0" indent="0" algn="l">
                  <a:lnSpc>
                    <a:spcPct val="120000"/>
                  </a:lnSpc>
                  <a:buSzPct val="100000"/>
                </a:pPr>
                <a:r>
                  <a:rPr lang="en-US" sz="2800" i="1" dirty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</a:t>
                </a:r>
                <a:r>
                  <a:rPr lang="en-US" sz="28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      </a:t>
                </a:r>
                <a:r>
                  <a:rPr lang="en-US" sz="2000" i="1" dirty="0" smtClean="0"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i.e.  # devices D, or  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entanglement usage E</a:t>
                </a:r>
                <a:endParaRPr lang="en-US" sz="2400" i="1" dirty="0" smtClean="0">
                  <a:solidFill>
                    <a:srgbClr val="FF0000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</mc:Choice>
        <mc:Fallback>
          <p:sp>
            <p:nvSpPr>
              <p:cNvPr id="62" name="AutoShap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5387" y="1400252"/>
                <a:ext cx="6711445" cy="50815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 l="-3179" t="-14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481456" y="342900"/>
            <a:ext cx="1705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Parameters: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0538" y="299502"/>
            <a:ext cx="8596668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Physical Randomness Extractors: Goals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50538" y="1168545"/>
            <a:ext cx="1820765" cy="1859619"/>
            <a:chOff x="152857" y="1004925"/>
            <a:chExt cx="5319032" cy="5453927"/>
          </a:xfrm>
        </p:grpSpPr>
        <p:grpSp>
          <p:nvGrpSpPr>
            <p:cNvPr id="4" name="Group 3"/>
            <p:cNvGrpSpPr/>
            <p:nvPr/>
          </p:nvGrpSpPr>
          <p:grpSpPr>
            <a:xfrm>
              <a:off x="152857" y="1216246"/>
              <a:ext cx="5319032" cy="5242606"/>
              <a:chOff x="152857" y="1216246"/>
              <a:chExt cx="5319032" cy="5242606"/>
            </a:xfrm>
          </p:grpSpPr>
          <p:sp>
            <p:nvSpPr>
              <p:cNvPr id="46" name="AutoShape 9"/>
              <p:cNvSpPr>
                <a:spLocks/>
              </p:cNvSpPr>
              <p:nvPr/>
            </p:nvSpPr>
            <p:spPr bwMode="auto">
              <a:xfrm>
                <a:off x="923443" y="1216246"/>
                <a:ext cx="3467161" cy="17417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045" y="2482"/>
                    </a:moveTo>
                    <a:lnTo>
                      <a:pt x="7536" y="5874"/>
                    </a:lnTo>
                    <a:lnTo>
                      <a:pt x="11623" y="0"/>
                    </a:lnTo>
                    <a:lnTo>
                      <a:pt x="13183" y="7513"/>
                    </a:lnTo>
                    <a:lnTo>
                      <a:pt x="21599" y="4985"/>
                    </a:lnTo>
                    <a:lnTo>
                      <a:pt x="17749" y="14017"/>
                    </a:lnTo>
                    <a:lnTo>
                      <a:pt x="18412" y="21600"/>
                    </a:lnTo>
                    <a:lnTo>
                      <a:pt x="13453" y="15777"/>
                    </a:lnTo>
                    <a:lnTo>
                      <a:pt x="7008" y="21114"/>
                    </a:lnTo>
                    <a:lnTo>
                      <a:pt x="6353" y="16265"/>
                    </a:lnTo>
                    <a:lnTo>
                      <a:pt x="1850" y="21523"/>
                    </a:lnTo>
                    <a:lnTo>
                      <a:pt x="5091" y="12604"/>
                    </a:lnTo>
                    <a:lnTo>
                      <a:pt x="0" y="9501"/>
                    </a:lnTo>
                    <a:lnTo>
                      <a:pt x="6274" y="9331"/>
                    </a:lnTo>
                    <a:lnTo>
                      <a:pt x="4045" y="2482"/>
                    </a:lnTo>
                    <a:close/>
                  </a:path>
                </a:pathLst>
              </a:custGeom>
              <a:solidFill>
                <a:srgbClr val="000000"/>
              </a:solidFill>
              <a:ln w="50800" cap="flat" cmpd="sng">
                <a:solidFill>
                  <a:srgbClr val="C2463A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477C43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47" name="AutoShape 10"/>
              <p:cNvSpPr>
                <a:spLocks/>
              </p:cNvSpPr>
              <p:nvPr/>
            </p:nvSpPr>
            <p:spPr bwMode="auto">
              <a:xfrm>
                <a:off x="1974817" y="1780327"/>
                <a:ext cx="2395009" cy="56184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defTabSz="58420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Adversary</a:t>
                </a:r>
                <a:endParaRPr lang="en-US" sz="2400" dirty="0" smtClean="0">
                  <a:solidFill>
                    <a:srgbClr val="006288"/>
                  </a:solidFill>
                  <a:latin typeface="Georgia" panose="02040502050405020303" pitchFamily="18" charset="0"/>
                  <a:sym typeface="Georgia" panose="02040502050405020303" pitchFamily="18" charset="0"/>
                </a:endParaRPr>
              </a:p>
            </p:txBody>
          </p:sp>
          <p:sp>
            <p:nvSpPr>
              <p:cNvPr id="48" name="AutoShape 11"/>
              <p:cNvSpPr>
                <a:spLocks/>
              </p:cNvSpPr>
              <p:nvPr/>
            </p:nvSpPr>
            <p:spPr bwMode="auto">
              <a:xfrm>
                <a:off x="236216" y="2837168"/>
                <a:ext cx="5104783" cy="1809132"/>
              </a:xfrm>
              <a:prstGeom prst="roundRect">
                <a:avLst>
                  <a:gd name="adj" fmla="val 9389"/>
                </a:avLst>
              </a:prstGeom>
              <a:noFill/>
              <a:ln w="50800" cap="flat" cmpd="sng">
                <a:solidFill>
                  <a:srgbClr val="000000"/>
                </a:solidFill>
                <a:prstDash val="dash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pic>
            <p:nvPicPr>
              <p:cNvPr id="49" name="Picture 13" descr="pasted-image.t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1614" y="3016215"/>
                <a:ext cx="1664888" cy="1477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AutoShape 15" descr="craft_texture.jpeg"/>
              <p:cNvSpPr>
                <a:spLocks/>
              </p:cNvSpPr>
              <p:nvPr/>
            </p:nvSpPr>
            <p:spPr bwMode="auto">
              <a:xfrm>
                <a:off x="1634040" y="4972455"/>
                <a:ext cx="2575637" cy="728684"/>
              </a:xfrm>
              <a:prstGeom prst="roundRect">
                <a:avLst>
                  <a:gd name="adj" fmla="val 20269"/>
                </a:avLst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d</a:t>
                </a:r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eterministic</a:t>
                </a:r>
              </a:p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arker Felt" charset="0"/>
                    <a:sym typeface="Marker Felt" charset="0"/>
                  </a:rPr>
                  <a:t>&amp; classical</a:t>
                </a:r>
                <a:endParaRPr lang="en-US" sz="2400" dirty="0" smtClean="0">
                  <a:solidFill>
                    <a:srgbClr val="006288"/>
                  </a:solidFill>
                  <a:latin typeface="Georgia" panose="02040502050405020303" pitchFamily="18" charset="0"/>
                  <a:sym typeface="Georgia" panose="02040502050405020303" pitchFamily="18" charset="0"/>
                </a:endParaRPr>
              </a:p>
            </p:txBody>
          </p:sp>
          <p:sp>
            <p:nvSpPr>
              <p:cNvPr id="51" name="AutoShape 16" descr="craft_texture.jpeg"/>
              <p:cNvSpPr>
                <a:spLocks/>
              </p:cNvSpPr>
              <p:nvPr/>
            </p:nvSpPr>
            <p:spPr bwMode="auto">
              <a:xfrm rot="12300000">
                <a:off x="1586824" y="4516764"/>
                <a:ext cx="1395001" cy="346605"/>
              </a:xfrm>
              <a:prstGeom prst="leftRightArrow">
                <a:avLst>
                  <a:gd name="adj1" fmla="val 32000"/>
                  <a:gd name="adj2" fmla="val 149692"/>
                </a:avLst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52" name="AutoShape 17"/>
              <p:cNvSpPr>
                <a:spLocks/>
              </p:cNvSpPr>
              <p:nvPr/>
            </p:nvSpPr>
            <p:spPr bwMode="auto">
              <a:xfrm>
                <a:off x="302123" y="5065815"/>
                <a:ext cx="1366357" cy="541966"/>
              </a:xfrm>
              <a:prstGeom prst="rightArrow">
                <a:avLst>
                  <a:gd name="adj1" fmla="val 32204"/>
                  <a:gd name="adj2" fmla="val 107118"/>
                </a:avLst>
              </a:prstGeom>
              <a:solidFill>
                <a:srgbClr val="C246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53" name="AutoShape 18"/>
              <p:cNvSpPr>
                <a:spLocks/>
              </p:cNvSpPr>
              <p:nvPr/>
            </p:nvSpPr>
            <p:spPr bwMode="auto">
              <a:xfrm>
                <a:off x="152857" y="5701140"/>
                <a:ext cx="1664888" cy="72868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ts val="400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min-entropy</a:t>
                </a:r>
                <a:b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</a:br>
                <a: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source</a:t>
                </a:r>
                <a:endParaRPr lang="en-US" sz="2400" dirty="0" smtClean="0">
                  <a:solidFill>
                    <a:srgbClr val="006288"/>
                  </a:solidFill>
                  <a:latin typeface="Georgia" panose="02040502050405020303" pitchFamily="18" charset="0"/>
                  <a:sym typeface="Georgia" panose="02040502050405020303" pitchFamily="18" charset="0"/>
                </a:endParaRPr>
              </a:p>
            </p:txBody>
          </p:sp>
          <p:sp>
            <p:nvSpPr>
              <p:cNvPr id="54" name="AutoShape 19" descr="craft_texture.jpeg"/>
              <p:cNvSpPr>
                <a:spLocks/>
              </p:cNvSpPr>
              <p:nvPr/>
            </p:nvSpPr>
            <p:spPr bwMode="auto">
              <a:xfrm>
                <a:off x="4086292" y="5083842"/>
                <a:ext cx="1270092" cy="541967"/>
              </a:xfrm>
              <a:prstGeom prst="rightArrow">
                <a:avLst>
                  <a:gd name="adj1" fmla="val 32204"/>
                  <a:gd name="adj2" fmla="val 107127"/>
                </a:avLst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55" name="AutoShape 20"/>
              <p:cNvSpPr>
                <a:spLocks/>
              </p:cNvSpPr>
              <p:nvPr/>
            </p:nvSpPr>
            <p:spPr bwMode="auto">
              <a:xfrm>
                <a:off x="3557529" y="5730168"/>
                <a:ext cx="1914360" cy="72868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ts val="400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almost </a:t>
                </a:r>
                <a: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perfect</a:t>
                </a:r>
                <a:b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</a:br>
                <a:r>
                  <a:rPr lang="en-US" sz="2000" dirty="0" smtClean="0">
                    <a:solidFill>
                      <a:srgbClr val="006288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randomness</a:t>
                </a:r>
                <a:endParaRPr lang="en-US" sz="2400" dirty="0" smtClean="0">
                  <a:solidFill>
                    <a:srgbClr val="006288"/>
                  </a:solidFill>
                  <a:latin typeface="Georgia" panose="02040502050405020303" pitchFamily="18" charset="0"/>
                  <a:sym typeface="Georgia" panose="02040502050405020303" pitchFamily="18" charset="0"/>
                </a:endParaRPr>
              </a:p>
            </p:txBody>
          </p:sp>
          <p:sp>
            <p:nvSpPr>
              <p:cNvPr id="56" name="AutoShape 21" descr="craft_texture.jpeg"/>
              <p:cNvSpPr>
                <a:spLocks/>
              </p:cNvSpPr>
              <p:nvPr/>
            </p:nvSpPr>
            <p:spPr bwMode="auto">
              <a:xfrm rot="20100000">
                <a:off x="2861890" y="4516764"/>
                <a:ext cx="1395001" cy="346605"/>
              </a:xfrm>
              <a:prstGeom prst="leftRightArrow">
                <a:avLst>
                  <a:gd name="adj1" fmla="val 32000"/>
                  <a:gd name="adj2" fmla="val 149692"/>
                </a:avLst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57" name="AutoShape 23"/>
              <p:cNvSpPr>
                <a:spLocks/>
              </p:cNvSpPr>
              <p:nvPr/>
            </p:nvSpPr>
            <p:spPr bwMode="auto">
              <a:xfrm rot="16200000">
                <a:off x="2687909" y="2373522"/>
                <a:ext cx="149503" cy="30701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C5D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58" name="AutoShape 25"/>
              <p:cNvSpPr>
                <a:spLocks/>
              </p:cNvSpPr>
              <p:nvPr/>
            </p:nvSpPr>
            <p:spPr bwMode="auto">
              <a:xfrm rot="18900000">
                <a:off x="3440418" y="2024533"/>
                <a:ext cx="155154" cy="22815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0"/>
                    </a:moveTo>
                    <a:lnTo>
                      <a:pt x="0" y="0"/>
                    </a:lnTo>
                    <a:lnTo>
                      <a:pt x="0" y="21599"/>
                    </a:lnTo>
                    <a:lnTo>
                      <a:pt x="21599" y="21599"/>
                    </a:lnTo>
                    <a:close/>
                  </a:path>
                </a:pathLst>
              </a:custGeom>
              <a:solidFill>
                <a:srgbClr val="5C5D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59" name="AutoShape 26"/>
              <p:cNvSpPr>
                <a:spLocks/>
              </p:cNvSpPr>
              <p:nvPr/>
            </p:nvSpPr>
            <p:spPr bwMode="auto">
              <a:xfrm rot="13500000">
                <a:off x="1964627" y="2068978"/>
                <a:ext cx="150957" cy="22376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C5D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 defTabSz="584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61" name="AutoShape 30"/>
              <p:cNvSpPr>
                <a:spLocks/>
              </p:cNvSpPr>
              <p:nvPr/>
            </p:nvSpPr>
            <p:spPr bwMode="auto">
              <a:xfrm>
                <a:off x="3794042" y="3029143"/>
                <a:ext cx="1326684" cy="14430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r" defTabSz="58420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Devices</a:t>
                </a:r>
                <a: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/>
                </a:r>
                <a:b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</a:br>
                <a: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/>
                </a:r>
                <a:b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</a:br>
                <a:endParaRPr lang="en-US" sz="3600" dirty="0" smtClean="0">
                  <a:solidFill>
                    <a:srgbClr val="006288"/>
                  </a:solidFill>
                  <a:latin typeface="Georgia" panose="02040502050405020303" pitchFamily="18" charset="0"/>
                  <a:sym typeface="Georgia" panose="02040502050405020303" pitchFamily="18" charset="0"/>
                </a:endParaRPr>
              </a:p>
            </p:txBody>
          </p:sp>
          <p:sp>
            <p:nvSpPr>
              <p:cNvPr id="63" name="AutoShape 30"/>
              <p:cNvSpPr>
                <a:spLocks/>
              </p:cNvSpPr>
              <p:nvPr/>
            </p:nvSpPr>
            <p:spPr bwMode="auto">
              <a:xfrm>
                <a:off x="317870" y="3036400"/>
                <a:ext cx="1326684" cy="14430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>
                <a:normAutofit fontScale="25000" lnSpcReduction="20000"/>
              </a:bodyPr>
              <a:lstStyle/>
              <a:p>
                <a:pPr algn="r" defTabSz="58420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Devices</a:t>
                </a:r>
                <a: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/>
                </a:r>
                <a:b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</a:br>
                <a: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/>
                </a:r>
                <a:br>
                  <a:rPr lang="en-US" sz="4000" i="1" dirty="0" smtClean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</a:br>
                <a:endParaRPr lang="en-US" sz="3600" dirty="0" smtClean="0">
                  <a:solidFill>
                    <a:srgbClr val="006288"/>
                  </a:solidFill>
                  <a:latin typeface="Georgia" panose="02040502050405020303" pitchFamily="18" charset="0"/>
                  <a:sym typeface="Georgia" panose="02040502050405020303" pitchFamily="18" charset="0"/>
                </a:endParaRPr>
              </a:p>
            </p:txBody>
          </p:sp>
          <p:sp>
            <p:nvSpPr>
              <p:cNvPr id="65" name="AutoShape 3"/>
              <p:cNvSpPr>
                <a:spLocks/>
              </p:cNvSpPr>
              <p:nvPr/>
            </p:nvSpPr>
            <p:spPr bwMode="auto">
              <a:xfrm>
                <a:off x="493324" y="3324830"/>
                <a:ext cx="445156" cy="503250"/>
              </a:xfrm>
              <a:prstGeom prst="roundRect">
                <a:avLst>
                  <a:gd name="adj" fmla="val 1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CBCBCB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66" name="AutoShape 3"/>
              <p:cNvSpPr>
                <a:spLocks/>
              </p:cNvSpPr>
              <p:nvPr/>
            </p:nvSpPr>
            <p:spPr bwMode="auto">
              <a:xfrm>
                <a:off x="4527529" y="3268388"/>
                <a:ext cx="445156" cy="503250"/>
              </a:xfrm>
              <a:prstGeom prst="roundRect">
                <a:avLst>
                  <a:gd name="adj" fmla="val 1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CBCBCB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67" name="AutoShape 3"/>
              <p:cNvSpPr>
                <a:spLocks/>
              </p:cNvSpPr>
              <p:nvPr/>
            </p:nvSpPr>
            <p:spPr bwMode="auto">
              <a:xfrm>
                <a:off x="497355" y="3951276"/>
                <a:ext cx="445156" cy="503250"/>
              </a:xfrm>
              <a:prstGeom prst="roundRect">
                <a:avLst>
                  <a:gd name="adj" fmla="val 1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CBCBCB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68" name="AutoShape 3"/>
              <p:cNvSpPr>
                <a:spLocks/>
              </p:cNvSpPr>
              <p:nvPr/>
            </p:nvSpPr>
            <p:spPr bwMode="auto">
              <a:xfrm>
                <a:off x="4534286" y="3925706"/>
                <a:ext cx="445156" cy="503250"/>
              </a:xfrm>
              <a:prstGeom prst="roundRect">
                <a:avLst>
                  <a:gd name="adj" fmla="val 1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CBCBCB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</p:grp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>
              <a:alphaModFix/>
              <a:grayscl/>
            </a:blip>
            <a:srcRect/>
            <a:stretch>
              <a:fillRect/>
            </a:stretch>
          </p:blipFill>
          <p:spPr>
            <a:xfrm>
              <a:off x="3284592" y="1004925"/>
              <a:ext cx="996233" cy="9727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TextBox 71"/>
          <p:cNvSpPr txBox="1"/>
          <p:nvPr/>
        </p:nvSpPr>
        <p:spPr>
          <a:xfrm>
            <a:off x="9481456" y="83873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9495970" y="42777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Efficiency: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9488715" y="175950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Errors: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9783256" y="1168545"/>
                <a:ext cx="1913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conditional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256" y="1168545"/>
                <a:ext cx="191321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866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9536071" y="2142816"/>
                <a:ext cx="24677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70C0"/>
                    </a:solidFill>
                  </a:rPr>
                  <a:t>completeness</a:t>
                </a:r>
                <a:r>
                  <a:rPr lang="en-US" i="1" dirty="0" smtClean="0"/>
                  <a:t>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algn="ctr"/>
                <a:r>
                  <a:rPr lang="en-US" i="1" dirty="0" smtClean="0"/>
                  <a:t>(honest devices)</a:t>
                </a:r>
                <a:endParaRPr lang="en-US" i="1" dirty="0"/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071" y="2142816"/>
                <a:ext cx="2467791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975"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9673955" y="2759673"/>
                <a:ext cx="21659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0070C0"/>
                    </a:solidFill>
                  </a:rPr>
                  <a:t>soundness</a:t>
                </a:r>
                <a:r>
                  <a:rPr lang="en-US" i="1" dirty="0" smtClean="0"/>
                  <a:t>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algn="ctr"/>
                <a:r>
                  <a:rPr lang="en-US" i="1" dirty="0" smtClean="0"/>
                  <a:t>(cheating devices)</a:t>
                </a:r>
                <a:endParaRPr lang="en-US" i="1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955" y="2759673"/>
                <a:ext cx="2165914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563"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9638896" y="3376532"/>
                <a:ext cx="2221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/>
                  <a:t>output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quality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algn="ctr"/>
                <a:r>
                  <a:rPr lang="en-US" i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i="1" dirty="0" err="1" smtClean="0"/>
                  <a:t>dist</a:t>
                </a:r>
                <a:r>
                  <a:rPr lang="en-US" i="1" dirty="0" smtClean="0"/>
                  <a:t> to uniform)</a:t>
                </a:r>
                <a:endParaRPr lang="en-US" i="1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896" y="3376532"/>
                <a:ext cx="2221507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2192" t="-6604" r="-191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9805030" y="4731804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running time  T</a:t>
            </a:r>
            <a:endParaRPr lang="en-US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9813358" y="514063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dirty="0" smtClean="0"/>
              <a:t>utput length  N</a:t>
            </a:r>
            <a:endParaRPr lang="en-US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9965758" y="5539771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# devices      D</a:t>
            </a:r>
            <a:endParaRPr lang="en-US" i="1" dirty="0"/>
          </a:p>
        </p:txBody>
      </p:sp>
      <p:sp>
        <p:nvSpPr>
          <p:cNvPr id="40" name="Rectangle 39"/>
          <p:cNvSpPr/>
          <p:nvPr/>
        </p:nvSpPr>
        <p:spPr>
          <a:xfrm>
            <a:off x="242952" y="3397728"/>
            <a:ext cx="1557468" cy="5327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Calibri" panose="020F0502020204030204"/>
              </a:rPr>
              <a:t>BASIC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208" y="4203272"/>
            <a:ext cx="1557468" cy="53277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smtClean="0">
                <a:solidFill>
                  <a:prstClr val="white"/>
                </a:solidFill>
                <a:latin typeface="Calibri" panose="020F0502020204030204"/>
              </a:rPr>
              <a:t>PREMIUM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23118" y="1643396"/>
            <a:ext cx="1584527" cy="1376608"/>
            <a:chOff x="7050547" y="1759509"/>
            <a:chExt cx="1584527" cy="1376608"/>
          </a:xfrm>
        </p:grpSpPr>
        <p:sp>
          <p:nvSpPr>
            <p:cNvPr id="42" name="AutoShape 3"/>
            <p:cNvSpPr>
              <a:spLocks/>
            </p:cNvSpPr>
            <p:nvPr/>
          </p:nvSpPr>
          <p:spPr bwMode="auto">
            <a:xfrm>
              <a:off x="7050547" y="2149781"/>
              <a:ext cx="445156" cy="50325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BCBCB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7171525" y="1759509"/>
              <a:ext cx="172704" cy="3779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7164269" y="2666651"/>
              <a:ext cx="179960" cy="3516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utoShape 3"/>
            <p:cNvSpPr>
              <a:spLocks/>
            </p:cNvSpPr>
            <p:nvPr/>
          </p:nvSpPr>
          <p:spPr bwMode="auto">
            <a:xfrm>
              <a:off x="8189918" y="2157035"/>
              <a:ext cx="445156" cy="50325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BCBCB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8310896" y="1766763"/>
              <a:ext cx="172704" cy="3779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own Arrow 59"/>
            <p:cNvSpPr/>
            <p:nvPr/>
          </p:nvSpPr>
          <p:spPr>
            <a:xfrm>
              <a:off x="8303640" y="2673905"/>
              <a:ext cx="179960" cy="35161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18269" y="2766785"/>
                  <a:ext cx="9383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269" y="2766785"/>
                  <a:ext cx="93833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extBox 63"/>
          <p:cNvSpPr txBox="1"/>
          <p:nvPr/>
        </p:nvSpPr>
        <p:spPr>
          <a:xfrm>
            <a:off x="9595643" y="5996971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Entanglement Usage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1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bldLvl="5" autoUpdateAnimBg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0538" y="299502"/>
            <a:ext cx="8596668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Main Results: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9830" y="241446"/>
            <a:ext cx="2989942" cy="64206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09424" y="29950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Goal List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9169238" y="819224"/>
            <a:ext cx="874648" cy="3419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white"/>
                </a:solidFill>
                <a:latin typeface="Calibri" panose="020F0502020204030204"/>
              </a:rPr>
              <a:t>BASIC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5738" y="3663735"/>
            <a:ext cx="1041562" cy="43207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>
            <a:normAutofit fontScale="7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smtClean="0">
                <a:solidFill>
                  <a:prstClr val="white"/>
                </a:solidFill>
                <a:latin typeface="Calibri" panose="020F0502020204030204"/>
              </a:rPr>
              <a:t>PREMIUM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59950" y="1333500"/>
            <a:ext cx="1955800" cy="31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Quantum Security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4991" y="1371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759950" y="1778000"/>
            <a:ext cx="1955800" cy="31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a</a:t>
            </a:r>
            <a:r>
              <a:rPr lang="en-US" sz="1600" b="1" dirty="0" smtClean="0">
                <a:solidFill>
                  <a:srgbClr val="0070C0"/>
                </a:solidFill>
              </a:rPr>
              <a:t>ny min-entropy</a:t>
            </a:r>
            <a:endParaRPr lang="en-US" sz="1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9759950" y="2209800"/>
                <a:ext cx="1955800" cy="3175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70C0"/>
                    </a:solidFill>
                  </a:rPr>
                  <a:t>good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950" y="2209800"/>
                <a:ext cx="1955800" cy="317500"/>
              </a:xfrm>
              <a:prstGeom prst="rect">
                <a:avLst/>
              </a:prstGeom>
              <a:blipFill rotWithShape="0">
                <a:blip r:embed="rId2"/>
                <a:stretch>
                  <a:fillRect t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759950" y="2628900"/>
                <a:ext cx="1955800" cy="3175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70C0"/>
                    </a:solidFill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950" y="2628900"/>
                <a:ext cx="1955800" cy="317500"/>
              </a:xfrm>
              <a:prstGeom prst="rect">
                <a:avLst/>
              </a:prstGeom>
              <a:blipFill rotWithShape="0">
                <a:blip r:embed="rId3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9759950" y="3048000"/>
            <a:ext cx="1955800" cy="31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Polynomial time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15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028" y="12637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028" y="16955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028" y="21273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028" y="25591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28" y="29909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9772650" y="4292600"/>
                <a:ext cx="1955800" cy="3175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negligible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50" y="4292600"/>
                <a:ext cx="1955800" cy="317500"/>
              </a:xfrm>
              <a:prstGeom prst="rect">
                <a:avLst/>
              </a:prstGeom>
              <a:blipFill rotWithShape="0">
                <a:blip r:embed="rId5"/>
                <a:stretch>
                  <a:fillRect t="-7273" b="-2181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9772650" y="4737100"/>
                <a:ext cx="1955800" cy="3175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optimal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50" y="4737100"/>
                <a:ext cx="1955800" cy="317500"/>
              </a:xfrm>
              <a:prstGeom prst="rect">
                <a:avLst/>
              </a:prstGeom>
              <a:blipFill rotWithShape="0">
                <a:blip r:embed="rId6"/>
                <a:stretch>
                  <a:fillRect t="-7273" b="-2181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9772650" y="5168900"/>
                <a:ext cx="1955800" cy="3175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optimal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50" y="5168900"/>
                <a:ext cx="1955800" cy="317500"/>
              </a:xfrm>
              <a:prstGeom prst="rect">
                <a:avLst/>
              </a:prstGeom>
              <a:blipFill rotWithShape="0">
                <a:blip r:embed="rId7"/>
                <a:stretch>
                  <a:fillRect t="-9091" b="-20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9772650" y="5588000"/>
            <a:ext cx="1955800" cy="317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robustness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72650" y="6007100"/>
            <a:ext cx="1955800" cy="317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const</a:t>
            </a:r>
            <a:r>
              <a:rPr lang="en-US" sz="1600" b="1" dirty="0" smtClean="0">
                <a:solidFill>
                  <a:srgbClr val="C00000"/>
                </a:solidFill>
              </a:rPr>
              <a:t> # devices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26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28" y="46546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28" y="50864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28" y="55182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428" y="59500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97734" y="1161144"/>
            <a:ext cx="8528074" cy="1467756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rbel"/>
              </a:rPr>
              <a:t>Main Theorem: 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there exist </a:t>
            </a:r>
            <a:r>
              <a:rPr lang="en-US" sz="2400" i="1" kern="0" dirty="0" smtClean="0">
                <a:solidFill>
                  <a:srgbClr val="FF0000"/>
                </a:solidFill>
                <a:latin typeface="Corbel"/>
              </a:rPr>
              <a:t>physical randomness extractors 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that achieve </a:t>
            </a:r>
            <a:r>
              <a:rPr lang="en-US" sz="2400" kern="0" dirty="0" smtClean="0">
                <a:solidFill>
                  <a:srgbClr val="FF0000"/>
                </a:solidFill>
                <a:latin typeface="Corbel"/>
              </a:rPr>
              <a:t>all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  <a:latin typeface="Corbel"/>
              </a:rPr>
              <a:t>basic goals 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and a subset of </a:t>
            </a:r>
            <a:r>
              <a:rPr lang="en-US" sz="2400" kern="0" dirty="0" smtClean="0">
                <a:solidFill>
                  <a:srgbClr val="0070C0"/>
                </a:solidFill>
                <a:latin typeface="Corbel"/>
              </a:rPr>
              <a:t>premium goals </a:t>
            </a:r>
            <a:r>
              <a:rPr lang="en-US" sz="2400" kern="0" dirty="0" smtClean="0">
                <a:latin typeface="Corbel"/>
              </a:rPr>
              <a:t>with any </a:t>
            </a:r>
            <a:r>
              <a:rPr lang="en-US" sz="2400" i="1" kern="0" dirty="0" smtClean="0">
                <a:solidFill>
                  <a:srgbClr val="00B050"/>
                </a:solidFill>
                <a:latin typeface="Corbel"/>
              </a:rPr>
              <a:t>random-to-device</a:t>
            </a:r>
            <a:r>
              <a:rPr lang="en-US" sz="2400" kern="0" dirty="0" smtClean="0">
                <a:latin typeface="Corbel"/>
              </a:rPr>
              <a:t> source.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68300" y="3136900"/>
                <a:ext cx="83068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C00000"/>
                    </a:solidFill>
                  </a:rPr>
                  <a:t>NOTE: </a:t>
                </a:r>
                <a:r>
                  <a:rPr lang="en-US" sz="2000" i="1" dirty="0" smtClean="0">
                    <a:solidFill>
                      <a:srgbClr val="00B050"/>
                    </a:solidFill>
                  </a:rPr>
                  <a:t>random-to-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device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  v.s.   </a:t>
                </a:r>
                <a:r>
                  <a:rPr lang="en-US" sz="2000" i="1" dirty="0" smtClean="0">
                    <a:solidFill>
                      <a:srgbClr val="00B050"/>
                    </a:solidFill>
                  </a:rPr>
                  <a:t>random-to-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all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136900"/>
                <a:ext cx="8306826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734" t="-10769" r="-367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197733" y="4031343"/>
                <a:ext cx="8559599" cy="2420257"/>
              </a:xfrm>
              <a:prstGeom prst="rect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>
                <a:outerShdw blurRad="50800" dist="266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t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0" dirty="0" smtClean="0">
                    <a:solidFill>
                      <a:prstClr val="black"/>
                    </a:solidFill>
                    <a:latin typeface="Corbel"/>
                  </a:rPr>
                  <a:t>Instantiation 1: 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Corbel"/>
                  </a:rPr>
                  <a:t>there exist a </a:t>
                </a:r>
                <a:r>
                  <a:rPr lang="en-US" sz="2400" i="1" kern="0" dirty="0" smtClean="0">
                    <a:solidFill>
                      <a:srgbClr val="FF0000"/>
                    </a:solidFill>
                    <a:latin typeface="Corbel"/>
                  </a:rPr>
                  <a:t>physical randomness extractor 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Corbel"/>
                  </a:rPr>
                  <a:t>that extracts </a:t>
                </a:r>
                <a:r>
                  <a:rPr lang="en-US" sz="2400" i="1" kern="0" dirty="0" smtClean="0">
                    <a:solidFill>
                      <a:srgbClr val="00B050"/>
                    </a:solidFill>
                    <a:latin typeface="Corbel"/>
                  </a:rPr>
                  <a:t>arbitrarily long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Corbel"/>
                  </a:rPr>
                  <a:t> uniform bits against any </a:t>
                </a:r>
                <a:r>
                  <a:rPr lang="en-US" sz="2400" i="1" kern="0" dirty="0" smtClean="0">
                    <a:solidFill>
                      <a:srgbClr val="0070C0"/>
                    </a:solidFill>
                    <a:latin typeface="Corbel"/>
                  </a:rPr>
                  <a:t>quantum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Corbel"/>
                  </a:rPr>
                  <a:t> adversary </a:t>
                </a:r>
                <a:r>
                  <a:rPr lang="en-US" sz="2400" kern="0" dirty="0" smtClean="0">
                    <a:latin typeface="Corbel"/>
                  </a:rPr>
                  <a:t>from an  arbitrary </a:t>
                </a:r>
                <a:r>
                  <a:rPr lang="en-US" sz="2400" i="1" kern="0" dirty="0" smtClean="0">
                    <a:solidFill>
                      <a:srgbClr val="00B050"/>
                    </a:solidFill>
                    <a:latin typeface="Corbel"/>
                  </a:rPr>
                  <a:t>random-to-device </a:t>
                </a:r>
                <a:r>
                  <a:rPr lang="en-US" sz="2400" kern="0" dirty="0" smtClean="0">
                    <a:solidFill>
                      <a:srgbClr val="C00000"/>
                    </a:solidFill>
                    <a:latin typeface="Corbel"/>
                  </a:rPr>
                  <a:t>min-entropy</a:t>
                </a:r>
                <a:r>
                  <a:rPr lang="en-US" sz="2400" kern="0" dirty="0" smtClean="0">
                    <a:latin typeface="Corbel"/>
                  </a:rPr>
                  <a:t> source. Moreover, this extractor is </a:t>
                </a:r>
                <a:r>
                  <a:rPr lang="en-US" sz="2400" i="1" kern="0" dirty="0" smtClean="0">
                    <a:solidFill>
                      <a:srgbClr val="00B050"/>
                    </a:solidFill>
                    <a:latin typeface="Corbel"/>
                  </a:rPr>
                  <a:t>robust </a:t>
                </a:r>
                <a:r>
                  <a:rPr lang="en-US" sz="2400" kern="0" dirty="0" smtClean="0">
                    <a:latin typeface="Corbel"/>
                  </a:rPr>
                  <a:t>and makes use of a </a:t>
                </a:r>
                <a:r>
                  <a:rPr lang="en-US" sz="2400" i="1" kern="0" dirty="0" smtClean="0">
                    <a:solidFill>
                      <a:srgbClr val="00B050"/>
                    </a:solidFill>
                    <a:latin typeface="Corbel"/>
                  </a:rPr>
                  <a:t>constant number</a:t>
                </a:r>
                <a:r>
                  <a:rPr lang="en-US" sz="2400" kern="0" dirty="0" smtClean="0">
                    <a:latin typeface="Corbel"/>
                  </a:rPr>
                  <a:t> of devices and runs in </a:t>
                </a:r>
                <a:r>
                  <a:rPr lang="en-US" sz="2400" i="1" kern="0" dirty="0" smtClean="0">
                    <a:solidFill>
                      <a:srgbClr val="00B050"/>
                    </a:solidFill>
                    <a:latin typeface="Corbel"/>
                  </a:rPr>
                  <a:t>optimal running time</a:t>
                </a:r>
                <a:r>
                  <a:rPr lang="en-US" sz="2400" kern="0" dirty="0" smtClean="0">
                    <a:latin typeface="Corbel"/>
                  </a:rPr>
                  <a:t>. </a:t>
                </a:r>
              </a:p>
              <a:p>
                <a:pPr lvl="0" algn="r" defTabSz="914400" fontAlgn="t" hangingPunct="0"/>
                <a:r>
                  <a:rPr lang="en-US" sz="2000" b="1" kern="0" dirty="0">
                    <a:solidFill>
                      <a:srgbClr val="0070C0"/>
                    </a:solidFill>
                    <a:latin typeface="Corbe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0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sz="2000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0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sz="2400" b="1" kern="0" dirty="0">
                    <a:solidFill>
                      <a:srgbClr val="0070C0"/>
                    </a:solidFill>
                    <a:latin typeface="Corbel"/>
                  </a:rPr>
                  <a:t> </a:t>
                </a:r>
                <a:r>
                  <a:rPr lang="en-US" sz="2400" kern="0" dirty="0">
                    <a:solidFill>
                      <a:srgbClr val="FF0000"/>
                    </a:solidFill>
                    <a:latin typeface="Corbel"/>
                  </a:rPr>
                  <a:t>~ </a:t>
                </a:r>
                <a:r>
                  <a:rPr lang="en-US" sz="2000" i="1" kern="0" dirty="0" smtClean="0">
                    <a:solidFill>
                      <a:srgbClr val="FF0000"/>
                    </a:solidFill>
                    <a:latin typeface="Corbel"/>
                  </a:rPr>
                  <a:t>constant,     </a:t>
                </a:r>
                <a:r>
                  <a:rPr lang="en-US" sz="2000" i="1" kern="0" dirty="0">
                    <a:latin typeface="Corbel"/>
                  </a:rPr>
                  <a:t>good for </a:t>
                </a:r>
                <a:r>
                  <a:rPr lang="en-US" sz="2000" b="1" i="1" kern="0" dirty="0" smtClean="0">
                    <a:solidFill>
                      <a:srgbClr val="0070C0"/>
                    </a:solidFill>
                    <a:latin typeface="Corbel"/>
                  </a:rPr>
                  <a:t>most</a:t>
                </a:r>
                <a:r>
                  <a:rPr lang="en-US" sz="2000" i="1" kern="0" dirty="0" smtClean="0">
                    <a:latin typeface="Corbel"/>
                  </a:rPr>
                  <a:t> </a:t>
                </a:r>
                <a:r>
                  <a:rPr lang="en-US" sz="2000" i="1" kern="0" dirty="0">
                    <a:latin typeface="Corbel"/>
                  </a:rPr>
                  <a:t>applications.</a:t>
                </a:r>
                <a:r>
                  <a:rPr lang="en-US" sz="2000" kern="0" dirty="0">
                    <a:solidFill>
                      <a:srgbClr val="FF0000"/>
                    </a:solidFill>
                    <a:latin typeface="Corbel"/>
                  </a:rPr>
                  <a:t> 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33" y="4031343"/>
                <a:ext cx="8559599" cy="2420257"/>
              </a:xfrm>
              <a:prstGeom prst="rect">
                <a:avLst/>
              </a:prstGeom>
              <a:blipFill rotWithShape="0">
                <a:blip r:embed="rId9"/>
                <a:stretch>
                  <a:fillRect l="-614"/>
                </a:stretch>
              </a:blipFill>
              <a:ln w="762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>
                <a:outerShdw blurRad="50800" dist="266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4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0538" y="299502"/>
            <a:ext cx="8596668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Main Results: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9830" y="241446"/>
            <a:ext cx="2989942" cy="64206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09424" y="29950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Goal List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9169238" y="819224"/>
            <a:ext cx="874648" cy="3419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white"/>
                </a:solidFill>
                <a:latin typeface="Calibri" panose="020F0502020204030204"/>
              </a:rPr>
              <a:t>BASIC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5738" y="3663735"/>
            <a:ext cx="1041562" cy="43207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>
            <a:normAutofit fontScale="7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smtClean="0">
                <a:solidFill>
                  <a:prstClr val="white"/>
                </a:solidFill>
                <a:latin typeface="Calibri" panose="020F0502020204030204"/>
              </a:rPr>
              <a:t>PREMIUM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59950" y="1333500"/>
            <a:ext cx="1955800" cy="31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Quantum Security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4991" y="1371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759950" y="1778000"/>
            <a:ext cx="1955800" cy="31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a</a:t>
            </a:r>
            <a:r>
              <a:rPr lang="en-US" sz="1600" b="1" dirty="0" smtClean="0">
                <a:solidFill>
                  <a:srgbClr val="0070C0"/>
                </a:solidFill>
              </a:rPr>
              <a:t>ny min-entropy</a:t>
            </a:r>
            <a:endParaRPr lang="en-US" sz="1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9759950" y="2209800"/>
                <a:ext cx="1955800" cy="3175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70C0"/>
                    </a:solidFill>
                  </a:rPr>
                  <a:t>good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950" y="2209800"/>
                <a:ext cx="1955800" cy="317500"/>
              </a:xfrm>
              <a:prstGeom prst="rect">
                <a:avLst/>
              </a:prstGeom>
              <a:blipFill rotWithShape="0">
                <a:blip r:embed="rId2"/>
                <a:stretch>
                  <a:fillRect t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759950" y="2628900"/>
                <a:ext cx="1955800" cy="3175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70C0"/>
                    </a:solidFill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950" y="2628900"/>
                <a:ext cx="1955800" cy="317500"/>
              </a:xfrm>
              <a:prstGeom prst="rect">
                <a:avLst/>
              </a:prstGeom>
              <a:blipFill rotWithShape="0">
                <a:blip r:embed="rId3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9759950" y="3048000"/>
            <a:ext cx="1955800" cy="31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Polynomial time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15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028" y="12637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028" y="16955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028" y="21273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028" y="25591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28" y="29909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9772650" y="4292600"/>
                <a:ext cx="1955800" cy="3175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negligible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50" y="4292600"/>
                <a:ext cx="1955800" cy="317500"/>
              </a:xfrm>
              <a:prstGeom prst="rect">
                <a:avLst/>
              </a:prstGeom>
              <a:blipFill rotWithShape="0">
                <a:blip r:embed="rId5"/>
                <a:stretch>
                  <a:fillRect t="-7273" b="-2181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9772650" y="4737100"/>
                <a:ext cx="1955800" cy="3175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optimal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50" y="4737100"/>
                <a:ext cx="1955800" cy="317500"/>
              </a:xfrm>
              <a:prstGeom prst="rect">
                <a:avLst/>
              </a:prstGeom>
              <a:blipFill rotWithShape="0">
                <a:blip r:embed="rId6"/>
                <a:stretch>
                  <a:fillRect t="-7273" b="-2181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9772650" y="5168900"/>
                <a:ext cx="1955800" cy="3175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optimal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50" y="5168900"/>
                <a:ext cx="1955800" cy="317500"/>
              </a:xfrm>
              <a:prstGeom prst="rect">
                <a:avLst/>
              </a:prstGeom>
              <a:blipFill rotWithShape="0">
                <a:blip r:embed="rId7"/>
                <a:stretch>
                  <a:fillRect t="-9091" b="-20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9772650" y="5588000"/>
            <a:ext cx="1955800" cy="317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robustness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72650" y="6007100"/>
            <a:ext cx="1955800" cy="317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const</a:t>
            </a:r>
            <a:r>
              <a:rPr lang="en-US" sz="1600" b="1" dirty="0" smtClean="0">
                <a:solidFill>
                  <a:srgbClr val="C00000"/>
                </a:solidFill>
              </a:rPr>
              <a:t> # devices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25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28" y="42228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.duckduckgo.com/i/95258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28" y="5518213"/>
            <a:ext cx="339725" cy="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97734" y="1161144"/>
            <a:ext cx="8528074" cy="1467756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rbel"/>
              </a:rPr>
              <a:t>Main Theorem: 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there exist </a:t>
            </a:r>
            <a:r>
              <a:rPr lang="en-US" sz="2400" i="1" kern="0" dirty="0" smtClean="0">
                <a:solidFill>
                  <a:srgbClr val="FF0000"/>
                </a:solidFill>
                <a:latin typeface="Corbel"/>
              </a:rPr>
              <a:t>physical randomness extractors 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that achieve </a:t>
            </a:r>
            <a:r>
              <a:rPr lang="en-US" sz="2400" kern="0" dirty="0" smtClean="0">
                <a:solidFill>
                  <a:srgbClr val="FF0000"/>
                </a:solidFill>
                <a:latin typeface="Corbel"/>
              </a:rPr>
              <a:t>all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  <a:latin typeface="Corbel"/>
              </a:rPr>
              <a:t>basic goals 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and a subset of </a:t>
            </a:r>
            <a:r>
              <a:rPr lang="en-US" sz="2400" kern="0" dirty="0" smtClean="0">
                <a:solidFill>
                  <a:srgbClr val="0070C0"/>
                </a:solidFill>
                <a:latin typeface="Corbel"/>
              </a:rPr>
              <a:t>premium goals </a:t>
            </a:r>
            <a:r>
              <a:rPr lang="en-US" sz="2400" kern="0" dirty="0" smtClean="0">
                <a:latin typeface="Corbel"/>
              </a:rPr>
              <a:t>with any </a:t>
            </a:r>
            <a:r>
              <a:rPr lang="en-US" sz="2400" i="1" kern="0" dirty="0" smtClean="0">
                <a:solidFill>
                  <a:srgbClr val="00B050"/>
                </a:solidFill>
                <a:latin typeface="Corbel"/>
              </a:rPr>
              <a:t>random-to-device</a:t>
            </a:r>
            <a:r>
              <a:rPr lang="en-US" sz="2400" kern="0" dirty="0" smtClean="0">
                <a:latin typeface="Corbel"/>
              </a:rPr>
              <a:t> source.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68300" y="3136900"/>
                <a:ext cx="83068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C00000"/>
                    </a:solidFill>
                  </a:rPr>
                  <a:t>NOTE: </a:t>
                </a:r>
                <a:r>
                  <a:rPr lang="en-US" sz="2000" i="1" dirty="0" smtClean="0">
                    <a:solidFill>
                      <a:srgbClr val="00B050"/>
                    </a:solidFill>
                  </a:rPr>
                  <a:t>random-to-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device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  v.s.   </a:t>
                </a:r>
                <a:r>
                  <a:rPr lang="en-US" sz="2000" i="1" dirty="0" smtClean="0">
                    <a:solidFill>
                      <a:srgbClr val="00B050"/>
                    </a:solidFill>
                  </a:rPr>
                  <a:t>random-to-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all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136900"/>
                <a:ext cx="8306826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734" t="-10769" r="-367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197733" y="3993243"/>
                <a:ext cx="8559599" cy="2458357"/>
              </a:xfrm>
              <a:prstGeom prst="rect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>
                <a:outerShdw blurRad="50800" dist="266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t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0" dirty="0" smtClean="0">
                    <a:solidFill>
                      <a:prstClr val="black"/>
                    </a:solidFill>
                    <a:latin typeface="Corbel"/>
                  </a:rPr>
                  <a:t>Instantiation 2: 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Corbel"/>
                  </a:rPr>
                  <a:t>there exist a </a:t>
                </a:r>
                <a:r>
                  <a:rPr lang="en-US" sz="2400" i="1" kern="0" dirty="0" smtClean="0">
                    <a:solidFill>
                      <a:srgbClr val="FF0000"/>
                    </a:solidFill>
                    <a:latin typeface="Corbel"/>
                  </a:rPr>
                  <a:t>physical randomness extractor 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Corbel"/>
                  </a:rPr>
                  <a:t>that extracts </a:t>
                </a:r>
                <a:r>
                  <a:rPr lang="en-US" sz="2400" i="1" kern="0" dirty="0">
                    <a:solidFill>
                      <a:srgbClr val="00B050"/>
                    </a:solidFill>
                    <a:latin typeface="Corbel"/>
                  </a:rPr>
                  <a:t>N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Corbel"/>
                  </a:rPr>
                  <a:t> uniform bits against any </a:t>
                </a:r>
                <a:r>
                  <a:rPr lang="en-US" sz="2400" i="1" kern="0" dirty="0" smtClean="0">
                    <a:solidFill>
                      <a:srgbClr val="0070C0"/>
                    </a:solidFill>
                    <a:latin typeface="Corbel"/>
                  </a:rPr>
                  <a:t>quantum</a:t>
                </a:r>
                <a:r>
                  <a:rPr lang="en-US" sz="2400" kern="0" dirty="0" smtClean="0">
                    <a:solidFill>
                      <a:prstClr val="black"/>
                    </a:solidFill>
                    <a:latin typeface="Corbel"/>
                  </a:rPr>
                  <a:t> adversary </a:t>
                </a:r>
                <a:r>
                  <a:rPr lang="en-US" sz="2400" kern="0" dirty="0" smtClean="0">
                    <a:latin typeface="Corbel"/>
                  </a:rPr>
                  <a:t>from any </a:t>
                </a:r>
                <a:r>
                  <a:rPr lang="en-US" sz="2400" i="1" kern="0" dirty="0" smtClean="0">
                    <a:solidFill>
                      <a:srgbClr val="00B050"/>
                    </a:solidFill>
                    <a:latin typeface="Corbel"/>
                  </a:rPr>
                  <a:t>random-to-device </a:t>
                </a:r>
                <a:r>
                  <a:rPr lang="en-US" sz="2400" kern="0" dirty="0" smtClean="0">
                    <a:latin typeface="Corbel"/>
                  </a:rPr>
                  <a:t>source of </a:t>
                </a:r>
                <a:r>
                  <a:rPr lang="en-US" sz="2400" i="1" kern="0" dirty="0" smtClean="0">
                    <a:solidFill>
                      <a:srgbClr val="00B050"/>
                    </a:solidFill>
                    <a:latin typeface="Corbel"/>
                  </a:rPr>
                  <a:t>poly-log(N) </a:t>
                </a:r>
                <a:r>
                  <a:rPr lang="en-US" sz="2400" kern="0" dirty="0" smtClean="0">
                    <a:latin typeface="Corbel"/>
                  </a:rPr>
                  <a:t>conditional </a:t>
                </a:r>
                <a:r>
                  <a:rPr lang="en-US" sz="2400" kern="0" dirty="0" smtClean="0">
                    <a:solidFill>
                      <a:srgbClr val="C00000"/>
                    </a:solidFill>
                    <a:latin typeface="Corbel"/>
                  </a:rPr>
                  <a:t>min-entropy</a:t>
                </a:r>
                <a:r>
                  <a:rPr lang="en-US" sz="2400" kern="0" dirty="0" smtClean="0">
                    <a:latin typeface="Corbel"/>
                  </a:rPr>
                  <a:t>. Moreover, this extractor is </a:t>
                </a:r>
                <a:r>
                  <a:rPr lang="en-US" sz="2400" i="1" kern="0" dirty="0" smtClean="0">
                    <a:solidFill>
                      <a:srgbClr val="00B050"/>
                    </a:solidFill>
                    <a:latin typeface="Corbel"/>
                  </a:rPr>
                  <a:t>robust </a:t>
                </a:r>
                <a:r>
                  <a:rPr lang="en-US" sz="2400" kern="0" dirty="0" smtClean="0">
                    <a:latin typeface="Corbel"/>
                  </a:rPr>
                  <a:t>and makes use of  </a:t>
                </a:r>
                <a:r>
                  <a:rPr lang="en-US" sz="2400" i="1" kern="0" dirty="0" smtClean="0">
                    <a:solidFill>
                      <a:srgbClr val="00B050"/>
                    </a:solidFill>
                    <a:latin typeface="Corbel"/>
                  </a:rPr>
                  <a:t>poly(N)</a:t>
                </a:r>
                <a:r>
                  <a:rPr lang="en-US" sz="2400" kern="0" dirty="0" smtClean="0">
                    <a:latin typeface="Corbel"/>
                  </a:rPr>
                  <a:t> devices and runs in </a:t>
                </a:r>
                <a:r>
                  <a:rPr lang="en-US" sz="2400" i="1" kern="0" dirty="0" smtClean="0">
                    <a:solidFill>
                      <a:srgbClr val="00B050"/>
                    </a:solidFill>
                    <a:latin typeface="Corbel"/>
                  </a:rPr>
                  <a:t>poly(N)quasi-poly(1/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 smtClean="0">
                    <a:latin typeface="Corbel"/>
                  </a:rPr>
                  <a:t>. </a:t>
                </a:r>
              </a:p>
              <a:p>
                <a:pPr marL="0" marR="0" lvl="0" indent="0" algn="r" defTabSz="914400" eaLnBrk="1" fontAlgn="t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/>
                  </a:rPr>
                  <a:t>        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kumimoji="0" lang="en-US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/>
                  </a:rPr>
                  <a:t> </a:t>
                </a:r>
                <a:r>
                  <a:rPr lang="en-US" sz="2400" kern="0" dirty="0" smtClean="0">
                    <a:solidFill>
                      <a:srgbClr val="FF0000"/>
                    </a:solidFill>
                    <a:latin typeface="Corbel"/>
                  </a:rPr>
                  <a:t>~ </a:t>
                </a:r>
                <a:r>
                  <a:rPr lang="en-US" sz="2000" i="1" kern="0" dirty="0" smtClean="0">
                    <a:solidFill>
                      <a:srgbClr val="FF0000"/>
                    </a:solidFill>
                    <a:latin typeface="Corbel"/>
                  </a:rPr>
                  <a:t>negligible in  N,     </a:t>
                </a:r>
                <a:r>
                  <a:rPr lang="en-US" sz="2000" i="1" kern="0" dirty="0" smtClean="0">
                    <a:latin typeface="Corbel"/>
                  </a:rPr>
                  <a:t>good for </a:t>
                </a:r>
                <a:r>
                  <a:rPr lang="en-US" sz="2000" b="1" i="1" kern="0" dirty="0" smtClean="0">
                    <a:solidFill>
                      <a:srgbClr val="0070C0"/>
                    </a:solidFill>
                    <a:latin typeface="Corbel"/>
                  </a:rPr>
                  <a:t>cryptographic</a:t>
                </a:r>
                <a:r>
                  <a:rPr lang="en-US" sz="2000" i="1" kern="0" dirty="0" smtClean="0">
                    <a:latin typeface="Corbel"/>
                  </a:rPr>
                  <a:t> applications.</a:t>
                </a:r>
                <a:r>
                  <a:rPr lang="en-US" sz="2000" kern="0" dirty="0" smtClean="0">
                    <a:solidFill>
                      <a:srgbClr val="FF0000"/>
                    </a:solidFill>
                    <a:latin typeface="Corbel"/>
                  </a:rPr>
                  <a:t> </a:t>
                </a: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33" y="3993243"/>
                <a:ext cx="8559599" cy="2458357"/>
              </a:xfrm>
              <a:prstGeom prst="rect">
                <a:avLst/>
              </a:prstGeom>
              <a:blipFill rotWithShape="0">
                <a:blip r:embed="rId9"/>
                <a:stretch>
                  <a:fillRect l="-610"/>
                </a:stretch>
              </a:blipFill>
              <a:ln w="762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>
                <a:outerShdw blurRad="50800" dist="266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542" y="183388"/>
            <a:ext cx="9443405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Why physicists should pay attention?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384" y="1110734"/>
            <a:ext cx="594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alibri" panose="020F0502020204030204"/>
              </a:rPr>
              <a:t>Super-deterministic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world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vs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alibri" panose="020F0502020204030204"/>
              </a:rPr>
              <a:t>Uniformly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/>
              </a:rPr>
              <a:t>random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world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9100" y="1511300"/>
            <a:ext cx="388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DA0702"/>
                </a:solidFill>
                <a:latin typeface="Calibri" panose="020F0502020204030204"/>
              </a:rPr>
              <a:t>God does not play dice~~~~       A.E.</a:t>
            </a:r>
            <a:endParaRPr lang="en-US" sz="2000" i="1" dirty="0">
              <a:solidFill>
                <a:srgbClr val="DA0702"/>
              </a:solidFill>
              <a:latin typeface="Calibri" panose="020F0502020204030204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263900" y="1560806"/>
            <a:ext cx="355600" cy="400110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968500"/>
            <a:ext cx="820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Do </a:t>
            </a:r>
            <a:r>
              <a:rPr lang="en-US" sz="2000" dirty="0" smtClean="0">
                <a:solidFill>
                  <a:srgbClr val="DA0702"/>
                </a:solidFill>
                <a:latin typeface="Calibri" panose="020F0502020204030204"/>
              </a:rPr>
              <a:t>completely unpredictable (</a:t>
            </a:r>
            <a:r>
              <a:rPr lang="en-US" sz="2000" b="1" dirty="0" smtClean="0">
                <a:solidFill>
                  <a:srgbClr val="00B050"/>
                </a:solidFill>
                <a:latin typeface="Calibri" panose="020F0502020204030204"/>
              </a:rPr>
              <a:t>uniformly random</a:t>
            </a:r>
            <a:r>
              <a:rPr lang="en-US" sz="2000" dirty="0" smtClean="0">
                <a:solidFill>
                  <a:srgbClr val="DA0702"/>
                </a:solidFill>
                <a:latin typeface="Calibri" panose="020F0502020204030204"/>
              </a:rPr>
              <a:t>)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events exist in the nature? 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" y="2463800"/>
            <a:ext cx="356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A Possible Dichotomy Theorem: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991535"/>
            <a:ext cx="3224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         Weak "uncertainty"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(e.g., an event happen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w.p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. 1%)   against environment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9114" y="2926834"/>
            <a:ext cx="2215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Full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"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uncertainty“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(uniformly random)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against environment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911600" y="3289300"/>
            <a:ext cx="1973214" cy="185666"/>
          </a:xfrm>
          <a:prstGeom prst="right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0200" y="2717800"/>
            <a:ext cx="1470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eterministic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operation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3467100"/>
            <a:ext cx="169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no introduction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of randomness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014" y="4088384"/>
            <a:ext cx="904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rid of</a:t>
            </a:r>
            <a:r>
              <a:rPr lang="en-US" dirty="0" smtClean="0"/>
              <a:t> SV source</a:t>
            </a:r>
            <a:r>
              <a:rPr lang="en-US" dirty="0"/>
              <a:t> </a:t>
            </a:r>
            <a:r>
              <a:rPr lang="en-US" dirty="0" smtClean="0"/>
              <a:t>assumption [CR12]: </a:t>
            </a:r>
            <a:r>
              <a:rPr lang="en-US" dirty="0" smtClean="0"/>
              <a:t> </a:t>
            </a:r>
            <a:r>
              <a:rPr lang="en-US" dirty="0" smtClean="0"/>
              <a:t>a restricted version of weak uncertainty. 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</a:t>
            </a:r>
            <a:r>
              <a:rPr lang="en-US" dirty="0" smtClean="0"/>
              <a:t>Nature </a:t>
            </a:r>
            <a:r>
              <a:rPr lang="en-US" dirty="0" smtClean="0"/>
              <a:t>could be more tricky!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169510" y="4494276"/>
            <a:ext cx="2301654" cy="2926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35100" y="4499634"/>
            <a:ext cx="1731264" cy="299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00860" y="4494276"/>
            <a:ext cx="992979" cy="2926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46251" y="4511826"/>
            <a:ext cx="312977" cy="28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35300" y="5626100"/>
            <a:ext cx="651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pplication to close the “free-choice” loophole of Bell-Tests!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1300" y="5118100"/>
            <a:ext cx="9910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If the world is not deterministic, then can faithfully create </a:t>
            </a:r>
            <a:r>
              <a:rPr lang="en-US" sz="2000" dirty="0" smtClean="0">
                <a:solidFill>
                  <a:srgbClr val="C00000"/>
                </a:solidFill>
              </a:rPr>
              <a:t>uniformly random events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/>
      <p:bldP spid="15" grpId="0"/>
      <p:bldP spid="16" grpId="0" animBg="1"/>
      <p:bldP spid="17" grpId="0"/>
      <p:bldP spid="18" grpId="0"/>
      <p:bldP spid="19" grpId="0"/>
      <p:bldP spid="20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0538" y="299502"/>
            <a:ext cx="8596668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https://encrypted-tbn0.gstatic.com/images?q=tbn:ANd9GcQAA-UB1DI-lOy6NSV2faRcglMg2DMln62WthZvauImC058WygD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1" y="832302"/>
            <a:ext cx="57023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3.gstatic.com/images?q=tbn:ANd9GcRmmqapiuB1NOtQAwjfXTUzEKIF9nFTQlHQeF3Bgs6ZmmTgyIE3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032" y="473279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58" y="1436304"/>
            <a:ext cx="3068719" cy="306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ultiply 7"/>
          <p:cNvSpPr/>
          <p:nvPr/>
        </p:nvSpPr>
        <p:spPr>
          <a:xfrm>
            <a:off x="1373866" y="1808908"/>
            <a:ext cx="3991430" cy="838204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42" y="183388"/>
            <a:ext cx="9443405" cy="7239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Challenges from </a:t>
            </a:r>
            <a:r>
              <a:rPr lang="en-US" dirty="0" smtClean="0">
                <a:solidFill>
                  <a:srgbClr val="FF0000"/>
                </a:solidFill>
              </a:rPr>
              <a:t>arbitrary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min-entropy source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423" y="3383934"/>
            <a:ext cx="2301654" cy="2926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6693" y="303215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x~(</a:t>
            </a:r>
            <a:r>
              <a:rPr lang="en-US" i="1" dirty="0" err="1" smtClean="0"/>
              <a:t>n,k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459013" y="3389292"/>
            <a:ext cx="1731264" cy="299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4773" y="3383934"/>
            <a:ext cx="992979" cy="2926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70164" y="3401484"/>
            <a:ext cx="312977" cy="28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3071" y="4746176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Sanity Check: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4387" y="986972"/>
            <a:ext cx="9740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How to certify super-classical behavior using non-uniform/low quality randomness?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711" y="1640115"/>
            <a:ext cx="966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Well, most known examples use </a:t>
            </a:r>
            <a:r>
              <a:rPr lang="en-US" sz="2000" dirty="0" smtClean="0">
                <a:solidFill>
                  <a:srgbClr val="C00000"/>
                </a:solidFill>
              </a:rPr>
              <a:t>uniform </a:t>
            </a:r>
            <a:r>
              <a:rPr lang="en-US" sz="2000" dirty="0" smtClean="0"/>
              <a:t>bits, e.g., CHSH, randomness expansion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772230" y="2133601"/>
            <a:ext cx="696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and quantum/classical separation </a:t>
            </a:r>
            <a:r>
              <a:rPr lang="en-US" i="1" dirty="0" smtClean="0">
                <a:solidFill>
                  <a:srgbClr val="C00000"/>
                </a:solidFill>
              </a:rPr>
              <a:t>sensitive to input distribution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7" y="2656114"/>
            <a:ext cx="718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Known Examples: </a:t>
            </a:r>
            <a:r>
              <a:rPr lang="en-US" sz="2000" dirty="0" err="1" smtClean="0">
                <a:solidFill>
                  <a:srgbClr val="0070C0"/>
                </a:solidFill>
              </a:rPr>
              <a:t>Santha-Vazirani</a:t>
            </a:r>
            <a:r>
              <a:rPr lang="en-US" sz="2000" dirty="0" smtClean="0"/>
              <a:t> source [CR12, GMdlT13+…]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8256816" y="2697956"/>
            <a:ext cx="3721100" cy="20642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58897" y="2774200"/>
            <a:ext cx="43855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SV source</a:t>
            </a:r>
            <a:r>
              <a:rPr lang="en-US" sz="2000" b="1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:</a:t>
            </a:r>
          </a:p>
          <a:p>
            <a:pPr lvl="1"/>
            <a:r>
              <a:rPr lang="en-US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 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x</a:t>
            </a:r>
            <a:r>
              <a:rPr lang="en-US" baseline="-25000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1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,x</a:t>
            </a:r>
            <a:r>
              <a:rPr lang="en-US" baseline="-25000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2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,…,</a:t>
            </a:r>
            <a:r>
              <a:rPr lang="en-US" dirty="0" err="1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x</a:t>
            </a:r>
            <a:r>
              <a:rPr lang="en-US" baseline="-25000" dirty="0" err="1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n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,…,each bit x</a:t>
            </a:r>
            <a:r>
              <a:rPr lang="en-US" baseline="-25000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i 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has a bounded bias conditioned on previous bits</a:t>
            </a:r>
          </a:p>
          <a:p>
            <a:pPr lvl="1"/>
            <a:endParaRPr lang="en-US" dirty="0" smtClean="0">
              <a:solidFill>
                <a:srgbClr val="455F51"/>
              </a:solidFill>
              <a:latin typeface="Corbel"/>
              <a:cs typeface="Aparajita" panose="020B0604020202020204" pitchFamily="34" charset="0"/>
            </a:endParaRPr>
          </a:p>
          <a:p>
            <a:pPr lvl="1"/>
            <a:endParaRPr lang="en-US" dirty="0" smtClean="0">
              <a:solidFill>
                <a:srgbClr val="455F51"/>
              </a:solidFill>
              <a:latin typeface="Corbel"/>
              <a:cs typeface="Aparajita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Highly 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random: </a:t>
            </a:r>
            <a:r>
              <a:rPr lang="en-US" dirty="0">
                <a:solidFill>
                  <a:srgbClr val="FF0000"/>
                </a:solidFill>
                <a:latin typeface="Corbel"/>
                <a:cs typeface="Aparajita" panose="020B0604020202020204" pitchFamily="34" charset="0"/>
              </a:rPr>
              <a:t>linear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min-entropy</a:t>
            </a:r>
            <a:endParaRPr lang="en-US" dirty="0">
              <a:solidFill>
                <a:srgbClr val="455F51"/>
              </a:solidFill>
              <a:latin typeface="Corbel"/>
              <a:cs typeface="Aparajit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8383630" y="3772859"/>
                <a:ext cx="3474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0.5−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≤0.5+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630" y="3772859"/>
                <a:ext cx="3474669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25718" y="5181603"/>
            <a:ext cx="9001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CHSH game, if the input is only uniform over {(0,0), (0,1), (1,0)},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then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quantum/classical separation!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                </a:t>
            </a:r>
            <a:r>
              <a:rPr lang="en-US" i="1" dirty="0" smtClean="0">
                <a:solidFill>
                  <a:srgbClr val="C00000"/>
                </a:solidFill>
              </a:rPr>
              <a:t>still with very large min-entropy,  but not with full support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70630" y="3207659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Proof Idea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C00000"/>
                </a:solidFill>
              </a:rPr>
              <a:t>brute force </a:t>
            </a:r>
            <a:r>
              <a:rPr lang="en-US" dirty="0" smtClean="0"/>
              <a:t>analysis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protocol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non-constructive, inefficient, non-robust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9144" y="4067871"/>
            <a:ext cx="6616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Moreover, still rely on SV being very </a:t>
            </a:r>
            <a:r>
              <a:rPr lang="en-US" sz="2000" dirty="0" smtClean="0">
                <a:solidFill>
                  <a:srgbClr val="FF0000"/>
                </a:solidFill>
              </a:rPr>
              <a:t>“close” </a:t>
            </a:r>
            <a:r>
              <a:rPr lang="en-US" sz="2000" dirty="0" smtClean="0"/>
              <a:t>to uniform!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89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5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43" y="183388"/>
            <a:ext cx="7184572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Improve the </a:t>
            </a:r>
            <a:r>
              <a:rPr lang="en-US" dirty="0" smtClean="0">
                <a:solidFill>
                  <a:srgbClr val="FF0000"/>
                </a:solidFill>
              </a:rPr>
              <a:t>quality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of the source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08" y="1127253"/>
            <a:ext cx="6443278" cy="4997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Somewhere</a:t>
            </a:r>
            <a:r>
              <a:rPr lang="en-US" sz="2400" dirty="0" smtClean="0"/>
              <a:t> Random Source (SR source):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1610" y="1795780"/>
            <a:ext cx="1149024" cy="2891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32560" y="1795780"/>
            <a:ext cx="1149024" cy="289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3510" y="1795780"/>
            <a:ext cx="1149024" cy="28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4460" y="1795780"/>
            <a:ext cx="1149024" cy="289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55410" y="1795780"/>
            <a:ext cx="1149024" cy="2891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58712" y="1417321"/>
            <a:ext cx="4069588" cy="708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A random object divided into blocks.  There exists </a:t>
            </a:r>
            <a:r>
              <a:rPr lang="en-US" b="1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dirty="0" smtClean="0"/>
              <a:t>block (marginal) that is uniformly random.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4008" y="2622087"/>
            <a:ext cx="11111992" cy="1795987"/>
            <a:chOff x="191008" y="1720387"/>
            <a:chExt cx="12000992" cy="21201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91008" y="1720387"/>
                  <a:ext cx="11276164" cy="436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fontScale="85000" lnSpcReduction="10000"/>
                </a:bodyPr>
                <a:lstStyle/>
                <a:p>
                  <a:r>
                    <a:rPr lang="en-US" sz="2200" dirty="0" smtClean="0"/>
                    <a:t>Let Ext: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sz="2200" dirty="0" smtClean="0"/>
                    <a:t> be a strong seeded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 smtClean="0"/>
                    <a:t> extractors and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200" dirty="0" smtClean="0"/>
                    <a:t> be any (</a:t>
                  </a:r>
                  <a:r>
                    <a:rPr lang="en-US" sz="2200" dirty="0" err="1" smtClean="0"/>
                    <a:t>k,n</a:t>
                  </a:r>
                  <a:r>
                    <a:rPr lang="en-US" sz="2200" dirty="0" smtClean="0"/>
                    <a:t>) source. </a:t>
                  </a: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08" y="1720387"/>
                  <a:ext cx="11276164" cy="4369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84" t="-16393" r="-1519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8424672" y="2361221"/>
                  <a:ext cx="3767328" cy="473719"/>
                </a:xfrm>
                <a:prstGeom prst="rect">
                  <a:avLst/>
                </a:prstGeom>
              </p:spPr>
              <p:txBody>
                <a:bodyPr wrap="square">
                  <a:normAutofit fontScale="92500" lnSpcReduction="10000"/>
                </a:bodyPr>
                <a:lstStyle/>
                <a:p>
                  <a:r>
                    <a:rPr lang="en-US" sz="2200" dirty="0"/>
                    <a:t>Let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2200" dirty="0"/>
                    <a:t> </a:t>
                  </a: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672" y="2361221"/>
                  <a:ext cx="3767328" cy="47371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48" t="-12121" b="-21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3444080" y="2422181"/>
              <a:ext cx="1240950" cy="34137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80658" y="2397797"/>
              <a:ext cx="1959511" cy="369332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20000"/>
            </a:bodyPr>
            <a:lstStyle/>
            <a:p>
              <a:r>
                <a:rPr lang="en-US" dirty="0" smtClean="0"/>
                <a:t>X : </a:t>
              </a:r>
              <a:r>
                <a:rPr lang="en-US" i="1" dirty="0" smtClean="0"/>
                <a:t>any </a:t>
              </a:r>
              <a:r>
                <a:rPr lang="en-US" i="1" dirty="0" smtClean="0"/>
                <a:t>(</a:t>
              </a:r>
              <a:r>
                <a:rPr lang="en-US" i="1" dirty="0" err="1" smtClean="0"/>
                <a:t>n,k</a:t>
              </a:r>
              <a:r>
                <a:rPr lang="en-US" i="1" dirty="0" smtClean="0"/>
                <a:t>) </a:t>
              </a:r>
              <a:r>
                <a:rPr lang="en-US" i="1" dirty="0" smtClean="0"/>
                <a:t>source</a:t>
              </a:r>
              <a:endParaRPr lang="en-US" i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6522" y="3478784"/>
              <a:ext cx="1240950" cy="34137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en-US" dirty="0" smtClean="0"/>
                <a:t>EXT(X,s</a:t>
              </a:r>
              <a:r>
                <a:rPr lang="en-US" baseline="-25000" dirty="0" smtClean="0"/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17472" y="3478784"/>
              <a:ext cx="1240950" cy="3413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en-US" dirty="0" smtClean="0"/>
                <a:t>EXT(X,s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58422" y="3478784"/>
              <a:ext cx="1240950" cy="341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en-US" dirty="0" smtClean="0"/>
                <a:t>EXT(X,s</a:t>
              </a:r>
              <a:r>
                <a:rPr lang="en-US" baseline="-25000" dirty="0" smtClean="0"/>
                <a:t>3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80658" y="3478784"/>
              <a:ext cx="1240950" cy="3413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en-US" dirty="0" smtClean="0"/>
                <a:t>EXT(X,S)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4343" y="3478784"/>
              <a:ext cx="1240950" cy="34137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en-US" dirty="0" smtClean="0"/>
                <a:t>EXT(X,s</a:t>
              </a:r>
              <a:r>
                <a:rPr lang="en-US" baseline="-25000" dirty="0" smtClean="0"/>
                <a:t>2</a:t>
              </a:r>
              <a:r>
                <a:rPr lang="en-US" baseline="-12000" dirty="0" smtClean="0"/>
                <a:t>d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40709" y="345082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20000"/>
            </a:bodyPr>
            <a:lstStyle/>
            <a:p>
              <a:r>
                <a:rPr lang="en-US" dirty="0" smtClean="0"/>
                <a:t>…….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13091" y="3471185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20000"/>
            </a:bodyPr>
            <a:lstStyle/>
            <a:p>
              <a:r>
                <a:rPr lang="en-US" dirty="0" smtClean="0"/>
                <a:t>…….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015285" y="2763557"/>
              <a:ext cx="2605739" cy="6274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2"/>
            </p:cNvCxnSpPr>
            <p:nvPr/>
          </p:nvCxnSpPr>
          <p:spPr>
            <a:xfrm flipH="1">
              <a:off x="2290020" y="2763557"/>
              <a:ext cx="1774535" cy="6274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2"/>
            </p:cNvCxnSpPr>
            <p:nvPr/>
          </p:nvCxnSpPr>
          <p:spPr>
            <a:xfrm flipH="1">
              <a:off x="3478897" y="2763557"/>
              <a:ext cx="585658" cy="6274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2"/>
            </p:cNvCxnSpPr>
            <p:nvPr/>
          </p:nvCxnSpPr>
          <p:spPr>
            <a:xfrm>
              <a:off x="4064555" y="2763557"/>
              <a:ext cx="1536578" cy="6274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5031" y="2797773"/>
              <a:ext cx="2776473" cy="6530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218676" y="2887500"/>
                  <a:ext cx="22656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fontScale="85000" lnSpcReduction="10000"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en-US" sz="2000" dirty="0" smtClean="0"/>
                    <a:t>-close to </a:t>
                  </a:r>
                  <a:r>
                    <a:rPr lang="en-US" sz="2000" dirty="0" smtClean="0">
                      <a:solidFill>
                        <a:srgbClr val="FF0000"/>
                      </a:solidFill>
                    </a:rPr>
                    <a:t>SR</a:t>
                  </a:r>
                  <a:r>
                    <a:rPr lang="en-US" sz="2000" dirty="0" smtClean="0"/>
                    <a:t> source</a:t>
                  </a:r>
                  <a:endParaRPr lang="en-US" sz="20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8676" y="2887500"/>
                  <a:ext cx="2265620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2500" r="-2326" b="-196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Rectangle 27"/>
          <p:cNvSpPr/>
          <p:nvPr/>
        </p:nvSpPr>
        <p:spPr>
          <a:xfrm>
            <a:off x="7769027" y="4102927"/>
            <a:ext cx="930054" cy="2987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40463" y="3767647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Device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04827" y="2865947"/>
            <a:ext cx="972273" cy="633984"/>
            <a:chOff x="5491574" y="2726247"/>
            <a:chExt cx="972273" cy="633984"/>
          </a:xfrm>
        </p:grpSpPr>
        <p:sp>
          <p:nvSpPr>
            <p:cNvPr id="31" name="Rectangle 30"/>
            <p:cNvSpPr/>
            <p:nvPr/>
          </p:nvSpPr>
          <p:spPr>
            <a:xfrm>
              <a:off x="5491574" y="3061527"/>
              <a:ext cx="930054" cy="29870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01110" y="2726247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Device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352800" y="2285248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quantum-proof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35780" y="4760688"/>
                <a:ext cx="81882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s.t.,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∃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𝐸𝑋𝑇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 smtClean="0"/>
                  <a:t>,         no idea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it is……</a:t>
                </a:r>
                <a:endParaRPr lang="en-US" sz="20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80" y="4760688"/>
                <a:ext cx="818820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819" t="-1060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6091" y="3133518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random-to-device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72148" y="517277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uniform-to-device</a:t>
            </a:r>
            <a:endParaRPr lang="en-US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74174" y="5544463"/>
                <a:ext cx="5895204" cy="47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Can we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pick up </a:t>
                </a:r>
                <a:r>
                  <a:rPr lang="en-US" sz="2000" dirty="0" smtClean="0"/>
                  <a:t>the right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𝑋𝑂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𝐸𝑋𝑇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?</a:t>
                </a:r>
                <a:endParaRPr lang="en-US" sz="20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4" y="5544463"/>
                <a:ext cx="5895204" cy="475323"/>
              </a:xfrm>
              <a:prstGeom prst="rect">
                <a:avLst/>
              </a:prstGeom>
              <a:blipFill rotWithShape="0">
                <a:blip r:embed="rId7"/>
                <a:stretch>
                  <a:fillRect l="-1138" r="-103" b="-2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589755" y="6159493"/>
            <a:ext cx="47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Unfortunately </a:t>
            </a:r>
            <a:r>
              <a:rPr lang="en-US" i="1" dirty="0" smtClean="0">
                <a:solidFill>
                  <a:srgbClr val="FF0000"/>
                </a:solidFill>
              </a:rPr>
              <a:t>NO</a:t>
            </a:r>
            <a:r>
              <a:rPr lang="en-US" i="1" dirty="0" smtClean="0"/>
              <a:t>! because of </a:t>
            </a:r>
            <a:r>
              <a:rPr lang="en-US" b="1" i="1" dirty="0" smtClean="0">
                <a:solidFill>
                  <a:srgbClr val="0070C0"/>
                </a:solidFill>
              </a:rPr>
              <a:t>correlations</a:t>
            </a:r>
            <a:r>
              <a:rPr lang="en-US" i="1" dirty="0" smtClean="0"/>
              <a:t>!</a:t>
            </a:r>
            <a:endParaRPr lang="en-US" i="1" dirty="0"/>
          </a:p>
        </p:txBody>
      </p:sp>
      <p:sp>
        <p:nvSpPr>
          <p:cNvPr id="40" name="Rectangle 39"/>
          <p:cNvSpPr/>
          <p:nvPr/>
        </p:nvSpPr>
        <p:spPr>
          <a:xfrm>
            <a:off x="7171346" y="196334"/>
            <a:ext cx="1850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locally 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28" grpId="0" animBg="1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4" y="546100"/>
            <a:ext cx="8596668" cy="723900"/>
          </a:xfrm>
        </p:spPr>
        <p:txBody>
          <a:bodyPr>
            <a:normAutofit/>
          </a:bodyPr>
          <a:lstStyle/>
          <a:p>
            <a:r>
              <a:rPr lang="en-US" dirty="0" smtClean="0"/>
              <a:t>Randomness is </a:t>
            </a:r>
            <a:r>
              <a:rPr lang="en-US" dirty="0" smtClean="0">
                <a:solidFill>
                  <a:srgbClr val="C00000"/>
                </a:solidFill>
              </a:rPr>
              <a:t>PRECIOUS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7" b="18217"/>
          <a:stretch>
            <a:fillRect/>
          </a:stretch>
        </p:blipFill>
        <p:spPr bwMode="auto">
          <a:xfrm rot="21360000">
            <a:off x="5577713" y="1458913"/>
            <a:ext cx="3947287" cy="2295461"/>
          </a:xfrm>
          <a:prstGeom prst="rect">
            <a:avLst/>
          </a:prstGeom>
          <a:noFill/>
          <a:ln w="101600" cap="flat" cmpd="sng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50800" dir="5400000" algn="ctr" rotWithShape="0">
              <a:srgbClr val="292929">
                <a:alpha val="6974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2775" y="1648308"/>
            <a:ext cx="4120160" cy="2649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Digital security</a:t>
            </a:r>
          </a:p>
          <a:p>
            <a:pPr marL="457200" indent="-457200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Randomized algorithms</a:t>
            </a:r>
          </a:p>
          <a:p>
            <a:pPr marL="914400" lvl="1" indent="-457200">
              <a:buSzPct val="135000"/>
              <a:buFontTx/>
              <a:buChar char="•"/>
            </a:pPr>
            <a:r>
              <a:rPr lang="en-US" sz="1800" b="1" dirty="0" smtClean="0">
                <a:solidFill>
                  <a:srgbClr val="00206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Scientific simulations</a:t>
            </a:r>
          </a:p>
          <a:p>
            <a:pPr marL="457200" indent="-457200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Gambling</a:t>
            </a:r>
          </a:p>
          <a:p>
            <a:pPr marL="457200" indent="-457200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Marker Felt" charset="0"/>
                <a:sym typeface="Marker Felt" charset="0"/>
              </a:rPr>
              <a:t>Statistics, Samplings,….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4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2062611" y="4524935"/>
            <a:ext cx="2392530" cy="163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5" descr="pasted-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0000">
            <a:off x="6938761" y="3502294"/>
            <a:ext cx="1887875" cy="24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6" descr="pasted-im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4514983" y="4365753"/>
            <a:ext cx="3159380" cy="195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9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42" y="183388"/>
            <a:ext cx="9443405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Quantum Aid: certify fresh uniform bits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97038" y="1252330"/>
                <a:ext cx="1149024" cy="38052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dirty="0" smtClean="0"/>
                  <a:t>EXT(X,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8" y="1252330"/>
                <a:ext cx="1149024" cy="380525"/>
              </a:xfrm>
              <a:prstGeom prst="rect">
                <a:avLst/>
              </a:prstGeom>
              <a:blipFill rotWithShape="0">
                <a:blip r:embed="rId2"/>
                <a:stretch>
                  <a:fillRect l="-3665" t="-6061" r="-209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139550" y="1237816"/>
                <a:ext cx="1108100" cy="39503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/>
              </a:bodyPr>
              <a:lstStyle/>
              <a:p>
                <a:pPr algn="ctr"/>
                <a:r>
                  <a:rPr lang="en-US" dirty="0" smtClean="0"/>
                  <a:t>EXT(X,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550" y="1237816"/>
                <a:ext cx="1108100" cy="395039"/>
              </a:xfrm>
              <a:prstGeom prst="rect">
                <a:avLst/>
              </a:prstGeom>
              <a:blipFill rotWithShape="0">
                <a:blip r:embed="rId3"/>
                <a:stretch>
                  <a:fillRect l="-541" t="-147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553028" y="1378854"/>
            <a:ext cx="598635" cy="66477"/>
          </a:xfrm>
          <a:custGeom>
            <a:avLst/>
            <a:gdLst>
              <a:gd name="connsiteX0" fmla="*/ 0 w 449942"/>
              <a:gd name="connsiteY0" fmla="*/ 43543 h 129938"/>
              <a:gd name="connsiteX1" fmla="*/ 43542 w 449942"/>
              <a:gd name="connsiteY1" fmla="*/ 116114 h 129938"/>
              <a:gd name="connsiteX2" fmla="*/ 130628 w 449942"/>
              <a:gd name="connsiteY2" fmla="*/ 58057 h 129938"/>
              <a:gd name="connsiteX3" fmla="*/ 174171 w 449942"/>
              <a:gd name="connsiteY3" fmla="*/ 29028 h 129938"/>
              <a:gd name="connsiteX4" fmla="*/ 217714 w 449942"/>
              <a:gd name="connsiteY4" fmla="*/ 43543 h 129938"/>
              <a:gd name="connsiteX5" fmla="*/ 232228 w 449942"/>
              <a:gd name="connsiteY5" fmla="*/ 87085 h 129938"/>
              <a:gd name="connsiteX6" fmla="*/ 290285 w 449942"/>
              <a:gd name="connsiteY6" fmla="*/ 0 h 129938"/>
              <a:gd name="connsiteX7" fmla="*/ 333828 w 449942"/>
              <a:gd name="connsiteY7" fmla="*/ 14514 h 129938"/>
              <a:gd name="connsiteX8" fmla="*/ 362857 w 449942"/>
              <a:gd name="connsiteY8" fmla="*/ 58057 h 129938"/>
              <a:gd name="connsiteX9" fmla="*/ 449942 w 449942"/>
              <a:gd name="connsiteY9" fmla="*/ 87085 h 12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942" h="129938">
                <a:moveTo>
                  <a:pt x="0" y="43543"/>
                </a:moveTo>
                <a:cubicBezTo>
                  <a:pt x="14514" y="67733"/>
                  <a:pt x="18310" y="103498"/>
                  <a:pt x="43542" y="116114"/>
                </a:cubicBezTo>
                <a:cubicBezTo>
                  <a:pt x="132070" y="160378"/>
                  <a:pt x="107721" y="86691"/>
                  <a:pt x="130628" y="58057"/>
                </a:cubicBezTo>
                <a:cubicBezTo>
                  <a:pt x="141525" y="44435"/>
                  <a:pt x="159657" y="38704"/>
                  <a:pt x="174171" y="29028"/>
                </a:cubicBezTo>
                <a:cubicBezTo>
                  <a:pt x="188685" y="33866"/>
                  <a:pt x="206896" y="32725"/>
                  <a:pt x="217714" y="43543"/>
                </a:cubicBezTo>
                <a:cubicBezTo>
                  <a:pt x="228532" y="54361"/>
                  <a:pt x="219109" y="94956"/>
                  <a:pt x="232228" y="87085"/>
                </a:cubicBezTo>
                <a:cubicBezTo>
                  <a:pt x="262144" y="69135"/>
                  <a:pt x="290285" y="0"/>
                  <a:pt x="290285" y="0"/>
                </a:cubicBezTo>
                <a:cubicBezTo>
                  <a:pt x="304799" y="4838"/>
                  <a:pt x="321881" y="4957"/>
                  <a:pt x="333828" y="14514"/>
                </a:cubicBezTo>
                <a:cubicBezTo>
                  <a:pt x="347450" y="25411"/>
                  <a:pt x="348064" y="48812"/>
                  <a:pt x="362857" y="58057"/>
                </a:cubicBezTo>
                <a:cubicBezTo>
                  <a:pt x="388805" y="74274"/>
                  <a:pt x="449942" y="87085"/>
                  <a:pt x="449942" y="87085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6004" y="1074059"/>
            <a:ext cx="406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XOR fails because of </a:t>
            </a:r>
            <a:r>
              <a:rPr lang="en-US" sz="2000" dirty="0" smtClean="0">
                <a:solidFill>
                  <a:srgbClr val="0070C0"/>
                </a:solidFill>
              </a:rPr>
              <a:t>correlations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95372" y="1531258"/>
            <a:ext cx="560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fact, </a:t>
            </a:r>
            <a:r>
              <a:rPr lang="en-US" sz="2000" b="1" dirty="0" smtClean="0">
                <a:solidFill>
                  <a:srgbClr val="FF0000"/>
                </a:solidFill>
              </a:rPr>
              <a:t>IMPOSSBILE</a:t>
            </a:r>
            <a:r>
              <a:rPr lang="en-US" sz="2000" dirty="0" smtClean="0"/>
              <a:t> by any classical operation!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73770" y="2071774"/>
            <a:ext cx="1139180" cy="477902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Calibri" panose="020F0502020204030204"/>
              </a:rPr>
              <a:t>Decouple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91044" y="1754292"/>
            <a:ext cx="286512" cy="256032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84948" y="2628342"/>
            <a:ext cx="286512" cy="256032"/>
          </a:xfrm>
          <a:prstGeom prst="downArrow">
            <a:avLst/>
          </a:prstGeom>
          <a:solidFill>
            <a:srgbClr val="BE029A"/>
          </a:solidFill>
          <a:ln w="15875" cap="flat" cmpd="sng" algn="ctr">
            <a:solidFill>
              <a:srgbClr val="BE029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04296" y="3015812"/>
                <a:ext cx="1141766" cy="46612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6" y="3015812"/>
                <a:ext cx="1141766" cy="4661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1349829" y="1523997"/>
            <a:ext cx="886868" cy="1596634"/>
          </a:xfrm>
          <a:custGeom>
            <a:avLst/>
            <a:gdLst>
              <a:gd name="connsiteX0" fmla="*/ 0 w 886868"/>
              <a:gd name="connsiteY0" fmla="*/ 1553028 h 1596634"/>
              <a:gd name="connsiteX1" fmla="*/ 72571 w 886868"/>
              <a:gd name="connsiteY1" fmla="*/ 1582057 h 1596634"/>
              <a:gd name="connsiteX2" fmla="*/ 116114 w 886868"/>
              <a:gd name="connsiteY2" fmla="*/ 1596571 h 1596634"/>
              <a:gd name="connsiteX3" fmla="*/ 304800 w 886868"/>
              <a:gd name="connsiteY3" fmla="*/ 1567542 h 1596634"/>
              <a:gd name="connsiteX4" fmla="*/ 304800 w 886868"/>
              <a:gd name="connsiteY4" fmla="*/ 1320800 h 1596634"/>
              <a:gd name="connsiteX5" fmla="*/ 275771 w 886868"/>
              <a:gd name="connsiteY5" fmla="*/ 1277257 h 1596634"/>
              <a:gd name="connsiteX6" fmla="*/ 246742 w 886868"/>
              <a:gd name="connsiteY6" fmla="*/ 1190171 h 1596634"/>
              <a:gd name="connsiteX7" fmla="*/ 232228 w 886868"/>
              <a:gd name="connsiteY7" fmla="*/ 1146628 h 1596634"/>
              <a:gd name="connsiteX8" fmla="*/ 290285 w 886868"/>
              <a:gd name="connsiteY8" fmla="*/ 1132114 h 1596634"/>
              <a:gd name="connsiteX9" fmla="*/ 406400 w 886868"/>
              <a:gd name="connsiteY9" fmla="*/ 1117600 h 1596634"/>
              <a:gd name="connsiteX10" fmla="*/ 420914 w 886868"/>
              <a:gd name="connsiteY10" fmla="*/ 1030514 h 1596634"/>
              <a:gd name="connsiteX11" fmla="*/ 493485 w 886868"/>
              <a:gd name="connsiteY11" fmla="*/ 1001485 h 1596634"/>
              <a:gd name="connsiteX12" fmla="*/ 522514 w 886868"/>
              <a:gd name="connsiteY12" fmla="*/ 957942 h 1596634"/>
              <a:gd name="connsiteX13" fmla="*/ 566057 w 886868"/>
              <a:gd name="connsiteY13" fmla="*/ 899885 h 1596634"/>
              <a:gd name="connsiteX14" fmla="*/ 580571 w 886868"/>
              <a:gd name="connsiteY14" fmla="*/ 856342 h 1596634"/>
              <a:gd name="connsiteX15" fmla="*/ 551542 w 886868"/>
              <a:gd name="connsiteY15" fmla="*/ 638628 h 1596634"/>
              <a:gd name="connsiteX16" fmla="*/ 537028 w 886868"/>
              <a:gd name="connsiteY16" fmla="*/ 595085 h 1596634"/>
              <a:gd name="connsiteX17" fmla="*/ 595085 w 886868"/>
              <a:gd name="connsiteY17" fmla="*/ 624114 h 1596634"/>
              <a:gd name="connsiteX18" fmla="*/ 653142 w 886868"/>
              <a:gd name="connsiteY18" fmla="*/ 667657 h 1596634"/>
              <a:gd name="connsiteX19" fmla="*/ 696685 w 886868"/>
              <a:gd name="connsiteY19" fmla="*/ 696685 h 1596634"/>
              <a:gd name="connsiteX20" fmla="*/ 696685 w 886868"/>
              <a:gd name="connsiteY20" fmla="*/ 580571 h 1596634"/>
              <a:gd name="connsiteX21" fmla="*/ 711200 w 886868"/>
              <a:gd name="connsiteY21" fmla="*/ 246742 h 1596634"/>
              <a:gd name="connsiteX22" fmla="*/ 798285 w 886868"/>
              <a:gd name="connsiteY22" fmla="*/ 217714 h 1596634"/>
              <a:gd name="connsiteX23" fmla="*/ 841828 w 886868"/>
              <a:gd name="connsiteY23" fmla="*/ 188685 h 1596634"/>
              <a:gd name="connsiteX24" fmla="*/ 885371 w 886868"/>
              <a:gd name="connsiteY24" fmla="*/ 101600 h 1596634"/>
              <a:gd name="connsiteX25" fmla="*/ 885371 w 886868"/>
              <a:gd name="connsiteY25" fmla="*/ 0 h 159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6868" h="1596634">
                <a:moveTo>
                  <a:pt x="0" y="1553028"/>
                </a:moveTo>
                <a:cubicBezTo>
                  <a:pt x="24190" y="1562704"/>
                  <a:pt x="48176" y="1572909"/>
                  <a:pt x="72571" y="1582057"/>
                </a:cubicBezTo>
                <a:cubicBezTo>
                  <a:pt x="86896" y="1587429"/>
                  <a:pt x="100844" y="1597525"/>
                  <a:pt x="116114" y="1596571"/>
                </a:cubicBezTo>
                <a:cubicBezTo>
                  <a:pt x="179625" y="1592601"/>
                  <a:pt x="241905" y="1577218"/>
                  <a:pt x="304800" y="1567542"/>
                </a:cubicBezTo>
                <a:cubicBezTo>
                  <a:pt x="330445" y="1464958"/>
                  <a:pt x="334023" y="1476656"/>
                  <a:pt x="304800" y="1320800"/>
                </a:cubicBezTo>
                <a:cubicBezTo>
                  <a:pt x="301585" y="1303655"/>
                  <a:pt x="285447" y="1291771"/>
                  <a:pt x="275771" y="1277257"/>
                </a:cubicBezTo>
                <a:lnTo>
                  <a:pt x="246742" y="1190171"/>
                </a:lnTo>
                <a:lnTo>
                  <a:pt x="232228" y="1146628"/>
                </a:lnTo>
                <a:cubicBezTo>
                  <a:pt x="251580" y="1141790"/>
                  <a:pt x="270608" y="1135393"/>
                  <a:pt x="290285" y="1132114"/>
                </a:cubicBezTo>
                <a:cubicBezTo>
                  <a:pt x="328760" y="1125702"/>
                  <a:pt x="375610" y="1141547"/>
                  <a:pt x="406400" y="1117600"/>
                </a:cubicBezTo>
                <a:cubicBezTo>
                  <a:pt x="429630" y="1099532"/>
                  <a:pt x="403257" y="1054057"/>
                  <a:pt x="420914" y="1030514"/>
                </a:cubicBezTo>
                <a:cubicBezTo>
                  <a:pt x="436546" y="1009671"/>
                  <a:pt x="469295" y="1011161"/>
                  <a:pt x="493485" y="1001485"/>
                </a:cubicBezTo>
                <a:cubicBezTo>
                  <a:pt x="503161" y="986971"/>
                  <a:pt x="512375" y="972137"/>
                  <a:pt x="522514" y="957942"/>
                </a:cubicBezTo>
                <a:cubicBezTo>
                  <a:pt x="536574" y="938257"/>
                  <a:pt x="554055" y="920888"/>
                  <a:pt x="566057" y="899885"/>
                </a:cubicBezTo>
                <a:cubicBezTo>
                  <a:pt x="573648" y="886601"/>
                  <a:pt x="575733" y="870856"/>
                  <a:pt x="580571" y="856342"/>
                </a:cubicBezTo>
                <a:cubicBezTo>
                  <a:pt x="570895" y="783771"/>
                  <a:pt x="563578" y="710845"/>
                  <a:pt x="551542" y="638628"/>
                </a:cubicBezTo>
                <a:cubicBezTo>
                  <a:pt x="549027" y="623537"/>
                  <a:pt x="522514" y="599923"/>
                  <a:pt x="537028" y="595085"/>
                </a:cubicBezTo>
                <a:cubicBezTo>
                  <a:pt x="557554" y="588243"/>
                  <a:pt x="576737" y="612647"/>
                  <a:pt x="595085" y="624114"/>
                </a:cubicBezTo>
                <a:cubicBezTo>
                  <a:pt x="615598" y="636935"/>
                  <a:pt x="633457" y="653597"/>
                  <a:pt x="653142" y="667657"/>
                </a:cubicBezTo>
                <a:cubicBezTo>
                  <a:pt x="667337" y="677796"/>
                  <a:pt x="682171" y="687009"/>
                  <a:pt x="696685" y="696685"/>
                </a:cubicBezTo>
                <a:cubicBezTo>
                  <a:pt x="750184" y="429202"/>
                  <a:pt x="696685" y="759094"/>
                  <a:pt x="696685" y="580571"/>
                </a:cubicBezTo>
                <a:cubicBezTo>
                  <a:pt x="696685" y="469190"/>
                  <a:pt x="681168" y="353998"/>
                  <a:pt x="711200" y="246742"/>
                </a:cubicBezTo>
                <a:cubicBezTo>
                  <a:pt x="719450" y="217277"/>
                  <a:pt x="798285" y="217714"/>
                  <a:pt x="798285" y="217714"/>
                </a:cubicBezTo>
                <a:cubicBezTo>
                  <a:pt x="812799" y="208038"/>
                  <a:pt x="829493" y="201020"/>
                  <a:pt x="841828" y="188685"/>
                </a:cubicBezTo>
                <a:cubicBezTo>
                  <a:pt x="859496" y="171017"/>
                  <a:pt x="882748" y="127833"/>
                  <a:pt x="885371" y="101600"/>
                </a:cubicBezTo>
                <a:cubicBezTo>
                  <a:pt x="888741" y="67901"/>
                  <a:pt x="885371" y="33867"/>
                  <a:pt x="885371" y="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1700427" y="1818243"/>
            <a:ext cx="381451" cy="10457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1138" y="2079031"/>
            <a:ext cx="1139180" cy="477902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Calibri" panose="020F0502020204030204"/>
              </a:rPr>
              <a:t>Decouple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538412" y="1761549"/>
            <a:ext cx="286512" cy="256032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532316" y="2635599"/>
            <a:ext cx="286512" cy="256032"/>
          </a:xfrm>
          <a:prstGeom prst="downArrow">
            <a:avLst/>
          </a:prstGeom>
          <a:solidFill>
            <a:srgbClr val="BE029A"/>
          </a:solidFill>
          <a:ln w="15875" cap="flat" cmpd="sng" algn="ctr">
            <a:solidFill>
              <a:srgbClr val="BE029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151664" y="3023069"/>
                <a:ext cx="1141766" cy="466125"/>
              </a:xfrm>
              <a:prstGeom prst="rect">
                <a:avLst/>
              </a:prstGeom>
              <a:solidFill>
                <a:srgbClr val="E6B91E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4" y="3023069"/>
                <a:ext cx="1141766" cy="4661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657940" y="3056076"/>
                <a:ext cx="5164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940" y="3056076"/>
                <a:ext cx="51648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339633" y="1098651"/>
            <a:ext cx="1477049" cy="2573463"/>
          </a:xfrm>
          <a:prstGeom prst="roundRect">
            <a:avLst/>
          </a:prstGeom>
          <a:noFill/>
          <a:ln w="15875" cap="flat" cmpd="sng" algn="ctr">
            <a:solidFill>
              <a:srgbClr val="51C3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28572" y="2148116"/>
            <a:ext cx="404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Quantum Randomness Decoupling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3713" y="2646236"/>
            <a:ext cx="629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X: only </a:t>
            </a:r>
            <a:r>
              <a:rPr lang="en-US" i="1" dirty="0" smtClean="0">
                <a:solidFill>
                  <a:srgbClr val="FF0000"/>
                </a:solidFill>
              </a:rPr>
              <a:t>uniform to device</a:t>
            </a:r>
            <a:r>
              <a:rPr lang="en-US" dirty="0" smtClean="0"/>
              <a:t>, any correlated otherwise 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80968" y="3045380"/>
            <a:ext cx="524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Z: </a:t>
            </a:r>
            <a:r>
              <a:rPr lang="en-US" i="1" dirty="0" smtClean="0">
                <a:solidFill>
                  <a:srgbClr val="FF0000"/>
                </a:solidFill>
              </a:rPr>
              <a:t>uniform to all</a:t>
            </a:r>
            <a:r>
              <a:rPr lang="en-US" dirty="0" smtClean="0"/>
              <a:t>, even conditioned on 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28359" y="3759982"/>
            <a:ext cx="9889697" cy="2829503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</a:rPr>
              <a:t>Key Observations:</a:t>
            </a:r>
          </a:p>
          <a:p>
            <a:pPr marL="0" marR="0" lvl="0" indent="0" defTabSz="914400" eaLnBrk="1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70C0"/>
                </a:solidFill>
                <a:latin typeface="Corbel"/>
              </a:rPr>
              <a:t> </a:t>
            </a:r>
            <a:r>
              <a:rPr lang="en-US" sz="2400" b="1" kern="0" dirty="0" smtClean="0">
                <a:solidFill>
                  <a:srgbClr val="0070C0"/>
                </a:solidFill>
                <a:latin typeface="Corbel"/>
              </a:rPr>
              <a:t> 1) </a:t>
            </a:r>
            <a:r>
              <a:rPr lang="en-US" sz="2400" kern="0" dirty="0" smtClean="0">
                <a:solidFill>
                  <a:srgbClr val="0070C0"/>
                </a:solidFill>
                <a:latin typeface="Corbel"/>
              </a:rPr>
              <a:t>known </a:t>
            </a:r>
            <a:r>
              <a:rPr lang="en-US" sz="2400" kern="0" dirty="0" smtClean="0">
                <a:solidFill>
                  <a:srgbClr val="C00000"/>
                </a:solidFill>
                <a:latin typeface="Corbel"/>
              </a:rPr>
              <a:t>randomness expansion </a:t>
            </a:r>
            <a:r>
              <a:rPr lang="en-US" sz="2400" kern="0" dirty="0" smtClean="0">
                <a:solidFill>
                  <a:srgbClr val="0070C0"/>
                </a:solidFill>
                <a:latin typeface="Corbel"/>
              </a:rPr>
              <a:t>protocols serve as “</a:t>
            </a:r>
            <a:r>
              <a:rPr lang="en-US" sz="2400" kern="0" dirty="0" smtClean="0">
                <a:solidFill>
                  <a:srgbClr val="00B050"/>
                </a:solidFill>
                <a:latin typeface="Corbel"/>
              </a:rPr>
              <a:t>quantum randomness decoupling</a:t>
            </a:r>
            <a:r>
              <a:rPr lang="en-US" sz="2400" kern="0" dirty="0" smtClean="0">
                <a:solidFill>
                  <a:srgbClr val="0070C0"/>
                </a:solidFill>
                <a:latin typeface="Corbel"/>
              </a:rPr>
              <a:t>” except they require </a:t>
            </a:r>
            <a:r>
              <a:rPr lang="en-US" sz="2400" i="1" kern="0" dirty="0" smtClean="0">
                <a:solidFill>
                  <a:srgbClr val="FF0000"/>
                </a:solidFill>
                <a:latin typeface="Corbel"/>
              </a:rPr>
              <a:t>uniform-to-all </a:t>
            </a:r>
            <a:r>
              <a:rPr lang="en-US" sz="2400" kern="0" dirty="0" smtClean="0">
                <a:solidFill>
                  <a:srgbClr val="0070C0"/>
                </a:solidFill>
                <a:latin typeface="Corbel"/>
              </a:rPr>
              <a:t>seeds. </a:t>
            </a:r>
          </a:p>
          <a:p>
            <a:pPr marL="0" marR="0" lvl="0" indent="0" algn="r" defTabSz="914400" eaLnBrk="1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7030A0"/>
                </a:solidFill>
                <a:latin typeface="Corbel"/>
              </a:rPr>
              <a:t> </a:t>
            </a:r>
            <a:r>
              <a:rPr lang="en-US" sz="2400" b="1" kern="0" dirty="0" smtClean="0">
                <a:solidFill>
                  <a:srgbClr val="7030A0"/>
                </a:solidFill>
                <a:latin typeface="Corbel"/>
              </a:rPr>
              <a:t>  Quality of source again!</a:t>
            </a:r>
          </a:p>
          <a:p>
            <a:pPr marL="0" marR="0" lvl="0" indent="0" defTabSz="914400" eaLnBrk="1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</a:rPr>
              <a:t>2) Security lift by “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</a:rPr>
              <a:t>Equivalence Lemma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</a:rPr>
              <a:t>”: any such protocols that work with </a:t>
            </a:r>
            <a:r>
              <a:rPr kumimoji="0" lang="en-US" sz="240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</a:rPr>
              <a:t>uniform-to-all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</a:rPr>
              <a:t> seeds also work with just </a:t>
            </a:r>
            <a:r>
              <a:rPr kumimoji="0" lang="en-US" sz="240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</a:rPr>
              <a:t>uniform-to-device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</a:rPr>
              <a:t> seeds.</a:t>
            </a:r>
          </a:p>
          <a:p>
            <a:pPr marL="0" marR="0" lvl="0" indent="0" algn="r" defTabSz="914400" eaLnBrk="1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baseline="0" dirty="0" smtClean="0">
                <a:solidFill>
                  <a:srgbClr val="7030A0"/>
                </a:solidFill>
                <a:latin typeface="Corbel"/>
              </a:rPr>
              <a:t>Fundamental Principle for such compositions!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0435" y="74591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uniform-to-device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/>
      <p:bldP spid="24" grpId="0"/>
      <p:bldP spid="25" grpId="0"/>
      <p:bldP spid="26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42" y="183388"/>
            <a:ext cx="9443405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“Equivalence” </a:t>
            </a:r>
            <a:r>
              <a:rPr lang="en-US" dirty="0" smtClean="0">
                <a:solidFill>
                  <a:srgbClr val="00B050"/>
                </a:solidFill>
              </a:rPr>
              <a:t>Lemma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270" y="915183"/>
            <a:ext cx="9889697" cy="928059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</a:rPr>
              <a:t>Statement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/>
              </a:rPr>
              <a:t>:</a:t>
            </a:r>
            <a:r>
              <a:rPr lang="en-US" sz="2400" b="1" kern="0" dirty="0">
                <a:solidFill>
                  <a:srgbClr val="7030A0"/>
                </a:solidFill>
                <a:latin typeface="Corbel"/>
              </a:rPr>
              <a:t> </a:t>
            </a:r>
            <a:r>
              <a:rPr lang="en-US" sz="2400" i="1" kern="0" dirty="0" smtClean="0">
                <a:solidFill>
                  <a:srgbClr val="FF0000"/>
                </a:solidFill>
                <a:latin typeface="Corbel"/>
              </a:rPr>
              <a:t>uniform-to-all</a:t>
            </a:r>
            <a:r>
              <a:rPr lang="en-US" sz="2400" kern="0" dirty="0" smtClean="0">
                <a:solidFill>
                  <a:srgbClr val="7030A0"/>
                </a:solidFill>
                <a:latin typeface="Corbel"/>
              </a:rPr>
              <a:t> seeds can be replaced by </a:t>
            </a:r>
            <a:r>
              <a:rPr lang="en-US" sz="2400" i="1" kern="0" dirty="0" smtClean="0">
                <a:solidFill>
                  <a:srgbClr val="FF0000"/>
                </a:solidFill>
                <a:latin typeface="Corbel"/>
              </a:rPr>
              <a:t>uniform-to-device</a:t>
            </a:r>
            <a:r>
              <a:rPr lang="en-US" sz="2400" kern="0" dirty="0" smtClean="0">
                <a:solidFill>
                  <a:srgbClr val="7030A0"/>
                </a:solidFill>
                <a:latin typeface="Corbel"/>
              </a:rPr>
              <a:t> seeds for randomness expansion protocols.     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330" y="2332734"/>
            <a:ext cx="1019519" cy="491076"/>
          </a:xfrm>
          <a:prstGeom prst="rect">
            <a:avLst/>
          </a:prstGeom>
          <a:solidFill>
            <a:srgbClr val="51C3F9"/>
          </a:solidFill>
          <a:ln w="15875" cap="flat" cmpd="sng" algn="ctr">
            <a:solidFill>
              <a:srgbClr val="51C3F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Seeds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770" y="2355666"/>
            <a:ext cx="916560" cy="456252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evice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5326" y="2332734"/>
            <a:ext cx="1628388" cy="491076"/>
          </a:xfrm>
          <a:prstGeom prst="rect">
            <a:avLst/>
          </a:prstGeom>
          <a:solidFill>
            <a:srgbClr val="C00000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Environment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470400" y="2137954"/>
                <a:ext cx="47185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uniform-to-all</a:t>
                </a:r>
                <a:r>
                  <a:rPr lang="en-US" sz="2000" dirty="0" smtClean="0"/>
                  <a:t> seeds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𝑆𝐷𝐸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𝐷𝐸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2137954"/>
                <a:ext cx="4718536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292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90282" y="4484905"/>
            <a:ext cx="1855044" cy="391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0630" y="1320802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i="1" dirty="0" smtClean="0">
                <a:solidFill>
                  <a:srgbClr val="FF0000"/>
                </a:solidFill>
              </a:rPr>
              <a:t>ny such protocols!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25715" y="1611087"/>
            <a:ext cx="2815771" cy="1451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492173" y="2566126"/>
                <a:ext cx="55145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uniform-to-device</a:t>
                </a:r>
                <a:r>
                  <a:rPr lang="en-US" sz="2000" dirty="0" smtClean="0"/>
                  <a:t> seeds : only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173" y="2566126"/>
                <a:ext cx="5514523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15" t="-1060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77556" y="5631545"/>
            <a:ext cx="9867925" cy="899885"/>
            <a:chOff x="277556" y="5631545"/>
            <a:chExt cx="9867925" cy="899885"/>
          </a:xfrm>
        </p:grpSpPr>
        <p:sp>
          <p:nvSpPr>
            <p:cNvPr id="18" name="Rectangle 17"/>
            <p:cNvSpPr/>
            <p:nvPr/>
          </p:nvSpPr>
          <p:spPr>
            <a:xfrm>
              <a:off x="277556" y="5631545"/>
              <a:ext cx="9867925" cy="899885"/>
            </a:xfrm>
            <a:prstGeom prst="rect">
              <a:avLst/>
            </a:prstGeom>
            <a:solidFill>
              <a:sysClr val="window" lastClr="FFFFFF"/>
            </a:solidFill>
            <a:ln w="762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>
              <a:outerShdw blurRad="50800" dist="266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t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/>
                </a:rPr>
                <a:t>A </a:t>
              </a: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rbel"/>
                </a:rPr>
                <a:t>fundamental principle</a:t>
              </a:r>
              <a:r>
                <a:rPr kumimoji="0" lang="en-US" sz="240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rbel"/>
                </a:rPr>
                <a:t> </a:t>
              </a:r>
              <a:r>
                <a:rPr kumimoji="0" lang="en-US" sz="2400" i="0" u="none" strike="noStrike" kern="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/>
                </a:rPr>
                <a:t>of studying composition in device-independent protocols. Already find </a:t>
              </a:r>
              <a:r>
                <a:rPr kumimoji="0" lang="en-US" sz="2400" i="1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rbel"/>
                </a:rPr>
                <a:t>a powerful application in “unbounded expansion”.      </a:t>
              </a:r>
              <a:endPara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9544102" y="6001660"/>
              <a:ext cx="420914" cy="4591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126806" y="3227841"/>
            <a:ext cx="2646907" cy="39746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to-device -&gt; to-all</a:t>
            </a:r>
            <a:endParaRPr lang="en-US" dirty="0"/>
          </a:p>
        </p:txBody>
      </p:sp>
      <p:sp>
        <p:nvSpPr>
          <p:cNvPr id="23" name="Right Bracket 22"/>
          <p:cNvSpPr/>
          <p:nvPr/>
        </p:nvSpPr>
        <p:spPr>
          <a:xfrm>
            <a:off x="3396343" y="2966236"/>
            <a:ext cx="566057" cy="2492230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78514" y="3860803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Attack </a:t>
            </a:r>
          </a:p>
          <a:p>
            <a:pPr algn="ctr"/>
            <a:r>
              <a:rPr lang="en-US" dirty="0" smtClean="0"/>
              <a:t>to-device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646057" y="3285044"/>
            <a:ext cx="4499424" cy="1918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85801" y="3340647"/>
            <a:ext cx="156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 Sketch: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34065" y="4976811"/>
            <a:ext cx="2646907" cy="39746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(to-device -&gt; to-all)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46057" y="3689120"/>
            <a:ext cx="4192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Assume an attack (to-device seeds)</a:t>
            </a:r>
          </a:p>
          <a:p>
            <a:pPr marL="342900" indent="-342900">
              <a:buAutoNum type="arabicParenR"/>
            </a:pPr>
            <a:r>
              <a:rPr lang="en-US" dirty="0" smtClean="0"/>
              <a:t>Construct “to-device -&gt; to- all”</a:t>
            </a:r>
          </a:p>
          <a:p>
            <a:pPr marL="342900" indent="-342900">
              <a:buAutoNum type="arabicParenR"/>
            </a:pPr>
            <a:r>
              <a:rPr lang="en-US" dirty="0" smtClean="0"/>
              <a:t>Require: invertible &amp; </a:t>
            </a:r>
          </a:p>
          <a:p>
            <a:r>
              <a:rPr lang="en-US" dirty="0" smtClean="0"/>
              <a:t>                   commute with Protocol</a:t>
            </a:r>
          </a:p>
          <a:p>
            <a:pPr marL="342900" indent="-342900">
              <a:buAutoNum type="arabicParenR" startAt="4"/>
            </a:pPr>
            <a:r>
              <a:rPr lang="en-US" dirty="0" smtClean="0"/>
              <a:t>Find contradiction!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1256" y="2878059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en-US" i="1" dirty="0" smtClean="0">
                <a:solidFill>
                  <a:srgbClr val="FF0000"/>
                </a:solidFill>
              </a:rPr>
              <a:t>niform-to-device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3028" y="4089994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uniform-to-all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5030" y="4477655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SUCCESS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8401" y="4441368"/>
            <a:ext cx="64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FAIL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26809" y="3706813"/>
            <a:ext cx="2646907" cy="39746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(to-device -&gt; to-all)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41827" y="3500304"/>
            <a:ext cx="217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Contradiction!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7" grpId="0"/>
      <p:bldP spid="22" grpId="0" animBg="1"/>
      <p:bldP spid="22" grpId="1" animBg="1"/>
      <p:bldP spid="23" grpId="0" animBg="1"/>
      <p:bldP spid="24" grpId="0"/>
      <p:bldP spid="25" grpId="0" animBg="1"/>
      <p:bldP spid="27" grpId="0"/>
      <p:bldP spid="28" grpId="0" animBg="1"/>
      <p:bldP spid="28" grpId="1" animBg="1"/>
      <p:bldP spid="30" grpId="0"/>
      <p:bldP spid="31" grpId="0"/>
      <p:bldP spid="31" grpId="1"/>
      <p:bldP spid="33" grpId="0"/>
      <p:bldP spid="32" grpId="0"/>
      <p:bldP spid="32" grpId="1"/>
      <p:bldP spid="34" grpId="0" animBg="1"/>
      <p:bldP spid="34" grpId="1" animBg="1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42" y="183388"/>
            <a:ext cx="9443405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“Equivalence” </a:t>
            </a:r>
            <a:r>
              <a:rPr lang="en-US" dirty="0" smtClean="0">
                <a:solidFill>
                  <a:srgbClr val="00B050"/>
                </a:solidFill>
              </a:rPr>
              <a:t>Lemma: Applications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9658" y="1088575"/>
            <a:ext cx="68451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Example: Unbounded Expansion with </a:t>
            </a:r>
            <a:r>
              <a:rPr lang="en-US" sz="2200" dirty="0" err="1" smtClean="0"/>
              <a:t>const</a:t>
            </a:r>
            <a:r>
              <a:rPr lang="en-US" sz="2200" dirty="0" smtClean="0"/>
              <a:t> # devices</a:t>
            </a:r>
            <a:endParaRPr lang="en-US" sz="22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3572567" y="1684341"/>
            <a:ext cx="4519151" cy="2495776"/>
            <a:chOff x="3006510" y="1292452"/>
            <a:chExt cx="4519151" cy="2495776"/>
          </a:xfrm>
        </p:grpSpPr>
        <p:sp>
          <p:nvSpPr>
            <p:cNvPr id="31" name="Rectangle 30"/>
            <p:cNvSpPr/>
            <p:nvPr/>
          </p:nvSpPr>
          <p:spPr>
            <a:xfrm>
              <a:off x="3006510" y="2318517"/>
              <a:ext cx="1638062" cy="722226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rgbClr val="FFC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noProof="0" dirty="0" smtClean="0">
                  <a:solidFill>
                    <a:schemeClr val="bg1"/>
                  </a:solidFill>
                  <a:latin typeface="Calibri" panose="020F0502020204030204"/>
                </a:rPr>
                <a:t>Expansion 1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87599" y="2318517"/>
              <a:ext cx="1638062" cy="722226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rgbClr val="FFC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noProof="0" dirty="0" smtClean="0">
                  <a:solidFill>
                    <a:schemeClr val="bg1"/>
                  </a:solidFill>
                  <a:latin typeface="Calibri" panose="020F0502020204030204"/>
                </a:rPr>
                <a:t>Expansion 2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560082" y="1292452"/>
              <a:ext cx="3392261" cy="2495776"/>
              <a:chOff x="3502025" y="1785938"/>
              <a:chExt cx="5383213" cy="3951514"/>
            </a:xfrm>
          </p:grpSpPr>
          <p:sp>
            <p:nvSpPr>
              <p:cNvPr id="40" name="Line 31"/>
              <p:cNvSpPr>
                <a:spLocks noChangeShapeType="1"/>
              </p:cNvSpPr>
              <p:nvPr/>
            </p:nvSpPr>
            <p:spPr bwMode="auto">
              <a:xfrm>
                <a:off x="8881836" y="2403475"/>
                <a:ext cx="0" cy="942975"/>
              </a:xfrm>
              <a:prstGeom prst="line">
                <a:avLst/>
              </a:prstGeom>
              <a:noFill/>
              <a:ln w="127000" cap="flat" cmpd="sng">
                <a:solidFill>
                  <a:srgbClr val="668F30"/>
                </a:solidFill>
                <a:prstDash val="solid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solidFill>
                    <a:srgbClr val="477C43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  <p:sp>
            <p:nvSpPr>
              <p:cNvPr id="41" name="AutoShape 32"/>
              <p:cNvSpPr>
                <a:spLocks/>
              </p:cNvSpPr>
              <p:nvPr/>
            </p:nvSpPr>
            <p:spPr bwMode="auto">
              <a:xfrm>
                <a:off x="3692525" y="4170589"/>
                <a:ext cx="2471738" cy="1566863"/>
              </a:xfrm>
              <a:custGeom>
                <a:avLst/>
                <a:gdLst>
                  <a:gd name="T0" fmla="*/ 10800 w 21600"/>
                  <a:gd name="T1" fmla="*/ 8177 h 16355"/>
                  <a:gd name="T2" fmla="*/ 10800 w 21600"/>
                  <a:gd name="T3" fmla="*/ 8177 h 16355"/>
                  <a:gd name="T4" fmla="*/ 10800 w 21600"/>
                  <a:gd name="T5" fmla="*/ 8177 h 16355"/>
                  <a:gd name="T6" fmla="*/ 10800 w 21600"/>
                  <a:gd name="T7" fmla="*/ 8177 h 16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16355">
                    <a:moveTo>
                      <a:pt x="0" y="5742"/>
                    </a:moveTo>
                    <a:cubicBezTo>
                      <a:pt x="3892" y="21600"/>
                      <a:pt x="11092" y="19685"/>
                      <a:pt x="21600" y="0"/>
                    </a:cubicBezTo>
                  </a:path>
                </a:pathLst>
              </a:custGeom>
              <a:noFill/>
              <a:ln w="127000" cap="flat" cmpd="sng">
                <a:solidFill>
                  <a:srgbClr val="668F3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AutoShape 33"/>
              <p:cNvSpPr>
                <a:spLocks/>
              </p:cNvSpPr>
              <p:nvPr/>
            </p:nvSpPr>
            <p:spPr bwMode="auto">
              <a:xfrm>
                <a:off x="6146800" y="1785938"/>
                <a:ext cx="2738438" cy="2424112"/>
              </a:xfrm>
              <a:custGeom>
                <a:avLst/>
                <a:gdLst>
                  <a:gd name="T0" fmla="*/ 10800 w 21600"/>
                  <a:gd name="T1" fmla="+- 0 12994 4388"/>
                  <a:gd name="T2" fmla="*/ 12994 h 17212"/>
                  <a:gd name="T3" fmla="*/ 10800 w 21600"/>
                  <a:gd name="T4" fmla="+- 0 12994 4388"/>
                  <a:gd name="T5" fmla="*/ 12994 h 17212"/>
                  <a:gd name="T6" fmla="*/ 10800 w 21600"/>
                  <a:gd name="T7" fmla="+- 0 12994 4388"/>
                  <a:gd name="T8" fmla="*/ 12994 h 17212"/>
                  <a:gd name="T9" fmla="*/ 10800 w 21600"/>
                  <a:gd name="T10" fmla="+- 0 12994 4388"/>
                  <a:gd name="T11" fmla="*/ 12994 h 1721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17212">
                    <a:moveTo>
                      <a:pt x="0" y="17212"/>
                    </a:moveTo>
                    <a:cubicBezTo>
                      <a:pt x="13662" y="-173"/>
                      <a:pt x="20862" y="-4388"/>
                      <a:pt x="21599" y="4566"/>
                    </a:cubicBezTo>
                  </a:path>
                </a:pathLst>
              </a:custGeom>
              <a:noFill/>
              <a:ln w="127000" cap="flat" cmpd="sng">
                <a:solidFill>
                  <a:srgbClr val="668F3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34"/>
              <p:cNvSpPr>
                <a:spLocks/>
              </p:cNvSpPr>
              <p:nvPr/>
            </p:nvSpPr>
            <p:spPr bwMode="auto">
              <a:xfrm>
                <a:off x="6305550" y="4024313"/>
                <a:ext cx="2457450" cy="1651000"/>
              </a:xfrm>
              <a:custGeom>
                <a:avLst/>
                <a:gdLst>
                  <a:gd name="T0" fmla="*/ 10800 w 21600"/>
                  <a:gd name="T1" fmla="*/ 8213 h 16426"/>
                  <a:gd name="T2" fmla="*/ 10800 w 21600"/>
                  <a:gd name="T3" fmla="*/ 8213 h 16426"/>
                  <a:gd name="T4" fmla="*/ 10800 w 21600"/>
                  <a:gd name="T5" fmla="*/ 8213 h 16426"/>
                  <a:gd name="T6" fmla="*/ 10800 w 21600"/>
                  <a:gd name="T7" fmla="*/ 8213 h 16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16426">
                    <a:moveTo>
                      <a:pt x="21600" y="6809"/>
                    </a:moveTo>
                    <a:cubicBezTo>
                      <a:pt x="16973" y="21600"/>
                      <a:pt x="9773" y="19330"/>
                      <a:pt x="0" y="0"/>
                    </a:cubicBezTo>
                  </a:path>
                </a:pathLst>
              </a:custGeom>
              <a:noFill/>
              <a:ln w="127000" cap="flat" cmpd="sng">
                <a:solidFill>
                  <a:srgbClr val="668F3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AutoShape 35"/>
              <p:cNvSpPr>
                <a:spLocks/>
              </p:cNvSpPr>
              <p:nvPr/>
            </p:nvSpPr>
            <p:spPr bwMode="auto">
              <a:xfrm>
                <a:off x="3502025" y="1801813"/>
                <a:ext cx="2801938" cy="2271712"/>
              </a:xfrm>
              <a:custGeom>
                <a:avLst/>
                <a:gdLst>
                  <a:gd name="T0" fmla="*/ 10800 w 21600"/>
                  <a:gd name="T1" fmla="+- 0 13049 4498"/>
                  <a:gd name="T2" fmla="*/ 13049 h 17102"/>
                  <a:gd name="T3" fmla="*/ 10800 w 21600"/>
                  <a:gd name="T4" fmla="+- 0 13049 4498"/>
                  <a:gd name="T5" fmla="*/ 13049 h 17102"/>
                  <a:gd name="T6" fmla="*/ 10800 w 21600"/>
                  <a:gd name="T7" fmla="+- 0 13049 4498"/>
                  <a:gd name="T8" fmla="*/ 13049 h 17102"/>
                  <a:gd name="T9" fmla="*/ 10800 w 21600"/>
                  <a:gd name="T10" fmla="+- 0 13049 4498"/>
                  <a:gd name="T11" fmla="*/ 13049 h 1710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17102">
                    <a:moveTo>
                      <a:pt x="21600" y="17101"/>
                    </a:moveTo>
                    <a:cubicBezTo>
                      <a:pt x="7425" y="-464"/>
                      <a:pt x="225" y="-4498"/>
                      <a:pt x="0" y="4997"/>
                    </a:cubicBezTo>
                  </a:path>
                </a:pathLst>
              </a:custGeom>
              <a:noFill/>
              <a:ln w="127000" cap="flat" cmpd="sng">
                <a:solidFill>
                  <a:srgbClr val="668F3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3504293" y="2425246"/>
                <a:ext cx="0" cy="942975"/>
              </a:xfrm>
              <a:prstGeom prst="line">
                <a:avLst/>
              </a:prstGeom>
              <a:noFill/>
              <a:ln w="127000" cap="flat" cmpd="sng">
                <a:solidFill>
                  <a:srgbClr val="668F30"/>
                </a:solidFill>
                <a:prstDash val="solid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solidFill>
                    <a:srgbClr val="477C43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473972" y="2162635"/>
            <a:ext cx="2307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 simple proposal</a:t>
            </a:r>
          </a:p>
          <a:p>
            <a:pPr algn="ctr"/>
            <a:r>
              <a:rPr lang="en-US" sz="2000" dirty="0"/>
              <a:t> [</a:t>
            </a:r>
            <a:r>
              <a:rPr lang="en-US" sz="2000" dirty="0" smtClean="0"/>
              <a:t>FGS11, folklore?]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37027" y="3141642"/>
            <a:ext cx="2179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Hard to Analyze!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1888" y="4339778"/>
            <a:ext cx="1073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Reason: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640115" y="4368804"/>
            <a:ext cx="6514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uniform-to-all</a:t>
            </a:r>
            <a:r>
              <a:rPr lang="en-US" sz="2000" dirty="0" smtClean="0"/>
              <a:t> seeds vs </a:t>
            </a:r>
            <a:r>
              <a:rPr lang="en-US" sz="2000" i="1" dirty="0" smtClean="0">
                <a:solidFill>
                  <a:srgbClr val="FF0000"/>
                </a:solidFill>
              </a:rPr>
              <a:t>uniform-to-device</a:t>
            </a:r>
            <a:r>
              <a:rPr lang="en-US" sz="2000" dirty="0" smtClean="0"/>
              <a:t> seeds again!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1465942" y="4789720"/>
            <a:ext cx="9175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output of a device is </a:t>
            </a:r>
            <a:r>
              <a:rPr lang="en-US" sz="2000" i="1" dirty="0" smtClean="0">
                <a:solidFill>
                  <a:srgbClr val="0070C0"/>
                </a:solidFill>
              </a:rPr>
              <a:t>correlated </a:t>
            </a:r>
            <a:r>
              <a:rPr lang="en-US" sz="2000" dirty="0" smtClean="0"/>
              <a:t>with that device, thus </a:t>
            </a:r>
            <a:r>
              <a:rPr lang="en-US" sz="2000" i="1" dirty="0" smtClean="0">
                <a:solidFill>
                  <a:srgbClr val="FF0000"/>
                </a:solidFill>
              </a:rPr>
              <a:t>not uniform-to-all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62855" y="5268693"/>
            <a:ext cx="11210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Coudron</a:t>
            </a:r>
            <a:r>
              <a:rPr lang="en-US" sz="2000" dirty="0" smtClean="0"/>
              <a:t>-Yuen uses heavy machinery [RUV13] to achieve the same goal (called “Input Security”)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lead to a </a:t>
            </a:r>
            <a:r>
              <a:rPr lang="en-US" sz="2000" i="1" dirty="0" smtClean="0">
                <a:solidFill>
                  <a:srgbClr val="002060"/>
                </a:solidFill>
              </a:rPr>
              <a:t>non-robust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/>
              <a:t>version of unbounded expansion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91885" y="6008913"/>
            <a:ext cx="895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DIRECTLY </a:t>
            </a: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006288"/>
                </a:solidFill>
              </a:rPr>
              <a:t>implied by the “</a:t>
            </a:r>
            <a:r>
              <a:rPr lang="en-US" sz="2000" dirty="0" smtClean="0">
                <a:solidFill>
                  <a:srgbClr val="FF0000"/>
                </a:solidFill>
              </a:rPr>
              <a:t>Equivalence Lemma</a:t>
            </a:r>
            <a:r>
              <a:rPr lang="en-US" sz="2000" dirty="0" smtClean="0">
                <a:solidFill>
                  <a:srgbClr val="006288"/>
                </a:solidFill>
              </a:rPr>
              <a:t>”, </a:t>
            </a:r>
          </a:p>
          <a:p>
            <a:r>
              <a:rPr lang="en-US" sz="2000" dirty="0" smtClean="0">
                <a:solidFill>
                  <a:srgbClr val="006288"/>
                </a:solidFill>
              </a:rPr>
              <a:t>                       lead to a </a:t>
            </a:r>
            <a:r>
              <a:rPr lang="en-US" sz="2000" dirty="0" smtClean="0">
                <a:solidFill>
                  <a:srgbClr val="FF0000"/>
                </a:solidFill>
              </a:rPr>
              <a:t>robust</a:t>
            </a:r>
            <a:r>
              <a:rPr lang="en-US" sz="2000" dirty="0" smtClean="0">
                <a:solidFill>
                  <a:srgbClr val="006288"/>
                </a:solidFill>
              </a:rPr>
              <a:t> version of unbounded expansion [Miller-Shi]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389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42" y="183388"/>
            <a:ext cx="9443405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Put things together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93852" y="1244165"/>
            <a:ext cx="2301654" cy="292608"/>
          </a:xfrm>
          <a:prstGeom prst="rect">
            <a:avLst/>
          </a:prstGeom>
          <a:solidFill>
            <a:srgbClr val="51C3F9"/>
          </a:solidFill>
          <a:ln w="15875" cap="flat" cmpd="sng" algn="ctr">
            <a:solidFill>
              <a:srgbClr val="51C3F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1900" y="2146373"/>
            <a:ext cx="930054" cy="298704"/>
          </a:xfrm>
          <a:prstGeom prst="rect">
            <a:avLst/>
          </a:prstGeom>
          <a:solidFill>
            <a:srgbClr val="63A537"/>
          </a:solidFill>
          <a:ln w="15875" cap="flat" cmpd="sng" algn="ctr">
            <a:solidFill>
              <a:srgbClr val="63A5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35369" y="2158230"/>
            <a:ext cx="930054" cy="298704"/>
          </a:xfrm>
          <a:prstGeom prst="rect">
            <a:avLst/>
          </a:prstGeom>
          <a:solidFill>
            <a:srgbClr val="63A537"/>
          </a:solidFill>
          <a:ln w="15875" cap="flat" cmpd="sng" algn="ctr">
            <a:solidFill>
              <a:srgbClr val="63A5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16220" y="2143849"/>
            <a:ext cx="930054" cy="298704"/>
          </a:xfrm>
          <a:prstGeom prst="rect">
            <a:avLst/>
          </a:prstGeom>
          <a:solidFill>
            <a:srgbClr val="63A537"/>
          </a:solidFill>
          <a:ln w="15875" cap="flat" cmpd="sng" algn="ctr">
            <a:solidFill>
              <a:srgbClr val="63A5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399592" y="1238069"/>
            <a:ext cx="853665" cy="278749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device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19362" y="206764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…….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05547" y="1796597"/>
            <a:ext cx="91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Ext(</a:t>
            </a:r>
            <a:r>
              <a:rPr lang="en-US" i="1" dirty="0" err="1" smtClean="0">
                <a:solidFill>
                  <a:prstClr val="black"/>
                </a:solidFill>
                <a:latin typeface="Calibri" panose="020F0502020204030204"/>
              </a:rPr>
              <a:t>x,s</a:t>
            </a:r>
            <a:r>
              <a:rPr lang="en-US" i="1" baseline="-25000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0671" y="1792805"/>
            <a:ext cx="88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Ext(x,0)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70994" y="1800687"/>
            <a:ext cx="109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Ext(x,s</a:t>
            </a:r>
            <a:r>
              <a:rPr lang="en-US" i="1" baseline="-25000" dirty="0" smtClean="0">
                <a:solidFill>
                  <a:prstClr val="black"/>
                </a:solidFill>
                <a:latin typeface="Calibri" panose="020F0502020204030204"/>
              </a:rPr>
              <a:t>2^d</a:t>
            </a:r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08147" y="1558633"/>
            <a:ext cx="1472378" cy="509016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/>
          <p:cNvCxnSpPr>
            <a:stCxn id="49" idx="2"/>
          </p:cNvCxnSpPr>
          <p:nvPr/>
        </p:nvCxnSpPr>
        <p:spPr>
          <a:xfrm flipH="1">
            <a:off x="3005547" y="1536773"/>
            <a:ext cx="239132" cy="633246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>
          <a:xfrm>
            <a:off x="3726954" y="1548227"/>
            <a:ext cx="1105026" cy="59153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9" name="Rectangle 68"/>
          <p:cNvSpPr/>
          <p:nvPr/>
        </p:nvSpPr>
        <p:spPr>
          <a:xfrm>
            <a:off x="96397" y="2884571"/>
            <a:ext cx="1139180" cy="477902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Calibri" panose="020F0502020204030204"/>
              </a:rPr>
              <a:t>Decouple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25458" y="287841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…….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Down Arrow 74"/>
          <p:cNvSpPr/>
          <p:nvPr/>
        </p:nvSpPr>
        <p:spPr>
          <a:xfrm>
            <a:off x="513671" y="2581603"/>
            <a:ext cx="286512" cy="256032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6" name="Down Arrow 75"/>
          <p:cNvSpPr/>
          <p:nvPr/>
        </p:nvSpPr>
        <p:spPr>
          <a:xfrm>
            <a:off x="2938879" y="2548021"/>
            <a:ext cx="286512" cy="256032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7" name="Down Arrow 76"/>
          <p:cNvSpPr/>
          <p:nvPr/>
        </p:nvSpPr>
        <p:spPr>
          <a:xfrm>
            <a:off x="5137991" y="2588261"/>
            <a:ext cx="286512" cy="256032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9" name="Down Arrow 78"/>
          <p:cNvSpPr/>
          <p:nvPr/>
        </p:nvSpPr>
        <p:spPr>
          <a:xfrm>
            <a:off x="507575" y="3441139"/>
            <a:ext cx="286512" cy="256032"/>
          </a:xfrm>
          <a:prstGeom prst="downArrow">
            <a:avLst/>
          </a:prstGeom>
          <a:solidFill>
            <a:srgbClr val="BE029A"/>
          </a:solidFill>
          <a:ln w="15875" cap="flat" cmpd="sng" algn="ctr">
            <a:solidFill>
              <a:srgbClr val="BE029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0" name="Down Arrow 79"/>
          <p:cNvSpPr/>
          <p:nvPr/>
        </p:nvSpPr>
        <p:spPr>
          <a:xfrm>
            <a:off x="2918312" y="3435043"/>
            <a:ext cx="286512" cy="256032"/>
          </a:xfrm>
          <a:prstGeom prst="downArrow">
            <a:avLst/>
          </a:prstGeom>
          <a:solidFill>
            <a:srgbClr val="BE029A"/>
          </a:solidFill>
          <a:ln w="15875" cap="flat" cmpd="sng" algn="ctr">
            <a:solidFill>
              <a:srgbClr val="BE029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1" name="Down Arrow 80"/>
          <p:cNvSpPr/>
          <p:nvPr/>
        </p:nvSpPr>
        <p:spPr>
          <a:xfrm>
            <a:off x="5131895" y="3447797"/>
            <a:ext cx="286512" cy="256032"/>
          </a:xfrm>
          <a:prstGeom prst="downArrow">
            <a:avLst/>
          </a:prstGeom>
          <a:solidFill>
            <a:srgbClr val="BE029A"/>
          </a:solidFill>
          <a:ln w="15875" cap="flat" cmpd="sng" algn="ctr">
            <a:solidFill>
              <a:srgbClr val="BE029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7296" y="3793251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2000" baseline="-25000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US" sz="20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47566" y="3798389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2000" baseline="-25000" dirty="0" err="1" smtClean="0">
                <a:solidFill>
                  <a:prstClr val="black"/>
                </a:solidFill>
                <a:latin typeface="Calibri" panose="020F0502020204030204"/>
              </a:rPr>
              <a:t>i</a:t>
            </a:r>
            <a:endParaRPr lang="en-US" sz="20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91616" y="3801550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2000" baseline="-25000" dirty="0" smtClean="0">
                <a:solidFill>
                  <a:prstClr val="black"/>
                </a:solidFill>
                <a:latin typeface="Calibri" panose="020F0502020204030204"/>
              </a:rPr>
              <a:t>i+1</a:t>
            </a:r>
            <a:endParaRPr lang="en-US" sz="20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2416173" y="4793944"/>
                <a:ext cx="1414683" cy="769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⨁"/>
                          <m:sup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173" y="4793944"/>
                <a:ext cx="1414683" cy="7697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>
            <a:stCxn id="83" idx="2"/>
          </p:cNvCxnSpPr>
          <p:nvPr/>
        </p:nvCxnSpPr>
        <p:spPr>
          <a:xfrm>
            <a:off x="663023" y="4193361"/>
            <a:ext cx="1616108" cy="76410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89" name="Straight Arrow Connector 88"/>
          <p:cNvCxnSpPr>
            <a:endCxn id="87" idx="0"/>
          </p:cNvCxnSpPr>
          <p:nvPr/>
        </p:nvCxnSpPr>
        <p:spPr>
          <a:xfrm flipH="1">
            <a:off x="3123515" y="4209299"/>
            <a:ext cx="36945" cy="584645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90" name="Straight Arrow Connector 89"/>
          <p:cNvCxnSpPr>
            <a:stCxn id="85" idx="2"/>
            <a:endCxn id="87" idx="3"/>
          </p:cNvCxnSpPr>
          <p:nvPr/>
        </p:nvCxnSpPr>
        <p:spPr>
          <a:xfrm flipH="1">
            <a:off x="3830856" y="4201660"/>
            <a:ext cx="1518203" cy="977166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4888526" y="5048777"/>
            <a:ext cx="930054" cy="298704"/>
          </a:xfrm>
          <a:prstGeom prst="rect">
            <a:avLst/>
          </a:prstGeom>
          <a:solidFill>
            <a:srgbClr val="C00000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34950" y="4648138"/>
            <a:ext cx="5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alibri" panose="020F0502020204030204"/>
              </a:rPr>
              <a:t>Eve</a:t>
            </a:r>
            <a:endParaRPr lang="en-US" i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527542" y="2877314"/>
            <a:ext cx="1139180" cy="477902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Calibri" panose="020F0502020204030204"/>
              </a:rPr>
              <a:t>Decouple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748229" y="2891828"/>
            <a:ext cx="1139180" cy="477902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Calibri" panose="020F0502020204030204"/>
              </a:rPr>
              <a:t>Decouple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019879" y="207490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…….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11458" y="288567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…….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83486" y="82968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4296227" y="4968907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27" y="4968907"/>
                <a:ext cx="48282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>
            <a:off x="79634" y="1174088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random-to-device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430949" y="5659005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uniform</a:t>
            </a:r>
            <a:r>
              <a:rPr lang="en-US" i="1" dirty="0" smtClean="0">
                <a:solidFill>
                  <a:srgbClr val="00B050"/>
                </a:solidFill>
              </a:rPr>
              <a:t>-to-all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56150" y="245860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uniform</a:t>
            </a:r>
            <a:r>
              <a:rPr lang="en-US" i="1" dirty="0" smtClean="0">
                <a:solidFill>
                  <a:srgbClr val="00B050"/>
                </a:solidFill>
              </a:rPr>
              <a:t>-to-device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284685" y="394251"/>
            <a:ext cx="4731657" cy="5977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377539" y="489342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Instantiations:</a:t>
            </a:r>
            <a:endParaRPr lang="en-US" sz="2000" dirty="0"/>
          </a:p>
        </p:txBody>
      </p:sp>
      <p:sp>
        <p:nvSpPr>
          <p:cNvPr id="111" name="Rectangle 110"/>
          <p:cNvSpPr/>
          <p:nvPr/>
        </p:nvSpPr>
        <p:spPr>
          <a:xfrm>
            <a:off x="6668347" y="1100315"/>
            <a:ext cx="1529579" cy="3322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Extractor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413345" y="943265"/>
            <a:ext cx="2387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Trevisan’s</a:t>
            </a:r>
            <a:r>
              <a:rPr lang="en-US" dirty="0" smtClean="0"/>
              <a:t> extractors </a:t>
            </a:r>
          </a:p>
          <a:p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i="1" dirty="0" smtClean="0">
                <a:solidFill>
                  <a:srgbClr val="0070C0"/>
                </a:solidFill>
              </a:rPr>
              <a:t>quantum-proof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6457368" y="1759342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Instantiation 1:</a:t>
            </a:r>
            <a:endParaRPr lang="en-US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479139" y="4132429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Instantiation 2:</a:t>
            </a:r>
            <a:endParaRPr lang="en-US" sz="2000" dirty="0"/>
          </a:p>
        </p:txBody>
      </p:sp>
      <p:sp>
        <p:nvSpPr>
          <p:cNvPr id="116" name="Rectangle 115"/>
          <p:cNvSpPr/>
          <p:nvPr/>
        </p:nvSpPr>
        <p:spPr>
          <a:xfrm>
            <a:off x="6743943" y="2245944"/>
            <a:ext cx="1139180" cy="477902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Calibri" panose="020F0502020204030204"/>
              </a:rPr>
              <a:t>Decouple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743942" y="4640799"/>
            <a:ext cx="1139180" cy="477902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Calibri" panose="020F0502020204030204"/>
              </a:rPr>
              <a:t>Decouple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298564" y="2169721"/>
            <a:ext cx="243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Miller-Shi unbounded 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smtClean="0">
                <a:solidFill>
                  <a:srgbClr val="0070C0"/>
                </a:solidFill>
              </a:rPr>
              <a:t>robust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8065006" y="2822866"/>
            <a:ext cx="2899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Coudron</a:t>
            </a:r>
            <a:r>
              <a:rPr lang="en-US" dirty="0" smtClean="0"/>
              <a:t>-Yuen unbounded 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smtClean="0">
                <a:solidFill>
                  <a:srgbClr val="0070C0"/>
                </a:solidFill>
              </a:rPr>
              <a:t>non-robust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/>
              <p:cNvSpPr txBox="1"/>
              <p:nvPr/>
            </p:nvSpPr>
            <p:spPr>
              <a:xfrm>
                <a:off x="8185841" y="3476012"/>
                <a:ext cx="26575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Vazirani-Vidick +tweak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(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non-robust,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841" y="3476012"/>
                <a:ext cx="2657522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064" t="-5660" r="-68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8238409" y="4644410"/>
            <a:ext cx="2537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Miller-Shi exponential 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smtClean="0">
                <a:solidFill>
                  <a:srgbClr val="0070C0"/>
                </a:solidFill>
              </a:rPr>
              <a:t>robust, crypt. secure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7994821" y="5420924"/>
            <a:ext cx="3068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Vazirani-Vidick</a:t>
            </a:r>
            <a:r>
              <a:rPr lang="en-US" dirty="0" smtClean="0"/>
              <a:t> exponential 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smtClean="0">
                <a:solidFill>
                  <a:srgbClr val="0070C0"/>
                </a:solidFill>
              </a:rPr>
              <a:t>non-robust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4" name="Rounded Rectangle 123"/>
          <p:cNvSpPr/>
          <p:nvPr/>
        </p:nvSpPr>
        <p:spPr>
          <a:xfrm>
            <a:off x="2458722" y="1766308"/>
            <a:ext cx="1430985" cy="2354211"/>
          </a:xfrm>
          <a:prstGeom prst="roundRect">
            <a:avLst/>
          </a:prstGeom>
          <a:noFill/>
          <a:ln w="15875" cap="flat" cmpd="sng" algn="ctr">
            <a:solidFill>
              <a:srgbClr val="51C3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37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 animBg="1"/>
      <p:bldP spid="110" grpId="0"/>
      <p:bldP spid="111" grpId="0" animBg="1"/>
      <p:bldP spid="112" grpId="0"/>
      <p:bldP spid="113" grpId="0"/>
      <p:bldP spid="114" grpId="0"/>
      <p:bldP spid="116" grpId="0" animBg="1"/>
      <p:bldP spid="117" grpId="0" animBg="1"/>
      <p:bldP spid="118" grpId="0"/>
      <p:bldP spid="119" grpId="0"/>
      <p:bldP spid="120" grpId="0"/>
      <p:bldP spid="121" grpId="0"/>
      <p:bldP spid="1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542" y="183388"/>
            <a:ext cx="9443405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Where is the randomness from? 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 smtClean="0">
                <a:solidFill>
                  <a:srgbClr val="FF0000"/>
                </a:solidFill>
              </a:rPr>
              <a:t> personal 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>
            <a:off x="898043" y="1076546"/>
            <a:ext cx="3467161" cy="1741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045" y="2482"/>
                </a:moveTo>
                <a:lnTo>
                  <a:pt x="7536" y="5874"/>
                </a:lnTo>
                <a:lnTo>
                  <a:pt x="11623" y="0"/>
                </a:lnTo>
                <a:lnTo>
                  <a:pt x="13183" y="7513"/>
                </a:lnTo>
                <a:lnTo>
                  <a:pt x="21599" y="4985"/>
                </a:lnTo>
                <a:lnTo>
                  <a:pt x="17749" y="14017"/>
                </a:lnTo>
                <a:lnTo>
                  <a:pt x="18412" y="21600"/>
                </a:lnTo>
                <a:lnTo>
                  <a:pt x="13453" y="15777"/>
                </a:lnTo>
                <a:lnTo>
                  <a:pt x="7008" y="21114"/>
                </a:lnTo>
                <a:lnTo>
                  <a:pt x="6353" y="16265"/>
                </a:lnTo>
                <a:lnTo>
                  <a:pt x="1850" y="21523"/>
                </a:lnTo>
                <a:lnTo>
                  <a:pt x="5091" y="12604"/>
                </a:lnTo>
                <a:lnTo>
                  <a:pt x="0" y="9501"/>
                </a:lnTo>
                <a:lnTo>
                  <a:pt x="6274" y="9331"/>
                </a:lnTo>
                <a:lnTo>
                  <a:pt x="4045" y="2482"/>
                </a:lnTo>
                <a:close/>
              </a:path>
            </a:pathLst>
          </a:custGeom>
          <a:solidFill>
            <a:srgbClr val="000000"/>
          </a:solidFill>
          <a:ln w="50800" cap="flat" cmpd="sng">
            <a:solidFill>
              <a:srgbClr val="C2463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477C43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1949417" y="1640627"/>
            <a:ext cx="2395009" cy="561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5842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Adversary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6" name="AutoShape 11"/>
          <p:cNvSpPr>
            <a:spLocks/>
          </p:cNvSpPr>
          <p:nvPr/>
        </p:nvSpPr>
        <p:spPr bwMode="auto">
          <a:xfrm>
            <a:off x="210816" y="2697468"/>
            <a:ext cx="5104783" cy="1809132"/>
          </a:xfrm>
          <a:prstGeom prst="roundRect">
            <a:avLst>
              <a:gd name="adj" fmla="val 9389"/>
            </a:avLst>
          </a:prstGeom>
          <a:noFill/>
          <a:ln w="50800" cap="flat" cmpd="sng">
            <a:solidFill>
              <a:srgbClr val="000000"/>
            </a:solidFill>
            <a:prstDash val="dash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pic>
        <p:nvPicPr>
          <p:cNvPr id="7" name="Picture 13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14" y="2876515"/>
            <a:ext cx="1664888" cy="14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AutoShape 15" descr="craft_texture.jpeg"/>
          <p:cNvSpPr>
            <a:spLocks/>
          </p:cNvSpPr>
          <p:nvPr/>
        </p:nvSpPr>
        <p:spPr bwMode="auto">
          <a:xfrm>
            <a:off x="1608640" y="4832755"/>
            <a:ext cx="2575637" cy="728684"/>
          </a:xfrm>
          <a:prstGeom prst="roundRect">
            <a:avLst>
              <a:gd name="adj" fmla="val 20269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eterministic</a:t>
            </a:r>
          </a:p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sym typeface="Marker Felt" charset="0"/>
              </a:rPr>
              <a:t>&amp; classical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9" name="AutoShape 16" descr="craft_texture.jpeg"/>
          <p:cNvSpPr>
            <a:spLocks/>
          </p:cNvSpPr>
          <p:nvPr/>
        </p:nvSpPr>
        <p:spPr bwMode="auto">
          <a:xfrm rot="12300000">
            <a:off x="1561424" y="4377064"/>
            <a:ext cx="1395001" cy="346605"/>
          </a:xfrm>
          <a:prstGeom prst="leftRightArrow">
            <a:avLst>
              <a:gd name="adj1" fmla="val 32000"/>
              <a:gd name="adj2" fmla="val 14969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0" name="AutoShape 17"/>
          <p:cNvSpPr>
            <a:spLocks/>
          </p:cNvSpPr>
          <p:nvPr/>
        </p:nvSpPr>
        <p:spPr bwMode="auto">
          <a:xfrm>
            <a:off x="276723" y="4926115"/>
            <a:ext cx="1366357" cy="541966"/>
          </a:xfrm>
          <a:prstGeom prst="rightArrow">
            <a:avLst>
              <a:gd name="adj1" fmla="val 32204"/>
              <a:gd name="adj2" fmla="val 107118"/>
            </a:avLst>
          </a:prstGeom>
          <a:solidFill>
            <a:srgbClr val="C246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7457" y="5561440"/>
            <a:ext cx="1664888" cy="7286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ts val="4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min-entropy</a:t>
            </a:r>
            <a:b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source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2" name="AutoShape 19" descr="craft_texture.jpeg"/>
          <p:cNvSpPr>
            <a:spLocks/>
          </p:cNvSpPr>
          <p:nvPr/>
        </p:nvSpPr>
        <p:spPr bwMode="auto">
          <a:xfrm>
            <a:off x="4060892" y="4944142"/>
            <a:ext cx="1270092" cy="541967"/>
          </a:xfrm>
          <a:prstGeom prst="rightArrow">
            <a:avLst>
              <a:gd name="adj1" fmla="val 32204"/>
              <a:gd name="adj2" fmla="val 10712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>
            <a:off x="3532129" y="5590468"/>
            <a:ext cx="1914360" cy="7286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ts val="4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almost </a:t>
            </a: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perfect</a:t>
            </a:r>
            <a:b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randomness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4" name="AutoShape 21" descr="craft_texture.jpeg"/>
          <p:cNvSpPr>
            <a:spLocks/>
          </p:cNvSpPr>
          <p:nvPr/>
        </p:nvSpPr>
        <p:spPr bwMode="auto">
          <a:xfrm rot="20100000">
            <a:off x="2836490" y="4377064"/>
            <a:ext cx="1395001" cy="346605"/>
          </a:xfrm>
          <a:prstGeom prst="leftRightArrow">
            <a:avLst>
              <a:gd name="adj1" fmla="val 32000"/>
              <a:gd name="adj2" fmla="val 14969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5" name="AutoShape 23"/>
          <p:cNvSpPr>
            <a:spLocks/>
          </p:cNvSpPr>
          <p:nvPr/>
        </p:nvSpPr>
        <p:spPr bwMode="auto">
          <a:xfrm rot="16200000">
            <a:off x="2662509" y="2233822"/>
            <a:ext cx="149503" cy="30701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5C5D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6" name="AutoShape 25"/>
          <p:cNvSpPr>
            <a:spLocks/>
          </p:cNvSpPr>
          <p:nvPr/>
        </p:nvSpPr>
        <p:spPr bwMode="auto">
          <a:xfrm rot="18900000">
            <a:off x="3415018" y="1884833"/>
            <a:ext cx="155154" cy="22815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599"/>
                </a:lnTo>
                <a:lnTo>
                  <a:pt x="21599" y="21599"/>
                </a:lnTo>
                <a:close/>
              </a:path>
            </a:pathLst>
          </a:custGeom>
          <a:solidFill>
            <a:srgbClr val="5C5D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7" name="AutoShape 26"/>
          <p:cNvSpPr>
            <a:spLocks/>
          </p:cNvSpPr>
          <p:nvPr/>
        </p:nvSpPr>
        <p:spPr bwMode="auto">
          <a:xfrm rot="13500000">
            <a:off x="1939227" y="1929278"/>
            <a:ext cx="150957" cy="2237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5C5D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8" name="AutoShape 30"/>
          <p:cNvSpPr>
            <a:spLocks/>
          </p:cNvSpPr>
          <p:nvPr/>
        </p:nvSpPr>
        <p:spPr bwMode="auto">
          <a:xfrm>
            <a:off x="3768642" y="2889443"/>
            <a:ext cx="1326684" cy="1443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 defTabSz="5842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Devices</a:t>
            </a:r>
            <a: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/>
            </a:r>
            <a:b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/>
            </a:r>
            <a:b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endParaRPr lang="en-US" sz="36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9" name="AutoShape 30"/>
          <p:cNvSpPr>
            <a:spLocks/>
          </p:cNvSpPr>
          <p:nvPr/>
        </p:nvSpPr>
        <p:spPr bwMode="auto">
          <a:xfrm>
            <a:off x="292470" y="2896700"/>
            <a:ext cx="1326684" cy="1443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 defTabSz="5842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Devices</a:t>
            </a:r>
            <a: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/>
            </a:r>
            <a:b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/>
            </a:r>
            <a:b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endParaRPr lang="en-US" sz="36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0" name="AutoShape 3"/>
          <p:cNvSpPr>
            <a:spLocks/>
          </p:cNvSpPr>
          <p:nvPr/>
        </p:nvSpPr>
        <p:spPr bwMode="auto">
          <a:xfrm>
            <a:off x="467924" y="3185130"/>
            <a:ext cx="445156" cy="503250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21" name="AutoShape 3"/>
          <p:cNvSpPr>
            <a:spLocks/>
          </p:cNvSpPr>
          <p:nvPr/>
        </p:nvSpPr>
        <p:spPr bwMode="auto">
          <a:xfrm>
            <a:off x="4502129" y="3128688"/>
            <a:ext cx="445156" cy="503250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22" name="AutoShape 3"/>
          <p:cNvSpPr>
            <a:spLocks/>
          </p:cNvSpPr>
          <p:nvPr/>
        </p:nvSpPr>
        <p:spPr bwMode="auto">
          <a:xfrm>
            <a:off x="471955" y="3811576"/>
            <a:ext cx="445156" cy="503250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23" name="AutoShape 3"/>
          <p:cNvSpPr>
            <a:spLocks/>
          </p:cNvSpPr>
          <p:nvPr/>
        </p:nvSpPr>
        <p:spPr bwMode="auto">
          <a:xfrm>
            <a:off x="4508886" y="3786006"/>
            <a:ext cx="445156" cy="503250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1536700"/>
            <a:ext cx="313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Is it from the source?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58100" y="2075197"/>
            <a:ext cx="142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UNLIKELY!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086600" y="2481568"/>
                <a:ext cx="1959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≫≫</m:t>
                    </m:r>
                  </m:oMath>
                </a14:m>
                <a:r>
                  <a:rPr lang="en-US" dirty="0" smtClean="0"/>
                  <a:t> input</a:t>
                </a:r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481568"/>
                <a:ext cx="195919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804" t="-9836" r="-218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524500" y="2971800"/>
            <a:ext cx="287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Is it from the EPRs?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64300" y="3522997"/>
            <a:ext cx="267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 Sure! Seems NO!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42000" y="3916668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Nonlocality</a:t>
            </a:r>
            <a:r>
              <a:rPr lang="en-US" dirty="0" smtClean="0"/>
              <a:t> helps certification!</a:t>
            </a:r>
            <a:endParaRPr lang="en-US" dirty="0"/>
          </a:p>
        </p:txBody>
      </p:sp>
      <p:sp>
        <p:nvSpPr>
          <p:cNvPr id="30" name="AutoShape 2" descr="data:image/jpeg;base64,/9j/4AAQSkZJRgABAQAAAQABAAD/2wCEAAkGBhQSERQUEhQVFRUWGBcYFxcYGBcYGBUYFxYWFxUYFBgYGyYeGBwjGRgWHy8gIycpLCwsFx4xNTAqNScrLCoBCQoKDgwOGg8PGiwkHyQqKSwpKSwpLCksLCwsKSksKSwpLCwsLCwsKSwsLCwsLCksLCksLCksLCwpLCwsLCwsLP/AABEIALEBHQMBIgACEQEDEQH/xAAcAAABBAMBAAAAAAAAAAAAAAAABAUGBwECAwj/xABUEAABAwEEBAcGEQkIAgMAAAABAAIRAwQSITEFIkFRBgcTMmFxkRRSgaHR0hcjJDNCU1RicnOSorGys8HwFRYlNGN0o8LhCDVDgsPT4/Fk4hhEk//EABkBAQADAQEAAAAAAAAAAAAAAAABAgMEBf/EAC8RAAIBAgMGBQMFAQAAAAAAAAABAgMREiExBBMyQVFxYYGRodEiscEzQlJi8CP/2gAMAwEAAhEDEQA/ALptOkKdMtFR7GF3NDnAF0RN0HPMdqw7SdIGDUYDgMXAYnLMrFv0ZTrNio0OzgwJbMYtOzIdii2keLhrzLK7mdbWux34QqSclwkq3MkNbhHZ2uumqwkTN0h10iMHRkcdq4WfhfZn1jRbU1hGYIab2Qa6IJTMzizpQA6rUJ24NAJ3xCUWPgHRoPFVr3ktmAbsYtI2CdqfUs2TkSpCrnhnwytNksFnqU3N5Rzrribr8A2W7xiIxUB9GbSHfs+QzzVXeLkUbsehELz36M+kO/Z8hnkWzOOi3yJe3MewZv8Agqcfh9vkjEegkKkW8blq2Fx8FLZnlTQzjetR74k5AClj/DUb2JbMu5CpIcb1pmBenqp57uYs+jBads9lPzE3sRZl2IVLjjbtO0EHpazzVn0WbV+Gs7RqpvYjMudCpd3G7aRiZ+SzyLU8b9picfksjp2JvYjMupCpUcbtqidnwW+RZbxv2ns96zAdib6IzLpQqWHHDaPw1iyeOO0bvmsTfRGZdCFS7uOK0A5R1tasejFaZGGeWo3GcoTexGZdKFS444bRMQZ3BjZ7Fj0YrTsGXvWpvYjMulCpUccNp3ZZ6rfGst437SdmHwWeRN7EZl0oVLHjgtP4azyI9F604CDO66zblGGKb2IzLpQqWHG7avw1mHXgsnjbtWezfdZH0KN9EZl0IVJnjitIjA45YMx6tVYfxxWkbCNuTMfmZJvojMu1CpH0XrVMQZ3Xac9lxIrZx0WwEXC2I9k1hOeyGhSqqehDyL7QqEsfHRbjUYHXIJEi4MR4BOSvoFWjO+QTuZQhCuSC5WnmHqXVc641T+NqrLhYRS3GR/dlm+N/01V4aJbJgEiTuE4lWJw1tRr6PoBjThWe2SWgEtYZAJOzPdjvUCOiahGTfl0/OXFs11HPqRU4iwTRpG1OsRsdIWYNdFYMio1rad4V+WnGTDt2tEKsmHEdY+lOTqVsNLkTWqGj7XyzbnVF+I6Emp6OeDk3CJh7DGPQ5dDIk09EK+TK3p0VcNo4ZCx2GxtY1r6z6NG60mBAY2XOjZn2Hdig0fw2tNR/JB4c+MbtIHHr39QXPTUqnCjVqxV4oncjkSr0pWrSED0kHrbHbiF3Fe3e52+Lzlpuanh6kXRRrKUAIuQrxNot3udvi85a8tbvc7fF5ybmp0XqMii305WDSV7i0W33M3xeVYNotvuZo8A8qjcVOi9RdFFNZsWBS6u1Xx3RbPcw7B5Ud0Wz3MOweVNzU6L1GRQnJlYNNX0bRbPc7fk/+y0rW61gH1OB/kJ+gqNzU6L1GRRF3eVycY6VcLuGtVpJNOk67zmXSx0dBJISTjMt9O0aLpVqfNfVaRhBHpdYEHpBBHgWcsUJKMkTbK5UXdY6ewrYWtvT2LponRL6965d1bo1pzdMHAZapk7MN6XfmhX30+12+J5uUrowIwxsb22se+7FltqHvuxcxSu1jTcZDX3DG0B90x41OrPoyz3AWUmXbzgLwa8wHOAlxGJgDFYVqkaSuzWmpVHZELFobud2INvblj2fjcpjatH0gx0U6fWGNw8ShmlKLRUhgughpxJOJAmCWjCcYxjeq0a0at7LQtVpyppNh3c05A9m5c+7Qd/Ynutb6tO0VKtXkg4tDXBjAGADVENAAB1PH2KRp+p7z5I8q6VDIyvJkaNcdPYejyjtWDaWg5xHQVKPziqDvMo5v9egdix+c1QbGfJ/qmBD6iNNtIMAH6VpaaBcRF3KOezzlJ/zmfOVM/5f6pnqiq6o6sCSA8OLQ53fAw0Y4YqVG2ZDxczhabfWrWhj67rzwGNnV5rAGtGphgF6uZkOpeV7baHPdQcRAJeRL7xxqkmRm3HDISvVFM4DqCtTSUml0X5ETZCELYuCS6TPpZzzblPfDcQlSRaZfFFxwzZnEc9u/BVnwslFEabb+jKOP/3K8eGixRulRbBkyYgZiDIxwz2iOlSDTJnRdDptlb7Bir+rTcKjxJOJAgkgZdi58F35Il6sd7e0QbgjDESTlmZI8Pak1VlIU6RpuqGqb3KAtAa3W9L5Mgy6W5yM0l0XQeamDohrnAvJbN0TAzxOQ+5OItB3NBOZDWg9OIClrCUcbsmnDC0QzRhESLLTPhgQp5wIsfI2WnUbg+qC5x284gDsCr3hi/U0V02en/pqxuDL5slHoZ/M5V2f9Pzf3ZrLUe+7X987tR3e/vj2rgkVvtJBbTYYc/b3rdp68DHUVq3YmMXJ2QrtWnuT51QzuGJ/otKfCMEgCticgSR4McJTbaQ2z8jqB7qlVlMuOYNQmXYzuy8aZ7bph1az8rUoBtAOIc9lS9UYA403ODSwYdRWkFG/1FZ/1/3+8ya93P753aju1/fO7UxO0tUc+oyhTFQUoD3OfcvOLQ66zVMmCMTAkpdo23trUmVWTdeJAOY2EHpBBHgVAL+7X987tWtXSL2ibzjlhO0kAZ9JXNcLXzfCz67UB1/K9Xc75QWWaYqSAbwkxN4HHpSYJm0Cxo5sSXUzg17dUl9znuM4SfDjOwDnxhUm8i2sfXOUDHHvmPbGPVB7VFdIPB0DT/ennqltYjqUo4xHepWj9q0+JyiVud+gaYg4Wpw+ZVyWFZ8Pf5C5kM0TWLXHGAY2xJBw68/GncVjvPafKmSyOa3Ezsy8M/clXdbf2mOWJy7eg9i3TRjGSsIHON9xkzedjtmc5TpZbPbywGk+rcxiCIzM5mc5SJrAHXgY1rwJ3XpE5qaWfhHRcwGpWp3y5znXn4yXOM447fGuLaZuKvFXz6XNKCxSediL1bJpGDefWjbLm+PFJ7NWN8F8OcIEueSQBhJLjAygD6MJltr09Z7hitSncHDFRrStc1a7Xh4fhTF68cw0CJdjhlgq7POUr3il5WNK8cKVpXHLS3r7/wAezqJG4Jbpf19/V/PUSNy9AyWhpK0qbFuFo9QSaOp5ru79XreD+RcXDFKaUclWkwN4zybl1oysuEaKNqc40g4yGGG4CYJnE7fCvW1Dmt6h9C8h0COUbdmJGf8A0F67s51G9Q+hRDifZfkrE6IQhbFwTZwjfFncRhrU93trN6c028IiBQM5XqWyf8VmwKs+FkoobTAnRdH98r9H+BTUEvaxzGserDf2eJTjTH91Uf3yv9hTUKrPlx9jjkBh19H/AGs46+hL1O2jDNQ4NOpV9dy9bPNw53e++ATpTo+l82nllhynP2GJ8eSadHNmqcGu1KmFTVGFM83LWEavvgE5UvW+bTIjHWHKTygyEz0ZZK0iGSPha3V0Sf8Ax6Q+dTVj8FD6lpfB6e+d+MFXHCo6miviKP0s/HhVicEHHuSn1H67uxYUP0/N/dlpaj2mfTVjqX2VaUktEECJwJggHB3OcCNxXe12xzXwJzYGtDSQ8HnEujVjrGQzvBcKumn4XaTnSDsePYSNnfauR8uko4kaUqjpyxI51mvtDaV5rmOpVqVR0sIDgwuMMk7kgpaArch3O945Elxddpu5RzS8vLZL4EnCYyTv+UajXODmSMhdD8SHPG7I3QRunpXSz2yq6bzA3VJEXs7rHAGR74jrYfBZXSKyabulYQ1tG1mPqmzPFMVSHODqd4scABep60YgDBwOISzQtl5CjTpQ43RBMYEkkl2JwkklcGW+s0C8wuJLNkwCG3jLWtGZdhEi6ZnMZqaSrQPSsdUwA8zIpktBjVIvOBJ73smxUd1xtnM8LPrtSA6RrQSKYIAzh4vYVTqgiRzGtx2vHRK+2c09bfrtUWAjpW0Go6mA6WgEkt1TMYA7cwmzQFWXVMSfTGYuqNqOGYgkZRGUbTBMrbR4aLZWAImAchkeTJkg79kYTniufB9pDnA99T9iwY33yDdJg724XZwGKkHPjFf6nYP2jd25yiluP6Cp5/rJ6uZVywUp4xW+kMPv2j6yidt/uJn71/pvXPW0j3+SFzIMCnDR1uawC8JIqNdzWuwa0iNbpOWWCbwFsFKdjlQpr2oOFMAYtZdOqGybzjOGeYzSSpRbnAmNo8a2JXMuUq7dyxyFEAc0Z57f6J1s9oy1DsxjLLGdvXtPYk9lpBzgHuutJxMExniQMSt2WiGOpgnF7SDAyF4GJ1hMjAbla9xcfNNYV3dX89RIi5KtNO9OPUPrPSKVqbLQzOK1ehBUEmrjilLD6RXzy2Z5BJSUopTyFaPxgEZWWgx2bB7esFevLJzGfBb9AXkVlIte0OBBBGBEYHFeuLEfS2fBb9AVYcT7FYHdCELYuCZeGABsjwSBrUc8vXqeaekycMx6kfnz6OUz6/S3KsuFkrUozSg/Rdn/AHyv9hTUEqZuiedu6dpg/iVN9NO/RNn/AHuv9jTUFrOJMNGZ2b1nHX0Jeos0eJqHJ3pdQ6+qMKebZjWGze4DNOdJlMMmW3jSM86b/KYDAxeuxAyjPFMFAunFPdWWMa0wQ5odgWmA517E3ZBkZSk2kVJNwo5uiviKP1mqweBtWbMwbpHznKu+EpN3RfxFH6ysPga6bM3w/XcsqH6fm/uzSWortFWu17roLm3jAgYBtGY3kOfltkEZELbumuTIYA28cC114tDgAedhLSdmzwJZabQGNLjMCMsTiQPvScaYpwcT7IgQSSGkglsZjCerHBbECSlbLTDQaYJu4ktc0l1xpIgExrXsTAdGEJVa3VBEXjqiLmAL5xvSHQIiJwzk5Lr+Uqd28HSJIwBOIjIAScwsVtJMYSHYACbxyOWW05jZt6RMgTU7TaCcWNEE4QcReYIkkexLjexGC0ZarTdJLADAwDXHEls5mYGtkDOBSr8rU8TJgbbroPUY6QOsgbVg6Xpjaegwcc8sJ2FAJW2q0wdTWIJAu4AlpN2b2w3R76SMIlOFrGpvxb4ddqKFta8kNnASZBG2Ix2jai2cw9bfrtUMDNYqxda34YBpHOOF17ALzTg29Bc2MxJSbg62HP8Ah0wNWLoD3Q0YmAM7hgtnbmnxlScpgEjwiJ/HQteUm6Rlebj1PAS4GLjFPqdnxjfoconbQPyGzptP8j4/HSpbxh/q7fjG/Q5Q+2H9CN390jb+zdGGzauev+3v8hcyFtOASmxWI1CQHMaQ1zpe4MBDBJAJzcdg2rSz2J7mXg2RjjLfYiTgTOSX6QpxRGpmKeNymJ1Xd64u8MK2Fs5jhR0mwNaC2boaOYw4itfMkmTq4JvrOl5IyLicgMCdwwCb6tdxOLj2laGod57V0YMi2EkdLSbQGy04CkOYw4seXOzO0ECduRwTbUqXnOIyJJGQwJOwZJC1rsCD40u0LrV6TXkuF9ognCJy6lSawxb6E4G8hU20ue+alXZmY35ZdJSgFvto7WdW5TTTNFlWnUDmtxDnarGtgtBcILGiOrwKvdHxrl2YZLcQNaQNoM4TgsKG0Kqnh5F5wlTaTHAXPbR2s8iwXM9tHazyLavZ6OsZkxUiajdjmBuzvS7r2QtKljoC9H7WPTGnmlvJyLuOBPWui7KXZlwZ7Z42eRc6DzFc8q1oYAQ0uIdVBIbFO62HEZnLBSTQ+jqLmTcDzdY5166RfLSTdDQIGzGSlL9CUDiaNPwSPoK4Ku2xhJxd/Y3VCUle5CbRVLqoLgQdQQZmAABnjkAvWWj/AFqn8Bv1QvLungOVa7WvEwSXSCBg2AcR2nwL1Bos+k0vgM+qF2UZYs/BGWHDJpipCELoJBMvDH9Uf8Oj9vTT0mThmfUj/h0ft6arPhZK1KK0xT/RVD97r/YU1x0bwWZdZUvm9vaMMyMLwmI3hd9Ln9E2b96r/Y003WHhQ5lMU20LwaCZNRrZx98MTrZLzdpVVpKlrl6W8TWnhxPEKrRwXpgFxc+c8m4nE7kxW2x8mRiCCJETI1nNh0gY6s4SMQnGrwre683kAMIk1WxnGBgA57E0VrYXmCACCRgSdpOeW/JV2eFZX3v4/Baq6dvp1JfwgbLNGdFCifGFPOBjvU4G7znYKBacOrowb6FEdrgp1wJPpHb9d66tn4PNmch1tdscHFooue2JnCDEGBIxOfi8Cek+SA6y3QW4mGmBhDYDc52dXTDjXrhok9XiJHbEdZCT93mJDCcSDByDQCTMdIw+/BdSkraFLPqJRbXjA2fAkbDziYd7GMoI2dM4LL7W8kkWaTdzIibpwBls7JHTC7M0wDkyplOQxGHT19nSFl2koiWOxAOGOYkjdIlu3G90K2KP8SML6iV9dwONmaSS9o1dgBIE3do6gSDErsKzjemzjVAuSJJk7ruGBkjPAjaEqr2ktmBIDZziTsGXQTM4QuZ0gZjk3ZOPXAkDLAk4fgxGJfxJs+pyNoqAuLaAmc8pAMbpOBvDrIzBSq1E8njgdWRuN5uC1s9sLjFwjLEz3t7CRiJgLe28w+D6wVZNPkSkNtGq3l3jG9AnEHCGxGrIERthaWWq01HgAh19kz8YMjdBInpPQtLKQbTUuzkZzz1N+eIOGWZBN4xiw1Zq1Iyv0yDhiC9pEGJOe3KW75UEiXjB/V2/GN+hyh9p/uVoM/rI+o6M8FLuML1hnxjf5lELX/co/eB9Qrmr/t7hcyIULC5zLzQIx9k0HAScCZySy2U/Shqj/D9jQ713euvdvkWllcGUAXtMONQNIZTIJugYk6wxXS1tBpNEAet7KA2O703h4fItl4HNbIjVYax60MKKw1j1rNOpGwLo5GqOzD+MEp0MYtNM7ns+lceVp4rWyNl8XrmI1jIu9JgT2LKorwaJvbMsq0V2ljtYc127a09Kg1ksdRrmA0nE1Gi7LSS4GQA3fJEYboRaLc6430xuIM3H1C5t1xGtLoxAnDYQuzbRXZUpteS00wLoMAZucJ343s/uXDs9Dcpq+ppWqRqtWO9l0Yakwxgxg3oGOE4Z7R+AuWldFGli8Nk4iHk7QMpyy2QnO0GvZ6j2k0nG7yus95DpLcKZAkk547AcUh01pB9Rrb4pjVDgaZcRDoN1wd7IZHYr/wDXef1K2hh8TN+2UmCpTDm0nButcDhd5rTJGAxA8IWbLpm0vdHdDG4ZupjHoF1pM+Qpzr8JKQ0cLNDr8ASA27PKMdvnJp2ZlNOgah5UwXDVPNqtpeybm52fUOg7Cr7qElilFX7IlSayTEVtrPL2h7w+HHEYA4gTEBerdE+sUvi2fVC8u6Qog33m/eFUAEvY7BxMzdEk4DGdq9QaFPqej8XT+oFtBWlZdDJO7bYtQhC2LAmThj+qO+HR+2pp7THw0PqN/wAOl9sxUnwslalH6ZbGibL+81/smJldoI9y90B8DHVjdUazOffT4E96bH6Jsn7xX+yYmNtptLrOaVJhfSmCGsvGS5rzrDbIBXNJpPPwJWbEejWtNWKnJkEH1xzmicBgWgkncPohY0lQY2q+6WROAZN0CBg29ietKtEWSvTq3jStLcCJY0NOMZl4IAw2Y5LbSWlHl9Rji6CDF8tL9Yh2sWtE4jxlWc4t2i16hxerQ9affDdHHdZ6J7CptwDtYfRfBGq9zY3a7iO0FQHhRVLKdgcRq9zU+rb5R2p04KcIjQNV1Og6q2oKfNcBdc0OBvCCRMjsO9V2bOFu/wBy0y0ZRKiX58O9y1B4T5iyOG7vcz+0+YujAylyWSiVFPz2d7mf8o+YtTw5d7QflHzEwsXJbKJUS/Ph3tB+UfMQeGz/AHOflHzFOBi5Lby52lt5pAz2eAgqKHhy72j5x8xanhy72n5581MLFx/p2CHueGOvOwJL5wzgAuIaMMhgt6dkgiKYbi0ki7sdeOXTPao83h26Y5H5x8xZdw6cP8EfL/8AVMLJxHXjAPpNMb6g8TXFQ60n9Cj94+4pz4Q6eFcNe8MYKYdADw4uJjADwDxpstLY0M2dteQOiXD7vEuXaMsK8V+SY8yGsiE5VKTn0wWNvNDdYltJpvU2y4AjWIAcPwEi0ToWpaDqwGgwXEiASHECMzN05DYn2nwWe1lw9zu5+sWvvazQMwBzSJG4k5pOrCm7SZlClKSyRG6ugKwklpET7F2wBztmwEE9a4WzRhpvc2Zuna1zTkDkRhmpJpSw1WBxPJOwcXRIgPY1hIvETgBlJ2po0j666Sxx3sMtOAyO1axq4leLEk4ZMQWbR5c9rS9jA4gXnSGtkxecQJgZlL7Fo9wrNvQ9nKinfbN1xB2HPEY9RXEjanew2Ucgypfbq2hksjWxui8XXunK74VWc24vsIu7RNdLVOWY5tWXgzgcpGIIAwHg6lAbXbKdQULs3hTAcTsjAAmBeIxg7oU1faGmReG3xquXVgXSBgBAHRliuHYZSmpYnfudO0xUWrIeLW8Wh7boMtYBqiMGzJILjOEk4+BILTZyy80yCIwOzb9ELRloHV4+tdDVYWm85wMYANGOwY3h9C9DO1jmxIk2htEUH05cwPJY0uvGQHS6boABAi7nO1LBoCzDHkKfgB3dai9n0uaY1Kz2YDV5JrhlhBLty1tHCa0A6tWd80mDHwSuCps1aUm4ysu7OmFamo2aOmnKDWuBaI1iInDDLDOemV6f0GfU1D4qn9Rq8nOt9SoRfdOMnAATPQvV/B/9Us/xNL6jV30ouNk9bGDacm1oOCEIXQATHw0b6kd0OpHwNqNJ2bgnxNHCt0WV/gWdTgfYlalH8IGRoixE4A165+aB9yT8F7WzkHBz284xLgMIEZlZ4Y2ydG2OiOaxz3A7ZdBM47yfBCgLqAOa46lOO0Rav09iYzwSuWa+3U8fTKY/zt39aimlra1wDQ8EB0hoMgSwAkR1DamE6JcG3+Tdc76Dd7YhatbGSrQ2SNJtp3L1Noco2sWZVtlhr2KhTq1qQcylTE32hzSGAEfTgVEa9moU+ZWY4dBP3J24A8Wb9Jio4VRSZTIbJaXEuImAJGQzx2hS4/2dP/N/g/8AKtKVBwbwydvIpvMS0K0Fspj2Q7SsjSVKOc3tKsk/2cR7t/g/8qB/Zwb7t/g/8q6bS6v2K38CuPyrS75vaVqdI0PedrlZL/7ODYMW3HZNHDw+mKpNLaENnr1KL4vU3uY6MpaS0x0YJmtW/YYl0HP8o0N7PnLZulqO9nzlH+5grE4McSFa2WQWjlmUy8E02OaTeEkAucDqgxhgcIKZ9X7fBGJdCMnSVD3nzvItTpCh7z53kTPatHGm9zHCHNJa4biDBHaufcwTP+T9vgYkPfd1n952O8iDbbOe9+d5EyizBd6dlEKG7fuft8DGiRaM7jJBqVg0bgHfTBhSLhVpmz1LE2lQfJDmQ0MqYAB29vSoAKQGWJPi/r+M8rS4G8T4tdjpWh9qew1JIa1oIADi0SSc8FzujjkpNt27Eqo7WSIDoPSQsxmo110mSQ3LVcB9KeXcOLNvqfI/qrB9Aal7rrfJb5VkcQtH3XX7GpU2WNWWKSfsTTqzgrIqvSWnadcOFJtQyIm7lO/OdqQWt14lz4vu2NAAGEZDqx/7i5RxD0fddfsasegJQ901vksWkKOBWiitSUpu7KTXXu5wpOpA6pcHdIIgiN2Suj0BLP7prfJZ5Fn0BLNttFfsp+arKMlyKWZSL9JPLYmJ2gvDhBB75JAFe/8A8f7L7or/AMPzUegBZfdFf+H5qvZ9CXiepRjKc5LfuRyvWjxDWVpnl6/8PzUoHEjZfbq/8PzFnJVL/SjNqfIoE2YrDqJCv48R9l9ur/w/MWHcRtkIg1q/8Oe24oSqc0QlPoUVaKdIclybnElo5QOjB843YHNiF6r4OH1JZviaX2bVBW8QtiH+NaflU/8AbViWKyClTZTbN1jWtE5w0ACenBaxi0zaKO6EIWpYEycMf1Sp+NhT2mLhq6LHU/GwrOrwPsyY6lB8K3+pLP4foCidB7Q5pfzbzb3wZF7xSrXZxZVrdYLPUo1WFxmWP1WtDXObIcASTLRsSH0Bbac32f5b/wDbXPSi4KzRWebEdTSbw6o+pVY6zODwG3gW8mWkU2tbsOWwHDtr0GVZY/s/Wz2yz9V+p/trsOIS2e2Wf5dT/bWvkyG7kp4gW+oq5/bfRTYrQUR4teB9TR1mqUqrmOc6oXgsLiIuNbjeaMZBUuWsdCVoCEIViQK8rcYP952z4+p9cr1Sqh4ScSla02qvXbXpNFWo94BD5Ac4mDCznfIrIpRq9VcAR+jLH8RT+qFV44gK/uij8l6t/g/o02ey0KBIJpU2MJGRLWgEiepI3voQlmeYeGjCLfa+m0VvFVemSVaHCjQVB1qtJLNY1ariQTib1oO/eBh0JvqcGbOC8hmyp7IwMLTs6LjexcL2yCdrM2Wzy6kBpUy5wAEkkADeTgPGpBwo4IV9HPZTtFyXsvNLHXhnBBkDEHwYqS0ODFDlwQwgioY1jAIfaSI//NnYd6mXGzo2nUrUnPbJbSeBiYgtquy62NPgVltEJQcrPKxDoNOxRgXpjitP6KsvwX/avVSVuDln1gKe/wBk72PdAG33rexXRwHotZYaLWiAOUgbvTXq2z141J2XT4IdFwzY/IQhdxAIQhACEIQAhCEAIQhACEIQAhCEAIQhACjvDyuG2N05FzWb+ebo8ZUiUa4xKJdYKl0S4PokDfFZn3SqySasyUdeAdl5Ow0mbjU8dR5+9SBNvBxkWan1E9rifvTkpWhAIQhSAQhCAEIQgBCEIAQhCAq/TnAi2VLRWfTYwse95abwGDi+MznDykbuAdvM6lPGfZjbyk7f2jvErcQuJ7FTbvmab2RVdj4DW8VWOc2iBfBcb2y9ULsuio7sCkHDzgxaLS+m6gGEBrmuDjBxvARsiHu8MKaIV1ssFFx6kY3e5Ur+L23PkEUhM5PjMvJy+G5WNwa0e+hZadOpF9t69dxEue52HanRCtS2aFJ3iJTctQQhC6CgIQhACEIQAhCEAIQhACEIQAhCEAIQhACYeGr4spG99MfOB+5PyjnDix1atGm2iy+eWYXDDBgD5OJ2GFWWaJQ66DbFnpfAb4xKXLlZaV1jW960DsAC6qxAIQhACEIQAhCEAIQhACEIQAhCEAIQhACEIQAhCEAIQhACEIQAhCEAIQhACEIQAhCEAIQhACChCAEIQgBCEIAQhCAEIQgBCEIAQhCAEIQgBCEIAQhCAEIQgBCEIAQhCAEIQgBCEIAQhCAEIQ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www.idquantique.com/images/stories/Products/quantis-oem-4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47" y="4634503"/>
            <a:ext cx="2505498" cy="19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537200" y="4419600"/>
            <a:ext cx="164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New View: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54700" y="4919968"/>
            <a:ext cx="347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Entanglement and min-entropy </a:t>
            </a:r>
          </a:p>
          <a:p>
            <a:r>
              <a:rPr lang="en-US" dirty="0" smtClean="0"/>
              <a:t>source just to help certify: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776489" y="5572907"/>
                <a:ext cx="2358146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|1〉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489" y="5572907"/>
                <a:ext cx="2358146" cy="6646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Down Arrow 35"/>
          <p:cNvSpPr/>
          <p:nvPr/>
        </p:nvSpPr>
        <p:spPr>
          <a:xfrm rot="16200000">
            <a:off x="7975109" y="5761458"/>
            <a:ext cx="484632" cy="324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8434612" y="5708789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612" y="5708789"/>
                <a:ext cx="73770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913583" y="6246716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slightly more complicated!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166765" y="4919968"/>
            <a:ext cx="1190187" cy="10759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ource</a:t>
            </a:r>
          </a:p>
          <a:p>
            <a:pPr algn="ctr"/>
            <a:r>
              <a:rPr lang="en-US" dirty="0" smtClean="0"/>
              <a:t>&amp; entanglement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 animBg="1"/>
      <p:bldP spid="37" grpId="0"/>
      <p:bldP spid="32" grpId="0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342" y="145288"/>
            <a:ext cx="9443405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Summary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042" y="3855500"/>
            <a:ext cx="9443405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00B050"/>
                </a:solidFill>
              </a:rPr>
              <a:t>Open Questions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286" y="1016000"/>
            <a:ext cx="7986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propose “</a:t>
            </a:r>
            <a:r>
              <a:rPr lang="en-US" sz="2400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Physical Randomness Extractors</a:t>
            </a:r>
            <a:r>
              <a:rPr lang="en-US" sz="2400" dirty="0" smtClean="0"/>
              <a:t>” based on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37189" y="1453699"/>
            <a:ext cx="351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MINIMUM ASSUMPTIONS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364" y="2061032"/>
            <a:ext cx="8528074" cy="1467756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rbel"/>
              </a:rPr>
              <a:t>Main Theorem: 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there exist </a:t>
            </a:r>
            <a:r>
              <a:rPr lang="en-US" sz="2400" i="1" kern="0" dirty="0" smtClean="0">
                <a:solidFill>
                  <a:srgbClr val="FF0000"/>
                </a:solidFill>
                <a:latin typeface="Corbel"/>
              </a:rPr>
              <a:t>physical randomness extractors 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that achieve </a:t>
            </a:r>
            <a:r>
              <a:rPr lang="en-US" sz="2400" kern="0" dirty="0" smtClean="0">
                <a:solidFill>
                  <a:srgbClr val="FF0000"/>
                </a:solidFill>
                <a:latin typeface="Corbel"/>
              </a:rPr>
              <a:t>all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  <a:latin typeface="Corbel"/>
              </a:rPr>
              <a:t>basic goals 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and a subset of </a:t>
            </a:r>
            <a:r>
              <a:rPr lang="en-US" sz="2400" kern="0" dirty="0" smtClean="0">
                <a:solidFill>
                  <a:srgbClr val="0070C0"/>
                </a:solidFill>
                <a:latin typeface="Corbel"/>
              </a:rPr>
              <a:t>premium goals </a:t>
            </a:r>
            <a:r>
              <a:rPr lang="en-US" sz="2400" kern="0" dirty="0" smtClean="0">
                <a:latin typeface="Corbel"/>
              </a:rPr>
              <a:t>with any </a:t>
            </a:r>
            <a:r>
              <a:rPr lang="en-US" sz="2400" i="1" kern="0" dirty="0" smtClean="0">
                <a:solidFill>
                  <a:srgbClr val="00B050"/>
                </a:solidFill>
                <a:latin typeface="Corbel"/>
              </a:rPr>
              <a:t>random-to-device</a:t>
            </a:r>
            <a:r>
              <a:rPr lang="en-US" sz="2400" kern="0" dirty="0" smtClean="0">
                <a:latin typeface="Corbel"/>
              </a:rPr>
              <a:t> source.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00934" y="4586516"/>
                <a:ext cx="762138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Instantiation 2: improve the dependence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dirty="0" smtClean="0"/>
                  <a:t>, 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achieve more goals in the premium list.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Where is the randomness from?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How much entanglement is necessary then?</a:t>
                </a:r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4" y="4586516"/>
                <a:ext cx="7621382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120" t="-3101" r="-320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0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905000"/>
            <a:ext cx="63989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You! </a:t>
            </a:r>
          </a:p>
          <a:p>
            <a:pPr algn="ctr"/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Q  &amp;  A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0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4000" y="276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orbel"/>
                <a:cs typeface="Aparajita" panose="020B0604020202020204" pitchFamily="34" charset="0"/>
              </a:rPr>
              <a:t>We are not always getting it ….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orbel"/>
              <a:cs typeface="Aparajita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5800" y="17367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latin typeface="Corbel"/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455F51"/>
              </a:solidFill>
              <a:latin typeface="Corbel"/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Heninger</a:t>
            </a:r>
            <a:r>
              <a:rPr lang="en-US" sz="3200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 et al. broke the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k</a:t>
            </a:r>
            <a:r>
              <a:rPr lang="en-US" sz="3200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eys of many SSH hosts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b</a:t>
            </a:r>
            <a:r>
              <a:rPr lang="en-US" sz="3200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y exploiting insufficient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randomness.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455F51"/>
              </a:solidFill>
              <a:latin typeface="Corbel"/>
              <a:cs typeface="Aparajita" panose="020B0604020202020204" pitchFamily="34" charset="0"/>
            </a:endParaRPr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13" y="1736725"/>
            <a:ext cx="5555848" cy="4669276"/>
          </a:xfr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94900" y="17748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introduction: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455F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“Ultimately the results of 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tudy should serve as a wake-up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that </a:t>
            </a:r>
            <a:r>
              <a:rPr lang="en-US" sz="2400" b="1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secure random number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b="1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eneration</a:t>
            </a: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continues to be 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nsolved problem in important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 of practice.”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solidFill>
                <a:srgbClr val="455F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6745">
            <a:off x="6776128" y="2801223"/>
            <a:ext cx="2721156" cy="308397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167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38" y="411988"/>
            <a:ext cx="8596668" cy="7239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Wish list</a:t>
            </a:r>
            <a:r>
              <a:rPr lang="en-US" dirty="0" smtClean="0"/>
              <a:t> for Randomness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 rot="18394903">
            <a:off x="5465542" y="1730982"/>
            <a:ext cx="5410990" cy="3098933"/>
            <a:chOff x="2062611" y="1458913"/>
            <a:chExt cx="7462389" cy="4865687"/>
          </a:xfrm>
        </p:grpSpPr>
        <p:pic>
          <p:nvPicPr>
            <p:cNvPr id="14" name="Picture 1" descr="pasted-image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17" b="18217"/>
            <a:stretch>
              <a:fillRect/>
            </a:stretch>
          </p:blipFill>
          <p:spPr bwMode="auto">
            <a:xfrm rot="21360000">
              <a:off x="5577713" y="1458913"/>
              <a:ext cx="3947287" cy="2295461"/>
            </a:xfrm>
            <a:prstGeom prst="rect">
              <a:avLst/>
            </a:prstGeom>
            <a:noFill/>
            <a:ln w="1016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50800" dir="5400000" algn="ctr" rotWithShape="0">
                <a:srgbClr val="292929">
                  <a:alpha val="6974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pasted-im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2062611" y="4524935"/>
              <a:ext cx="2392530" cy="1639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5" descr="pasted-imag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00000">
              <a:off x="6938761" y="3502294"/>
              <a:ext cx="1887875" cy="242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6" descr="pasted-imag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0000">
              <a:off x="4514983" y="4365753"/>
              <a:ext cx="3159380" cy="195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6451" y="1279271"/>
            <a:ext cx="7001155" cy="5395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ct val="0"/>
              </a:spcBef>
              <a:buSzPct val="135000"/>
              <a:buFontTx/>
              <a:buChar char="•"/>
            </a:pPr>
            <a:r>
              <a:rPr lang="en-US" sz="3600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High quality</a:t>
            </a:r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buSzPct val="135000"/>
              <a:buFontTx/>
              <a:buChar char="•"/>
            </a:pPr>
            <a:r>
              <a:rPr lang="en-US" sz="3600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close to uniform  </a:t>
            </a:r>
            <a:r>
              <a:rPr lang="en-US" sz="2400" dirty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 </a:t>
            </a:r>
            <a:r>
              <a:rPr lang="en-US" sz="2400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 </a:t>
            </a:r>
            <a:r>
              <a:rPr lang="en-US" sz="2400" i="1" dirty="0" smtClean="0">
                <a:solidFill>
                  <a:srgbClr val="C0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small error</a:t>
            </a:r>
            <a:endParaRPr lang="en-US" sz="2400" dirty="0" smtClean="0">
              <a:solidFill>
                <a:srgbClr val="C00000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buSzPct val="135000"/>
              <a:buFontTx/>
              <a:buChar char="•"/>
            </a:pPr>
            <a:r>
              <a:rPr lang="en-US" sz="3600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Secure    </a:t>
            </a:r>
            <a:r>
              <a:rPr lang="en-US" sz="2400" i="1" dirty="0" smtClean="0">
                <a:solidFill>
                  <a:srgbClr val="C0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classical/quantum adversary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SzPct val="135000"/>
              <a:buFontTx/>
              <a:buChar char="•"/>
            </a:pPr>
            <a:r>
              <a:rPr lang="en-US" sz="3600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Large quantity</a:t>
            </a:r>
          </a:p>
          <a:p>
            <a:pPr marL="914400" lvl="1" indent="-457200">
              <a:spcBef>
                <a:spcPct val="0"/>
              </a:spcBef>
              <a:buSzPct val="135000"/>
              <a:buFontTx/>
              <a:buChar char="•"/>
            </a:pPr>
            <a:r>
              <a:rPr lang="en-US" sz="3600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1 trillion bits/day?    </a:t>
            </a:r>
            <a:r>
              <a:rPr lang="en-US" sz="2400" i="1" dirty="0" smtClean="0">
                <a:solidFill>
                  <a:srgbClr val="C0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efficiency</a:t>
            </a:r>
            <a:endParaRPr lang="en-US" sz="2400" dirty="0" smtClean="0"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SzPct val="135000"/>
              <a:buFontTx/>
              <a:buChar char="•"/>
            </a:pPr>
            <a:r>
              <a:rPr lang="en-US" sz="3600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Minimum assumptions</a:t>
            </a:r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buSzPct val="135000"/>
              <a:buFontTx/>
              <a:buChar char="•"/>
            </a:pPr>
            <a:r>
              <a:rPr lang="en-US" sz="3600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least amount of trust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89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268" t="664" b="1"/>
          <a:stretch/>
        </p:blipFill>
        <p:spPr>
          <a:xfrm>
            <a:off x="3770563" y="3246635"/>
            <a:ext cx="6633812" cy="3149561"/>
          </a:xfrm>
          <a:prstGeom prst="rect">
            <a:avLst/>
          </a:prstGeom>
        </p:spPr>
      </p:pic>
      <p:sp>
        <p:nvSpPr>
          <p:cNvPr id="8" name="AutoShape 1"/>
          <p:cNvSpPr>
            <a:spLocks/>
          </p:cNvSpPr>
          <p:nvPr/>
        </p:nvSpPr>
        <p:spPr bwMode="auto">
          <a:xfrm>
            <a:off x="544382" y="338646"/>
            <a:ext cx="9068562" cy="6519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000" dirty="0">
                <a:solidFill>
                  <a:srgbClr val="0070C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How can we be sure it’s random?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9" name="AutoShape 2"/>
          <p:cNvSpPr>
            <a:spLocks/>
          </p:cNvSpPr>
          <p:nvPr/>
        </p:nvSpPr>
        <p:spPr bwMode="auto">
          <a:xfrm>
            <a:off x="544382" y="1197483"/>
            <a:ext cx="11506962" cy="1317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000" dirty="0">
                <a:solidFill>
                  <a:srgbClr val="0070C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How could fundamentally unpredictable </a:t>
            </a:r>
            <a:endParaRPr lang="en-US" sz="4000" dirty="0" smtClean="0">
              <a:solidFill>
                <a:srgbClr val="0070C0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events </a:t>
            </a:r>
            <a:r>
              <a:rPr lang="en-US" sz="4000" dirty="0">
                <a:solidFill>
                  <a:srgbClr val="0070C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possible?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2" y="4821416"/>
            <a:ext cx="1698988" cy="16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91" y="2100739"/>
            <a:ext cx="5104066" cy="4381178"/>
          </a:xfrm>
          <a:prstGeom prst="rect">
            <a:avLst/>
          </a:prstGeom>
          <a:noFill/>
          <a:ln w="101600" cap="flat" cmpd="sng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50800" dir="5400000" algn="ctr" rotWithShape="0">
              <a:srgbClr val="292929">
                <a:alpha val="6974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7958" y="287845"/>
            <a:ext cx="8463978" cy="191890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6200"/>
            <a:r>
              <a:rPr lang="en-US" sz="4400" dirty="0" smtClean="0">
                <a:solidFill>
                  <a:srgbClr val="0070C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We can’t be sure … without believing first of all its existence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009" y="3182112"/>
            <a:ext cx="4179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Super-Deterministic World</a:t>
            </a:r>
          </a:p>
          <a:p>
            <a:pPr algn="ctr"/>
            <a:r>
              <a:rPr lang="en-US" sz="2400" i="1" dirty="0"/>
              <a:t> </a:t>
            </a:r>
            <a:r>
              <a:rPr lang="en-US" sz="2400" i="1" dirty="0" smtClean="0"/>
              <a:t>                  </a:t>
            </a:r>
            <a:r>
              <a:rPr lang="en-US" sz="2400" b="1" i="1" dirty="0" err="1" smtClean="0"/>
              <a:t>v.s</a:t>
            </a:r>
            <a:r>
              <a:rPr lang="en-US" sz="2400" b="1" i="1" dirty="0" smtClean="0"/>
              <a:t>.                   </a:t>
            </a:r>
          </a:p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World with Randomness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4160" y="588873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</a:t>
            </a:r>
            <a:r>
              <a:rPr lang="en-US" i="1" dirty="0" smtClean="0"/>
              <a:t>e could live in the “Matrix”……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392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38215" y="241300"/>
            <a:ext cx="3721100" cy="3886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05800" y="342900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Assumptions: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4100" y="838200"/>
            <a:ext cx="270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Non-deterministic World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12200" y="1193800"/>
            <a:ext cx="2678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(conditional) </a:t>
            </a:r>
            <a:r>
              <a:rPr lang="en-US" sz="1600" b="1" dirty="0" smtClean="0">
                <a:solidFill>
                  <a:srgbClr val="0070C0"/>
                </a:solidFill>
              </a:rPr>
              <a:t>min-entropy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0538" y="284988"/>
            <a:ext cx="8596668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CLASSICAL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670" y="1270508"/>
            <a:ext cx="2301654" cy="292608"/>
          </a:xfrm>
          <a:prstGeom prst="rect">
            <a:avLst/>
          </a:prstGeom>
          <a:solidFill>
            <a:srgbClr val="51C3F9"/>
          </a:solidFill>
          <a:ln w="15875" cap="flat" cmpd="sng" algn="ctr">
            <a:solidFill>
              <a:srgbClr val="51C3F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69232" y="2679674"/>
            <a:ext cx="930054" cy="298704"/>
          </a:xfrm>
          <a:prstGeom prst="rect">
            <a:avLst/>
          </a:prstGeom>
          <a:solidFill>
            <a:srgbClr val="C00000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20940" y="91872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x~(</a:t>
            </a:r>
            <a:r>
              <a:rPr lang="en-US" i="1" dirty="0" err="1" smtClean="0">
                <a:solidFill>
                  <a:prstClr val="black"/>
                </a:solidFill>
                <a:latin typeface="Calibri" panose="020F0502020204030204"/>
              </a:rPr>
              <a:t>n,k</a:t>
            </a:r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1198" y="1190952"/>
            <a:ext cx="4110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min-entropy: necessary and sufficient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3366" y="2739644"/>
            <a:ext cx="881286" cy="353568"/>
          </a:xfrm>
          <a:prstGeom prst="rect">
            <a:avLst/>
          </a:prstGeom>
          <a:solidFill>
            <a:srgbClr val="63A537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04710" y="1974450"/>
            <a:ext cx="1496982" cy="332232"/>
          </a:xfrm>
          <a:prstGeom prst="rect">
            <a:avLst/>
          </a:prstGeom>
          <a:solidFill>
            <a:srgbClr val="99CB38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30698" y="1932124"/>
            <a:ext cx="326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Extract </a:t>
            </a:r>
            <a:r>
              <a:rPr lang="en-US" sz="2000" dirty="0" smtClean="0">
                <a:solidFill>
                  <a:srgbClr val="63A537"/>
                </a:solidFill>
                <a:latin typeface="Calibri" panose="020F0502020204030204"/>
              </a:rPr>
              <a:t>Almost Uniform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Bits!  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30400" y="4020312"/>
            <a:ext cx="504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/>
              </a:rPr>
              <a:t>Either     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/>
              </a:rPr>
              <a:t>Independent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short </a:t>
            </a:r>
            <a:r>
              <a:rPr lang="en-US" b="1" dirty="0" smtClean="0">
                <a:solidFill>
                  <a:srgbClr val="63A537"/>
                </a:solidFill>
                <a:latin typeface="Calibri" panose="020F0502020204030204"/>
              </a:rPr>
              <a:t>uniform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Seed  ~ log(n)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5500" y="1974450"/>
            <a:ext cx="1529579" cy="3322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Extractor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337939" y="1601219"/>
            <a:ext cx="293530" cy="330200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Down Arrow 33"/>
          <p:cNvSpPr/>
          <p:nvPr/>
        </p:nvSpPr>
        <p:spPr>
          <a:xfrm flipH="1" flipV="1">
            <a:off x="1337939" y="2349474"/>
            <a:ext cx="293530" cy="330200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Down Arrow 34"/>
          <p:cNvSpPr/>
          <p:nvPr/>
        </p:nvSpPr>
        <p:spPr>
          <a:xfrm rot="16200000">
            <a:off x="2723333" y="1972866"/>
            <a:ext cx="293530" cy="330200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761074" y="935547"/>
            <a:ext cx="930054" cy="633984"/>
            <a:chOff x="5491574" y="2726247"/>
            <a:chExt cx="930054" cy="633984"/>
          </a:xfrm>
        </p:grpSpPr>
        <p:sp>
          <p:nvSpPr>
            <p:cNvPr id="37" name="Rectangle 36"/>
            <p:cNvSpPr/>
            <p:nvPr/>
          </p:nvSpPr>
          <p:spPr>
            <a:xfrm>
              <a:off x="5491574" y="3061527"/>
              <a:ext cx="930054" cy="298704"/>
            </a:xfrm>
            <a:prstGeom prst="rect">
              <a:avLst/>
            </a:prstGeom>
            <a:solidFill>
              <a:srgbClr val="C00000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15410" y="2726247"/>
              <a:ext cx="508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Eve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3924300" y="228041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2280412"/>
                <a:ext cx="466794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68576" y="3472929"/>
            <a:ext cx="1529579" cy="3322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Extractor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914999" y="3461245"/>
                <a:ext cx="5775235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deterministic</a:t>
                </a:r>
                <a:r>
                  <a:rPr lang="en-US" dirty="0" smtClean="0"/>
                  <a:t> function Ext: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99" y="3461245"/>
                <a:ext cx="5775235" cy="374590"/>
              </a:xfrm>
              <a:prstGeom prst="rect">
                <a:avLst/>
              </a:prstGeom>
              <a:blipFill rotWithShape="0">
                <a:blip r:embed="rId3"/>
                <a:stretch>
                  <a:fillRect l="-84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968500" y="4430342"/>
            <a:ext cx="503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/>
              </a:rPr>
              <a:t>Or           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/>
              </a:rPr>
              <a:t>Independent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another min-entropy source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4370" y="4020312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REQUIRES: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7670" y="2781395"/>
            <a:ext cx="2301654" cy="292608"/>
          </a:xfrm>
          <a:prstGeom prst="rect">
            <a:avLst/>
          </a:prstGeom>
          <a:solidFill>
            <a:srgbClr val="51C3F9"/>
          </a:solidFill>
          <a:ln w="15875" cap="flat" cmpd="sng" algn="ctr">
            <a:solidFill>
              <a:srgbClr val="51C3F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828" y="1456668"/>
            <a:ext cx="461665" cy="13923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Independent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0985" y="5002930"/>
            <a:ext cx="163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/>
              </a:rPr>
              <a:t>IMPOSSIBILITY:</a:t>
            </a:r>
            <a:endParaRPr lang="en-US" b="1" dirty="0" smtClean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979770" y="5105908"/>
            <a:ext cx="2301654" cy="292608"/>
          </a:xfrm>
          <a:prstGeom prst="rect">
            <a:avLst/>
          </a:prstGeom>
          <a:solidFill>
            <a:srgbClr val="51C3F9"/>
          </a:solidFill>
          <a:ln w="15875" cap="flat" cmpd="sng" algn="ctr">
            <a:solidFill>
              <a:srgbClr val="51C3F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924547" y="5670150"/>
            <a:ext cx="930054" cy="298704"/>
          </a:xfrm>
          <a:prstGeom prst="rect">
            <a:avLst/>
          </a:prstGeom>
          <a:solidFill>
            <a:srgbClr val="C00000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83040" y="475412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x~(</a:t>
            </a:r>
            <a:r>
              <a:rPr lang="en-US" i="1" dirty="0" err="1" smtClean="0">
                <a:solidFill>
                  <a:prstClr val="black"/>
                </a:solidFill>
                <a:latin typeface="Calibri" panose="020F0502020204030204"/>
              </a:rPr>
              <a:t>n,k</a:t>
            </a:r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28610" y="5670150"/>
            <a:ext cx="1496982" cy="332232"/>
          </a:xfrm>
          <a:prstGeom prst="rect">
            <a:avLst/>
          </a:prstGeom>
          <a:solidFill>
            <a:srgbClr val="99CB38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006600" y="5670150"/>
            <a:ext cx="1529579" cy="3322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Extractor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9" name="Down Arrow 78"/>
          <p:cNvSpPr/>
          <p:nvPr/>
        </p:nvSpPr>
        <p:spPr>
          <a:xfrm>
            <a:off x="2900039" y="5436619"/>
            <a:ext cx="236861" cy="157461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0" name="Down Arrow 79"/>
          <p:cNvSpPr/>
          <p:nvPr/>
        </p:nvSpPr>
        <p:spPr>
          <a:xfrm rot="16200000">
            <a:off x="3739195" y="5681535"/>
            <a:ext cx="293530" cy="330200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323174" y="4770947"/>
            <a:ext cx="930054" cy="633984"/>
            <a:chOff x="5491574" y="2726247"/>
            <a:chExt cx="930054" cy="633984"/>
          </a:xfrm>
        </p:grpSpPr>
        <p:sp>
          <p:nvSpPr>
            <p:cNvPr id="82" name="Rectangle 81"/>
            <p:cNvSpPr/>
            <p:nvPr/>
          </p:nvSpPr>
          <p:spPr>
            <a:xfrm>
              <a:off x="5491574" y="3061527"/>
              <a:ext cx="930054" cy="298704"/>
            </a:xfrm>
            <a:prstGeom prst="rect">
              <a:avLst/>
            </a:prstGeom>
            <a:solidFill>
              <a:srgbClr val="C00000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715410" y="2726247"/>
              <a:ext cx="508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Eve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5528310" y="5644481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310" y="5644481"/>
                <a:ext cx="46679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5560244" y="5073296"/>
            <a:ext cx="26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deterministic</a:t>
            </a:r>
            <a:r>
              <a:rPr lang="en-US" i="1" dirty="0" smtClean="0"/>
              <a:t> extraction</a:t>
            </a:r>
            <a:endParaRPr lang="en-US" i="1" dirty="0"/>
          </a:p>
        </p:txBody>
      </p:sp>
      <p:sp>
        <p:nvSpPr>
          <p:cNvPr id="86" name="TextBox 85"/>
          <p:cNvSpPr txBox="1"/>
          <p:nvPr/>
        </p:nvSpPr>
        <p:spPr>
          <a:xfrm>
            <a:off x="1943100" y="6248400"/>
            <a:ext cx="509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impossible even for </a:t>
            </a:r>
            <a:r>
              <a:rPr lang="en-US" dirty="0" err="1" smtClean="0">
                <a:solidFill>
                  <a:srgbClr val="0070C0"/>
                </a:solidFill>
              </a:rPr>
              <a:t>Santha-Vazirani</a:t>
            </a:r>
            <a:r>
              <a:rPr lang="en-US" dirty="0" smtClean="0">
                <a:solidFill>
                  <a:srgbClr val="0070C0"/>
                </a:solidFill>
              </a:rPr>
              <a:t> (SV)</a:t>
            </a:r>
            <a:r>
              <a:rPr lang="en-US" dirty="0" smtClean="0"/>
              <a:t> source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8256816" y="4483212"/>
            <a:ext cx="3721100" cy="20642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7858897" y="4559456"/>
            <a:ext cx="43855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SV source</a:t>
            </a:r>
            <a:r>
              <a:rPr lang="en-US" sz="2000" b="1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:</a:t>
            </a:r>
          </a:p>
          <a:p>
            <a:pPr lvl="1"/>
            <a:r>
              <a:rPr lang="en-US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 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x</a:t>
            </a:r>
            <a:r>
              <a:rPr lang="en-US" baseline="-25000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1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,x</a:t>
            </a:r>
            <a:r>
              <a:rPr lang="en-US" baseline="-25000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2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,…,</a:t>
            </a:r>
            <a:r>
              <a:rPr lang="en-US" dirty="0" err="1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x</a:t>
            </a:r>
            <a:r>
              <a:rPr lang="en-US" baseline="-25000" dirty="0" err="1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n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,…,each bit x</a:t>
            </a:r>
            <a:r>
              <a:rPr lang="en-US" baseline="-25000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i 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has a bounded bias conditioned on previous bits</a:t>
            </a:r>
          </a:p>
          <a:p>
            <a:pPr lvl="1"/>
            <a:endParaRPr lang="en-US" dirty="0" smtClean="0">
              <a:solidFill>
                <a:srgbClr val="455F51"/>
              </a:solidFill>
              <a:latin typeface="Corbel"/>
              <a:cs typeface="Aparajita" panose="020B0604020202020204" pitchFamily="34" charset="0"/>
            </a:endParaRPr>
          </a:p>
          <a:p>
            <a:pPr lvl="1"/>
            <a:endParaRPr lang="en-US" dirty="0" smtClean="0">
              <a:solidFill>
                <a:srgbClr val="455F51"/>
              </a:solidFill>
              <a:latin typeface="Corbel"/>
              <a:cs typeface="Aparajita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Highly 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random: </a:t>
            </a:r>
            <a:r>
              <a:rPr lang="en-US" dirty="0">
                <a:solidFill>
                  <a:srgbClr val="FF0000"/>
                </a:solidFill>
                <a:latin typeface="Corbel"/>
                <a:cs typeface="Aparajita" panose="020B0604020202020204" pitchFamily="34" charset="0"/>
              </a:rPr>
              <a:t>linear</a:t>
            </a:r>
            <a:r>
              <a: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rPr>
              <a:t>min-entropy</a:t>
            </a:r>
            <a:endParaRPr lang="en-US" dirty="0">
              <a:solidFill>
                <a:srgbClr val="455F51"/>
              </a:solidFill>
              <a:latin typeface="Corbel"/>
              <a:cs typeface="Aparajit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8383630" y="5558115"/>
                <a:ext cx="3474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0.5−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≤0.5+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630" y="5558115"/>
                <a:ext cx="3474669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8432800" y="1675638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Independence Between Sources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8813800" y="2006600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hard to </a:t>
            </a:r>
            <a:r>
              <a:rPr lang="en-US" sz="1600" b="1" dirty="0" smtClean="0">
                <a:solidFill>
                  <a:srgbClr val="FF0000"/>
                </a:solidFill>
              </a:rPr>
              <a:t>enforce</a:t>
            </a:r>
            <a:r>
              <a:rPr lang="en-US" sz="1600" dirty="0" smtClean="0"/>
              <a:t> / </a:t>
            </a:r>
            <a:r>
              <a:rPr lang="en-US" sz="1600" b="1" dirty="0" smtClean="0">
                <a:solidFill>
                  <a:srgbClr val="FF0000"/>
                </a:solidFill>
              </a:rPr>
              <a:t>verify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9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 animBg="1"/>
      <p:bldP spid="28" grpId="1" animBg="1"/>
      <p:bldP spid="31" grpId="0"/>
      <p:bldP spid="34" grpId="0" animBg="1"/>
      <p:bldP spid="40" grpId="0" animBg="1"/>
      <p:bldP spid="41" grpId="0"/>
      <p:bldP spid="42" grpId="0"/>
      <p:bldP spid="43" grpId="0"/>
      <p:bldP spid="44" grpId="0" animBg="1"/>
      <p:bldP spid="45" grpId="0"/>
      <p:bldP spid="66" grpId="0"/>
      <p:bldP spid="74" grpId="0" animBg="1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84" grpId="0"/>
      <p:bldP spid="85" grpId="0"/>
      <p:bldP spid="86" grpId="0"/>
      <p:bldP spid="87" grpId="0" animBg="1"/>
      <p:bldP spid="88" grpId="0"/>
      <p:bldP spid="89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8215" y="241299"/>
            <a:ext cx="3721100" cy="64062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05800" y="342900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Assumptions: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4100" y="838200"/>
            <a:ext cx="270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Non-deterministic World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12200" y="1193800"/>
            <a:ext cx="2678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(conditional) </a:t>
            </a:r>
            <a:r>
              <a:rPr lang="en-US" sz="1600" b="1" dirty="0" smtClean="0">
                <a:solidFill>
                  <a:srgbClr val="0070C0"/>
                </a:solidFill>
              </a:rPr>
              <a:t>min-entropy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0538" y="284988"/>
            <a:ext cx="8596668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QUANTUM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Solution (Trust-based)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2800" y="1675638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Independence Between Sources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13800" y="2006600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hard to </a:t>
            </a:r>
            <a:r>
              <a:rPr lang="en-US" sz="1600" b="1" dirty="0" smtClean="0">
                <a:solidFill>
                  <a:srgbClr val="FF0000"/>
                </a:solidFill>
              </a:rPr>
              <a:t>enforce</a:t>
            </a:r>
            <a:r>
              <a:rPr lang="en-US" sz="1600" dirty="0" smtClean="0"/>
              <a:t> / </a:t>
            </a:r>
            <a:r>
              <a:rPr lang="en-US" sz="1600" b="1" dirty="0" smtClean="0">
                <a:solidFill>
                  <a:srgbClr val="FF0000"/>
                </a:solidFill>
              </a:rPr>
              <a:t>verify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962574" y="2539240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Mechanics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06546" y="2841170"/>
            <a:ext cx="2651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principle of the nature</a:t>
            </a:r>
            <a:endParaRPr lang="en-US" sz="1600" dirty="0"/>
          </a:p>
        </p:txBody>
      </p:sp>
      <p:sp>
        <p:nvSpPr>
          <p:cNvPr id="11" name="Multiply 10"/>
          <p:cNvSpPr/>
          <p:nvPr/>
        </p:nvSpPr>
        <p:spPr>
          <a:xfrm>
            <a:off x="8032602" y="1563132"/>
            <a:ext cx="3991430" cy="838204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6996" y="1396488"/>
            <a:ext cx="8128012" cy="4671786"/>
            <a:chOff x="441325" y="1612900"/>
            <a:chExt cx="8724900" cy="44894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325" y="5010150"/>
              <a:ext cx="8724900" cy="1092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1612900"/>
              <a:ext cx="6197600" cy="12065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71750" y="2803525"/>
              <a:ext cx="2400300" cy="20955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522489" y="2220107"/>
                <a:ext cx="2358146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|1〉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489" y="2220107"/>
                <a:ext cx="2358146" cy="6646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own Arrow 16"/>
          <p:cNvSpPr/>
          <p:nvPr/>
        </p:nvSpPr>
        <p:spPr>
          <a:xfrm>
            <a:off x="6428269" y="2952391"/>
            <a:ext cx="484632" cy="400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313712" y="3435489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12" y="3435489"/>
                <a:ext cx="73770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940804" y="3330266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IDQ/ Swiss </a:t>
            </a:r>
            <a:r>
              <a:rPr lang="en-US" dirty="0" err="1" smtClean="0"/>
              <a:t>Goverment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668660" y="3661226"/>
            <a:ext cx="3145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Trust-based solutions are </a:t>
            </a:r>
            <a:r>
              <a:rPr lang="en-US" sz="1600" b="1" dirty="0" smtClean="0">
                <a:solidFill>
                  <a:srgbClr val="FF0000"/>
                </a:solidFill>
              </a:rPr>
              <a:t>simple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8083404" y="3268563"/>
            <a:ext cx="3991430" cy="838204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6" grpId="0"/>
      <p:bldP spid="17" grpId="0" animBg="1"/>
      <p:bldP spid="18" grpId="0"/>
      <p:bldP spid="19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8215" y="241299"/>
            <a:ext cx="3721100" cy="64062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05800" y="342900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Assumptions: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4100" y="838200"/>
            <a:ext cx="270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Non-deterministic World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12200" y="1193800"/>
            <a:ext cx="2678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(conditional) </a:t>
            </a:r>
            <a:r>
              <a:rPr lang="en-US" sz="1600" b="1" dirty="0" smtClean="0">
                <a:solidFill>
                  <a:srgbClr val="0070C0"/>
                </a:solidFill>
              </a:rPr>
              <a:t>min-entropy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0538" y="299502"/>
            <a:ext cx="8596668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QUANTUM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Solution (No-Trust)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2800" y="1675638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Independence Between Sources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13800" y="2006600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hard to </a:t>
            </a:r>
            <a:r>
              <a:rPr lang="en-US" sz="1600" b="1" dirty="0" smtClean="0">
                <a:solidFill>
                  <a:srgbClr val="FF0000"/>
                </a:solidFill>
              </a:rPr>
              <a:t>enforce</a:t>
            </a:r>
            <a:r>
              <a:rPr lang="en-US" sz="1600" dirty="0" smtClean="0"/>
              <a:t> / </a:t>
            </a:r>
            <a:r>
              <a:rPr lang="en-US" sz="1600" b="1" dirty="0" smtClean="0">
                <a:solidFill>
                  <a:srgbClr val="FF0000"/>
                </a:solidFill>
              </a:rPr>
              <a:t>verify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962574" y="2539240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Mechanics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06546" y="2841170"/>
            <a:ext cx="2651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principle of the nature</a:t>
            </a:r>
            <a:endParaRPr lang="en-US" sz="1600" dirty="0"/>
          </a:p>
        </p:txBody>
      </p:sp>
      <p:sp>
        <p:nvSpPr>
          <p:cNvPr id="11" name="Multiply 10"/>
          <p:cNvSpPr/>
          <p:nvPr/>
        </p:nvSpPr>
        <p:spPr>
          <a:xfrm>
            <a:off x="8032602" y="1563132"/>
            <a:ext cx="3991430" cy="838204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40804" y="3330266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IDQ/ Swiss </a:t>
            </a:r>
            <a:r>
              <a:rPr lang="en-US" dirty="0" err="1" smtClean="0"/>
              <a:t>Goverment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68660" y="3661226"/>
            <a:ext cx="3145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Trust-based solutions are </a:t>
            </a:r>
            <a:r>
              <a:rPr lang="en-US" sz="1600" b="1" dirty="0" smtClean="0">
                <a:solidFill>
                  <a:srgbClr val="FF0000"/>
                </a:solidFill>
              </a:rPr>
              <a:t>simple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8083404" y="3268563"/>
            <a:ext cx="3991430" cy="838204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2229" y="1227553"/>
            <a:ext cx="688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We, </a:t>
            </a:r>
            <a:r>
              <a:rPr lang="en-US" sz="2000" dirty="0" smtClean="0">
                <a:solidFill>
                  <a:srgbClr val="0070C0"/>
                </a:solidFill>
              </a:rPr>
              <a:t>classical</a:t>
            </a:r>
            <a:r>
              <a:rPr lang="en-US" sz="2000" dirty="0" smtClean="0"/>
              <a:t> human being, only trust </a:t>
            </a:r>
            <a:r>
              <a:rPr lang="en-US" sz="2000" dirty="0" smtClean="0">
                <a:solidFill>
                  <a:srgbClr val="0070C0"/>
                </a:solidFill>
              </a:rPr>
              <a:t>classical</a:t>
            </a:r>
            <a:r>
              <a:rPr lang="en-US" sz="2000" dirty="0" smtClean="0"/>
              <a:t> operations!</a:t>
            </a:r>
            <a:endParaRPr lang="en-US" sz="200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192964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"/>
          <p:cNvSpPr>
            <a:spLocks/>
          </p:cNvSpPr>
          <p:nvPr/>
        </p:nvSpPr>
        <p:spPr bwMode="auto">
          <a:xfrm>
            <a:off x="1487812" y="2109391"/>
            <a:ext cx="6627630" cy="6519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200" dirty="0" smtClean="0">
                <a:solidFill>
                  <a:srgbClr val="C00000"/>
                </a:solidFill>
              </a:rPr>
              <a:t>Can classical operations verify quantum behavior?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172" y="3265714"/>
            <a:ext cx="271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Well, this is not new……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2229" y="3787459"/>
            <a:ext cx="6417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Device-independent Quantum Cryptography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2943" y="4409586"/>
            <a:ext cx="7591858" cy="736825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The Central Rule:</a:t>
            </a:r>
            <a:r>
              <a:rPr lang="en-US" sz="2400" kern="0" dirty="0">
                <a:solidFill>
                  <a:prstClr val="black"/>
                </a:solidFill>
                <a:latin typeface="Corbel"/>
              </a:rPr>
              <a:t> </a:t>
            </a:r>
            <a:r>
              <a:rPr lang="en-US" sz="2400" kern="0" dirty="0" smtClean="0">
                <a:solidFill>
                  <a:prstClr val="black"/>
                </a:solidFill>
                <a:latin typeface="Corbel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rust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classical operations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only.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Q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uantum operations must be verified through classical means.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657" y="547393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Corbel"/>
                <a:cs typeface="Aparajita" panose="020B0604020202020204" pitchFamily="34" charset="0"/>
              </a:rPr>
              <a:t>Origins in the 90’s </a:t>
            </a:r>
            <a:r>
              <a:rPr lang="en-US" sz="2400" dirty="0" smtClean="0">
                <a:solidFill>
                  <a:srgbClr val="00B050"/>
                </a:solidFill>
                <a:latin typeface="Corbel"/>
                <a:cs typeface="Aparajita" panose="020B0604020202020204" pitchFamily="34" charset="0"/>
              </a:rPr>
              <a:t>[Mayers-Yao’98</a:t>
            </a:r>
            <a:r>
              <a:rPr lang="en-US" sz="2400" dirty="0">
                <a:solidFill>
                  <a:srgbClr val="00B050"/>
                </a:solidFill>
                <a:latin typeface="Corbel"/>
                <a:cs typeface="Aparajita" panose="020B0604020202020204" pitchFamily="34" charset="0"/>
              </a:rPr>
              <a:t>]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9430" y="588759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Corbel"/>
                <a:cs typeface="Aparajita" panose="020B0604020202020204" pitchFamily="34" charset="0"/>
              </a:rPr>
              <a:t>Develop rapidly very recently!</a:t>
            </a:r>
            <a:endParaRPr lang="en-US" sz="2400" dirty="0">
              <a:solidFill>
                <a:srgbClr val="00B050"/>
              </a:solidFill>
              <a:latin typeface="Corbel"/>
              <a:cs typeface="Aparajita" panose="020B0604020202020204" pitchFamily="34" charset="0"/>
            </a:endParaRPr>
          </a:p>
        </p:txBody>
      </p:sp>
      <p:pic>
        <p:nvPicPr>
          <p:cNvPr id="24" name="Picture 1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r="7930"/>
          <a:stretch>
            <a:fillRect/>
          </a:stretch>
        </p:blipFill>
        <p:spPr bwMode="auto">
          <a:xfrm rot="21360000">
            <a:off x="6021744" y="3809657"/>
            <a:ext cx="1781536" cy="2373789"/>
          </a:xfrm>
          <a:prstGeom prst="rect">
            <a:avLst/>
          </a:prstGeom>
          <a:noFill/>
          <a:ln w="101600" cap="flat" cmpd="sng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50800" dir="5400000" algn="ctr" rotWithShape="0">
              <a:srgbClr val="292929">
                <a:alpha val="6974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3642</TotalTime>
  <Words>1917</Words>
  <Application>Microsoft Office PowerPoint</Application>
  <PresentationFormat>Widescreen</PresentationFormat>
  <Paragraphs>494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Marker Felt</vt:lpstr>
      <vt:lpstr>Aparajita</vt:lpstr>
      <vt:lpstr>Arial</vt:lpstr>
      <vt:lpstr>Calibri</vt:lpstr>
      <vt:lpstr>Cambria Math</vt:lpstr>
      <vt:lpstr>Corbel</vt:lpstr>
      <vt:lpstr>Georgia</vt:lpstr>
      <vt:lpstr>Tahoma</vt:lpstr>
      <vt:lpstr>Trebuchet MS</vt:lpstr>
      <vt:lpstr>Wingdings</vt:lpstr>
      <vt:lpstr>Wingdings 3</vt:lpstr>
      <vt:lpstr>Facet</vt:lpstr>
      <vt:lpstr>Physical Randomness Extractor</vt:lpstr>
      <vt:lpstr>Randomness is PRECIOUS</vt:lpstr>
      <vt:lpstr>PowerPoint Presentation</vt:lpstr>
      <vt:lpstr>Wish list for Randomness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Randomness Extractor</dc:title>
  <dc:creator>伍骁迪</dc:creator>
  <cp:lastModifiedBy>伍骁迪</cp:lastModifiedBy>
  <cp:revision>99</cp:revision>
  <dcterms:created xsi:type="dcterms:W3CDTF">2014-02-16T09:09:46Z</dcterms:created>
  <dcterms:modified xsi:type="dcterms:W3CDTF">2014-02-18T21:51:48Z</dcterms:modified>
</cp:coreProperties>
</file>